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0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15"/>
  </p:normalViewPr>
  <p:slideViewPr>
    <p:cSldViewPr snapToGrid="0" snapToObjects="1">
      <p:cViewPr varScale="1">
        <p:scale>
          <a:sx n="52" d="100"/>
          <a:sy n="52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65E4D-A4AE-DD4A-A51F-983E45918334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504C8-A856-ED49-884F-98DF2ED19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1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AU" dirty="0"/>
            </a:br>
            <a:r>
              <a:rPr lang="en-A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 round-robin tournament is one in which each of the participants play each other once.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9504C8-A856-ED49-884F-98DF2ED198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6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5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1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0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4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5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1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00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3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1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7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5/29/2023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8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6.png"/><Relationship Id="rId7" Type="http://schemas.openxmlformats.org/officeDocument/2006/relationships/image" Target="../media/image3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0334BF-0422-4A9A-BE46-AEB8C348B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8F2823-0279-49D8-928D-754B2225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E45E95-311C-41C7-A882-6E43F0806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7299D5D-ECC5-41EB-B830-C3A35FB35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537516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8C91735-5EFE-44D1-8CC6-FDF0D11B6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33F926C-2613-475D-AEE4-CD7D87D3B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433D49-E0BD-6248-BDF8-D425C6417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105525" cy="23876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Dominance matrices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1CE0C0-6653-7544-B10D-F12FA26A49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105525" cy="1655762"/>
          </a:xfrm>
        </p:spPr>
        <p:txBody>
          <a:bodyPr>
            <a:normAutofit/>
          </a:bodyPr>
          <a:lstStyle/>
          <a:p>
            <a:pPr algn="l"/>
            <a:r>
              <a:rPr lang="en-US" sz="2200" dirty="0">
                <a:solidFill>
                  <a:srgbClr val="FFFFFF"/>
                </a:solidFill>
              </a:rPr>
              <a:t>10G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D32A06-E9FE-4F5A-88A6-84905A72C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5675" y="0"/>
            <a:ext cx="4883277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ED7415-26F6-493C-9F78-C591EA1D9BC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46596"/>
          <a:stretch/>
        </p:blipFill>
        <p:spPr>
          <a:xfrm>
            <a:off x="7305675" y="-3319"/>
            <a:ext cx="48832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82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887F-E4D4-884A-A7BE-AEEDFC287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matrix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A545E-443E-9C48-B298-FCAB78537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5506"/>
            <a:ext cx="10515600" cy="3998306"/>
          </a:xfrm>
        </p:spPr>
        <p:txBody>
          <a:bodyPr/>
          <a:lstStyle/>
          <a:p>
            <a:r>
              <a:rPr lang="en-US" dirty="0"/>
              <a:t>Is a square binary matrix in which 1s represent one-step dominance between members of a group. The same approach as communication networks can be used to </a:t>
            </a:r>
            <a:r>
              <a:rPr lang="en-US" dirty="0" err="1"/>
              <a:t>analyse</a:t>
            </a:r>
            <a:r>
              <a:rPr lang="en-US" dirty="0"/>
              <a:t> problems.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3953BE-E004-A74B-8FAB-A3C8A4D26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3979863"/>
            <a:ext cx="87376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38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80A38-CAFB-D842-BD63-D1DEFA97C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802DF-1C7C-3C42-A828-EC9B815CE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456" y="1728713"/>
            <a:ext cx="10990943" cy="4599515"/>
          </a:xfrm>
        </p:spPr>
        <p:txBody>
          <a:bodyPr>
            <a:normAutofit fontScale="62500" lnSpcReduction="20000"/>
          </a:bodyPr>
          <a:lstStyle/>
          <a:p>
            <a:pPr marL="228600" indent="0">
              <a:buNone/>
            </a:pPr>
            <a:r>
              <a:rPr lang="en-US" dirty="0"/>
              <a:t>For example, five players – Anna, Birgit, Cas, Di and Emma – played in a round-robin tournament of tennis to see who was the dominant (best) player.</a:t>
            </a:r>
          </a:p>
          <a:p>
            <a:pPr marL="228600" indent="0">
              <a:buNone/>
            </a:pPr>
            <a:r>
              <a:rPr lang="en-US" dirty="0"/>
              <a:t>The results were as follows:</a:t>
            </a:r>
          </a:p>
          <a:p>
            <a:pPr marL="228600" indent="0">
              <a:buNone/>
            </a:pPr>
            <a:r>
              <a:rPr lang="en-US" dirty="0"/>
              <a:t>Anna defeated Cas and Di. 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</a:rPr>
              <a:t>(A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  <a:sym typeface="Wingdings" pitchFamily="2" charset="2"/>
              </a:rPr>
              <a:t>C, AD)</a:t>
            </a:r>
            <a:endParaRPr lang="en-US" dirty="0">
              <a:solidFill>
                <a:srgbClr val="0070C0">
                  <a:alpha val="70000"/>
                </a:srgbClr>
              </a:solidFill>
            </a:endParaRPr>
          </a:p>
          <a:p>
            <a:pPr marL="228600" indent="0">
              <a:buNone/>
            </a:pPr>
            <a:r>
              <a:rPr lang="en-US" dirty="0"/>
              <a:t>Birgit defeated Anna, Cas and Emma 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</a:rPr>
              <a:t>(B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  <a:sym typeface="Wingdings" pitchFamily="2" charset="2"/>
              </a:rPr>
              <a:t>A, BC, BE)</a:t>
            </a:r>
            <a:endParaRPr lang="en-US" dirty="0">
              <a:solidFill>
                <a:srgbClr val="0070C0">
                  <a:alpha val="70000"/>
                </a:srgbClr>
              </a:solidFill>
            </a:endParaRPr>
          </a:p>
          <a:p>
            <a:pPr marL="228600" indent="0">
              <a:buNone/>
            </a:pPr>
            <a:r>
              <a:rPr lang="en-US" dirty="0"/>
              <a:t>Cas defeated Di 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</a:rPr>
              <a:t>(C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  <a:sym typeface="Wingdings" pitchFamily="2" charset="2"/>
              </a:rPr>
              <a:t>D)</a:t>
            </a:r>
            <a:endParaRPr lang="en-US" dirty="0">
              <a:solidFill>
                <a:srgbClr val="0070C0">
                  <a:alpha val="70000"/>
                </a:srgbClr>
              </a:solidFill>
            </a:endParaRPr>
          </a:p>
          <a:p>
            <a:pPr marL="228600" indent="0">
              <a:buNone/>
            </a:pPr>
            <a:r>
              <a:rPr lang="en-US" dirty="0"/>
              <a:t>Di defeated Birgit (D</a:t>
            </a:r>
            <a:r>
              <a:rPr lang="en-US" dirty="0">
                <a:sym typeface="Wingdings" pitchFamily="2" charset="2"/>
              </a:rPr>
              <a:t>B)</a:t>
            </a:r>
            <a:endParaRPr lang="en-US" dirty="0"/>
          </a:p>
          <a:p>
            <a:pPr marL="228600" indent="0">
              <a:buNone/>
            </a:pPr>
            <a:r>
              <a:rPr lang="en-US" dirty="0"/>
              <a:t>Emma defeated Anna, Cas and Di 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</a:rPr>
              <a:t>(E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  <a:sym typeface="Wingdings" pitchFamily="2" charset="2"/>
              </a:rPr>
              <a:t>A, EC, ED)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</a:rPr>
              <a:t>.</a:t>
            </a:r>
          </a:p>
          <a:p>
            <a:pPr marL="228600" indent="0">
              <a:buNone/>
            </a:pPr>
            <a:r>
              <a:rPr lang="en-US" dirty="0"/>
              <a:t>We can use a network diagram to display the results graphically, as shown above. In this diagram, the arrow from 𝐵 to 𝐴 tells us that, when they played, Birgit defeated Anna.</a:t>
            </a:r>
          </a:p>
          <a:p>
            <a:pPr marL="228600" indent="0">
              <a:buNone/>
            </a:pPr>
            <a:r>
              <a:rPr lang="en-US" dirty="0"/>
              <a:t>Both Birgit and Emma had three wins each so there is a tie. How can we resolve this situation and see who is the best player? One way of doing this is to calculate a dominance score for each player. We do this by a constructing a series of dominance matrices.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780F89-01AC-EC4C-9FE8-2F021912D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7771" y="2177141"/>
            <a:ext cx="2763981" cy="236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35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A31CF-56F6-1149-8107-85E273C24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419" y="475989"/>
            <a:ext cx="10515600" cy="866732"/>
          </a:xfrm>
        </p:spPr>
        <p:txBody>
          <a:bodyPr/>
          <a:lstStyle/>
          <a:p>
            <a:r>
              <a:rPr lang="en-US" dirty="0"/>
              <a:t>One-step dominances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3AE46-201B-9A48-995E-14B0AF60D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1912"/>
            <a:ext cx="10515600" cy="39983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first dominance matrix, 𝐷, records the number of one-step dominances between the players.</a:t>
            </a:r>
          </a:p>
          <a:p>
            <a:r>
              <a:rPr lang="en-US" dirty="0"/>
              <a:t>For example, 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</a:rPr>
              <a:t>Anna has a one-step dominance over Cas </a:t>
            </a:r>
            <a:r>
              <a:rPr lang="en-US" dirty="0"/>
              <a:t>because, when they played, Anna beat Cas.</a:t>
            </a:r>
          </a:p>
          <a:p>
            <a:r>
              <a:rPr lang="en-US" dirty="0"/>
              <a:t>This matrix can be used to calculate a one-step dominance score for each player, by summing each of the rows of the matrix. According to this analysis, 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</a:rPr>
              <a:t>𝐵 and 𝐸 are equally dominant with a dominance score of 3.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7E4268-1CF1-004E-BC23-C5EA0D30F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431" y="532678"/>
            <a:ext cx="5010150" cy="2009234"/>
          </a:xfrm>
          <a:prstGeom prst="rect">
            <a:avLst/>
          </a:prstGeom>
        </p:spPr>
      </p:pic>
      <p:sp>
        <p:nvSpPr>
          <p:cNvPr id="5" name="Doughnut 4">
            <a:extLst>
              <a:ext uri="{FF2B5EF4-FFF2-40B4-BE49-F238E27FC236}">
                <a16:creationId xmlns:a16="http://schemas.microsoft.com/office/drawing/2014/main" id="{478688E5-3B3C-6047-9ECF-32383AFCB321}"/>
              </a:ext>
            </a:extLst>
          </p:cNvPr>
          <p:cNvSpPr/>
          <p:nvPr/>
        </p:nvSpPr>
        <p:spPr>
          <a:xfrm>
            <a:off x="8830850" y="854206"/>
            <a:ext cx="488515" cy="433366"/>
          </a:xfrm>
          <a:prstGeom prst="donut">
            <a:avLst>
              <a:gd name="adj" fmla="val 7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oughnut 5">
            <a:extLst>
              <a:ext uri="{FF2B5EF4-FFF2-40B4-BE49-F238E27FC236}">
                <a16:creationId xmlns:a16="http://schemas.microsoft.com/office/drawing/2014/main" id="{8A469669-3877-0B40-8111-4C2417B2B73D}"/>
              </a:ext>
            </a:extLst>
          </p:cNvPr>
          <p:cNvSpPr/>
          <p:nvPr/>
        </p:nvSpPr>
        <p:spPr>
          <a:xfrm>
            <a:off x="10978019" y="1146031"/>
            <a:ext cx="488515" cy="433366"/>
          </a:xfrm>
          <a:prstGeom prst="donut">
            <a:avLst>
              <a:gd name="adj" fmla="val 7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Doughnut 6">
            <a:extLst>
              <a:ext uri="{FF2B5EF4-FFF2-40B4-BE49-F238E27FC236}">
                <a16:creationId xmlns:a16="http://schemas.microsoft.com/office/drawing/2014/main" id="{969F238E-6579-D644-9C5E-0E3D90548B22}"/>
              </a:ext>
            </a:extLst>
          </p:cNvPr>
          <p:cNvSpPr/>
          <p:nvPr/>
        </p:nvSpPr>
        <p:spPr>
          <a:xfrm>
            <a:off x="10978019" y="2165235"/>
            <a:ext cx="488515" cy="433366"/>
          </a:xfrm>
          <a:prstGeom prst="donut">
            <a:avLst>
              <a:gd name="adj" fmla="val 7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99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B6D87-F599-4D48-9952-600A40A8B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945" y="530724"/>
            <a:ext cx="10515600" cy="703893"/>
          </a:xfrm>
        </p:spPr>
        <p:txBody>
          <a:bodyPr>
            <a:normAutofit fontScale="90000"/>
          </a:bodyPr>
          <a:lstStyle/>
          <a:p>
            <a:r>
              <a:rPr lang="en-US" dirty="0"/>
              <a:t>Two-step dominances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E04A0-C949-E348-A04F-A9CA44BC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968" y="4167815"/>
            <a:ext cx="11242110" cy="222306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two-step dominance occurs when a player beats another player who has beaten someone else. For example, Birgit has a </a:t>
            </a:r>
            <a:r>
              <a:rPr lang="en-US" dirty="0">
                <a:solidFill>
                  <a:srgbClr val="0070C0">
                    <a:alpha val="70000"/>
                  </a:srgbClr>
                </a:solidFill>
              </a:rPr>
              <a:t>two-step dominance over Di </a:t>
            </a:r>
            <a:r>
              <a:rPr lang="en-US" dirty="0"/>
              <a:t>because </a:t>
            </a:r>
            <a:r>
              <a:rPr lang="en-US" dirty="0">
                <a:solidFill>
                  <a:schemeClr val="tx1">
                    <a:alpha val="70000"/>
                  </a:schemeClr>
                </a:solidFill>
              </a:rPr>
              <a:t>Birgit defeated Cas who defeated Di</a:t>
            </a:r>
            <a:r>
              <a:rPr lang="en-US" dirty="0"/>
              <a:t>.</a:t>
            </a:r>
          </a:p>
          <a:p>
            <a:r>
              <a:rPr lang="en-US" dirty="0"/>
              <a:t>The first product of 1×1 corresponds to: B → A → D. </a:t>
            </a:r>
          </a:p>
          <a:p>
            <a:r>
              <a:rPr lang="en-US" dirty="0"/>
              <a:t>The third product of 1×1 corresponds to: B → C → D.</a:t>
            </a:r>
          </a:p>
          <a:p>
            <a:r>
              <a:rPr lang="en-US" dirty="0"/>
              <a:t>The fifth product of 1×1 corresponds to: B → E → D.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D27279-F8F0-F843-95B5-BE8C3101F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0977" y="530724"/>
            <a:ext cx="5636078" cy="22230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FB0148-89B9-1C46-A64C-4E796508D0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968" y="1234617"/>
            <a:ext cx="1976170" cy="11806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960ADD-3698-DD4D-B24F-379FB6C46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4654" y="1234616"/>
            <a:ext cx="1976170" cy="11806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25B242-990A-EA44-8BF5-AE005BE5CBE9}"/>
                  </a:ext>
                </a:extLst>
              </p:cNvPr>
              <p:cNvSpPr txBox="1"/>
              <p:nvPr/>
            </p:nvSpPr>
            <p:spPr>
              <a:xfrm>
                <a:off x="2581790" y="1717205"/>
                <a:ext cx="2228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525B242-990A-EA44-8BF5-AE005BE5CB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790" y="1717205"/>
                <a:ext cx="222818" cy="276999"/>
              </a:xfrm>
              <a:prstGeom prst="rect">
                <a:avLst/>
              </a:prstGeom>
              <a:blipFill>
                <a:blip r:embed="rId4"/>
                <a:stretch>
                  <a:fillRect l="-16667" r="-16667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C6BE28-E4E0-6F4C-ACF1-4FDFDDFC81E6}"/>
                  </a:ext>
                </a:extLst>
              </p:cNvPr>
              <p:cNvSpPr txBox="1"/>
              <p:nvPr/>
            </p:nvSpPr>
            <p:spPr>
              <a:xfrm>
                <a:off x="5358626" y="1689524"/>
                <a:ext cx="230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C6BE28-E4E0-6F4C-ACF1-4FDFDDFC8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8626" y="1689524"/>
                <a:ext cx="230832" cy="276999"/>
              </a:xfrm>
              <a:prstGeom prst="rect">
                <a:avLst/>
              </a:prstGeom>
              <a:blipFill>
                <a:blip r:embed="rId5"/>
                <a:stretch>
                  <a:fillRect l="-5000" r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oughnut 8">
            <a:extLst>
              <a:ext uri="{FF2B5EF4-FFF2-40B4-BE49-F238E27FC236}">
                <a16:creationId xmlns:a16="http://schemas.microsoft.com/office/drawing/2014/main" id="{D44B0F58-F17F-EF4D-8725-0E2CCA6050DA}"/>
              </a:ext>
            </a:extLst>
          </p:cNvPr>
          <p:cNvSpPr/>
          <p:nvPr/>
        </p:nvSpPr>
        <p:spPr>
          <a:xfrm>
            <a:off x="9227346" y="1234616"/>
            <a:ext cx="488515" cy="433366"/>
          </a:xfrm>
          <a:prstGeom prst="donut">
            <a:avLst>
              <a:gd name="adj" fmla="val 7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ughnut 9">
            <a:extLst>
              <a:ext uri="{FF2B5EF4-FFF2-40B4-BE49-F238E27FC236}">
                <a16:creationId xmlns:a16="http://schemas.microsoft.com/office/drawing/2014/main" id="{5406593F-6A35-EE4A-A6AB-091D98751907}"/>
              </a:ext>
            </a:extLst>
          </p:cNvPr>
          <p:cNvSpPr/>
          <p:nvPr/>
        </p:nvSpPr>
        <p:spPr>
          <a:xfrm>
            <a:off x="712446" y="1531951"/>
            <a:ext cx="1789321" cy="308169"/>
          </a:xfrm>
          <a:prstGeom prst="donut">
            <a:avLst>
              <a:gd name="adj" fmla="val 7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Doughnut 10">
            <a:extLst>
              <a:ext uri="{FF2B5EF4-FFF2-40B4-BE49-F238E27FC236}">
                <a16:creationId xmlns:a16="http://schemas.microsoft.com/office/drawing/2014/main" id="{B03AB620-E242-6C4C-AD4C-FB20F2A3A1D9}"/>
              </a:ext>
            </a:extLst>
          </p:cNvPr>
          <p:cNvSpPr/>
          <p:nvPr/>
        </p:nvSpPr>
        <p:spPr>
          <a:xfrm rot="5400000">
            <a:off x="3746948" y="1781941"/>
            <a:ext cx="1288674" cy="308169"/>
          </a:xfrm>
          <a:prstGeom prst="donut">
            <a:avLst>
              <a:gd name="adj" fmla="val 7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B8DC268-E04E-514C-95C6-D9AC18635E8B}"/>
                  </a:ext>
                </a:extLst>
              </p:cNvPr>
              <p:cNvSpPr txBox="1"/>
              <p:nvPr/>
            </p:nvSpPr>
            <p:spPr>
              <a:xfrm>
                <a:off x="801666" y="3322304"/>
                <a:ext cx="18338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3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b="0" i="1" smtClean="0">
                                <a:latin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     0     1]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B8DC268-E04E-514C-95C6-D9AC18635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666" y="3322304"/>
                <a:ext cx="1833835" cy="276999"/>
              </a:xfrm>
              <a:prstGeom prst="rect">
                <a:avLst/>
              </a:prstGeom>
              <a:blipFill>
                <a:blip r:embed="rId6"/>
                <a:stretch>
                  <a:fillRect l="-4138" t="-8696" r="-413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19C159B-2E7A-3946-9C58-7F8C58788EF5}"/>
                  </a:ext>
                </a:extLst>
              </p:cNvPr>
              <p:cNvSpPr txBox="1"/>
              <p:nvPr/>
            </p:nvSpPr>
            <p:spPr>
              <a:xfrm flipV="1">
                <a:off x="2693199" y="3322304"/>
                <a:ext cx="36285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19C159B-2E7A-3946-9C58-7F8C58788E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V="1">
                <a:off x="2693199" y="3322304"/>
                <a:ext cx="362857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E9A11D-0891-6249-99A3-49681261081F}"/>
                  </a:ext>
                </a:extLst>
              </p:cNvPr>
              <p:cNvSpPr txBox="1"/>
              <p:nvPr/>
            </p:nvSpPr>
            <p:spPr>
              <a:xfrm>
                <a:off x="3219188" y="2751614"/>
                <a:ext cx="185948" cy="12325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mr>
                        <m:mr>
                          <m:e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AU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eqAr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E9A11D-0891-6249-99A3-496812610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9188" y="2751614"/>
                <a:ext cx="185948" cy="1232517"/>
              </a:xfrm>
              <a:prstGeom prst="rect">
                <a:avLst/>
              </a:prstGeom>
              <a:blipFill>
                <a:blip r:embed="rId8"/>
                <a:stretch>
                  <a:fillRect l="-25000" r="-25000" b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F3D15CD-61E2-5845-8DF6-2466161B0728}"/>
                  </a:ext>
                </a:extLst>
              </p:cNvPr>
              <p:cNvSpPr txBox="1"/>
              <p:nvPr/>
            </p:nvSpPr>
            <p:spPr>
              <a:xfrm>
                <a:off x="3837323" y="3297409"/>
                <a:ext cx="42944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 1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 +0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+1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 +0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 +1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   =3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F3D15CD-61E2-5845-8DF6-2466161B0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323" y="3297409"/>
                <a:ext cx="4294445" cy="276999"/>
              </a:xfrm>
              <a:prstGeom prst="rect">
                <a:avLst/>
              </a:prstGeom>
              <a:blipFill>
                <a:blip r:embed="rId9"/>
                <a:stretch>
                  <a:fillRect l="-882" t="-26087" r="-882" b="-4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547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1" animBg="1"/>
      <p:bldP spid="10" grpId="1" animBg="1"/>
      <p:bldP spid="11" grpId="1" animBg="1"/>
      <p:bldP spid="12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9BA12-DB2C-FD4A-968F-FA99965ED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257" y="505506"/>
            <a:ext cx="10515600" cy="1325563"/>
          </a:xfrm>
        </p:spPr>
        <p:txBody>
          <a:bodyPr/>
          <a:lstStyle/>
          <a:p>
            <a:r>
              <a:rPr lang="en-US" dirty="0"/>
              <a:t>Total dominance scores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33874F-2D5B-E14E-BF25-2C27896B1D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8171" y="3652837"/>
                <a:ext cx="11335658" cy="2699657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We can combine the information contained in both 𝐷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by calculating a new matrix 𝑇=𝐷+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Using these total dominance scores:</a:t>
                </a:r>
              </a:p>
              <a:p>
                <a:r>
                  <a:rPr lang="en-US" dirty="0"/>
                  <a:t>Birgit is the </a:t>
                </a:r>
                <a:r>
                  <a:rPr lang="en-US" dirty="0">
                    <a:solidFill>
                      <a:srgbClr val="0070C0"/>
                    </a:solidFill>
                  </a:rPr>
                  <a:t>top-ranked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player with a total dominance score of 9</a:t>
                </a:r>
              </a:p>
              <a:p>
                <a:r>
                  <a:rPr lang="en-US" dirty="0"/>
                  <a:t>Eva is </a:t>
                </a:r>
                <a:r>
                  <a:rPr lang="en-US" dirty="0">
                    <a:solidFill>
                      <a:srgbClr val="0070C0">
                        <a:alpha val="70000"/>
                      </a:srgbClr>
                    </a:solidFill>
                  </a:rPr>
                  <a:t>second </a:t>
                </a:r>
                <a:r>
                  <a:rPr lang="en-US" dirty="0"/>
                  <a:t>with a total score of 7</a:t>
                </a:r>
              </a:p>
              <a:p>
                <a:r>
                  <a:rPr lang="en-US" dirty="0"/>
                  <a:t>Anne and Di are </a:t>
                </a:r>
                <a:r>
                  <a:rPr lang="en-US" dirty="0">
                    <a:solidFill>
                      <a:srgbClr val="0070C0">
                        <a:alpha val="70000"/>
                      </a:srgbClr>
                    </a:solidFill>
                  </a:rPr>
                  <a:t>equal third </a:t>
                </a:r>
                <a:r>
                  <a:rPr lang="en-US" dirty="0"/>
                  <a:t>with a total score of 4</a:t>
                </a:r>
              </a:p>
              <a:p>
                <a:r>
                  <a:rPr lang="en-US" dirty="0"/>
                  <a:t>Cas is the </a:t>
                </a:r>
                <a:r>
                  <a:rPr lang="en-US" dirty="0">
                    <a:solidFill>
                      <a:srgbClr val="0070C0">
                        <a:alpha val="70000"/>
                      </a:srgbClr>
                    </a:solidFill>
                  </a:rPr>
                  <a:t>bottom-ranked</a:t>
                </a:r>
                <a:r>
                  <a:rPr lang="en-US" dirty="0"/>
                  <a:t> player with a total score of 2.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33874F-2D5B-E14E-BF25-2C27896B1D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171" y="3652837"/>
                <a:ext cx="11335658" cy="2699657"/>
              </a:xfrm>
              <a:blipFill>
                <a:blip r:embed="rId2"/>
                <a:stretch>
                  <a:fillRect t="-2804" b="-1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653B84C-B145-6345-87C9-B0A86356A9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5514" y="1393216"/>
            <a:ext cx="5715000" cy="203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77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9BDD0-DAC8-7945-8B6F-2CD19211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700936"/>
          </a:xfrm>
        </p:spPr>
        <p:txBody>
          <a:bodyPr>
            <a:normAutofit fontScale="90000"/>
          </a:bodyPr>
          <a:lstStyle/>
          <a:p>
            <a:r>
              <a:rPr lang="en-US" dirty="0"/>
              <a:t> Determining dominance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F6B25-0778-CD45-A3B5-26258A0AA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381973"/>
            <a:ext cx="11234057" cy="479499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Four people, 𝐴,𝐵,𝐶 and 𝐷, have been asked to form a committee to decide on the location of a new toxic waste dump.</a:t>
            </a:r>
          </a:p>
          <a:p>
            <a:r>
              <a:rPr lang="en-US" dirty="0"/>
              <a:t>From previous experience, it is known that:</a:t>
            </a:r>
          </a:p>
          <a:p>
            <a:r>
              <a:rPr lang="en-US" dirty="0"/>
              <a:t>𝐴 influences the decisions of 𝐵 and 𝐷</a:t>
            </a:r>
          </a:p>
          <a:p>
            <a:r>
              <a:rPr lang="en-US" dirty="0"/>
              <a:t>𝐵 influences the decisions of 𝐶</a:t>
            </a:r>
          </a:p>
          <a:p>
            <a:r>
              <a:rPr lang="en-US" dirty="0"/>
              <a:t>𝐶 influences the decisions of no one</a:t>
            </a:r>
          </a:p>
          <a:p>
            <a:r>
              <a:rPr lang="en-US" dirty="0"/>
              <a:t>𝐷 influences the decisions of 𝐶 and 𝐵.</a:t>
            </a:r>
          </a:p>
          <a:p>
            <a:endParaRPr lang="en-US" dirty="0"/>
          </a:p>
          <a:p>
            <a:pPr marL="228600" indent="0">
              <a:buNone/>
            </a:pPr>
            <a:r>
              <a:rPr lang="en-US" dirty="0"/>
              <a:t>1. Use the graph to construct a dominance matrix that takes into account both one-step and two-step dominances.</a:t>
            </a:r>
          </a:p>
          <a:p>
            <a:pPr marL="228600" indent="0">
              <a:buNone/>
            </a:pPr>
            <a:r>
              <a:rPr lang="en-US" dirty="0"/>
              <a:t>2. From this matrix, determine who is the most influential person on the committee.</a:t>
            </a:r>
          </a:p>
        </p:txBody>
      </p:sp>
      <p:pic>
        <p:nvPicPr>
          <p:cNvPr id="4" name="Picture 2" descr="The Most Beautiful Words in Any Presentation are &quot;For Example&quot;">
            <a:extLst>
              <a:ext uri="{FF2B5EF4-FFF2-40B4-BE49-F238E27FC236}">
                <a16:creationId xmlns:a16="http://schemas.microsoft.com/office/drawing/2014/main" id="{45438DCC-9625-4147-B4E1-3A1D98772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573" y="681037"/>
            <a:ext cx="1168227" cy="70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F41AB2-D39C-0D40-8F5B-C99633FD2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0807" y="1828636"/>
            <a:ext cx="3908879" cy="266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8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9BDD0-DAC8-7945-8B6F-2CD19211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457" y="612149"/>
            <a:ext cx="10515600" cy="700936"/>
          </a:xfrm>
        </p:spPr>
        <p:txBody>
          <a:bodyPr>
            <a:normAutofit fontScale="90000"/>
          </a:bodyPr>
          <a:lstStyle/>
          <a:p>
            <a:r>
              <a:rPr lang="en-US" dirty="0"/>
              <a:t> Determining dominance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F6B25-0778-CD45-A3B5-26258A0AA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381973"/>
            <a:ext cx="11234057" cy="4794990"/>
          </a:xfrm>
        </p:spPr>
        <p:txBody>
          <a:bodyPr>
            <a:normAutofit/>
          </a:bodyPr>
          <a:lstStyle/>
          <a:p>
            <a:pPr marL="228600" indent="0">
              <a:buNone/>
            </a:pPr>
            <a:r>
              <a:rPr lang="en-US" sz="2400" dirty="0"/>
              <a:t>1. Use the graph to construct a dominance matrix that takes into account both one-step and two-step dominances.</a:t>
            </a:r>
          </a:p>
          <a:p>
            <a:pPr marL="228600" indent="0">
              <a:buNone/>
            </a:pPr>
            <a:r>
              <a:rPr lang="en-US" sz="2400" dirty="0"/>
              <a:t>2. From this matrix, determine who is the most influential person on the committee.</a:t>
            </a:r>
          </a:p>
        </p:txBody>
      </p:sp>
      <p:pic>
        <p:nvPicPr>
          <p:cNvPr id="4" name="Picture 2" descr="The Most Beautiful Words in Any Presentation are &quot;For Example&quot;">
            <a:extLst>
              <a:ext uri="{FF2B5EF4-FFF2-40B4-BE49-F238E27FC236}">
                <a16:creationId xmlns:a16="http://schemas.microsoft.com/office/drawing/2014/main" id="{45438DCC-9625-4147-B4E1-3A1D98772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5573" y="681037"/>
            <a:ext cx="1168227" cy="70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F41AB2-D39C-0D40-8F5B-C99633FD2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5018" y="2744309"/>
            <a:ext cx="2011011" cy="13693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F569ECE-9FB0-9D43-AE38-5A790A1C9B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810" y="3213982"/>
            <a:ext cx="3346450" cy="1320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0BF51F-1582-A647-BA01-3B0AF3B3B7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1793" y="3103634"/>
            <a:ext cx="3805464" cy="13516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8386E69-AE0A-4945-AAFF-9C195DFD0F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000" y="4669641"/>
            <a:ext cx="4753429" cy="161277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BC541A0-AE8D-7C46-BE47-E96D23693AFC}"/>
              </a:ext>
            </a:extLst>
          </p:cNvPr>
          <p:cNvSpPr/>
          <p:nvPr/>
        </p:nvSpPr>
        <p:spPr>
          <a:xfrm>
            <a:off x="5722257" y="515623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AU" sz="2400" b="0" i="0" dirty="0">
                <a:solidFill>
                  <a:srgbClr val="009EC6"/>
                </a:solidFill>
                <a:effectLst/>
                <a:latin typeface="Open Sans"/>
              </a:rPr>
              <a:t>Person </a:t>
            </a:r>
            <a:r>
              <a:rPr lang="en-AU" sz="2400" b="0" i="0" u="none" strike="noStrike" dirty="0">
                <a:solidFill>
                  <a:srgbClr val="009EC6"/>
                </a:solidFill>
                <a:effectLst/>
                <a:latin typeface="STIXGeneral-Italic" pitchFamily="2" charset="2"/>
              </a:rPr>
              <a:t>𝐴</a:t>
            </a:r>
            <a:r>
              <a:rPr lang="en-AU" sz="2400" b="0" i="0" dirty="0">
                <a:solidFill>
                  <a:srgbClr val="009EC6"/>
                </a:solidFill>
                <a:effectLst/>
                <a:latin typeface="Open Sans"/>
              </a:rPr>
              <a:t> is the most influential person with a total dominance score of </a:t>
            </a:r>
            <a:r>
              <a:rPr lang="en-AU" sz="2400" b="0" i="0" u="none" strike="noStrike" dirty="0">
                <a:solidFill>
                  <a:srgbClr val="009EC6"/>
                </a:solidFill>
                <a:effectLst/>
                <a:latin typeface="Open Sans"/>
              </a:rPr>
              <a:t>5</a:t>
            </a:r>
            <a:r>
              <a:rPr lang="en-AU" sz="2400" b="0" i="0" dirty="0">
                <a:solidFill>
                  <a:srgbClr val="009EC6"/>
                </a:solidFill>
                <a:effectLst/>
                <a:latin typeface="Open Sans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545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LuminousVTI">
  <a:themeElements>
    <a:clrScheme name="AnalogousFromLightSeedRightStep">
      <a:dk1>
        <a:srgbClr val="000000"/>
      </a:dk1>
      <a:lt1>
        <a:srgbClr val="FFFFFF"/>
      </a:lt1>
      <a:dk2>
        <a:srgbClr val="412426"/>
      </a:dk2>
      <a:lt2>
        <a:srgbClr val="E2E8E8"/>
      </a:lt2>
      <a:accent1>
        <a:srgbClr val="EC7179"/>
      </a:accent1>
      <a:accent2>
        <a:srgbClr val="E88651"/>
      </a:accent2>
      <a:accent3>
        <a:srgbClr val="BFA13E"/>
      </a:accent3>
      <a:accent4>
        <a:srgbClr val="98AD3C"/>
      </a:accent4>
      <a:accent5>
        <a:srgbClr val="71B444"/>
      </a:accent5>
      <a:accent6>
        <a:srgbClr val="34BD36"/>
      </a:accent6>
      <a:hlink>
        <a:srgbClr val="568E8A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685</Words>
  <Application>Microsoft Office PowerPoint</Application>
  <PresentationFormat>Widescreen</PresentationFormat>
  <Paragraphs>52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STIXGeneral-Italic</vt:lpstr>
      <vt:lpstr>Arial</vt:lpstr>
      <vt:lpstr>Avenir Next LT Pro</vt:lpstr>
      <vt:lpstr>Calibri</vt:lpstr>
      <vt:lpstr>Cambria Math</vt:lpstr>
      <vt:lpstr>Open Sans</vt:lpstr>
      <vt:lpstr>Sabon Next LT</vt:lpstr>
      <vt:lpstr>Wingdings</vt:lpstr>
      <vt:lpstr>LuminousVTI</vt:lpstr>
      <vt:lpstr>Dominance matrices</vt:lpstr>
      <vt:lpstr>Dominance matrix </vt:lpstr>
      <vt:lpstr>Dominance</vt:lpstr>
      <vt:lpstr>One-step dominances</vt:lpstr>
      <vt:lpstr>Two-step dominances</vt:lpstr>
      <vt:lpstr>Total dominance scores</vt:lpstr>
      <vt:lpstr> Determining dominance</vt:lpstr>
      <vt:lpstr> Determining dominance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Binary, permutation, communication and dominance matrices </dc:title>
  <dc:creator>Yongmei Zhang</dc:creator>
  <cp:lastModifiedBy>Lyn ZHANG</cp:lastModifiedBy>
  <cp:revision>15</cp:revision>
  <dcterms:created xsi:type="dcterms:W3CDTF">2021-04-11T06:23:11Z</dcterms:created>
  <dcterms:modified xsi:type="dcterms:W3CDTF">2023-05-29T01:53:39Z</dcterms:modified>
</cp:coreProperties>
</file>