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68" r:id="rId4"/>
    <p:sldId id="471" r:id="rId5"/>
    <p:sldId id="284" r:id="rId6"/>
    <p:sldId id="286" r:id="rId7"/>
    <p:sldId id="262" r:id="rId8"/>
    <p:sldId id="495" r:id="rId9"/>
    <p:sldId id="306" r:id="rId10"/>
    <p:sldId id="307" r:id="rId11"/>
    <p:sldId id="278" r:id="rId12"/>
    <p:sldId id="276" r:id="rId13"/>
    <p:sldId id="493" r:id="rId14"/>
    <p:sldId id="444" r:id="rId15"/>
    <p:sldId id="447" r:id="rId16"/>
    <p:sldId id="448" r:id="rId17"/>
    <p:sldId id="459" r:id="rId18"/>
    <p:sldId id="450" r:id="rId19"/>
    <p:sldId id="461" r:id="rId20"/>
    <p:sldId id="462" r:id="rId21"/>
    <p:sldId id="451" r:id="rId22"/>
    <p:sldId id="452" r:id="rId23"/>
    <p:sldId id="453" r:id="rId24"/>
    <p:sldId id="454" r:id="rId25"/>
    <p:sldId id="298" r:id="rId26"/>
    <p:sldId id="302" r:id="rId27"/>
    <p:sldId id="275" r:id="rId28"/>
    <p:sldId id="494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6263" autoAdjust="0"/>
  </p:normalViewPr>
  <p:slideViewPr>
    <p:cSldViewPr>
      <p:cViewPr varScale="1">
        <p:scale>
          <a:sx n="49" d="100"/>
          <a:sy n="49" d="100"/>
        </p:scale>
        <p:origin x="41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4A4D-644C-4E82-B4F5-7CBB19FAC605}" type="datetimeFigureOut">
              <a:rPr lang="en-AU" smtClean="0"/>
              <a:t>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606E-D733-49F6-9B4B-949FF11069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4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https://create.kahoot.it/details/5ab380f2-38c2-4796-964e-79abe3256d96</a:t>
            </a:r>
          </a:p>
          <a:p>
            <a:r>
              <a:rPr lang="en-AU" dirty="0"/>
              <a:t>https://create.kahoot.it/details/3d57aa83-efed-473e-ae62-a609e3c0747d</a:t>
            </a:r>
          </a:p>
          <a:p>
            <a:r>
              <a:rPr lang="en-AU" dirty="0"/>
              <a:t>https://create.kahoot.it/details/0a78a796-9c67-40d3-89d7-5410693c4d3c</a:t>
            </a:r>
          </a:p>
          <a:p>
            <a:r>
              <a:rPr lang="en-AU" dirty="0"/>
              <a:t>https://create.kahoot.it/details/7147381e-3468-4760-8448-945c41ccb250</a:t>
            </a:r>
          </a:p>
          <a:p>
            <a:r>
              <a:rPr lang="en-AU" dirty="0"/>
              <a:t>https://create.kahoot.it/details/d2faaa57-6b1f-4cc6-b470-d05fdc4b214a</a:t>
            </a:r>
          </a:p>
          <a:p>
            <a:r>
              <a:rPr lang="en-AU" dirty="0"/>
              <a:t>https://create.kahoot.it/details/f5ca2d2d-a7e3-4016-8dd0-9f16222658e0</a:t>
            </a:r>
          </a:p>
          <a:p>
            <a:r>
              <a:rPr lang="en-AU" dirty="0"/>
              <a:t>https://create.kahoot.it/details/f2b9408f-4cc2-4724-b0f8-613b9a7eb416</a:t>
            </a:r>
          </a:p>
          <a:p>
            <a:r>
              <a:rPr lang="en-AU" dirty="0"/>
              <a:t>https://create.kahoot.it/details/b9c7e057-1dc9-4c5e-9ae5-2cd049dbecd6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606E-D733-49F6-9B4B-949FF11069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99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1792AF74-D22F-0F1A-BDAA-43D98C558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50F3F9-8586-43C9-9EA9-D60F37FF2C7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B37B42C-927C-977B-ACF7-E430DC4B0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AFD1BD4-4277-27B0-BFFE-BDF9064F4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111F4CF-F37E-2D45-29A3-2BEEE3E4B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A0438-178D-492C-B3AF-9E5078CAA22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70BBE88-D8A8-4B5D-B496-D1C74D28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23BB770-B431-D3AE-DF52-C616D64D6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8C71AC8D-FCA3-7EC7-FB40-2746FAEFD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32D857-1B78-435C-8663-AFB919D1227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69275CA-336B-3D20-74AE-B606790CC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AA5E6382-A59F-01A6-DEA3-92F09B114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B16E057-B3A6-3A9E-83BD-352F29A6D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6725118-2F1B-AE81-6F83-7D3FF73692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2AC0DE4-230E-7C99-0E2F-3F62405EB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E7E61-E1F9-4BF0-A5AC-10082A4348E1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AF73D23-8906-9D8F-82C8-D65BEB9DB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3CBB3F-BFD6-442B-9674-41D8EE42D10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12D43C2-3ACF-BC66-CFF4-CD6BF2AE9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5C62464-2FB5-929D-32A4-BED088A9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3659B67D-631C-C752-06CC-9B3D34140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5A7FC0-4A22-4A93-B165-1FD2AAB54F0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BFEC4ED-7D4C-96B0-DCA8-72412F8A8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0EAD0709-925D-DAE2-40C1-AAE9055AC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F037C3F0-B956-B2DB-7346-38521DF3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AC75AA-9D06-4583-A7A7-12E42D79F31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BCEC0C9-45F7-706F-5F04-1AC3CE4FA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01E8EA5-05E9-BA10-0139-C748142A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6A254BF5-4E5C-FE82-BB4D-6D2C745E9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8C985-5D4B-4380-AFF7-72F88BCB61F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C4A8382C-A9FC-E646-7FB0-5ACE78A4E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3E887ED-3866-054B-2CF6-034E9D6C3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3A4314B8-B474-61A0-F9A5-D79B344A4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28FD70-717D-46AE-82A5-AA936C9F3620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F9E6139-666D-DEB5-2DB4-AF4010592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158F6EA8-5193-0E1A-22F7-5F9C9BC1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1BD39F5-3393-64D8-57D0-BF464257F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48E36A-B917-42E0-B3AE-B487E534AE8D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55C2F40-8645-2EC4-D71F-4AA5E17F9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F8AAB8A-9129-AD81-7D0C-AB6D958E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5AC1393-397C-9DB2-451D-007D2219A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CF4F4-60C2-43A2-9561-07EB72E170D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0767E1F9-1D6E-7F20-0717-6B5738FCA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0C68DCF-96D0-C41B-E00C-6DEC35835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E79559F-A965-2AED-99D6-727E027B4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FCE00-CBC5-4756-ACFF-4EB25D0A9F52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AF5379A-E2F7-FA3C-8C46-56DD1E299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769D28E-B70A-E7A6-56AA-9E565C581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6A9B-665A-4345-B2F1-2C68C92D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D2BD9-81DA-22C9-1EBB-9470E993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F5AE-7D89-864C-D14E-E498E9AA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8F1B-C603-D8C4-DE77-6338A44E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5138-ED47-F276-818D-24B29F19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422E-A299-4517-B846-9AC264308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42CE-1311-393D-EAAA-ACF04453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0D81C-9372-80B3-C780-778B9619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E49E-624D-EA6E-326F-88A1D41C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0EE-310A-F015-31E9-E7D105D0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96AA8-9394-C3FA-97AD-79CA5AE1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9F13-6A4C-4F7E-B4FE-7E1943185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A4AA8-9FF8-7214-CFB7-A4302B64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47F9B-2F2F-91FD-6F7B-9EB0CFB4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CD9B-D48A-D13D-BFD2-22EBD34E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5A83-599A-94A3-3E9E-A0C42195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76FB-83D7-BE7F-2409-417E6453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1FD8-CA21-473B-80E2-ED8D7618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2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3122-E5AA-66EB-2D8A-13E205A4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342B-EF0E-3127-2534-C9F28C7D4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20AA-2300-C7CD-B9A8-CCCE067C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6ECDF-89B8-BFBB-641F-AC71F15C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FCE8-F53C-833A-894E-788A2DFC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8AEA-54F5-449C-8332-5E24DA2DB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5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A9CD-93D7-1E4A-AF9C-1BDAC2ED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919D3-0D8B-ECB5-E980-45D051F3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98EB-1B98-ACA9-4E35-97F813EC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EC5A-EA30-FF4D-5E8E-1D596854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ACB8-8246-144B-35CE-56C8D533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E0DF-F947-4A1C-9C92-576D6B7D8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6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4911-EC55-21F3-6CFB-7AE6FCB5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30F9-D309-52B9-A9F2-5A8557246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58980-3F9E-A4F6-E7C7-E0820ED93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B7ADA-440E-6D66-62E6-23EA6861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FF283-24CB-B1AC-B429-B1C98215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31D17-F73A-84F7-D607-9DFC5C3C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A3DD-B3F4-4EFC-8BAC-9ADF5896D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6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7EE2-EE46-9007-855F-7232F223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F53BC-3312-370A-E2B7-B36DEFE5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FAE0-CB36-A620-E6BB-6D0EEA62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373A1-DAC5-36E5-46F0-D31FEA158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947CD-CE0C-2E24-BD8E-034995525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40139-C892-A591-066D-BA13721D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0A7D8-4295-8056-D925-F3C3CBD4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13145-E4E5-B1DF-548B-A54434F8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CA90-60F3-45D6-BDED-5F2B45574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6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4D08-CA33-29EA-6388-DCF9D7E1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AD7CE-5EA2-96C6-2CF7-D1657555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577C8-7ACE-3CC6-58E6-2C810FB2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6D9F8-E3BF-FFDE-75DA-25D6B066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ED39-558F-4367-8EBD-53B089EFA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44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5334B-95DB-060B-3519-F17ABBA5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E1C87-3118-595A-4511-567E4C5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010F9-10B9-F6E0-69F9-228E73F5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27AE5-D8D3-49A8-812B-77917434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2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53F-A690-E1FD-AEA3-B206662C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0EA4-6073-358A-19C1-F70A4BC7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19DFE-CC2D-6025-E959-9E0F78E4F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FFFD8-6C6B-0BE2-4F39-777E355B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D489-6578-E4B9-F48A-4CB4C01F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B8A1-3AAF-13A7-7DB4-4BB6A2F8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E30A-9D8E-4819-A060-9971B240E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130D-A6F0-B72D-99A4-AE503969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D5F15-7646-CCB8-71B2-214881624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5F70D-35C6-0712-CEE0-C413EDA82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E477C-04DE-1248-8302-CC322BAE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C9475-8601-E02C-6BDE-A3FE62DE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52F0-F98B-7B36-C387-2E59512F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52D1F-6B9F-4161-9872-813C7353E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F0A7CC-DC44-9BD0-A0C2-D700C4B9E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B9DEA8-0A8C-72B0-39CA-C32B6C01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BEC1C9-3CE0-65A3-B459-06CCCE1762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BD129B-B84F-667D-134A-CD1BC9AB7B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D2F63-8B40-3E20-205C-0650EA4AC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A45EF6-9A83-4865-9D28-E017927DB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2B26E10E-7FDE-3184-2ED8-CFDEB6E73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6000" b="1" dirty="0"/>
              <a:t>Exponential </a:t>
            </a:r>
          </a:p>
          <a:p>
            <a:pPr algn="ctr"/>
            <a:r>
              <a:rPr lang="en-US" altLang="en-US" sz="6000" b="1" dirty="0"/>
              <a:t>and </a:t>
            </a:r>
          </a:p>
          <a:p>
            <a:pPr algn="ctr"/>
            <a:r>
              <a:rPr lang="en-US" altLang="en-US" sz="6000" b="1" dirty="0"/>
              <a:t>Logarithmic 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6D3450F-25CE-5613-1F36-46988E8A7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Example 4 – </a:t>
            </a:r>
            <a:r>
              <a:rPr lang="en-US" altLang="en-US" sz="2300" i="1"/>
              <a:t>Graph of Exponential and Logarithmic Function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E93946A-D38E-2630-207B-E3AEFDD40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5163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In the same coordinate plane, sketch the graph of each function by hand.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endParaRPr lang="en-US" altLang="en-US" sz="1000" dirty="0"/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b="1" dirty="0"/>
              <a:t>a.  </a:t>
            </a:r>
            <a:r>
              <a:rPr lang="en-US" altLang="en-US" i="1" dirty="0"/>
              <a:t>f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2</a:t>
            </a:r>
            <a:r>
              <a:rPr lang="en-US" altLang="en-US" i="1" baseline="30000" dirty="0"/>
              <a:t>x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b="1" dirty="0"/>
              <a:t>b.  </a:t>
            </a:r>
            <a:r>
              <a:rPr lang="en-US" altLang="en-US" i="1" dirty="0"/>
              <a:t>g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2</a:t>
            </a:r>
            <a:r>
              <a:rPr lang="en-US" altLang="en-US" i="1" dirty="0"/>
              <a:t>x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endParaRPr lang="en-US" altLang="en-US" i="1" dirty="0"/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0073BC"/>
                </a:solidFill>
              </a:rPr>
              <a:t>Solution: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Use the points from the previous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slide to plot points and connect</a:t>
            </a:r>
          </a:p>
          <a:p>
            <a:pPr eaLnBrk="1" hangingPunct="1">
              <a:tabLst>
                <a:tab pos="1371600" algn="l"/>
                <a:tab pos="1547813" algn="l"/>
              </a:tabLst>
            </a:pPr>
            <a:r>
              <a:rPr lang="en-US" altLang="en-US" dirty="0"/>
              <a:t>graph with a smooth curve.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8DB2455B-3BD3-E91E-9FEF-04352CFD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0813"/>
            <a:ext cx="33528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56938B-C977-32B6-B0F8-3CC0E1FDD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of a function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F96BEE6-36E7-A469-ABA0-3AEC0BA8F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inverse of a function is determined by interchanging the domain and the range of the original function.</a:t>
            </a:r>
          </a:p>
          <a:p>
            <a:r>
              <a:rPr lang="en-US" altLang="en-US" dirty="0"/>
              <a:t>Designated by</a:t>
            </a:r>
          </a:p>
          <a:p>
            <a:r>
              <a:rPr lang="en-US" altLang="en-US" dirty="0"/>
              <a:t>and read f inverse </a:t>
            </a:r>
          </a:p>
        </p:txBody>
      </p:sp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129343C7-2731-D460-DCD0-C9A5C36B8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34048"/>
              </p:ext>
            </p:extLst>
          </p:nvPr>
        </p:nvGraphicFramePr>
        <p:xfrm>
          <a:off x="4419600" y="3521075"/>
          <a:ext cx="685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91960" progId="Equation.DSMT4">
                  <p:embed/>
                </p:oleObj>
              </mc:Choice>
              <mc:Fallback>
                <p:oleObj name="Equation" r:id="rId2" imgW="30456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21075"/>
                        <a:ext cx="685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0FF9C307-862B-9497-17B5-7887DD4EB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267200"/>
          <a:ext cx="14478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291960" progId="Equation.DSMT4">
                  <p:embed/>
                </p:oleObj>
              </mc:Choice>
              <mc:Fallback>
                <p:oleObj name="Equation" r:id="rId4" imgW="3045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67200"/>
                        <a:ext cx="14478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F217C6-ADC8-2B2F-3CDE-F3081A35C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of a function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843AF27D-5E20-6E52-8763-39D95F1A5CAC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381000" y="1752600"/>
          <a:ext cx="7772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330120" progId="Equation.DSMT4">
                  <p:embed/>
                </p:oleObj>
              </mc:Choice>
              <mc:Fallback>
                <p:oleObj name="Equation" r:id="rId2" imgW="194292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7772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C4B6BFED-1808-E09D-6D6E-06B765742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35438"/>
          <a:ext cx="76962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330120" progId="Equation.DSMT4">
                  <p:embed/>
                </p:oleObj>
              </mc:Choice>
              <mc:Fallback>
                <p:oleObj name="Equation" r:id="rId4" imgW="201924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5438"/>
                        <a:ext cx="7696200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16C2E26C-CF9E-9BA8-8F48-5BAFA56D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>
            <a:extLst>
              <a:ext uri="{FF2B5EF4-FFF2-40B4-BE49-F238E27FC236}">
                <a16:creationId xmlns:a16="http://schemas.microsoft.com/office/drawing/2014/main" id="{61FCEEC7-F558-9351-1544-2984F74E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5">
            <a:extLst>
              <a:ext uri="{FF2B5EF4-FFF2-40B4-BE49-F238E27FC236}">
                <a16:creationId xmlns:a16="http://schemas.microsoft.com/office/drawing/2014/main" id="{4DDF6EB4-78C2-2983-F011-98308D269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790825"/>
            <a:ext cx="2667000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FBF04358-ADDF-6AB8-904E-322DAEEE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19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Line 8">
            <a:extLst>
              <a:ext uri="{FF2B5EF4-FFF2-40B4-BE49-F238E27FC236}">
                <a16:creationId xmlns:a16="http://schemas.microsoft.com/office/drawing/2014/main" id="{E6BF9915-3C3B-9550-CBA1-4AFDE163B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4175" y="457200"/>
            <a:ext cx="0" cy="23622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693BC5D7-FDEF-B21D-1B71-017C02E2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Text Box 10">
            <a:extLst>
              <a:ext uri="{FF2B5EF4-FFF2-40B4-BE49-F238E27FC236}">
                <a16:creationId xmlns:a16="http://schemas.microsoft.com/office/drawing/2014/main" id="{ADB06EB9-1965-8DA0-45E7-9348737A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1845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Exponential Graph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6779F27D-0034-5DEC-9967-17D3FD84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Logarithmic Graph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7B50BE3F-BFB8-A30F-F3CD-DC182B6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976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>
            <a:extLst>
              <a:ext uri="{FF2B5EF4-FFF2-40B4-BE49-F238E27FC236}">
                <a16:creationId xmlns:a16="http://schemas.microsoft.com/office/drawing/2014/main" id="{C07331D1-9F8C-8386-C05A-05F130D06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810000"/>
            <a:ext cx="2286000" cy="22860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02AB61E1-1233-41B5-C490-98A84AB6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2514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Graphs of inverse functions are reflected about the line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y</a:t>
            </a: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 =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6AEA803-FECD-E889-B1D9-19676458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24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4358B89-5F57-F768-630A-61BBCEE23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988" y="130549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400" dirty="0"/>
              <a:t>The graph of </a:t>
            </a:r>
            <a:r>
              <a:rPr lang="en-US" altLang="en-US" sz="3400" i="1" dirty="0"/>
              <a:t>f </a:t>
            </a:r>
            <a:r>
              <a:rPr lang="en-US" altLang="en-US" sz="3400" baseline="30000" dirty="0"/>
              <a:t>–1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dirty="0" err="1"/>
              <a:t>log</a:t>
            </a:r>
            <a:r>
              <a:rPr lang="en-US" altLang="en-US" sz="3400" i="1" baseline="-25000" dirty="0" err="1"/>
              <a:t>a</a:t>
            </a:r>
            <a:r>
              <a:rPr lang="en-US" altLang="en-US" sz="3400" i="1" dirty="0" err="1"/>
              <a:t>x</a:t>
            </a:r>
            <a:r>
              <a:rPr lang="en-US" altLang="en-US" sz="3400" dirty="0"/>
              <a:t> is obtained </a:t>
            </a:r>
            <a:br>
              <a:rPr lang="en-US" altLang="en-US" sz="3400" dirty="0"/>
            </a:br>
            <a:r>
              <a:rPr lang="en-US" altLang="en-US" sz="3400" dirty="0"/>
              <a:t>by reflecting the graph of </a:t>
            </a:r>
            <a:r>
              <a:rPr lang="en-US" altLang="en-US" sz="3400" i="1" dirty="0"/>
              <a:t>f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i="1" dirty="0"/>
              <a:t>a</a:t>
            </a:r>
            <a:r>
              <a:rPr lang="en-US" altLang="en-US" sz="3400" i="1" baseline="30000" dirty="0"/>
              <a:t>x </a:t>
            </a:r>
            <a:r>
              <a:rPr lang="en-US" altLang="en-US" sz="3400" dirty="0"/>
              <a:t>in </a:t>
            </a:r>
            <a:br>
              <a:rPr lang="en-US" altLang="en-US" sz="3400" dirty="0"/>
            </a:br>
            <a:r>
              <a:rPr lang="en-US" altLang="en-US" sz="3400" dirty="0"/>
              <a:t>the line </a:t>
            </a:r>
            <a:r>
              <a:rPr lang="en-US" altLang="en-US" sz="3400" i="1" dirty="0"/>
              <a:t>y =</a:t>
            </a:r>
            <a:r>
              <a:rPr lang="en-US" altLang="en-US" sz="3400" dirty="0"/>
              <a:t> </a:t>
            </a:r>
            <a:r>
              <a:rPr lang="en-US" altLang="en-US" sz="3400" i="1" dirty="0"/>
              <a:t>x</a:t>
            </a:r>
            <a:r>
              <a:rPr lang="en-US" altLang="en-US" sz="3400" dirty="0"/>
              <a:t>. </a:t>
            </a:r>
          </a:p>
          <a:p>
            <a:pPr lvl="1" eaLnBrk="1" hangingPunct="1"/>
            <a:r>
              <a:rPr lang="en-US" altLang="en-US" sz="2800" dirty="0"/>
              <a:t>The figure shows </a:t>
            </a:r>
            <a:br>
              <a:rPr lang="en-US" altLang="en-US" sz="2800" dirty="0"/>
            </a:br>
            <a:r>
              <a:rPr lang="en-US" altLang="en-US" sz="2800" dirty="0"/>
              <a:t>the case </a:t>
            </a:r>
            <a:r>
              <a:rPr lang="en-US" altLang="en-US" sz="2800" i="1" dirty="0"/>
              <a:t>a &gt;</a:t>
            </a:r>
            <a:r>
              <a:rPr lang="en-US" altLang="en-US" sz="2800" dirty="0"/>
              <a:t> 1.</a:t>
            </a:r>
          </a:p>
          <a:p>
            <a:pPr marL="457200" lvl="1" indent="0" eaLnBrk="1" hangingPunct="1">
              <a:buNone/>
            </a:pPr>
            <a:endParaRPr lang="en-US" altLang="en-US" i="1" baseline="30000" dirty="0"/>
          </a:p>
          <a:p>
            <a:pPr marL="457200" lvl="1" indent="0" eaLnBrk="1" hangingPunct="1">
              <a:buNone/>
            </a:pPr>
            <a:endParaRPr lang="en-US" altLang="en-US" i="1" baseline="30000" dirty="0"/>
          </a:p>
          <a:p>
            <a:pPr marL="457200" lvl="1" indent="0" eaLnBrk="1" hangingPunct="1">
              <a:buNone/>
            </a:pPr>
            <a:endParaRPr lang="en-US" altLang="en-US" i="1" baseline="30000" dirty="0"/>
          </a:p>
          <a:p>
            <a:pPr marL="457200" lvl="1" indent="0" eaLnBrk="1" hangingPunct="1">
              <a:buNone/>
            </a:pPr>
            <a:endParaRPr lang="en-US" altLang="en-US" sz="2800" i="1" baseline="30000" dirty="0"/>
          </a:p>
          <a:p>
            <a:pPr marL="457200" lvl="1" indent="0" eaLnBrk="1" hangingPunct="1">
              <a:buNone/>
            </a:pPr>
            <a:endParaRPr lang="en-US" altLang="en-US" i="1" baseline="30000" dirty="0"/>
          </a:p>
          <a:p>
            <a:pPr marL="457200" lvl="1" indent="0" eaLnBrk="1" hangingPunct="1">
              <a:buNone/>
            </a:pPr>
            <a:endParaRPr lang="en-US" altLang="en-US" sz="2800" i="1" baseline="30000" dirty="0"/>
          </a:p>
          <a:p>
            <a:pPr marL="457200" lvl="1" indent="0" eaLnBrk="1" hangingPunct="1">
              <a:buNone/>
            </a:pPr>
            <a:endParaRPr lang="en-US" altLang="en-US" sz="2800" dirty="0"/>
          </a:p>
        </p:txBody>
      </p: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6BAD7EB8-D0F5-DC5D-98C8-7AF93338EF4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590800"/>
            <a:ext cx="3760788" cy="4038600"/>
            <a:chOff x="5105400" y="2590800"/>
            <a:chExt cx="3760075" cy="4038600"/>
          </a:xfrm>
        </p:grpSpPr>
        <p:pic>
          <p:nvPicPr>
            <p:cNvPr id="39941" name="Picture 9">
              <a:extLst>
                <a:ext uri="{FF2B5EF4-FFF2-40B4-BE49-F238E27FC236}">
                  <a16:creationId xmlns:a16="http://schemas.microsoft.com/office/drawing/2014/main" id="{40CB7DAB-A4E1-3D17-D1AD-E65E0DB0A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" t="3534"/>
            <a:stretch>
              <a:fillRect/>
            </a:stretch>
          </p:blipFill>
          <p:spPr bwMode="auto">
            <a:xfrm>
              <a:off x="5105400" y="2590800"/>
              <a:ext cx="3760075" cy="403860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2" name="Picture 10">
              <a:extLst>
                <a:ext uri="{FF2B5EF4-FFF2-40B4-BE49-F238E27FC236}">
                  <a16:creationId xmlns:a16="http://schemas.microsoft.com/office/drawing/2014/main" id="{E49D1160-F67C-688F-1E0A-A265C6932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80356"/>
              <a:ext cx="1143000" cy="30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86BC543-FFA3-F8CE-E4AB-C51E2152D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286926"/>
                  </p:ext>
                </p:extLst>
              </p:nvPr>
            </p:nvGraphicFramePr>
            <p:xfrm>
              <a:off x="0" y="3962400"/>
              <a:ext cx="5105400" cy="2549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800">
                      <a:extLst>
                        <a:ext uri="{9D8B030D-6E8A-4147-A177-3AD203B41FA5}">
                          <a16:colId xmlns:a16="http://schemas.microsoft.com/office/drawing/2014/main" val="2698082862"/>
                        </a:ext>
                      </a:extLst>
                    </a:gridCol>
                    <a:gridCol w="1701800">
                      <a:extLst>
                        <a:ext uri="{9D8B030D-6E8A-4147-A177-3AD203B41FA5}">
                          <a16:colId xmlns:a16="http://schemas.microsoft.com/office/drawing/2014/main" val="3520472168"/>
                        </a:ext>
                      </a:extLst>
                    </a:gridCol>
                    <a:gridCol w="1701800">
                      <a:extLst>
                        <a:ext uri="{9D8B030D-6E8A-4147-A177-3AD203B41FA5}">
                          <a16:colId xmlns:a16="http://schemas.microsoft.com/office/drawing/2014/main" val="1152656100"/>
                        </a:ext>
                      </a:extLst>
                    </a:gridCol>
                  </a:tblGrid>
                  <a:tr h="424921">
                    <a:tc>
                      <a:txBody>
                        <a:bodyPr/>
                        <a:lstStyle/>
                        <a:p>
                          <a:endParaRPr lang="en-A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>
                              <a:solidFill>
                                <a:srgbClr val="0070C0"/>
                              </a:solidFill>
                            </a:rPr>
                            <a:t>y= </a:t>
                          </a:r>
                          <a:r>
                            <a:rPr lang="en-US" altLang="en-US" sz="1800" i="1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altLang="en-US" sz="1800" i="1" baseline="30000" dirty="0">
                              <a:solidFill>
                                <a:srgbClr val="0070C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i="1" dirty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r>
                            <a:rPr lang="en-US" altLang="en-US" sz="1800" dirty="0">
                              <a:solidFill>
                                <a:srgbClr val="C00000"/>
                              </a:solidFill>
                            </a:rPr>
                            <a:t>= log</a:t>
                          </a:r>
                          <a:r>
                            <a:rPr lang="en-US" altLang="en-US" i="1" baseline="-25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US" altLang="en-US" sz="1800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endParaRPr lang="en-US" altLang="en-US" i="1" baseline="30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1442254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Asymptotes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x=0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y=0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0145205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n-AU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en-A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n-AU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AU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AU" i="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en-A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7834188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AU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AU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AU" i="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en-A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AU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en-A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1884353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Y-intercept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(0,1)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Nil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010036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X-intercept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Nil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(1,0)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5771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86BC543-FFA3-F8CE-E4AB-C51E2152D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286926"/>
                  </p:ext>
                </p:extLst>
              </p:nvPr>
            </p:nvGraphicFramePr>
            <p:xfrm>
              <a:off x="0" y="3962400"/>
              <a:ext cx="5105400" cy="25495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800">
                      <a:extLst>
                        <a:ext uri="{9D8B030D-6E8A-4147-A177-3AD203B41FA5}">
                          <a16:colId xmlns:a16="http://schemas.microsoft.com/office/drawing/2014/main" val="2698082862"/>
                        </a:ext>
                      </a:extLst>
                    </a:gridCol>
                    <a:gridCol w="1701800">
                      <a:extLst>
                        <a:ext uri="{9D8B030D-6E8A-4147-A177-3AD203B41FA5}">
                          <a16:colId xmlns:a16="http://schemas.microsoft.com/office/drawing/2014/main" val="3520472168"/>
                        </a:ext>
                      </a:extLst>
                    </a:gridCol>
                    <a:gridCol w="1701800">
                      <a:extLst>
                        <a:ext uri="{9D8B030D-6E8A-4147-A177-3AD203B41FA5}">
                          <a16:colId xmlns:a16="http://schemas.microsoft.com/office/drawing/2014/main" val="1152656100"/>
                        </a:ext>
                      </a:extLst>
                    </a:gridCol>
                  </a:tblGrid>
                  <a:tr h="424921">
                    <a:tc>
                      <a:txBody>
                        <a:bodyPr/>
                        <a:lstStyle/>
                        <a:p>
                          <a:endParaRPr lang="en-AU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dirty="0">
                              <a:solidFill>
                                <a:srgbClr val="0070C0"/>
                              </a:solidFill>
                            </a:rPr>
                            <a:t>y= </a:t>
                          </a:r>
                          <a:r>
                            <a:rPr lang="en-US" altLang="en-US" sz="1800" i="1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altLang="en-US" sz="1800" i="1" baseline="30000" dirty="0">
                              <a:solidFill>
                                <a:srgbClr val="0070C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1800" i="1" dirty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r>
                            <a:rPr lang="en-US" altLang="en-US" sz="1800" dirty="0">
                              <a:solidFill>
                                <a:srgbClr val="C00000"/>
                              </a:solidFill>
                            </a:rPr>
                            <a:t>= log</a:t>
                          </a:r>
                          <a:r>
                            <a:rPr lang="en-US" altLang="en-US" i="1" baseline="-25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US" altLang="en-US" sz="1800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endParaRPr lang="en-US" altLang="en-US" i="1" baseline="30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1442254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Asymptotes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x=0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y=0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0145205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7" t="-207143" r="-101071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075" t="-207143" r="-1434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7834188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7" t="-311594" r="-101071" b="-2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075" t="-311594" r="-1434" b="-211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884353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Y-intercept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(0,1)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Nil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010036"/>
                      </a:ext>
                    </a:extLst>
                  </a:tr>
                  <a:tr h="42492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X-intercept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0070C0"/>
                              </a:solidFill>
                            </a:rPr>
                            <a:t>Nil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C00000"/>
                              </a:solidFill>
                            </a:rPr>
                            <a:t>(1,0)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857712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A3E74D0-5A37-5AD1-86F8-DBCD5D8B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200"/>
              <a:t>E.g. 4—Graphing a Logarithmic Function by Plotting Points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067AB6B-420A-1381-8314-8051AC034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275" y="8763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800"/>
              <a:t>Sketch the graph of </a:t>
            </a:r>
            <a:br>
              <a:rPr lang="en-US" altLang="en-US" sz="3800"/>
            </a:br>
            <a:r>
              <a:rPr lang="en-US" altLang="en-US" sz="3800"/>
              <a:t>			</a:t>
            </a:r>
            <a:r>
              <a:rPr lang="en-US" altLang="en-US" sz="3800" i="1"/>
              <a:t>f</a:t>
            </a:r>
            <a:r>
              <a:rPr lang="en-US" altLang="en-US" sz="3800"/>
              <a:t>(</a:t>
            </a:r>
            <a:r>
              <a:rPr lang="en-US" altLang="en-US" sz="3800" i="1"/>
              <a:t>x</a:t>
            </a:r>
            <a:r>
              <a:rPr lang="en-US" altLang="en-US" sz="3800"/>
              <a:t>) = log</a:t>
            </a:r>
            <a:r>
              <a:rPr lang="en-US" altLang="en-US" sz="3800" baseline="-25000"/>
              <a:t>2</a:t>
            </a:r>
            <a:r>
              <a:rPr lang="en-US" altLang="en-US" sz="3800" i="1"/>
              <a:t>x</a:t>
            </a:r>
          </a:p>
          <a:p>
            <a:pPr lvl="1" eaLnBrk="1" hangingPunct="1"/>
            <a:endParaRPr lang="en-US" altLang="en-US" sz="3800"/>
          </a:p>
          <a:p>
            <a:pPr lvl="1" eaLnBrk="1" hangingPunct="1"/>
            <a:r>
              <a:rPr lang="en-US" altLang="en-US"/>
              <a:t>To make a table of values, </a:t>
            </a:r>
            <a:br>
              <a:rPr lang="en-US" altLang="en-US"/>
            </a:br>
            <a:r>
              <a:rPr lang="en-US" altLang="en-US"/>
              <a:t>we choose the </a:t>
            </a:r>
            <a:r>
              <a:rPr lang="en-US" altLang="en-US" i="1"/>
              <a:t>x</a:t>
            </a:r>
            <a:r>
              <a:rPr lang="en-US" altLang="en-US"/>
              <a:t>-values to be </a:t>
            </a:r>
            <a:br>
              <a:rPr lang="en-US" altLang="en-US"/>
            </a:br>
            <a:r>
              <a:rPr lang="en-US" altLang="en-US"/>
              <a:t>powers of 2 so that we can </a:t>
            </a:r>
            <a:br>
              <a:rPr lang="en-US" altLang="en-US"/>
            </a:br>
            <a:r>
              <a:rPr lang="en-US" altLang="en-US"/>
              <a:t>easily find their logarithms.</a:t>
            </a:r>
          </a:p>
        </p:txBody>
      </p:sp>
      <p:pic>
        <p:nvPicPr>
          <p:cNvPr id="43012" name="Picture 7">
            <a:extLst>
              <a:ext uri="{FF2B5EF4-FFF2-40B4-BE49-F238E27FC236}">
                <a16:creationId xmlns:a16="http://schemas.microsoft.com/office/drawing/2014/main" id="{F3103BA4-308D-18A9-9F2D-A52F5CD5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903538" cy="37338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6D84CC5D-76E6-A443-8B75-C9F2826CB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7850" y="904875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/>
              <a:t>We plot these points and connect them with a smooth curve. </a:t>
            </a:r>
          </a:p>
        </p:txBody>
      </p:sp>
      <p:pic>
        <p:nvPicPr>
          <p:cNvPr id="44035" name="Picture 7">
            <a:extLst>
              <a:ext uri="{FF2B5EF4-FFF2-40B4-BE49-F238E27FC236}">
                <a16:creationId xmlns:a16="http://schemas.microsoft.com/office/drawing/2014/main" id="{56035D0A-7D65-783C-FA31-2A2D2842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903538" cy="37338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14">
            <a:extLst>
              <a:ext uri="{FF2B5EF4-FFF2-40B4-BE49-F238E27FC236}">
                <a16:creationId xmlns:a16="http://schemas.microsoft.com/office/drawing/2014/main" id="{C08C830B-E421-5BD0-AAA3-F7FD3ECE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3921125" cy="3889375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2">
            <a:extLst>
              <a:ext uri="{FF2B5EF4-FFF2-40B4-BE49-F238E27FC236}">
                <a16:creationId xmlns:a16="http://schemas.microsoft.com/office/drawing/2014/main" id="{4012404D-DC70-A168-D8F8-AE13E4D5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b="1" i="1">
                <a:solidFill>
                  <a:srgbClr val="B94A37"/>
                </a:solidFill>
              </a:rPr>
              <a:t>E.g. 4—Graphing a Logarithmic Function by Plotting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B10804D-DC56-70DC-360D-AD8464658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647" y="2143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238ECBE-9AEC-8909-00AA-82C978C00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96" y="1164431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400" dirty="0"/>
              <a:t>The figure shows the graphs of the family of logarithmic functions with bases 2, 3, 5, and 10.</a:t>
            </a:r>
          </a:p>
        </p:txBody>
      </p:sp>
      <p:grpSp>
        <p:nvGrpSpPr>
          <p:cNvPr id="45060" name="Group 9">
            <a:extLst>
              <a:ext uri="{FF2B5EF4-FFF2-40B4-BE49-F238E27FC236}">
                <a16:creationId xmlns:a16="http://schemas.microsoft.com/office/drawing/2014/main" id="{2F88F12B-57F3-6D96-C8B8-54072171840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43200"/>
            <a:ext cx="5038725" cy="3752850"/>
            <a:chOff x="3657600" y="2743200"/>
            <a:chExt cx="5038725" cy="3752850"/>
          </a:xfrm>
        </p:grpSpPr>
        <p:pic>
          <p:nvPicPr>
            <p:cNvPr id="45061" name="Picture 8">
              <a:extLst>
                <a:ext uri="{FF2B5EF4-FFF2-40B4-BE49-F238E27FC236}">
                  <a16:creationId xmlns:a16="http://schemas.microsoft.com/office/drawing/2014/main" id="{9E5BB9CE-49C0-839A-52F2-2859218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743200"/>
              <a:ext cx="5038725" cy="375285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2" name="Picture 9">
              <a:extLst>
                <a:ext uri="{FF2B5EF4-FFF2-40B4-BE49-F238E27FC236}">
                  <a16:creationId xmlns:a16="http://schemas.microsoft.com/office/drawing/2014/main" id="{752CA98C-BDDD-C7EB-E3B8-1CC990116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0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F284B2E-6C7F-3223-B167-DA797A2E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 of Logarithmic Functions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C042960-8521-454B-6EC5-1661D681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 dirty="0"/>
              <a:t>Sketch the graph of each function.</a:t>
            </a:r>
          </a:p>
          <a:p>
            <a:pPr marL="0" indent="0" eaLnBrk="1" hangingPunct="1"/>
            <a:endParaRPr lang="en-US" altLang="en-US" sz="3600" dirty="0"/>
          </a:p>
          <a:p>
            <a:pPr marL="0" indent="0" eaLnBrk="1" hangingPunct="1"/>
            <a:r>
              <a:rPr lang="en-US" altLang="en-US" sz="3600" dirty="0"/>
              <a:t>(a) </a:t>
            </a:r>
            <a:r>
              <a:rPr lang="en-US" altLang="en-US" sz="3600" i="1" dirty="0"/>
              <a:t>g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–log</a:t>
            </a:r>
            <a:r>
              <a:rPr lang="en-US" altLang="en-US" sz="3600" baseline="-25000" dirty="0"/>
              <a:t>2</a:t>
            </a:r>
            <a:r>
              <a:rPr lang="en-US" altLang="en-US" sz="3600" i="1" dirty="0"/>
              <a:t>x</a:t>
            </a:r>
          </a:p>
          <a:p>
            <a:pPr marL="0" indent="0" eaLnBrk="1" hangingPunct="1"/>
            <a:endParaRPr lang="en-US" altLang="en-US" sz="3600" i="1" dirty="0"/>
          </a:p>
          <a:p>
            <a:pPr marL="0" indent="0" eaLnBrk="1" hangingPunct="1"/>
            <a:r>
              <a:rPr lang="en-US" altLang="en-US" sz="3600" dirty="0"/>
              <a:t>(b) </a:t>
            </a:r>
            <a:r>
              <a:rPr lang="en-US" altLang="en-US" sz="3600" i="1" dirty="0"/>
              <a:t>h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log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(–</a:t>
            </a:r>
            <a:r>
              <a:rPr lang="en-US" altLang="en-US" sz="3600" i="1" dirty="0"/>
              <a:t>x</a:t>
            </a:r>
            <a:r>
              <a:rPr lang="en-US" altLang="en-US" sz="36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E25A9A-2685-ED96-BA6D-72C76F821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26072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DDC7200-D32E-F085-307D-F767DB9B7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403726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To get the graph of </a:t>
            </a:r>
            <a:r>
              <a:rPr lang="en-US" altLang="en-US" sz="4000" i="1" dirty="0"/>
              <a:t>g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dirty="0"/>
              <a:t>) = –log</a:t>
            </a:r>
            <a:r>
              <a:rPr lang="en-US" altLang="en-US" sz="4000" baseline="-25000" dirty="0"/>
              <a:t>2</a:t>
            </a:r>
            <a:r>
              <a:rPr lang="en-US" altLang="en-US" sz="4000" i="1" dirty="0"/>
              <a:t>x</a:t>
            </a:r>
            <a:r>
              <a:rPr lang="en-US" altLang="en-US" sz="4000" dirty="0"/>
              <a:t>, we: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Start with the graph </a:t>
            </a:r>
            <a:br>
              <a:rPr lang="en-US" altLang="en-US" sz="2800" dirty="0"/>
            </a:br>
            <a:r>
              <a:rPr lang="en-US" altLang="en-US" sz="2800" dirty="0"/>
              <a:t>of </a:t>
            </a: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= log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x.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Reflect in the </a:t>
            </a:r>
            <a:r>
              <a:rPr lang="en-US" altLang="en-US" sz="2800" i="1" dirty="0"/>
              <a:t>x</a:t>
            </a:r>
            <a:r>
              <a:rPr lang="en-US" altLang="en-US" sz="2800" dirty="0"/>
              <a:t>-axis.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A6CE809D-2581-4677-A279-2F11A4EB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pic>
        <p:nvPicPr>
          <p:cNvPr id="48133" name="Picture 14">
            <a:extLst>
              <a:ext uri="{FF2B5EF4-FFF2-40B4-BE49-F238E27FC236}">
                <a16:creationId xmlns:a16="http://schemas.microsoft.com/office/drawing/2014/main" id="{7BDC04E6-E2FA-4F01-0DC1-6DE8E94C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286000"/>
            <a:ext cx="3867150" cy="4267200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D89B90-AB31-D678-5CF7-F1FAF190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Defs: domain and range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A3A7FCB-7441-2466-CF29-A282F66FC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u="sng" dirty="0"/>
              <a:t>Domain</a:t>
            </a:r>
            <a:r>
              <a:rPr lang="en-US" altLang="en-US" sz="4400" dirty="0"/>
              <a:t>:  The set of x components of an equation.</a:t>
            </a:r>
          </a:p>
          <a:p>
            <a:r>
              <a:rPr lang="en-US" altLang="en-US" sz="4400" b="1" u="sng" dirty="0"/>
              <a:t>Range</a:t>
            </a:r>
            <a:r>
              <a:rPr lang="en-US" altLang="en-US" sz="4400" dirty="0"/>
              <a:t>:  The set of y components of an equation.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E37F912-80B1-E42F-A226-EBAB4B1D4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3964" y="35321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E.g.—Reflecting Graphs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51B2E17-D80A-1EB2-C232-B386DE9AC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490662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To get the graph of </a:t>
            </a:r>
            <a:r>
              <a:rPr lang="en-US" altLang="en-US" sz="4000" i="1" dirty="0"/>
              <a:t>h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dirty="0"/>
              <a:t>) = log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(–</a:t>
            </a:r>
            <a:r>
              <a:rPr lang="en-US" altLang="en-US" sz="4000" i="1" dirty="0"/>
              <a:t>x</a:t>
            </a:r>
            <a:r>
              <a:rPr lang="en-US" altLang="en-US" sz="4000" dirty="0"/>
              <a:t>), we: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Start with </a:t>
            </a:r>
            <a:br>
              <a:rPr lang="en-US" altLang="en-US" sz="2800" dirty="0"/>
            </a:br>
            <a:r>
              <a:rPr lang="en-US" altLang="en-US" sz="2800" dirty="0"/>
              <a:t>the graph of </a:t>
            </a:r>
            <a:br>
              <a:rPr lang="en-US" altLang="en-US" sz="2800" dirty="0"/>
            </a:b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 = log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x.</a:t>
            </a:r>
          </a:p>
          <a:p>
            <a:pPr marL="1027113" lvl="1" indent="-450850" eaLnBrk="1" hangingPunct="1">
              <a:buFontTx/>
              <a:buAutoNum type="arabicPeriod"/>
            </a:pPr>
            <a:endParaRPr lang="en-US" altLang="en-US" sz="2800" dirty="0"/>
          </a:p>
          <a:p>
            <a:pPr marL="1027113" lvl="1" indent="-450850" eaLnBrk="1" hangingPunct="1">
              <a:buFontTx/>
              <a:buAutoNum type="arabicPeriod"/>
            </a:pPr>
            <a:r>
              <a:rPr lang="en-US" altLang="en-US" sz="2800" dirty="0"/>
              <a:t>Reflect in </a:t>
            </a:r>
            <a:br>
              <a:rPr lang="en-US" altLang="en-US" sz="2800" dirty="0"/>
            </a:br>
            <a:r>
              <a:rPr lang="en-US" altLang="en-US" sz="2800" dirty="0"/>
              <a:t>the </a:t>
            </a:r>
            <a:r>
              <a:rPr lang="en-US" altLang="en-US" sz="2800" i="1" dirty="0"/>
              <a:t>y</a:t>
            </a:r>
            <a:r>
              <a:rPr lang="en-US" altLang="en-US" sz="2800" dirty="0"/>
              <a:t>-axis.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55BE13A-76AA-DB1D-0CA5-B2E8E525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49157" name="Group 10">
            <a:extLst>
              <a:ext uri="{FF2B5EF4-FFF2-40B4-BE49-F238E27FC236}">
                <a16:creationId xmlns:a16="http://schemas.microsoft.com/office/drawing/2014/main" id="{762606BF-21A0-EF0E-A10F-900C116A0243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667000"/>
            <a:ext cx="4918075" cy="3505200"/>
            <a:chOff x="4038600" y="2667000"/>
            <a:chExt cx="4918437" cy="3505200"/>
          </a:xfrm>
        </p:grpSpPr>
        <p:pic>
          <p:nvPicPr>
            <p:cNvPr id="49158" name="Picture 14">
              <a:extLst>
                <a:ext uri="{FF2B5EF4-FFF2-40B4-BE49-F238E27FC236}">
                  <a16:creationId xmlns:a16="http://schemas.microsoft.com/office/drawing/2014/main" id="{86CDC7D7-4F8E-2A82-A1EB-67177B71C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667000"/>
              <a:ext cx="4918437" cy="350520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9" name="Picture 15">
              <a:extLst>
                <a:ext uri="{FF2B5EF4-FFF2-40B4-BE49-F238E27FC236}">
                  <a16:creationId xmlns:a16="http://schemas.microsoft.com/office/drawing/2014/main" id="{739E381F-EFB2-8EF6-0FE4-D858E9EF9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549" y="5850192"/>
              <a:ext cx="1143000" cy="26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61D83A-8B25-79CB-D9FD-552F68C25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 of Logarithmic Functions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2BD8F48-DD23-8418-DC06-CD4AD9AFB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 dirty="0"/>
              <a:t>Find the domain of each function, </a:t>
            </a:r>
            <a:br>
              <a:rPr lang="en-US" altLang="en-US" sz="3600" dirty="0"/>
            </a:br>
            <a:r>
              <a:rPr lang="en-US" altLang="en-US" sz="3600" dirty="0"/>
              <a:t>and sketch the graph. </a:t>
            </a:r>
          </a:p>
          <a:p>
            <a:pPr marL="0" indent="0" eaLnBrk="1" hangingPunct="1"/>
            <a:endParaRPr lang="en-US" altLang="en-US" sz="3600" dirty="0"/>
          </a:p>
          <a:p>
            <a:pPr marL="0" indent="0" eaLnBrk="1" hangingPunct="1"/>
            <a:r>
              <a:rPr lang="en-US" altLang="en-US" sz="3600" dirty="0"/>
              <a:t>(a) </a:t>
            </a:r>
            <a:r>
              <a:rPr lang="en-US" altLang="en-US" sz="3600" i="1" dirty="0"/>
              <a:t>g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2 + log</a:t>
            </a:r>
            <a:r>
              <a:rPr lang="en-US" altLang="en-US" sz="3600" baseline="-25000" dirty="0"/>
              <a:t>5</a:t>
            </a:r>
            <a:r>
              <a:rPr lang="en-US" altLang="en-US" sz="3600" i="1" dirty="0"/>
              <a:t>x</a:t>
            </a:r>
          </a:p>
          <a:p>
            <a:pPr marL="0" indent="0" eaLnBrk="1" hangingPunct="1"/>
            <a:endParaRPr lang="en-US" altLang="en-US" sz="3600" i="1" dirty="0"/>
          </a:p>
          <a:p>
            <a:pPr marL="0" indent="0" eaLnBrk="1" hangingPunct="1"/>
            <a:r>
              <a:rPr lang="en-US" altLang="en-US" sz="3600" dirty="0"/>
              <a:t>(b) </a:t>
            </a:r>
            <a:r>
              <a:rPr lang="en-US" altLang="en-US" sz="3600" i="1" dirty="0"/>
              <a:t>h</a:t>
            </a:r>
            <a:r>
              <a:rPr lang="en-US" altLang="en-US" sz="3600" dirty="0"/>
              <a:t>(</a:t>
            </a:r>
            <a:r>
              <a:rPr lang="en-US" altLang="en-US" sz="3600" i="1" dirty="0"/>
              <a:t>x</a:t>
            </a:r>
            <a:r>
              <a:rPr lang="en-US" altLang="en-US" sz="3600" dirty="0"/>
              <a:t>) = log</a:t>
            </a:r>
            <a:r>
              <a:rPr lang="en-US" altLang="en-US" sz="3600" baseline="-25000" dirty="0"/>
              <a:t>10</a:t>
            </a:r>
            <a:r>
              <a:rPr lang="en-US" altLang="en-US" sz="3600" dirty="0"/>
              <a:t>(</a:t>
            </a:r>
            <a:r>
              <a:rPr lang="en-US" altLang="en-US" sz="3600" i="1" dirty="0"/>
              <a:t>x –</a:t>
            </a:r>
            <a:r>
              <a:rPr lang="en-US" altLang="en-US" sz="3600" dirty="0"/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78767EF-A51C-65ED-5984-7FC589F9A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1627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DC05526-4767-E0A5-61C2-EEA6D382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1430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The graph of </a:t>
            </a:r>
            <a:r>
              <a:rPr lang="en-US" altLang="en-US" i="1" dirty="0"/>
              <a:t>g</a:t>
            </a:r>
            <a:r>
              <a:rPr lang="en-US" altLang="en-US" dirty="0"/>
              <a:t> is obtained from the graph </a:t>
            </a:r>
            <a:br>
              <a:rPr lang="en-US" altLang="en-US" dirty="0"/>
            </a:b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5</a:t>
            </a:r>
            <a:r>
              <a:rPr lang="en-US" altLang="en-US" i="1" dirty="0"/>
              <a:t>x</a:t>
            </a:r>
            <a:r>
              <a:rPr lang="en-US" altLang="en-US" dirty="0"/>
              <a:t> (Figure 4) by shifting upward </a:t>
            </a:r>
            <a:br>
              <a:rPr lang="en-US" altLang="en-US" dirty="0"/>
            </a:br>
            <a:r>
              <a:rPr lang="en-US" altLang="en-US" dirty="0"/>
              <a:t>2 units (Figure 6). </a:t>
            </a:r>
          </a:p>
          <a:p>
            <a:pPr lvl="1" eaLnBrk="1" hangingPunct="1"/>
            <a:r>
              <a:rPr lang="en-US" altLang="en-US" dirty="0"/>
              <a:t>The domain of </a:t>
            </a:r>
            <a:r>
              <a:rPr lang="en-US" altLang="en-US" i="1" dirty="0"/>
              <a:t>f</a:t>
            </a:r>
            <a:r>
              <a:rPr lang="en-US" altLang="en-US" dirty="0"/>
              <a:t> is (0,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en-US" dirty="0"/>
              <a:t>).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0B7B855-A626-1560-177D-92C71CF3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51205" name="Group 11">
            <a:extLst>
              <a:ext uri="{FF2B5EF4-FFF2-40B4-BE49-F238E27FC236}">
                <a16:creationId xmlns:a16="http://schemas.microsoft.com/office/drawing/2014/main" id="{0FDC460B-9A13-A7DD-A3CF-909862D12C3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40100"/>
            <a:ext cx="4398963" cy="3276600"/>
            <a:chOff x="3657600" y="2743200"/>
            <a:chExt cx="5038725" cy="3752850"/>
          </a:xfrm>
        </p:grpSpPr>
        <p:pic>
          <p:nvPicPr>
            <p:cNvPr id="51209" name="Picture 8">
              <a:extLst>
                <a:ext uri="{FF2B5EF4-FFF2-40B4-BE49-F238E27FC236}">
                  <a16:creationId xmlns:a16="http://schemas.microsoft.com/office/drawing/2014/main" id="{07F6F9E7-5214-2469-1ECE-006159632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743200"/>
              <a:ext cx="5038725" cy="375285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0" name="Picture 9">
              <a:extLst>
                <a:ext uri="{FF2B5EF4-FFF2-40B4-BE49-F238E27FC236}">
                  <a16:creationId xmlns:a16="http://schemas.microsoft.com/office/drawing/2014/main" id="{6258DBA0-BC4A-2F09-BF76-05AFBC834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0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15">
            <a:extLst>
              <a:ext uri="{FF2B5EF4-FFF2-40B4-BE49-F238E27FC236}">
                <a16:creationId xmlns:a16="http://schemas.microsoft.com/office/drawing/2014/main" id="{62C7D3E7-256E-5814-0050-3308199F93B5}"/>
              </a:ext>
            </a:extLst>
          </p:cNvPr>
          <p:cNvGrpSpPr>
            <a:grpSpLocks/>
          </p:cNvGrpSpPr>
          <p:nvPr/>
        </p:nvGrpSpPr>
        <p:grpSpPr bwMode="auto">
          <a:xfrm>
            <a:off x="4935538" y="3340100"/>
            <a:ext cx="3919537" cy="3289300"/>
            <a:chOff x="4953000" y="3340550"/>
            <a:chExt cx="3918803" cy="3288849"/>
          </a:xfrm>
        </p:grpSpPr>
        <p:pic>
          <p:nvPicPr>
            <p:cNvPr id="51207" name="Picture 11">
              <a:extLst>
                <a:ext uri="{FF2B5EF4-FFF2-40B4-BE49-F238E27FC236}">
                  <a16:creationId xmlns:a16="http://schemas.microsoft.com/office/drawing/2014/main" id="{22966061-F309-4A6A-E3FB-FE2FFD359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340550"/>
              <a:ext cx="3918803" cy="3288849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8" name="Picture 12">
              <a:extLst>
                <a:ext uri="{FF2B5EF4-FFF2-40B4-BE49-F238E27FC236}">
                  <a16:creationId xmlns:a16="http://schemas.microsoft.com/office/drawing/2014/main" id="{645974A7-9C27-9BC7-5301-1D27183B2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549" y="6339348"/>
              <a:ext cx="813439" cy="15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1C338ED-EAF9-4C0E-CA7B-202F347B3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127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CBDB5F-2766-F5B5-2629-EDADEF709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6945" y="11557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The graph of </a:t>
            </a:r>
            <a:r>
              <a:rPr lang="en-US" altLang="en-US" i="1" dirty="0"/>
              <a:t>h </a:t>
            </a:r>
            <a:r>
              <a:rPr lang="en-US" altLang="en-US" dirty="0"/>
              <a:t>is obtained from the graph </a:t>
            </a:r>
            <a:br>
              <a:rPr lang="en-US" altLang="en-US" dirty="0"/>
            </a:b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log</a:t>
            </a:r>
            <a:r>
              <a:rPr lang="en-US" altLang="en-US" baseline="-25000" dirty="0"/>
              <a:t>10</a:t>
            </a:r>
            <a:r>
              <a:rPr lang="en-US" altLang="en-US" i="1" dirty="0"/>
              <a:t>x </a:t>
            </a:r>
            <a:r>
              <a:rPr lang="en-US" altLang="en-US" dirty="0"/>
              <a:t>(Figure 4) by shifting to </a:t>
            </a:r>
            <a:br>
              <a:rPr lang="en-US" altLang="en-US" dirty="0"/>
            </a:br>
            <a:r>
              <a:rPr lang="en-US" altLang="en-US" dirty="0"/>
              <a:t>the right 3 units (Figure 7). </a:t>
            </a:r>
          </a:p>
          <a:p>
            <a:pPr lvl="1" eaLnBrk="1" hangingPunct="1"/>
            <a:r>
              <a:rPr lang="en-US" altLang="en-US" dirty="0"/>
              <a:t>The line </a:t>
            </a:r>
            <a:r>
              <a:rPr lang="en-US" altLang="en-US" i="1" dirty="0"/>
              <a:t>x =</a:t>
            </a:r>
            <a:r>
              <a:rPr lang="en-US" altLang="en-US" dirty="0"/>
              <a:t> 3 is a vertical asymptote.</a:t>
            </a:r>
          </a:p>
        </p:txBody>
      </p:sp>
      <p:sp>
        <p:nvSpPr>
          <p:cNvPr id="52228" name="Rectangle 10">
            <a:extLst>
              <a:ext uri="{FF2B5EF4-FFF2-40B4-BE49-F238E27FC236}">
                <a16:creationId xmlns:a16="http://schemas.microsoft.com/office/drawing/2014/main" id="{60FBAF50-5D01-F553-0198-C96BEB69C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  <p:grpSp>
        <p:nvGrpSpPr>
          <p:cNvPr id="52229" name="Group 9">
            <a:extLst>
              <a:ext uri="{FF2B5EF4-FFF2-40B4-BE49-F238E27FC236}">
                <a16:creationId xmlns:a16="http://schemas.microsoft.com/office/drawing/2014/main" id="{C66EF3EA-F830-40FE-AAF3-03A85644A6B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6400800" cy="3319463"/>
            <a:chOff x="1432560" y="3337560"/>
            <a:chExt cx="6400800" cy="3319613"/>
          </a:xfrm>
        </p:grpSpPr>
        <p:pic>
          <p:nvPicPr>
            <p:cNvPr id="52230" name="Picture 11">
              <a:extLst>
                <a:ext uri="{FF2B5EF4-FFF2-40B4-BE49-F238E27FC236}">
                  <a16:creationId xmlns:a16="http://schemas.microsoft.com/office/drawing/2014/main" id="{7D94AD94-1A6B-E00D-AD72-208B8EE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60" y="3337560"/>
              <a:ext cx="6400800" cy="3319613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1" name="Picture 12">
              <a:extLst>
                <a:ext uri="{FF2B5EF4-FFF2-40B4-BE49-F238E27FC236}">
                  <a16:creationId xmlns:a16="http://schemas.microsoft.com/office/drawing/2014/main" id="{D72A51F2-D390-5354-C14A-000E3110D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324600"/>
              <a:ext cx="1009650" cy="2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0FD5C8A-A8AF-488A-71F2-DDC2C66D3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E.g.—Shifting Graphs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368A38-D967-5FD9-81C4-07360263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925" y="140335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log</a:t>
            </a:r>
            <a:r>
              <a:rPr lang="en-US" altLang="en-US" sz="4000" baseline="-25000" dirty="0"/>
              <a:t>10</a:t>
            </a:r>
            <a:r>
              <a:rPr lang="en-US" altLang="en-US" sz="4000" i="1" dirty="0"/>
              <a:t>x </a:t>
            </a:r>
            <a:r>
              <a:rPr lang="en-US" altLang="en-US" sz="4000" dirty="0"/>
              <a:t>is defined only when </a:t>
            </a:r>
            <a:r>
              <a:rPr lang="en-US" altLang="en-US" sz="4000" i="1" dirty="0"/>
              <a:t>x &gt;</a:t>
            </a:r>
            <a:r>
              <a:rPr lang="en-US" altLang="en-US" sz="4000" dirty="0"/>
              <a:t> 0.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Thus, the domain of </a:t>
            </a:r>
            <a:r>
              <a:rPr lang="en-US" altLang="en-US" sz="3200" i="1" dirty="0"/>
              <a:t>h</a:t>
            </a:r>
            <a:r>
              <a:rPr lang="en-US" altLang="en-US" sz="3200" dirty="0"/>
              <a:t>(</a:t>
            </a:r>
            <a:r>
              <a:rPr lang="en-US" altLang="en-US" sz="3200" i="1" dirty="0"/>
              <a:t>x</a:t>
            </a:r>
            <a:r>
              <a:rPr lang="en-US" altLang="en-US" sz="3200" dirty="0"/>
              <a:t>) = log</a:t>
            </a:r>
            <a:r>
              <a:rPr lang="en-US" altLang="en-US" sz="3200" baseline="-25000" dirty="0"/>
              <a:t>10</a:t>
            </a:r>
            <a:r>
              <a:rPr lang="en-US" altLang="en-US" sz="3200" dirty="0"/>
              <a:t>(</a:t>
            </a:r>
            <a:r>
              <a:rPr lang="en-US" altLang="en-US" sz="3200" i="1" dirty="0"/>
              <a:t>x –</a:t>
            </a:r>
            <a:r>
              <a:rPr lang="en-US" altLang="en-US" sz="3200" dirty="0"/>
              <a:t> 3) </a:t>
            </a:r>
            <a:br>
              <a:rPr lang="en-US" altLang="en-US" sz="3200" dirty="0"/>
            </a:br>
            <a:r>
              <a:rPr lang="en-US" altLang="en-US" sz="3200" dirty="0"/>
              <a:t>is: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	 (3,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en-US" sz="3200" dirty="0"/>
              <a:t>)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534CCF7-F444-39DE-362E-EA083274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60350"/>
            <a:ext cx="281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B94A37"/>
                </a:solidFill>
              </a:rPr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5C19AC-493A-B877-18CC-A93E5FEA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4000"/>
              <a:t>Properties of Logarithmic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E6D68A8A-B41B-C9F6-6C9F-ED4B2695411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Domain: (0, 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4000" dirty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Range:  (-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∞,</m:t>
                    </m:r>
                  </m:oMath>
                </a14:m>
                <a:r>
                  <a:rPr lang="en-US" altLang="en-US" sz="4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4000" dirty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sz="40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x intercept:  (1,0)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No y intercept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Vertical asymptote: x=0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4000" dirty="0"/>
                  <a:t>Base determines shape.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E6D68A8A-B41B-C9F6-6C9F-ED4B26954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648200"/>
              </a:xfrm>
              <a:blipFill>
                <a:blip r:embed="rId2"/>
                <a:stretch>
                  <a:fillRect l="-2510" t="-3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6E8AC60-B0E2-CA86-34E6-CDD5B6BF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Shape of logarithmic graphs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393BCB-E787-4D87-79E7-5B07932F4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For </a:t>
            </a:r>
            <a:r>
              <a:rPr lang="en-US" altLang="en-US" sz="4400" b="1"/>
              <a:t>b &gt; 1</a:t>
            </a:r>
            <a:r>
              <a:rPr lang="en-US" altLang="en-US" sz="4400"/>
              <a:t>, the graph rises from left to right.</a:t>
            </a:r>
          </a:p>
          <a:p>
            <a:endParaRPr lang="en-US" altLang="en-US" sz="4400"/>
          </a:p>
          <a:p>
            <a:r>
              <a:rPr lang="en-US" altLang="en-US" sz="4400"/>
              <a:t>For </a:t>
            </a:r>
            <a:r>
              <a:rPr lang="en-US" altLang="en-US" sz="4400" b="1"/>
              <a:t>0 &lt; b &lt; 1</a:t>
            </a:r>
            <a:r>
              <a:rPr lang="en-US" altLang="en-US" sz="4400"/>
              <a:t>, the graphs falls from left to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D34C43-4681-1191-47AD-4A47E0E87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792162"/>
          </a:xfrm>
        </p:spPr>
        <p:txBody>
          <a:bodyPr/>
          <a:lstStyle/>
          <a:p>
            <a:r>
              <a:rPr lang="en-US" altLang="en-US" sz="3600" b="1"/>
              <a:t>Logarithmic Transformations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8A5C10-64FB-3761-CE96-57AEE59EE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15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/>
              <a:t>Compared to y = log x, describe the graphic relationship between its graph and the following graphs: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-log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(x + 3)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(-x)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x + 3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2 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3 – 2 log x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/>
              <p:nvPr/>
            </p:nvSpPr>
            <p:spPr>
              <a:xfrm>
                <a:off x="3021932" y="1697011"/>
                <a:ext cx="58674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Reflection across x-axis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solidFill>
                      <a:schemeClr val="tx1"/>
                    </a:solidFill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32" y="1697011"/>
                <a:ext cx="5867400" cy="1015663"/>
              </a:xfrm>
              <a:prstGeom prst="rect">
                <a:avLst/>
              </a:prstGeom>
              <a:blipFill>
                <a:blip r:embed="rId3"/>
                <a:stretch>
                  <a:fillRect l="-1143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/>
              <p:nvPr/>
            </p:nvSpPr>
            <p:spPr>
              <a:xfrm>
                <a:off x="2971800" y="2545502"/>
                <a:ext cx="56909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Inside:  Shift left 3 units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–3, Domain: (–3,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45502"/>
                <a:ext cx="5690937" cy="1015663"/>
              </a:xfrm>
              <a:prstGeom prst="rect">
                <a:avLst/>
              </a:prstGeom>
              <a:blipFill>
                <a:blip r:embed="rId4"/>
                <a:stretch>
                  <a:fillRect l="-1179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/>
              <p:nvPr/>
            </p:nvSpPr>
            <p:spPr>
              <a:xfrm>
                <a:off x="2897607" y="3450873"/>
                <a:ext cx="57771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Inside:  Reflection across y-axis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07" y="3450873"/>
                <a:ext cx="5777161" cy="1015663"/>
              </a:xfrm>
              <a:prstGeom prst="rect">
                <a:avLst/>
              </a:prstGeom>
              <a:blipFill>
                <a:blip r:embed="rId5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/>
              <p:nvPr/>
            </p:nvSpPr>
            <p:spPr>
              <a:xfrm>
                <a:off x="2955758" y="4290153"/>
                <a:ext cx="48006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Shift up 3 units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58" y="4290153"/>
                <a:ext cx="4800600" cy="1015663"/>
              </a:xfrm>
              <a:prstGeom prst="rect">
                <a:avLst/>
              </a:prstGeom>
              <a:blipFill>
                <a:blip r:embed="rId6"/>
                <a:stretch>
                  <a:fillRect l="-1398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/>
              <p:nvPr/>
            </p:nvSpPr>
            <p:spPr>
              <a:xfrm>
                <a:off x="2885577" y="5232658"/>
                <a:ext cx="57771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Outside:  Vertical stretch by 2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77" y="5232658"/>
                <a:ext cx="5777160" cy="1015663"/>
              </a:xfrm>
              <a:prstGeom prst="rect">
                <a:avLst/>
              </a:prstGeom>
              <a:blipFill>
                <a:blip r:embed="rId7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8912BE0-5046-6340-57EA-3B39F2C3E64C}"/>
              </a:ext>
            </a:extLst>
          </p:cNvPr>
          <p:cNvSpPr/>
          <p:nvPr/>
        </p:nvSpPr>
        <p:spPr>
          <a:xfrm>
            <a:off x="3048000" y="6027738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dirty="0">
                <a:latin typeface="Arial"/>
              </a:rPr>
              <a:t>Outside:  Vertical stretch by 2; reflected across x-axis and shifted up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080414"/>
                  </p:ext>
                </p:extLst>
              </p:nvPr>
            </p:nvGraphicFramePr>
            <p:xfrm>
              <a:off x="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AU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(–3,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080414"/>
                  </p:ext>
                </p:extLst>
              </p:nvPr>
            </p:nvGraphicFramePr>
            <p:xfrm>
              <a:off x="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104286" r="-202336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104286" r="-101395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202837" r="-202336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202837" r="-101395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302837" r="-202336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302837" r="-101395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402837" r="-202336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402837" r="-101395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506429" r="-202336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506429" r="-101395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02128" r="-202336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02128" r="-101395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38710" r="-20233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38710" r="-1013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Logarithmic Functions">
            <a:extLst>
              <a:ext uri="{FF2B5EF4-FFF2-40B4-BE49-F238E27FC236}">
                <a16:creationId xmlns:a16="http://schemas.microsoft.com/office/drawing/2014/main" id="{5A113E4A-D5D1-6ED5-51D1-33CFE2E6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8EF23-B55A-F7B9-856A-3EA0C2AF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771919"/>
            <a:ext cx="838200" cy="708814"/>
          </a:xfrm>
          <a:prstGeom prst="rect">
            <a:avLst/>
          </a:prstGeom>
        </p:spPr>
      </p:pic>
      <p:pic>
        <p:nvPicPr>
          <p:cNvPr id="1030" name="Picture 6" descr="Draw the graph of y=&quot;log&quot;(e)(x+3),">
            <a:extLst>
              <a:ext uri="{FF2B5EF4-FFF2-40B4-BE49-F238E27FC236}">
                <a16:creationId xmlns:a16="http://schemas.microsoft.com/office/drawing/2014/main" id="{8BB13F4D-4900-EF83-5C91-6876559D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2631520"/>
            <a:ext cx="912042" cy="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ent - The natural logarithm">
            <a:extLst>
              <a:ext uri="{FF2B5EF4-FFF2-40B4-BE49-F238E27FC236}">
                <a16:creationId xmlns:a16="http://schemas.microsoft.com/office/drawing/2014/main" id="{F7C40CF3-86DA-5141-C99F-3C0A8F49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9748"/>
            <a:ext cx="1222071" cy="7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3C4C7-B985-5E3B-D8C3-4952132E6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599" y="4333320"/>
            <a:ext cx="1222072" cy="719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94C9A-8294-FECA-FFCF-C900B5BBC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3393" y="5154611"/>
            <a:ext cx="1028940" cy="814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E6D49-F5C9-E518-EA89-9AF9312EE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021" y="6105741"/>
            <a:ext cx="1219583" cy="6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A8DF9C5-9B4D-3EDC-9D0F-A666504A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3399"/>
                </a:solidFill>
                <a:latin typeface="Arial Black" panose="020B0A04020102020204" pitchFamily="34" charset="0"/>
              </a:rPr>
              <a:t>Steps for Finding the Inverse of a One-to-One Function</a:t>
            </a:r>
          </a:p>
        </p:txBody>
      </p:sp>
      <p:grpSp>
        <p:nvGrpSpPr>
          <p:cNvPr id="21515" name="Group 11">
            <a:extLst>
              <a:ext uri="{FF2B5EF4-FFF2-40B4-BE49-F238E27FC236}">
                <a16:creationId xmlns:a16="http://schemas.microsoft.com/office/drawing/2014/main" id="{CD05C109-CC09-2A0C-E235-0C376E97314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181600"/>
            <a:ext cx="2667000" cy="1676400"/>
            <a:chOff x="1296" y="3264"/>
            <a:chExt cx="1680" cy="1056"/>
          </a:xfrm>
        </p:grpSpPr>
        <p:sp>
          <p:nvSpPr>
            <p:cNvPr id="13325" name="AutoShape 3">
              <a:extLst>
                <a:ext uri="{FF2B5EF4-FFF2-40B4-BE49-F238E27FC236}">
                  <a16:creationId xmlns:a16="http://schemas.microsoft.com/office/drawing/2014/main" id="{E5C1046A-BC8E-846D-7A9F-C99C5D3E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2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6" name="Text Box 4">
              <a:extLst>
                <a:ext uri="{FF2B5EF4-FFF2-40B4-BE49-F238E27FC236}">
                  <a16:creationId xmlns:a16="http://schemas.microsoft.com/office/drawing/2014/main" id="{5F8D3729-F76E-C9AC-DCB6-A5E4F718E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48"/>
              <a:ext cx="11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Replace </a:t>
              </a:r>
              <a:r>
                <a:rPr lang="en-US" altLang="en-US" sz="2400" b="1" i="1">
                  <a:latin typeface="Arial" panose="020B0604020202020204" pitchFamily="34" charset="0"/>
                </a:rPr>
                <a:t>f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 with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1516" name="Group 12">
            <a:extLst>
              <a:ext uri="{FF2B5EF4-FFF2-40B4-BE49-F238E27FC236}">
                <a16:creationId xmlns:a16="http://schemas.microsoft.com/office/drawing/2014/main" id="{327F6B4C-3C75-74B8-1BFE-AA046AF3364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932238"/>
            <a:ext cx="2667000" cy="1676400"/>
            <a:chOff x="1968" y="2477"/>
            <a:chExt cx="1680" cy="1056"/>
          </a:xfrm>
        </p:grpSpPr>
        <p:sp>
          <p:nvSpPr>
            <p:cNvPr id="13323" name="AutoShape 5">
              <a:extLst>
                <a:ext uri="{FF2B5EF4-FFF2-40B4-BE49-F238E27FC236}">
                  <a16:creationId xmlns:a16="http://schemas.microsoft.com/office/drawing/2014/main" id="{5D2940E8-F818-3BCF-843D-C3CB77B0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77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4" name="Text Box 6">
              <a:extLst>
                <a:ext uri="{FF2B5EF4-FFF2-40B4-BE49-F238E27FC236}">
                  <a16:creationId xmlns:a16="http://schemas.microsoft.com/office/drawing/2014/main" id="{90BC0740-A7BA-28EE-1D7A-92739833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61"/>
              <a:ext cx="12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Trade </a:t>
              </a:r>
              <a:r>
                <a:rPr lang="en-US" altLang="en-US" sz="2400" b="1" i="1">
                  <a:latin typeface="Arial" panose="020B0604020202020204" pitchFamily="34" charset="0"/>
                </a:rPr>
                <a:t>x </a:t>
              </a:r>
              <a:r>
                <a:rPr lang="en-US" altLang="en-US" sz="2400" b="1">
                  <a:latin typeface="Arial" panose="020B0604020202020204" pitchFamily="34" charset="0"/>
                </a:rPr>
                <a:t>and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places</a:t>
              </a:r>
            </a:p>
          </p:txBody>
        </p:sp>
      </p:grpSp>
      <p:grpSp>
        <p:nvGrpSpPr>
          <p:cNvPr id="21517" name="Group 13">
            <a:extLst>
              <a:ext uri="{FF2B5EF4-FFF2-40B4-BE49-F238E27FC236}">
                <a16:creationId xmlns:a16="http://schemas.microsoft.com/office/drawing/2014/main" id="{CAEE0511-DC6B-4BB8-6A2D-4CDA01F32B4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667000"/>
            <a:ext cx="2667000" cy="1676400"/>
            <a:chOff x="2640" y="1680"/>
            <a:chExt cx="1680" cy="1056"/>
          </a:xfrm>
        </p:grpSpPr>
        <p:sp>
          <p:nvSpPr>
            <p:cNvPr id="13321" name="AutoShape 7">
              <a:extLst>
                <a:ext uri="{FF2B5EF4-FFF2-40B4-BE49-F238E27FC236}">
                  <a16:creationId xmlns:a16="http://schemas.microsoft.com/office/drawing/2014/main" id="{5DFA077A-ED92-A6AE-9E71-7BA21782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2" name="Text Box 8">
              <a:extLst>
                <a:ext uri="{FF2B5EF4-FFF2-40B4-BE49-F238E27FC236}">
                  <a16:creationId xmlns:a16="http://schemas.microsoft.com/office/drawing/2014/main" id="{49AF4376-322E-1C04-C9C7-938D1AFEF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6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Solve for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1518" name="Group 14">
            <a:extLst>
              <a:ext uri="{FF2B5EF4-FFF2-40B4-BE49-F238E27FC236}">
                <a16:creationId xmlns:a16="http://schemas.microsoft.com/office/drawing/2014/main" id="{887DC061-F5B4-6387-D134-EACF8C0115A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371600"/>
            <a:ext cx="2667000" cy="1676400"/>
            <a:chOff x="3408" y="864"/>
            <a:chExt cx="1680" cy="1056"/>
          </a:xfrm>
        </p:grpSpPr>
        <p:sp>
          <p:nvSpPr>
            <p:cNvPr id="13319" name="AutoShape 9">
              <a:extLst>
                <a:ext uri="{FF2B5EF4-FFF2-40B4-BE49-F238E27FC236}">
                  <a16:creationId xmlns:a16="http://schemas.microsoft.com/office/drawing/2014/main" id="{3E87CC69-C338-DB4B-881E-334795732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Text Box 10">
              <a:extLst>
                <a:ext uri="{FF2B5EF4-FFF2-40B4-BE49-F238E27FC236}">
                  <a16:creationId xmlns:a16="http://schemas.microsoft.com/office/drawing/2014/main" id="{7127919F-CAAA-6E7E-35F0-BDF285025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248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= </a:t>
              </a:r>
              <a:r>
                <a:rPr lang="en-US" altLang="en-US" sz="2400" b="1" i="1">
                  <a:latin typeface="Arial" panose="020B0604020202020204" pitchFamily="34" charset="0"/>
                </a:rPr>
                <a:t>f </a:t>
              </a:r>
              <a:r>
                <a:rPr lang="en-US" altLang="en-US" sz="2400" b="1" baseline="30000">
                  <a:latin typeface="Arial" panose="020B0604020202020204" pitchFamily="34" charset="0"/>
                </a:rPr>
                <a:t>-1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>
            <a:extLst>
              <a:ext uri="{FF2B5EF4-FFF2-40B4-BE49-F238E27FC236}">
                <a16:creationId xmlns:a16="http://schemas.microsoft.com/office/drawing/2014/main" id="{C1C54DA1-A1A7-45CB-9B9C-340143DB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 graph of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i="1" dirty="0">
                <a:solidFill>
                  <a:schemeClr val="tx2"/>
                </a:solidFill>
              </a:rPr>
              <a:t>y</a:t>
            </a:r>
            <a:r>
              <a:rPr lang="en-US" altLang="en-US" sz="2800" dirty="0"/>
              <a:t> = </a:t>
            </a:r>
            <a:r>
              <a:rPr lang="en-US" altLang="en-US" sz="2800" i="1" dirty="0"/>
              <a:t>b</a:t>
            </a:r>
            <a:r>
              <a:rPr lang="en-US" altLang="en-US" sz="2800" i="1" baseline="30000" dirty="0"/>
              <a:t>x</a:t>
            </a:r>
            <a:r>
              <a:rPr lang="en-US" altLang="en-US" sz="2800" dirty="0"/>
              <a:t>, </a:t>
            </a:r>
            <a:r>
              <a:rPr lang="en-US" altLang="en-US" sz="2800" i="1" dirty="0"/>
              <a:t>b</a:t>
            </a:r>
            <a:r>
              <a:rPr lang="en-US" altLang="en-US" sz="2800" dirty="0"/>
              <a:t> &gt; 1</a:t>
            </a:r>
          </a:p>
        </p:txBody>
      </p:sp>
      <p:sp>
        <p:nvSpPr>
          <p:cNvPr id="19459" name="Line 45">
            <a:extLst>
              <a:ext uri="{FF2B5EF4-FFF2-40B4-BE49-F238E27FC236}">
                <a16:creationId xmlns:a16="http://schemas.microsoft.com/office/drawing/2014/main" id="{E86B8826-F6C5-4E1E-9ED0-7F4383CD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1752600"/>
            <a:ext cx="0" cy="3200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0" name="Line 46">
            <a:extLst>
              <a:ext uri="{FF2B5EF4-FFF2-40B4-BE49-F238E27FC236}">
                <a16:creationId xmlns:a16="http://schemas.microsoft.com/office/drawing/2014/main" id="{290DBE23-B255-4C99-A2D2-5E7B0E5C7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1" y="4267200"/>
            <a:ext cx="396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1" name="Line 47">
            <a:extLst>
              <a:ext uri="{FF2B5EF4-FFF2-40B4-BE49-F238E27FC236}">
                <a16:creationId xmlns:a16="http://schemas.microsoft.com/office/drawing/2014/main" id="{7292ACF9-1240-4B01-91A6-45C3E0A7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86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2" name="Line 48">
            <a:extLst>
              <a:ext uri="{FF2B5EF4-FFF2-40B4-BE49-F238E27FC236}">
                <a16:creationId xmlns:a16="http://schemas.microsoft.com/office/drawing/2014/main" id="{B2411BDF-DB3D-48BA-826D-CD378D0C1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3" name="Line 49">
            <a:extLst>
              <a:ext uri="{FF2B5EF4-FFF2-40B4-BE49-F238E27FC236}">
                <a16:creationId xmlns:a16="http://schemas.microsoft.com/office/drawing/2014/main" id="{E7D6FC76-8711-4E05-B686-867F8AE9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157538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4" name="Line 50">
            <a:extLst>
              <a:ext uri="{FF2B5EF4-FFF2-40B4-BE49-F238E27FC236}">
                <a16:creationId xmlns:a16="http://schemas.microsoft.com/office/drawing/2014/main" id="{1FAB18E0-F76C-47E7-8A0D-776621585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819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F640EB2E-D18D-4B37-91D6-FB3C1866C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id="{078A9870-64FB-486F-8734-2A03504A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FE1AFD1B-A46C-4434-A89B-E4CA0114B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195069DD-A347-4EBC-8AF2-FF3BE5C98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69" name="Line 55">
            <a:extLst>
              <a:ext uri="{FF2B5EF4-FFF2-40B4-BE49-F238E27FC236}">
                <a16:creationId xmlns:a16="http://schemas.microsoft.com/office/drawing/2014/main" id="{E0182391-07AD-487F-A75B-A760381E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0" name="Line 56">
            <a:extLst>
              <a:ext uri="{FF2B5EF4-FFF2-40B4-BE49-F238E27FC236}">
                <a16:creationId xmlns:a16="http://schemas.microsoft.com/office/drawing/2014/main" id="{A7F2B92C-1D27-482A-87AE-CB6133E5A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1" name="Line 57">
            <a:extLst>
              <a:ext uri="{FF2B5EF4-FFF2-40B4-BE49-F238E27FC236}">
                <a16:creationId xmlns:a16="http://schemas.microsoft.com/office/drawing/2014/main" id="{241AB432-6E96-446C-8A0C-EE9682AB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2" name="Line 58">
            <a:extLst>
              <a:ext uri="{FF2B5EF4-FFF2-40B4-BE49-F238E27FC236}">
                <a16:creationId xmlns:a16="http://schemas.microsoft.com/office/drawing/2014/main" id="{2678FFE8-D3A6-4C8E-9CB8-37D6DDC27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648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73" name="Text Box 59">
            <a:extLst>
              <a:ext uri="{FF2B5EF4-FFF2-40B4-BE49-F238E27FC236}">
                <a16:creationId xmlns:a16="http://schemas.microsoft.com/office/drawing/2014/main" id="{00CEBEF7-5699-46E0-990A-5BD91541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y</a:t>
            </a:r>
          </a:p>
        </p:txBody>
      </p:sp>
      <p:sp>
        <p:nvSpPr>
          <p:cNvPr id="19474" name="Text Box 60">
            <a:extLst>
              <a:ext uri="{FF2B5EF4-FFF2-40B4-BE49-F238E27FC236}">
                <a16:creationId xmlns:a16="http://schemas.microsoft.com/office/drawing/2014/main" id="{BDEA1F5A-F6CF-4B3D-9451-2B37E6F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x</a:t>
            </a:r>
          </a:p>
        </p:txBody>
      </p:sp>
      <p:sp>
        <p:nvSpPr>
          <p:cNvPr id="6205" name="Freeform 61">
            <a:extLst>
              <a:ext uri="{FF2B5EF4-FFF2-40B4-BE49-F238E27FC236}">
                <a16:creationId xmlns:a16="http://schemas.microsoft.com/office/drawing/2014/main" id="{A509CF2E-CD19-41FB-B7F2-17B32AA373F5}"/>
              </a:ext>
            </a:extLst>
          </p:cNvPr>
          <p:cNvSpPr>
            <a:spLocks/>
          </p:cNvSpPr>
          <p:nvPr/>
        </p:nvSpPr>
        <p:spPr bwMode="auto">
          <a:xfrm>
            <a:off x="2286001" y="1905001"/>
            <a:ext cx="2362200" cy="2209800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06" name="Picture 62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E44188BC-34EE-49F0-AFBE-4B840BE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7" name="Text Box 63">
            <a:extLst>
              <a:ext uri="{FF2B5EF4-FFF2-40B4-BE49-F238E27FC236}">
                <a16:creationId xmlns:a16="http://schemas.microsoft.com/office/drawing/2014/main" id="{26FAAFF1-3073-456C-976F-B670D144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(0, 1)</a:t>
            </a:r>
          </a:p>
        </p:txBody>
      </p:sp>
      <p:sp>
        <p:nvSpPr>
          <p:cNvPr id="6208" name="AutoShape 64">
            <a:extLst>
              <a:ext uri="{FF2B5EF4-FFF2-40B4-BE49-F238E27FC236}">
                <a16:creationId xmlns:a16="http://schemas.microsoft.com/office/drawing/2014/main" id="{DAEC75B6-F760-4D93-B891-A83F0E8A1337}"/>
              </a:ext>
            </a:extLst>
          </p:cNvPr>
          <p:cNvSpPr>
            <a:spLocks/>
          </p:cNvSpPr>
          <p:nvPr/>
        </p:nvSpPr>
        <p:spPr bwMode="auto">
          <a:xfrm flipH="1">
            <a:off x="53340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07034B29-6F46-4D02-98A4-E126927FB4B9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502820" y="3355181"/>
            <a:ext cx="307975" cy="3351213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2ADF3181-5F74-4D01-A123-96110249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525780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Domain: (–</a:t>
            </a:r>
            <a:r>
              <a:rPr lang="en-US" altLang="en-US" dirty="0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dirty="0"/>
              <a:t> </a:t>
            </a: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2A0A847A-02DE-4FB7-B2CC-4C858BD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27432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Range: (0, </a:t>
            </a:r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6212" name="Line 68">
            <a:extLst>
              <a:ext uri="{FF2B5EF4-FFF2-40B4-BE49-F238E27FC236}">
                <a16:creationId xmlns:a16="http://schemas.microsoft.com/office/drawing/2014/main" id="{2D348D4B-877A-4F23-B638-44EA144A1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1" y="4267200"/>
            <a:ext cx="3810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id="{1AF1FAF7-8EA7-48E6-96BC-A236F136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24413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Horizontal Asymptote         </a:t>
            </a:r>
            <a:r>
              <a:rPr lang="en-US" altLang="en-US" sz="2000" i="1"/>
              <a:t>y</a:t>
            </a:r>
            <a:r>
              <a:rPr lang="en-US" altLang="en-US" sz="2000"/>
              <a:t> = 0</a:t>
            </a:r>
          </a:p>
        </p:txBody>
      </p:sp>
      <p:sp>
        <p:nvSpPr>
          <p:cNvPr id="6214" name="Line 70">
            <a:extLst>
              <a:ext uri="{FF2B5EF4-FFF2-40B4-BE49-F238E27FC236}">
                <a16:creationId xmlns:a16="http://schemas.microsoft.com/office/drawing/2014/main" id="{040867AF-D44D-44AA-A58B-9AE546F6F9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4343401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sp>
        <p:nvSpPr>
          <p:cNvPr id="19485" name="Rectangle 71">
            <a:extLst>
              <a:ext uri="{FF2B5EF4-FFF2-40B4-BE49-F238E27FC236}">
                <a16:creationId xmlns:a16="http://schemas.microsoft.com/office/drawing/2014/main" id="{D72659E2-BC52-4ADE-8843-79390E3F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0"/>
            <a:ext cx="21336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cs typeface="Times New Roman" panose="02020603050405020304" pitchFamily="18" charset="0"/>
              </a:rPr>
              <a:t>Graph of Exponential Function (</a:t>
            </a:r>
            <a:r>
              <a:rPr lang="en-US" altLang="en-US" sz="800" i="1">
                <a:cs typeface="Times New Roman" panose="02020603050405020304" pitchFamily="18" charset="0"/>
              </a:rPr>
              <a:t>a </a:t>
            </a:r>
            <a:r>
              <a:rPr lang="en-US" altLang="en-US" sz="800">
                <a:cs typeface="Times New Roman" panose="02020603050405020304" pitchFamily="18" charset="0"/>
              </a:rPr>
              <a:t>&gt; 1)</a:t>
            </a:r>
          </a:p>
        </p:txBody>
      </p:sp>
      <p:sp>
        <p:nvSpPr>
          <p:cNvPr id="19486" name="Text Box 72">
            <a:extLst>
              <a:ext uri="{FF2B5EF4-FFF2-40B4-BE49-F238E27FC236}">
                <a16:creationId xmlns:a16="http://schemas.microsoft.com/office/drawing/2014/main" id="{C371F374-FF89-4502-A7A4-1B60C1DB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449580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  <p:sp>
        <p:nvSpPr>
          <p:cNvPr id="19487" name="Text Box 73">
            <a:extLst>
              <a:ext uri="{FF2B5EF4-FFF2-40B4-BE49-F238E27FC236}">
                <a16:creationId xmlns:a16="http://schemas.microsoft.com/office/drawing/2014/main" id="{445AC467-CF04-49F4-A625-EFAE30B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06675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6207" grpId="0" autoUpdateAnimBg="0"/>
      <p:bldP spid="6208" grpId="0" animBg="1"/>
      <p:bldP spid="6209" grpId="0" animBg="1"/>
      <p:bldP spid="6210" grpId="0" autoUpdateAnimBg="0"/>
      <p:bldP spid="6211" grpId="0" autoUpdateAnimBg="0"/>
      <p:bldP spid="62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5ECA9E3-8CC7-DE9F-6B3B-E62D88C2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Find the inverse of</a:t>
            </a:r>
            <a:r>
              <a:rPr lang="en-US" altLang="en-US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932CA29D-190B-25A0-761B-E7AF3C05296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81600"/>
            <a:ext cx="2667000" cy="1676400"/>
            <a:chOff x="1296" y="3264"/>
            <a:chExt cx="1680" cy="1056"/>
          </a:xfrm>
        </p:grpSpPr>
        <p:sp>
          <p:nvSpPr>
            <p:cNvPr id="14366" name="AutoShape 4">
              <a:extLst>
                <a:ext uri="{FF2B5EF4-FFF2-40B4-BE49-F238E27FC236}">
                  <a16:creationId xmlns:a16="http://schemas.microsoft.com/office/drawing/2014/main" id="{983B09A2-B997-1313-B904-97D36B10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2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7" name="Text Box 5">
              <a:extLst>
                <a:ext uri="{FF2B5EF4-FFF2-40B4-BE49-F238E27FC236}">
                  <a16:creationId xmlns:a16="http://schemas.microsoft.com/office/drawing/2014/main" id="{019E0ECB-3E70-C670-ACAB-4A5417DB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48"/>
              <a:ext cx="11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Replace </a:t>
              </a:r>
              <a:r>
                <a:rPr lang="en-US" altLang="en-US" sz="2400" b="1" i="1">
                  <a:latin typeface="Arial" panose="020B0604020202020204" pitchFamily="34" charset="0"/>
                </a:rPr>
                <a:t>f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 with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EBC71A31-4245-A9BD-E75D-16CA8837A8B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916363"/>
            <a:ext cx="2667000" cy="1676400"/>
            <a:chOff x="1968" y="2477"/>
            <a:chExt cx="1680" cy="1056"/>
          </a:xfrm>
        </p:grpSpPr>
        <p:sp>
          <p:nvSpPr>
            <p:cNvPr id="14364" name="AutoShape 7">
              <a:extLst>
                <a:ext uri="{FF2B5EF4-FFF2-40B4-BE49-F238E27FC236}">
                  <a16:creationId xmlns:a16="http://schemas.microsoft.com/office/drawing/2014/main" id="{0AFF02FD-7E8D-7591-5899-74D5603EC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77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5" name="Text Box 8">
              <a:extLst>
                <a:ext uri="{FF2B5EF4-FFF2-40B4-BE49-F238E27FC236}">
                  <a16:creationId xmlns:a16="http://schemas.microsoft.com/office/drawing/2014/main" id="{AC729847-C974-3545-39C7-E2A66B1F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61"/>
              <a:ext cx="12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Trade </a:t>
              </a:r>
              <a:r>
                <a:rPr lang="en-US" altLang="en-US" sz="2400" b="1" i="1">
                  <a:latin typeface="Arial" panose="020B0604020202020204" pitchFamily="34" charset="0"/>
                </a:rPr>
                <a:t>x </a:t>
              </a:r>
              <a:r>
                <a:rPr lang="en-US" altLang="en-US" sz="2400" b="1">
                  <a:latin typeface="Arial" panose="020B0604020202020204" pitchFamily="34" charset="0"/>
                </a:rPr>
                <a:t>and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places</a:t>
              </a:r>
            </a:p>
          </p:txBody>
        </p: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id="{C179CB2C-7143-2CC4-EB60-8D260C9D231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667000"/>
            <a:ext cx="2667000" cy="1676400"/>
            <a:chOff x="2640" y="1680"/>
            <a:chExt cx="1680" cy="1056"/>
          </a:xfrm>
        </p:grpSpPr>
        <p:sp>
          <p:nvSpPr>
            <p:cNvPr id="14362" name="AutoShape 10">
              <a:extLst>
                <a:ext uri="{FF2B5EF4-FFF2-40B4-BE49-F238E27FC236}">
                  <a16:creationId xmlns:a16="http://schemas.microsoft.com/office/drawing/2014/main" id="{373B76FC-872A-4474-76D3-320DFD3F4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3" name="Text Box 11">
              <a:extLst>
                <a:ext uri="{FF2B5EF4-FFF2-40B4-BE49-F238E27FC236}">
                  <a16:creationId xmlns:a16="http://schemas.microsoft.com/office/drawing/2014/main" id="{129699E3-D20B-426B-5A5C-C3DE7EE5E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6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Solve for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28D0BAD9-9F05-8923-51D5-318E26CE626C}"/>
              </a:ext>
            </a:extLst>
          </p:cNvPr>
          <p:cNvGrpSpPr>
            <a:grpSpLocks/>
          </p:cNvGrpSpPr>
          <p:nvPr/>
        </p:nvGrpSpPr>
        <p:grpSpPr bwMode="auto">
          <a:xfrm>
            <a:off x="3443288" y="1401763"/>
            <a:ext cx="2667000" cy="1676400"/>
            <a:chOff x="3408" y="864"/>
            <a:chExt cx="1680" cy="1056"/>
          </a:xfrm>
        </p:grpSpPr>
        <p:sp>
          <p:nvSpPr>
            <p:cNvPr id="14360" name="AutoShape 13">
              <a:extLst>
                <a:ext uri="{FF2B5EF4-FFF2-40B4-BE49-F238E27FC236}">
                  <a16:creationId xmlns:a16="http://schemas.microsoft.com/office/drawing/2014/main" id="{9624E7C2-F13C-B61A-A8C4-BF6FFCEF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1" name="Text Box 14">
              <a:extLst>
                <a:ext uri="{FF2B5EF4-FFF2-40B4-BE49-F238E27FC236}">
                  <a16:creationId xmlns:a16="http://schemas.microsoft.com/office/drawing/2014/main" id="{EB2B81FC-D520-E6D7-E9A0-F722C0046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248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= </a:t>
              </a:r>
              <a:r>
                <a:rPr lang="en-US" altLang="en-US" sz="2400" b="1" i="1">
                  <a:latin typeface="Arial" panose="020B0604020202020204" pitchFamily="34" charset="0"/>
                </a:rPr>
                <a:t>f </a:t>
              </a:r>
              <a:r>
                <a:rPr lang="en-US" altLang="en-US" sz="2400" b="1" baseline="30000">
                  <a:latin typeface="Arial" panose="020B0604020202020204" pitchFamily="34" charset="0"/>
                </a:rPr>
                <a:t>-1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43" name="Object 16">
                <a:extLst>
                  <a:ext uri="{FF2B5EF4-FFF2-40B4-BE49-F238E27FC236}">
                    <a16:creationId xmlns:a16="http://schemas.microsoft.com/office/drawing/2014/main" id="{198CD472-D74C-9197-128C-C1A3241FF531}"/>
                  </a:ext>
                </a:extLst>
              </p:cNvPr>
              <p:cNvSpPr txBox="1"/>
              <p:nvPr/>
            </p:nvSpPr>
            <p:spPr bwMode="auto">
              <a:xfrm>
                <a:off x="3367088" y="73025"/>
                <a:ext cx="2278062" cy="95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343" name="Object 16">
                <a:extLst>
                  <a:ext uri="{FF2B5EF4-FFF2-40B4-BE49-F238E27FC236}">
                    <a16:creationId xmlns:a16="http://schemas.microsoft.com/office/drawing/2014/main" id="{198CD472-D74C-9197-128C-C1A3241F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7088" y="73025"/>
                <a:ext cx="2278062" cy="958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45" name="Object 17">
                <a:extLst>
                  <a:ext uri="{FF2B5EF4-FFF2-40B4-BE49-F238E27FC236}">
                    <a16:creationId xmlns:a16="http://schemas.microsoft.com/office/drawing/2014/main" id="{41C9815D-029F-5DB3-A548-5536E1CCD746}"/>
                  </a:ext>
                </a:extLst>
              </p:cNvPr>
              <p:cNvSpPr txBox="1"/>
              <p:nvPr/>
            </p:nvSpPr>
            <p:spPr bwMode="auto">
              <a:xfrm>
                <a:off x="3388519" y="5895975"/>
                <a:ext cx="1757362" cy="958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2545" name="Object 17">
                <a:extLst>
                  <a:ext uri="{FF2B5EF4-FFF2-40B4-BE49-F238E27FC236}">
                    <a16:creationId xmlns:a16="http://schemas.microsoft.com/office/drawing/2014/main" id="{41C9815D-029F-5DB3-A548-5536E1CCD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8519" y="5895975"/>
                <a:ext cx="1757362" cy="958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46" name="Object 18">
                <a:extLst>
                  <a:ext uri="{FF2B5EF4-FFF2-40B4-BE49-F238E27FC236}">
                    <a16:creationId xmlns:a16="http://schemas.microsoft.com/office/drawing/2014/main" id="{3FA9A194-B963-9B35-BC19-EA03ADF8013C}"/>
                  </a:ext>
                </a:extLst>
              </p:cNvPr>
              <p:cNvSpPr txBox="1"/>
              <p:nvPr/>
            </p:nvSpPr>
            <p:spPr bwMode="auto">
              <a:xfrm>
                <a:off x="4114800" y="4606994"/>
                <a:ext cx="1757361" cy="1020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A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A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2546" name="Object 18">
                <a:extLst>
                  <a:ext uri="{FF2B5EF4-FFF2-40B4-BE49-F238E27FC236}">
                    <a16:creationId xmlns:a16="http://schemas.microsoft.com/office/drawing/2014/main" id="{3FA9A194-B963-9B35-BC19-EA03ADF80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606994"/>
                <a:ext cx="1757361" cy="102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47" name="Object 19">
                <a:extLst>
                  <a:ext uri="{FF2B5EF4-FFF2-40B4-BE49-F238E27FC236}">
                    <a16:creationId xmlns:a16="http://schemas.microsoft.com/office/drawing/2014/main" id="{B055C7E3-91D0-F994-8559-EF24D0992123}"/>
                  </a:ext>
                </a:extLst>
              </p:cNvPr>
              <p:cNvSpPr txBox="1"/>
              <p:nvPr/>
            </p:nvSpPr>
            <p:spPr bwMode="auto">
              <a:xfrm>
                <a:off x="5145881" y="3279184"/>
                <a:ext cx="1824038" cy="525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2547" name="Object 19">
                <a:extLst>
                  <a:ext uri="{FF2B5EF4-FFF2-40B4-BE49-F238E27FC236}">
                    <a16:creationId xmlns:a16="http://schemas.microsoft.com/office/drawing/2014/main" id="{B055C7E3-91D0-F994-8559-EF24D099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5881" y="3279184"/>
                <a:ext cx="1824038" cy="525463"/>
              </a:xfrm>
              <a:prstGeom prst="rect">
                <a:avLst/>
              </a:prstGeom>
              <a:blipFill>
                <a:blip r:embed="rId5"/>
                <a:stretch>
                  <a:fillRect b="-2790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48" name="Object 20">
                <a:extLst>
                  <a:ext uri="{FF2B5EF4-FFF2-40B4-BE49-F238E27FC236}">
                    <a16:creationId xmlns:a16="http://schemas.microsoft.com/office/drawing/2014/main" id="{0259E9B7-D198-386E-B251-ADF88D35CD32}"/>
                  </a:ext>
                </a:extLst>
              </p:cNvPr>
              <p:cNvSpPr txBox="1"/>
              <p:nvPr/>
            </p:nvSpPr>
            <p:spPr bwMode="auto">
              <a:xfrm>
                <a:off x="6659563" y="3574257"/>
                <a:ext cx="2009775" cy="493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=3∗</m:t>
                      </m:r>
                      <m:sSup>
                        <m:sSup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2548" name="Object 20">
                <a:extLst>
                  <a:ext uri="{FF2B5EF4-FFF2-40B4-BE49-F238E27FC236}">
                    <a16:creationId xmlns:a16="http://schemas.microsoft.com/office/drawing/2014/main" id="{0259E9B7-D198-386E-B251-ADF88D35C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3574257"/>
                <a:ext cx="2009775" cy="493712"/>
              </a:xfrm>
              <a:prstGeom prst="rect">
                <a:avLst/>
              </a:prstGeom>
              <a:blipFill>
                <a:blip r:embed="rId6"/>
                <a:stretch>
                  <a:fillRect l="-909" b="-49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59" name="Object 31">
                <a:extLst>
                  <a:ext uri="{FF2B5EF4-FFF2-40B4-BE49-F238E27FC236}">
                    <a16:creationId xmlns:a16="http://schemas.microsoft.com/office/drawing/2014/main" id="{F76378FE-3563-AF47-F5A3-A79151E97762}"/>
                  </a:ext>
                </a:extLst>
              </p:cNvPr>
              <p:cNvSpPr txBox="1"/>
              <p:nvPr/>
            </p:nvSpPr>
            <p:spPr bwMode="auto">
              <a:xfrm>
                <a:off x="6372225" y="1867601"/>
                <a:ext cx="2771775" cy="9572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3∗</m:t>
                      </m:r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2559" name="Object 31">
                <a:extLst>
                  <a:ext uri="{FF2B5EF4-FFF2-40B4-BE49-F238E27FC236}">
                    <a16:creationId xmlns:a16="http://schemas.microsoft.com/office/drawing/2014/main" id="{F76378FE-3563-AF47-F5A3-A79151E97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25" y="1867601"/>
                <a:ext cx="2771775" cy="957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1" name="Text Box 33">
            <a:extLst>
              <a:ext uri="{FF2B5EF4-FFF2-40B4-BE49-F238E27FC236}">
                <a16:creationId xmlns:a16="http://schemas.microsoft.com/office/drawing/2014/main" id="{19A041D3-60BC-50F7-DF4F-4DCB78D20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5670550"/>
            <a:ext cx="3960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Ensure 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f(x)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is one to one first.  Domain may need to be restricted.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/>
      <p:bldP spid="22546" grpId="0"/>
      <p:bldP spid="22547" grpId="0"/>
      <p:bldP spid="22548" grpId="0"/>
      <p:bldP spid="22559" grpId="0"/>
      <p:bldP spid="225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13774E5F-7638-6F5F-5200-B0C49D3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59555" name="Rectangle 3">
            <a:extLst>
              <a:ext uri="{FF2B5EF4-FFF2-40B4-BE49-F238E27FC236}">
                <a16:creationId xmlns:a16="http://schemas.microsoft.com/office/drawing/2014/main" id="{2AD1E1F5-B904-A670-F0E4-6A3B90C7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figure shows the graphs of the family </a:t>
            </a:r>
            <a:br>
              <a:rPr lang="en-US" altLang="en-US"/>
            </a:br>
            <a:r>
              <a:rPr lang="en-US" altLang="en-US"/>
              <a:t>of exponential functions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/>
              <a:t> for various values of the base </a:t>
            </a:r>
            <a:r>
              <a:rPr lang="en-US" altLang="en-US" i="1"/>
              <a:t>a</a:t>
            </a:r>
            <a:r>
              <a:rPr lang="en-US" altLang="en-US"/>
              <a:t>. 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/>
              <a:t>All these graphs </a:t>
            </a:r>
            <a:br>
              <a:rPr lang="en-US" altLang="en-US"/>
            </a:br>
            <a:r>
              <a:rPr lang="en-US" altLang="en-US"/>
              <a:t>pass through </a:t>
            </a:r>
            <a:br>
              <a:rPr lang="en-US" altLang="en-US"/>
            </a:br>
            <a:r>
              <a:rPr lang="en-US" altLang="en-US"/>
              <a:t>the point (0, 1) </a:t>
            </a:r>
            <a:br>
              <a:rPr lang="en-US" altLang="en-US"/>
            </a:br>
            <a:r>
              <a:rPr lang="en-US" altLang="en-US"/>
              <a:t>because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baseline="30000"/>
              <a:t>0</a:t>
            </a:r>
            <a:r>
              <a:rPr lang="en-US" altLang="en-US"/>
              <a:t> = 1 for </a:t>
            </a:r>
            <a:r>
              <a:rPr lang="en-US" altLang="en-US" i="1"/>
              <a:t>a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0.</a:t>
            </a:r>
          </a:p>
        </p:txBody>
      </p:sp>
      <p:grpSp>
        <p:nvGrpSpPr>
          <p:cNvPr id="1559564" name="Group 12">
            <a:extLst>
              <a:ext uri="{FF2B5EF4-FFF2-40B4-BE49-F238E27FC236}">
                <a16:creationId xmlns:a16="http://schemas.microsoft.com/office/drawing/2014/main" id="{82CCDD57-6C27-EF8D-2DC8-78D3CB1CF2C1}"/>
              </a:ext>
            </a:extLst>
          </p:cNvPr>
          <p:cNvGrpSpPr>
            <a:grpSpLocks/>
          </p:cNvGrpSpPr>
          <p:nvPr/>
        </p:nvGrpSpPr>
        <p:grpSpPr bwMode="auto">
          <a:xfrm>
            <a:off x="4495801" y="2667000"/>
            <a:ext cx="4462463" cy="3994150"/>
            <a:chOff x="2736" y="1680"/>
            <a:chExt cx="2791" cy="2432"/>
          </a:xfrm>
        </p:grpSpPr>
        <p:pic>
          <p:nvPicPr>
            <p:cNvPr id="1559565" name="Picture 13">
              <a:extLst>
                <a:ext uri="{FF2B5EF4-FFF2-40B4-BE49-F238E27FC236}">
                  <a16:creationId xmlns:a16="http://schemas.microsoft.com/office/drawing/2014/main" id="{93F51BAE-D76F-9A37-BF5F-FE9DFD419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9566" name="Picture 14">
              <a:extLst>
                <a:ext uri="{FF2B5EF4-FFF2-40B4-BE49-F238E27FC236}">
                  <a16:creationId xmlns:a16="http://schemas.microsoft.com/office/drawing/2014/main" id="{3FAFAE21-B794-07D1-C2B0-41E78EAED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052DA52-E85F-C103-94E3-6B5B202B7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algn="l"/>
            <a:r>
              <a:rPr lang="en-US" altLang="en-US"/>
              <a:t>Growth and Decay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C4540BC-70AA-6B98-263F-D0C09AE99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6000" b="1"/>
              <a:t>Growth: if b &gt; 1</a:t>
            </a:r>
          </a:p>
          <a:p>
            <a:endParaRPr lang="en-US" altLang="en-US" sz="6000" b="1"/>
          </a:p>
          <a:p>
            <a:r>
              <a:rPr lang="en-US" altLang="en-US" sz="6000" b="1"/>
              <a:t>Decay: if 0 &lt; b &lt; 1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DF34F46A-CB3C-0962-6358-C6F5666F8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96888"/>
          <a:ext cx="34290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91960" progId="Equation.DSMT4">
                  <p:embed/>
                </p:oleObj>
              </mc:Choice>
              <mc:Fallback>
                <p:oleObj name="Equation" r:id="rId2" imgW="799920" imgH="291960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DF34F46A-CB3C-0962-6358-C6F5666F8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6888"/>
                        <a:ext cx="34290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7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B6C8D6-BE67-6F38-2DC3-0BFBEC15B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graphs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C348E0-C6F3-80D6-16E7-E86EFB19C0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981200"/>
                <a:ext cx="7772400" cy="4876800"/>
              </a:xfrm>
            </p:spPr>
            <p:txBody>
              <a:bodyPr/>
              <a:lstStyle/>
              <a:p>
                <a:r>
                  <a:rPr lang="en-US" altLang="en-US" sz="3600" dirty="0"/>
                  <a:t>y intercept is (0,1) and no x intercept(s)</a:t>
                </a:r>
              </a:p>
              <a:p>
                <a:r>
                  <a:rPr lang="en-US" altLang="en-US" sz="3600" dirty="0"/>
                  <a:t>Domain is (-</a:t>
                </a:r>
                <a14:m>
                  <m:oMath xmlns:m="http://schemas.openxmlformats.org/officeDocument/2006/math">
                    <m:r>
                      <a:rPr lang="en-US" altLang="en-US" sz="3600" dirty="0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altLang="en-US" sz="36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altLang="en-US" sz="3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3600" dirty="0"/>
              </a:p>
              <a:p>
                <a:r>
                  <a:rPr lang="en-US" altLang="en-US" sz="3600" dirty="0"/>
                  <a:t>Range is (0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3600" dirty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sz="3600" dirty="0"/>
              </a:p>
              <a:p>
                <a:r>
                  <a:rPr lang="en-US" altLang="en-US" sz="3600" dirty="0"/>
                  <a:t>Asymptote: y=0</a:t>
                </a:r>
              </a:p>
              <a:p>
                <a:r>
                  <a:rPr lang="en-US" altLang="en-US" sz="3600" dirty="0"/>
                  <a:t>Growth or decay determined by base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C348E0-C6F3-80D6-16E7-E86EFB19C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981200"/>
                <a:ext cx="7772400" cy="4876800"/>
              </a:xfrm>
              <a:blipFill>
                <a:blip r:embed="rId2"/>
                <a:stretch>
                  <a:fillRect l="-2118" t="-2000" r="-2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3" y="137160"/>
            <a:ext cx="2803208" cy="66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" y="960120"/>
            <a:ext cx="444912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180"/>
            <a:ext cx="4371975" cy="4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3097"/>
            <a:ext cx="4509135" cy="4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1770"/>
            <a:ext cx="392620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" y="3274695"/>
            <a:ext cx="384905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3771900"/>
            <a:ext cx="456057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4663440"/>
            <a:ext cx="524637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00400" y="1892523"/>
            <a:ext cx="137160" cy="4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6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B17BA-821F-AB64-59C7-E5E2EB1C77D8}"/>
              </a:ext>
            </a:extLst>
          </p:cNvPr>
          <p:cNvSpPr txBox="1"/>
          <p:nvPr/>
        </p:nvSpPr>
        <p:spPr>
          <a:xfrm>
            <a:off x="446246" y="5562600"/>
            <a:ext cx="578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Asymptote: y=k</a:t>
            </a:r>
            <a:endParaRPr lang="en-AU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8751A-CBF8-9969-4EE2-734207770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247" y="1511141"/>
            <a:ext cx="579553" cy="317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E6CFB-EE12-DD5F-30FE-7DE13E3913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1906010"/>
            <a:ext cx="758915" cy="4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38331"/>
                  </p:ext>
                </p:extLst>
              </p:nvPr>
            </p:nvGraphicFramePr>
            <p:xfrm>
              <a:off x="0" y="0"/>
              <a:ext cx="9144002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Index Equations</a:t>
                          </a:r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(0,1)</a:t>
                          </a:r>
                          <a:endParaRPr lang="en-A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AU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(0, –1)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right 1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/>
                            <a:t>+ 3</a:t>
                          </a:r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(0,4)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y = 2 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1800" b="1" dirty="0"/>
                        </a:p>
                        <a:p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(0,2)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1600" b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600" b="1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lang="en-A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</a:t>
                          </a:r>
                          <a:r>
                            <a:rPr kumimoji="0" lang="en-US" sz="2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38331"/>
                  </p:ext>
                </p:extLst>
              </p:nvPr>
            </p:nvGraphicFramePr>
            <p:xfrm>
              <a:off x="0" y="0"/>
              <a:ext cx="9144002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Index Equations</a:t>
                          </a:r>
                          <a:endParaRPr lang="en-AU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104286" r="-603271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(0,1)</a:t>
                          </a:r>
                          <a:endParaRPr lang="en-A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104286" r="-202336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104286" r="-101395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202837" r="-603271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(0, –1)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202837" r="-202336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202837" r="-101395" b="-5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302837" r="-603271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right 1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2837" r="-300930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302837" r="-202336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302837" r="-101395" b="-4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405714" r="-603271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(0,1)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405714" r="-202336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405714" r="-101395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502128" r="-603271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(0,4)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502128" r="-202336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502128" r="-101395" b="-2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606429" r="-60327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(0,2)</a:t>
                          </a:r>
                          <a:endParaRPr kumimoji="0" lang="en-AU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06429" r="-202336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06429" r="-101395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701418" r="-603271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y=3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01418" r="-30093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701418" r="-20233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701418" r="-101395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4D8668D-7CB6-3FA5-5578-0367D561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838200"/>
            <a:ext cx="838200" cy="77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BAD45-60B7-2FB9-791F-FB4041DE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5" y="1870644"/>
            <a:ext cx="1129795" cy="583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44504-08C5-0499-7AF7-C0606A07B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273" y="2687841"/>
            <a:ext cx="950128" cy="598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8F6DA1-95FF-BE7A-0DFD-B2D09C804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273" y="3591923"/>
            <a:ext cx="987806" cy="583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07026-18E5-89CD-D241-F62B04A7F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418" y="4343400"/>
            <a:ext cx="950128" cy="6910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D0EC23-B35E-C8F2-F4F5-6D96924D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8004" y="5181600"/>
            <a:ext cx="1129796" cy="677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DE927B-31DB-6530-4DE3-311B35CB9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273" y="6064680"/>
            <a:ext cx="1129795" cy="6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62800B-A4CC-627B-C751-2C3BEB40E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Graphs of Logarithmic Function</a:t>
            </a:r>
            <a:endParaRPr lang="en-US" altLang="en-US" i="1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DA82DB8-B0B3-3D49-F637-A51B6A1D65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2"/>
            <a:stretch>
              <a:fillRect l="-1111" t="-812" r="-74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8196" name="Picture 12">
            <a:extLst>
              <a:ext uri="{FF2B5EF4-FFF2-40B4-BE49-F238E27FC236}">
                <a16:creationId xmlns:a16="http://schemas.microsoft.com/office/drawing/2014/main" id="{7EF20C83-D624-3AA1-001F-B78DB320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58324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1644</Words>
  <Application>Microsoft Office PowerPoint</Application>
  <PresentationFormat>On-screen Show (4:3)</PresentationFormat>
  <Paragraphs>294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Times New Roman</vt:lpstr>
      <vt:lpstr>Default Design</vt:lpstr>
      <vt:lpstr>Equation</vt:lpstr>
      <vt:lpstr>PowerPoint Presentation</vt:lpstr>
      <vt:lpstr>Defs: domain and range</vt:lpstr>
      <vt:lpstr>Graph of Exponential Function (a &gt; 1)</vt:lpstr>
      <vt:lpstr>Graphs of Exponential Functions</vt:lpstr>
      <vt:lpstr>Growth and Decay</vt:lpstr>
      <vt:lpstr>Properties of graphs of exponential functions</vt:lpstr>
      <vt:lpstr>PowerPoint Presentation</vt:lpstr>
      <vt:lpstr>PowerPoint Presentation</vt:lpstr>
      <vt:lpstr>Graphs of Logarithmic Function</vt:lpstr>
      <vt:lpstr>Example 4 – Graph of Exponential and Logarithmic Function</vt:lpstr>
      <vt:lpstr>Inverse of a function</vt:lpstr>
      <vt:lpstr>Inverse of a function</vt:lpstr>
      <vt:lpstr>PowerPoint Presentation</vt:lpstr>
      <vt:lpstr>Graphs of Logarithmic Functions</vt:lpstr>
      <vt:lpstr>E.g. 4—Graphing a Logarithmic Function by Plotting Points</vt:lpstr>
      <vt:lpstr>PowerPoint Presentation</vt:lpstr>
      <vt:lpstr>Graphs of Logarithmic Functions</vt:lpstr>
      <vt:lpstr>E.g.—Reflecting Graphs of Logarithmic Functions</vt:lpstr>
      <vt:lpstr>E.g.—Reflecting Graphs</vt:lpstr>
      <vt:lpstr>E.g.—Reflecting Graphs</vt:lpstr>
      <vt:lpstr>E.g.—Shifting Graphs of Logarithmic Functions</vt:lpstr>
      <vt:lpstr>E.g.—Shifting Graphs</vt:lpstr>
      <vt:lpstr>E.g.—Shifting Graphs</vt:lpstr>
      <vt:lpstr>E.g.—Shifting Graphs</vt:lpstr>
      <vt:lpstr>Properties of Logarithmic Function</vt:lpstr>
      <vt:lpstr>Shape of logarithmic graphs</vt:lpstr>
      <vt:lpstr>Logarithmic Transformations</vt:lpstr>
      <vt:lpstr>PowerPoint Presentation</vt:lpstr>
      <vt:lpstr>PowerPoint Presentation</vt:lpstr>
      <vt:lpstr>PowerPoint Presentation</vt:lpstr>
    </vt:vector>
  </TitlesOfParts>
  <Company>Olympus Farms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 Chapter 10</dc:title>
  <dc:creator>Jon Odell</dc:creator>
  <cp:lastModifiedBy>Lyn ZHANG</cp:lastModifiedBy>
  <cp:revision>35</cp:revision>
  <dcterms:created xsi:type="dcterms:W3CDTF">2005-12-30T22:07:33Z</dcterms:created>
  <dcterms:modified xsi:type="dcterms:W3CDTF">2023-05-31T22:03:27Z</dcterms:modified>
</cp:coreProperties>
</file>