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0"/>
  </p:notesMasterIdLst>
  <p:sldIdLst>
    <p:sldId id="259" r:id="rId2"/>
    <p:sldId id="301" r:id="rId3"/>
    <p:sldId id="303" r:id="rId4"/>
    <p:sldId id="304" r:id="rId5"/>
    <p:sldId id="305" r:id="rId6"/>
    <p:sldId id="313" r:id="rId7"/>
    <p:sldId id="310" r:id="rId8"/>
    <p:sldId id="31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F2F"/>
    <a:srgbClr val="0078B9"/>
    <a:srgbClr val="92AF2A"/>
    <a:srgbClr val="1A953E"/>
    <a:srgbClr val="F2D77F"/>
    <a:srgbClr val="ED008C"/>
    <a:srgbClr val="AABFE2"/>
    <a:srgbClr val="0073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5" autoAdjust="0"/>
    <p:restoredTop sz="81647" autoAdjust="0"/>
  </p:normalViewPr>
  <p:slideViewPr>
    <p:cSldViewPr>
      <p:cViewPr varScale="1">
        <p:scale>
          <a:sx n="46" d="100"/>
          <a:sy n="46" d="100"/>
        </p:scale>
        <p:origin x="1476" y="54"/>
      </p:cViewPr>
      <p:guideLst>
        <p:guide orient="horz" pos="2688"/>
        <p:guide pos="10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ECB1E76-067C-1500-8D40-A583D4C0A1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4AE70FA-15B8-71E8-1411-657B29FED8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217441F-7FFB-86B9-C93F-1B54C12D02F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5A012B35-D49A-9115-CA1C-50B51BCDC4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9B8BF8FB-D79F-B633-AE1F-C911DE53B4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04673CCC-B170-3081-428D-FC07E31EA4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DD0E21C7-E027-41D1-B8FF-A4C0F11863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094D60C7-87DD-9582-DC05-F49F066B2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FB81B0-BD94-4245-A0B4-327363FA13BA}" type="slidenum">
              <a:rPr lang="en-US" altLang="en-US" baseline="0"/>
              <a:pPr eaLnBrk="1" hangingPunct="1"/>
              <a:t>1</a:t>
            </a:fld>
            <a:endParaRPr lang="en-US" altLang="en-US" baseline="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654B4D8-78D9-ABE8-A1CC-FEEAA698B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0B4AF9E-3B38-C92E-44B2-BEB018548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https://create.kahoot.it/details/af460f68-7d62-401e-ad75-191da36a6aa4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DCED0B6-AFB8-4EF7-F934-2EA193166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461EBCB-CBC1-36F4-E282-DD1C7036E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36111F9-083F-327A-9C54-57AD64E36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6294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6411A5FA-A51A-6CDC-AB2D-1C1225F92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598DF97-FAE4-9230-3B31-A5BB49EF6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E87C07ED-476F-3144-DC95-6C70BE25B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675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152400"/>
            <a:ext cx="2082800" cy="6565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52400"/>
            <a:ext cx="6096000" cy="6565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4A3BAADB-9DF1-E4D8-13EB-1D25D463FB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07F9374-8D42-3D23-D9E8-2BA487D71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88ECAF2-1DA1-98B6-6787-F23868F6E3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27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06E72DE-E081-7C31-DF0F-B04E89A07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379068EA-54AD-6F7E-9988-06FB2D7EC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71BE396-F5BD-670A-4FB0-5E93846A5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690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FBFE264-88B9-0FB4-39F8-8E71F486AF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E9345C43-1281-57F5-940D-1A5239004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E3AE763-93A6-776B-92D8-3DFBA7554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732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FF75685-474B-7092-B64A-62EB7E2BC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BC0158D1-6DF2-C5AB-EB76-5519A1F43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9A4D72A1-C1BC-5E2F-DC05-0216505BC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345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E52934D-FAD0-5BED-97BA-3561CAAFC8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8BF7F656-4866-B7E1-FA17-A1190F9C33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B5A17DD-654C-C15C-1157-9CDD2F3AD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530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FAD253B1-46A5-3113-1D6A-BDB3FABCC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CB022F6F-80C3-7FDD-35F9-103275653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DC16055-4EF4-9CE5-10A1-3A50A25495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232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201904BF-FCA3-B29C-EA4B-C9CB36F77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C4040E03-9F14-EF77-C8BD-FC4560629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E4369A6D-F04B-0AFE-18E6-0165C0591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124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6764BC3-6FBE-32BD-228C-4617EF8D9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A5C460-C1D5-A9A1-1C9A-91274ECB4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301D2034-E968-8AD2-0CDB-3CB1A2756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72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59632EE-52A2-9332-B379-EFF55F188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B871646-FE9C-7A71-6A59-D3E506978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3F3C645-64DF-21B6-0F2A-62BE1B337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7753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4">
            <a:extLst>
              <a:ext uri="{FF2B5EF4-FFF2-40B4-BE49-F238E27FC236}">
                <a16:creationId xmlns:a16="http://schemas.microsoft.com/office/drawing/2014/main" id="{4C818C02-A45A-F7A3-34E1-9D617E8AF8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13287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8">
            <a:extLst>
              <a:ext uri="{FF2B5EF4-FFF2-40B4-BE49-F238E27FC236}">
                <a16:creationId xmlns:a16="http://schemas.microsoft.com/office/drawing/2014/main" id="{1A5C1909-27B1-3F70-BFB5-FE6236949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 baseline="0"/>
          </a:p>
        </p:txBody>
      </p:sp>
      <p:sp>
        <p:nvSpPr>
          <p:cNvPr id="1028" name="Rectangle 13">
            <a:extLst>
              <a:ext uri="{FF2B5EF4-FFF2-40B4-BE49-F238E27FC236}">
                <a16:creationId xmlns:a16="http://schemas.microsoft.com/office/drawing/2014/main" id="{900A39C6-B5A2-4A2B-2C19-87E238CEC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D7F07376-2EEB-DB0F-7B59-EE62655D96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1DB5025E-DB51-7629-EBE4-606392EA99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86418530-14E5-9A89-C8EC-45DFAD822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4DE2C89-496A-43C9-9465-671F3804DAF2}" type="slidenum">
              <a:rPr lang="en-US" altLang="en-US" baseline="0"/>
              <a:pPr eaLnBrk="1" hangingPunct="1">
                <a:spcBef>
                  <a:spcPct val="50000"/>
                </a:spcBef>
              </a:pPr>
              <a:t>‹#›</a:t>
            </a:fld>
            <a:endParaRPr lang="en-US" altLang="en-US" baseline="0"/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24CD385C-ABF1-7D60-CE52-19DFBEE1C1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57" name="AutoShape 61">
            <a:extLst>
              <a:ext uri="{FF2B5EF4-FFF2-40B4-BE49-F238E27FC236}">
                <a16:creationId xmlns:a16="http://schemas.microsoft.com/office/drawing/2014/main" id="{C138A963-EFFB-1D92-7CA5-2CC9622D23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73BC"/>
              </a:gs>
              <a:gs pos="100000">
                <a:srgbClr val="0073BC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58" name="Rectangle 62">
            <a:extLst>
              <a:ext uri="{FF2B5EF4-FFF2-40B4-BE49-F238E27FC236}">
                <a16:creationId xmlns:a16="http://schemas.microsoft.com/office/drawing/2014/main" id="{09E9FE3D-5C0A-2366-5F5C-11E12C0EB2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66800"/>
            <a:ext cx="9144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59" name="Rectangle 63">
            <a:extLst>
              <a:ext uri="{FF2B5EF4-FFF2-40B4-BE49-F238E27FC236}">
                <a16:creationId xmlns:a16="http://schemas.microsoft.com/office/drawing/2014/main" id="{12053CE7-D05C-61AA-4F08-BE2097EA82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152400"/>
            <a:ext cx="2286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C5D6CDA0-0EEE-E3DC-A078-1AA9AE1E0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0073A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0073A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7">
            <a:extLst>
              <a:ext uri="{FF2B5EF4-FFF2-40B4-BE49-F238E27FC236}">
                <a16:creationId xmlns:a16="http://schemas.microsoft.com/office/drawing/2014/main" id="{ECAC1C00-32C0-E6D6-7128-FA5FE6C7A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007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id="{A2498DDA-9BE8-1513-D144-32B259A1C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6705600" cy="1295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AutoShape 28">
            <a:extLst>
              <a:ext uri="{FF2B5EF4-FFF2-40B4-BE49-F238E27FC236}">
                <a16:creationId xmlns:a16="http://schemas.microsoft.com/office/drawing/2014/main" id="{4D3D9D69-75C7-92F5-BF95-6C59FA1F3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28900"/>
            <a:ext cx="13716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18">
            <a:extLst>
              <a:ext uri="{FF2B5EF4-FFF2-40B4-BE49-F238E27FC236}">
                <a16:creationId xmlns:a16="http://schemas.microsoft.com/office/drawing/2014/main" id="{735F0294-6CF0-8D21-4E0E-06193DFC6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67000"/>
            <a:ext cx="1136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 baseline="0" dirty="0">
                <a:solidFill>
                  <a:srgbClr val="0073BC"/>
                </a:solidFill>
              </a:rPr>
              <a:t>4C</a:t>
            </a:r>
          </a:p>
        </p:txBody>
      </p:sp>
      <p:sp>
        <p:nvSpPr>
          <p:cNvPr id="2055" name="Text Box 23">
            <a:extLst>
              <a:ext uri="{FF2B5EF4-FFF2-40B4-BE49-F238E27FC236}">
                <a16:creationId xmlns:a16="http://schemas.microsoft.com/office/drawing/2014/main" id="{BDAFDFEE-7259-EB7E-2286-47E8BF836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03525"/>
            <a:ext cx="632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baseline="0" dirty="0">
                <a:solidFill>
                  <a:srgbClr val="0073BC"/>
                </a:solidFill>
              </a:rPr>
              <a:t>Scalar multiplication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93B5D79-653B-335C-AA2C-FFB50452C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/>
              <a:t>Matrix Addition and Scalar Multiplication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A9B52F2-4451-F0C0-322D-7FE8F4D4E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You can add two matrices (of the same dimension) by adding their corresponding entries.</a:t>
            </a:r>
          </a:p>
        </p:txBody>
      </p:sp>
      <p:pic>
        <p:nvPicPr>
          <p:cNvPr id="10244" name="Picture 5" descr="Picture2">
            <a:extLst>
              <a:ext uri="{FF2B5EF4-FFF2-40B4-BE49-F238E27FC236}">
                <a16:creationId xmlns:a16="http://schemas.microsoft.com/office/drawing/2014/main" id="{30E7773C-AAFA-FA4F-2631-49F5EB318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077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DB06083-5B50-6D39-2D27-85C1BE2EE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2 – </a:t>
            </a:r>
            <a:r>
              <a:rPr lang="en-US" altLang="en-US" i="1"/>
              <a:t>Addition of Matrices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DC1A583B-13E5-19ED-52A5-35513D020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a.</a:t>
            </a:r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b.</a:t>
            </a:r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c. </a:t>
            </a:r>
            <a:r>
              <a:rPr lang="en-US" altLang="en-US"/>
              <a:t>The sum of</a:t>
            </a:r>
            <a:r>
              <a:rPr lang="en-US" altLang="en-US" b="1"/>
              <a:t> </a:t>
            </a:r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     </a:t>
            </a:r>
            <a:r>
              <a:rPr lang="en-US" altLang="en-US"/>
              <a:t>is undefined because </a:t>
            </a:r>
            <a:r>
              <a:rPr lang="en-US" altLang="en-US" i="1"/>
              <a:t>A</a:t>
            </a:r>
            <a:r>
              <a:rPr lang="en-US" altLang="en-US"/>
              <a:t> is of dimension 2 </a:t>
            </a:r>
            <a:r>
              <a:rPr lang="en-US" altLang="en-US">
                <a:sym typeface="Symbol" panose="05050102010706020507" pitchFamily="18" charset="2"/>
              </a:rPr>
              <a:t></a:t>
            </a:r>
            <a:r>
              <a:rPr lang="en-US" altLang="en-US"/>
              <a:t> 3 and B is of   </a:t>
            </a:r>
            <a:br>
              <a:rPr lang="en-US" altLang="en-US"/>
            </a:br>
            <a:r>
              <a:rPr lang="en-US" altLang="en-US"/>
              <a:t>     dimension 2 </a:t>
            </a:r>
            <a:r>
              <a:rPr lang="en-US" altLang="en-US">
                <a:sym typeface="Symbol" panose="05050102010706020507" pitchFamily="18" charset="2"/>
              </a:rPr>
              <a:t></a:t>
            </a:r>
            <a:r>
              <a:rPr lang="en-US" altLang="en-US"/>
              <a:t> 2.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8A18C59C-3E5B-7CB0-87D5-90144E4B3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008" r="61714"/>
          <a:stretch>
            <a:fillRect/>
          </a:stretch>
        </p:blipFill>
        <p:spPr bwMode="auto">
          <a:xfrm>
            <a:off x="914400" y="1371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01" name="Picture 5">
            <a:extLst>
              <a:ext uri="{FF2B5EF4-FFF2-40B4-BE49-F238E27FC236}">
                <a16:creationId xmlns:a16="http://schemas.microsoft.com/office/drawing/2014/main" id="{1C20D496-EEE5-A2BC-92D5-A3F678FE7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86"/>
          <a:stretch>
            <a:fillRect/>
          </a:stretch>
        </p:blipFill>
        <p:spPr bwMode="auto">
          <a:xfrm>
            <a:off x="962025" y="2628900"/>
            <a:ext cx="1447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02" name="Picture 6">
            <a:extLst>
              <a:ext uri="{FF2B5EF4-FFF2-40B4-BE49-F238E27FC236}">
                <a16:creationId xmlns:a16="http://schemas.microsoft.com/office/drawing/2014/main" id="{11060E97-C178-F1B0-B78C-7DADBBB28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51371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>
            <a:extLst>
              <a:ext uri="{FF2B5EF4-FFF2-40B4-BE49-F238E27FC236}">
                <a16:creationId xmlns:a16="http://schemas.microsoft.com/office/drawing/2014/main" id="{D56E878F-5E05-5D01-0390-53A3E3118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6" r="20146"/>
          <a:stretch>
            <a:fillRect/>
          </a:stretch>
        </p:blipFill>
        <p:spPr bwMode="auto">
          <a:xfrm>
            <a:off x="3614738" y="1476375"/>
            <a:ext cx="2895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04" name="Picture 8">
            <a:extLst>
              <a:ext uri="{FF2B5EF4-FFF2-40B4-BE49-F238E27FC236}">
                <a16:creationId xmlns:a16="http://schemas.microsoft.com/office/drawing/2014/main" id="{CF4C326E-BF75-3C9B-4D23-6549433F3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16" t="-2754"/>
          <a:stretch>
            <a:fillRect/>
          </a:stretch>
        </p:blipFill>
        <p:spPr bwMode="auto">
          <a:xfrm>
            <a:off x="6548438" y="1462088"/>
            <a:ext cx="14478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05" name="Picture 9">
            <a:extLst>
              <a:ext uri="{FF2B5EF4-FFF2-40B4-BE49-F238E27FC236}">
                <a16:creationId xmlns:a16="http://schemas.microsoft.com/office/drawing/2014/main" id="{E4C470CC-E3E3-F996-F3FA-A10618A1D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19"/>
          <a:stretch>
            <a:fillRect/>
          </a:stretch>
        </p:blipFill>
        <p:spPr bwMode="auto">
          <a:xfrm>
            <a:off x="2381250" y="2628900"/>
            <a:ext cx="7016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0DABB0E-561F-A06C-9795-17B94E8A5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/>
              <a:t>Matrix Addition and Scalar Multiplication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52827FA-8FE8-7AA0-2315-2950536E5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operations with matrices, numbers are usually referred to as </a:t>
            </a:r>
            <a:r>
              <a:rPr lang="en-US" altLang="en-US" b="1"/>
              <a:t>scalars. </a:t>
            </a:r>
            <a:r>
              <a:rPr lang="en-US" altLang="en-US"/>
              <a:t>In this text, scalars will always be real numbers. </a:t>
            </a:r>
            <a:r>
              <a:rPr lang="en-US" altLang="en-US">
                <a:solidFill>
                  <a:srgbClr val="FF0000"/>
                </a:solidFill>
              </a:rPr>
              <a:t>You can multiply a matrix </a:t>
            </a:r>
            <a:r>
              <a:rPr lang="en-US" altLang="en-US" i="1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</a:rPr>
              <a:t>by a scalar </a:t>
            </a:r>
            <a:r>
              <a:rPr lang="en-US" altLang="en-US" i="1">
                <a:solidFill>
                  <a:srgbClr val="FF0000"/>
                </a:solidFill>
              </a:rPr>
              <a:t>c </a:t>
            </a:r>
            <a:r>
              <a:rPr lang="en-US" altLang="en-US">
                <a:solidFill>
                  <a:srgbClr val="FF0000"/>
                </a:solidFill>
              </a:rPr>
              <a:t>by multiplying each entry in </a:t>
            </a:r>
            <a:r>
              <a:rPr lang="en-US" altLang="en-US" i="1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</a:rPr>
              <a:t>by </a:t>
            </a:r>
            <a:r>
              <a:rPr lang="en-US" altLang="en-US" i="1">
                <a:solidFill>
                  <a:srgbClr val="FF0000"/>
                </a:solidFill>
              </a:rPr>
              <a:t>c</a:t>
            </a:r>
            <a:r>
              <a:rPr lang="en-US" altLang="en-US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2292" name="Picture 5" descr="Picture3">
            <a:extLst>
              <a:ext uri="{FF2B5EF4-FFF2-40B4-BE49-F238E27FC236}">
                <a16:creationId xmlns:a16="http://schemas.microsoft.com/office/drawing/2014/main" id="{445D9731-6B5E-9609-1F72-01C4037D9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81534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E1B349-6DE7-889B-A6B4-EF9F6BD37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3 – </a:t>
            </a:r>
            <a:r>
              <a:rPr lang="en-US" altLang="en-US" i="1"/>
              <a:t>Scalar Multiplication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6597535D-23B9-03BC-B1FD-1BFA8A8DB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the following matrix, find 3</a:t>
            </a:r>
            <a:r>
              <a:rPr lang="en-US" altLang="en-US" i="1"/>
              <a:t>A</a:t>
            </a:r>
            <a:r>
              <a:rPr lang="en-US" altLang="en-US"/>
              <a:t>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0073BC"/>
                </a:solidFill>
              </a:rPr>
              <a:t>Solution:</a:t>
            </a:r>
          </a:p>
          <a:p>
            <a:pPr eaLnBrk="1" hangingPunct="1"/>
            <a:endParaRPr lang="en-US" altLang="en-US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F4A7602C-E92F-6AB2-C323-146FA5411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24320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49" name="Picture 5">
            <a:extLst>
              <a:ext uri="{FF2B5EF4-FFF2-40B4-BE49-F238E27FC236}">
                <a16:creationId xmlns:a16="http://schemas.microsoft.com/office/drawing/2014/main" id="{7EACB9DD-07DA-2E06-DC71-755B44AD0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11"/>
          <a:stretch>
            <a:fillRect/>
          </a:stretch>
        </p:blipFill>
        <p:spPr bwMode="auto">
          <a:xfrm>
            <a:off x="757238" y="4191000"/>
            <a:ext cx="25955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0" name="Picture 6">
            <a:extLst>
              <a:ext uri="{FF2B5EF4-FFF2-40B4-BE49-F238E27FC236}">
                <a16:creationId xmlns:a16="http://schemas.microsoft.com/office/drawing/2014/main" id="{31F064A5-C8FF-C800-CAAC-2A785AAFE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96"/>
          <a:stretch>
            <a:fillRect/>
          </a:stretch>
        </p:blipFill>
        <p:spPr bwMode="auto">
          <a:xfrm>
            <a:off x="6172200" y="4191000"/>
            <a:ext cx="2093913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1" name="Picture 7">
            <a:extLst>
              <a:ext uri="{FF2B5EF4-FFF2-40B4-BE49-F238E27FC236}">
                <a16:creationId xmlns:a16="http://schemas.microsoft.com/office/drawing/2014/main" id="{E43FCDA4-75EA-285B-5481-B37A36733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41" r="28918"/>
          <a:stretch>
            <a:fillRect/>
          </a:stretch>
        </p:blipFill>
        <p:spPr bwMode="auto">
          <a:xfrm>
            <a:off x="3429000" y="4191000"/>
            <a:ext cx="26670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F4AA3BF-69D0-675E-584A-508195291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/>
              <a:t>Matrix Addition and Scalar Multiplication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F861126-486D-5838-177B-0F15887F1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algebra of real numbers and the algebra of matrices have many similarities. For example, compare the following solutions.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 i="1"/>
              <a:t>	Real Numbers		m </a:t>
            </a:r>
            <a:r>
              <a:rPr lang="en-US" altLang="en-US" b="1">
                <a:sym typeface="Symbol" panose="05050102010706020507" pitchFamily="18" charset="2"/>
              </a:rPr>
              <a:t></a:t>
            </a:r>
            <a:r>
              <a:rPr lang="en-US" altLang="en-US" i="1"/>
              <a:t> n Matrices</a:t>
            </a:r>
          </a:p>
          <a:p>
            <a:pPr eaLnBrk="1" hangingPunct="1"/>
            <a:r>
              <a:rPr lang="en-US" altLang="en-US" i="1"/>
              <a:t>	(Solve for x.)			(Solve for X.)</a:t>
            </a:r>
          </a:p>
          <a:p>
            <a:pPr eaLnBrk="1" hangingPunct="1"/>
            <a:endParaRPr lang="en-US" altLang="en-US" sz="1000" i="1"/>
          </a:p>
          <a:p>
            <a:pPr eaLnBrk="1" hangingPunct="1"/>
            <a:r>
              <a:rPr lang="en-US" altLang="en-US" i="1"/>
              <a:t>	  </a:t>
            </a:r>
            <a:r>
              <a:rPr lang="en-US" altLang="en-US" sz="1600" i="1"/>
              <a:t> </a:t>
            </a:r>
            <a:r>
              <a:rPr lang="en-US" altLang="en-US" i="1"/>
              <a:t>x </a:t>
            </a:r>
            <a:r>
              <a:rPr lang="en-US" altLang="en-US"/>
              <a:t>+ </a:t>
            </a:r>
            <a:r>
              <a:rPr lang="en-US" altLang="en-US" i="1"/>
              <a:t>a </a:t>
            </a:r>
            <a:r>
              <a:rPr lang="en-US" altLang="en-US"/>
              <a:t>= </a:t>
            </a:r>
            <a:r>
              <a:rPr lang="en-US" altLang="en-US" i="1"/>
              <a:t>b			   </a:t>
            </a:r>
            <a:r>
              <a:rPr lang="en-US" altLang="en-US" sz="900" i="1"/>
              <a:t> </a:t>
            </a:r>
            <a:r>
              <a:rPr lang="en-US" altLang="en-US" i="1"/>
              <a:t>X </a:t>
            </a:r>
            <a:r>
              <a:rPr lang="en-US" altLang="en-US"/>
              <a:t>+ </a:t>
            </a:r>
            <a:r>
              <a:rPr lang="en-US" altLang="en-US" i="1"/>
              <a:t>A </a:t>
            </a:r>
            <a:r>
              <a:rPr lang="en-US" altLang="en-US"/>
              <a:t>= </a:t>
            </a:r>
            <a:r>
              <a:rPr lang="en-US" altLang="en-US" i="1"/>
              <a:t>B</a:t>
            </a:r>
          </a:p>
          <a:p>
            <a:pPr eaLnBrk="1" hangingPunct="1"/>
            <a:r>
              <a:rPr lang="pt-BR" altLang="en-US" i="1"/>
              <a:t>   x </a:t>
            </a:r>
            <a:r>
              <a:rPr lang="pt-BR" altLang="en-US"/>
              <a:t>+</a:t>
            </a:r>
            <a:r>
              <a:rPr lang="pt-BR" altLang="en-US" i="1"/>
              <a:t> a </a:t>
            </a:r>
            <a:r>
              <a:rPr lang="pt-BR" altLang="en-US"/>
              <a:t>+</a:t>
            </a:r>
            <a:r>
              <a:rPr lang="pt-BR" altLang="en-US" i="1"/>
              <a:t> </a:t>
            </a:r>
            <a:r>
              <a:rPr lang="pt-BR" altLang="en-US"/>
              <a:t>(</a:t>
            </a:r>
            <a:r>
              <a:rPr lang="en-US" altLang="en-US" i="1"/>
              <a:t>–</a:t>
            </a:r>
            <a:r>
              <a:rPr lang="pt-BR" altLang="en-US" i="1"/>
              <a:t>a</a:t>
            </a:r>
            <a:r>
              <a:rPr lang="pt-BR" altLang="en-US"/>
              <a:t>) =</a:t>
            </a:r>
            <a:r>
              <a:rPr lang="pt-BR" altLang="en-US" i="1"/>
              <a:t> b </a:t>
            </a:r>
            <a:r>
              <a:rPr lang="pt-BR" altLang="en-US"/>
              <a:t>+ (</a:t>
            </a:r>
            <a:r>
              <a:rPr lang="en-US" altLang="en-US"/>
              <a:t>–</a:t>
            </a:r>
            <a:r>
              <a:rPr lang="pt-BR" altLang="en-US" i="1"/>
              <a:t>a</a:t>
            </a:r>
            <a:r>
              <a:rPr lang="pt-BR" altLang="en-US"/>
              <a:t>)      </a:t>
            </a:r>
            <a:r>
              <a:rPr lang="pt-BR" altLang="en-US" sz="1200"/>
              <a:t>     </a:t>
            </a:r>
            <a:r>
              <a:rPr lang="pt-BR" altLang="en-US" sz="100"/>
              <a:t> </a:t>
            </a:r>
            <a:r>
              <a:rPr lang="pt-BR" altLang="en-US" i="1"/>
              <a:t>X </a:t>
            </a:r>
            <a:r>
              <a:rPr lang="pt-BR" altLang="en-US"/>
              <a:t>+ </a:t>
            </a:r>
            <a:r>
              <a:rPr lang="pt-BR" altLang="en-US" i="1"/>
              <a:t>A</a:t>
            </a:r>
            <a:r>
              <a:rPr lang="pt-BR" altLang="en-US"/>
              <a:t> + (</a:t>
            </a:r>
            <a:r>
              <a:rPr lang="en-US" altLang="en-US"/>
              <a:t>–</a:t>
            </a:r>
            <a:r>
              <a:rPr lang="pt-BR" altLang="en-US" i="1"/>
              <a:t>A</a:t>
            </a:r>
            <a:r>
              <a:rPr lang="pt-BR" altLang="en-US"/>
              <a:t>) = </a:t>
            </a:r>
            <a:r>
              <a:rPr lang="pt-BR" altLang="en-US" i="1"/>
              <a:t>B</a:t>
            </a:r>
            <a:r>
              <a:rPr lang="pt-BR" altLang="en-US"/>
              <a:t> + (</a:t>
            </a:r>
            <a:r>
              <a:rPr lang="en-US" altLang="en-US"/>
              <a:t>–</a:t>
            </a:r>
            <a:r>
              <a:rPr lang="pt-BR" altLang="en-US" i="1"/>
              <a:t>A</a:t>
            </a:r>
            <a:r>
              <a:rPr lang="pt-BR" altLang="en-US"/>
              <a:t>)</a:t>
            </a:r>
          </a:p>
          <a:p>
            <a:pPr eaLnBrk="1" hangingPunct="1"/>
            <a:r>
              <a:rPr lang="en-US" altLang="en-US" i="1"/>
              <a:t>             </a:t>
            </a:r>
            <a:r>
              <a:rPr lang="en-US" altLang="en-US" sz="1000" i="1"/>
              <a:t> </a:t>
            </a:r>
            <a:r>
              <a:rPr lang="en-US" altLang="en-US" i="1"/>
              <a:t>x</a:t>
            </a:r>
            <a:r>
              <a:rPr lang="en-US" altLang="en-US"/>
              <a:t> + 0 =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 i="1"/>
              <a:t>–</a:t>
            </a:r>
            <a:r>
              <a:rPr lang="en-US" altLang="en-US"/>
              <a:t> </a:t>
            </a:r>
            <a:r>
              <a:rPr lang="en-US" altLang="en-US" i="1"/>
              <a:t>a </a:t>
            </a:r>
            <a:r>
              <a:rPr lang="en-US" altLang="en-US"/>
              <a:t>                       </a:t>
            </a:r>
            <a:r>
              <a:rPr lang="en-US" altLang="en-US" i="1"/>
              <a:t>X</a:t>
            </a:r>
            <a:r>
              <a:rPr lang="en-US" altLang="en-US"/>
              <a:t> + </a:t>
            </a:r>
            <a:r>
              <a:rPr lang="en-US" altLang="en-US" i="1"/>
              <a:t>O</a:t>
            </a:r>
            <a:r>
              <a:rPr lang="en-US" altLang="en-US"/>
              <a:t> = </a:t>
            </a:r>
            <a:r>
              <a:rPr lang="en-US" altLang="en-US" i="1"/>
              <a:t>B</a:t>
            </a:r>
            <a:r>
              <a:rPr lang="en-US" altLang="en-US"/>
              <a:t> – </a:t>
            </a:r>
            <a:r>
              <a:rPr lang="en-US" altLang="en-US" i="1"/>
              <a:t>A</a:t>
            </a:r>
          </a:p>
          <a:p>
            <a:pPr eaLnBrk="1" hangingPunct="1"/>
            <a:r>
              <a:rPr lang="en-US" altLang="en-US" i="1"/>
              <a:t>                    x</a:t>
            </a:r>
            <a:r>
              <a:rPr lang="en-US" altLang="en-US"/>
              <a:t> =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 i="1"/>
              <a:t>–</a:t>
            </a:r>
            <a:r>
              <a:rPr lang="en-US" altLang="en-US"/>
              <a:t> </a:t>
            </a:r>
            <a:r>
              <a:rPr lang="en-US" altLang="en-US" i="1"/>
              <a:t>a</a:t>
            </a:r>
            <a:r>
              <a:rPr lang="en-US" altLang="en-US"/>
              <a:t>                             </a:t>
            </a:r>
            <a:r>
              <a:rPr lang="en-US" altLang="en-US" sz="2000"/>
              <a:t> </a:t>
            </a:r>
            <a:r>
              <a:rPr lang="en-US" altLang="en-US" sz="1200"/>
              <a:t> </a:t>
            </a:r>
            <a:r>
              <a:rPr lang="en-US" altLang="en-US" i="1"/>
              <a:t>X</a:t>
            </a:r>
            <a:r>
              <a:rPr lang="en-US" altLang="en-US"/>
              <a:t> = </a:t>
            </a:r>
            <a:r>
              <a:rPr lang="en-US" altLang="en-US" i="1"/>
              <a:t>B</a:t>
            </a:r>
            <a:r>
              <a:rPr lang="en-US" altLang="en-US"/>
              <a:t> – </a:t>
            </a:r>
            <a:r>
              <a:rPr lang="en-US" altLang="en-US" i="1"/>
              <a:t>A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84FCEC-DF94-DD33-D8FF-481BDA78B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rgbClr val="FF0000"/>
                </a:solidFill>
              </a:rPr>
              <a:t>Example 6 – </a:t>
            </a:r>
            <a:r>
              <a:rPr lang="en-US" altLang="en-US" sz="3600" i="1">
                <a:solidFill>
                  <a:srgbClr val="FF0000"/>
                </a:solidFill>
              </a:rPr>
              <a:t>Solving a Matrix Equation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EA10B8D-F6FF-FF54-FE62-ADC934988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-Roman" charset="0"/>
              </a:rPr>
              <a:t>Solve for </a:t>
            </a:r>
            <a:r>
              <a:rPr lang="en-US" altLang="en-US" i="1">
                <a:latin typeface="Times-Roman" charset="0"/>
              </a:rPr>
              <a:t>X</a:t>
            </a:r>
            <a:r>
              <a:rPr lang="en-US" altLang="en-US">
                <a:latin typeface="Times-Roman" charset="0"/>
              </a:rPr>
              <a:t> in the equation</a:t>
            </a:r>
          </a:p>
          <a:p>
            <a:pPr eaLnBrk="1" hangingPunct="1"/>
            <a:r>
              <a:rPr lang="en-US" altLang="en-US">
                <a:latin typeface="Times-Roman" charset="0"/>
              </a:rPr>
              <a:t>    </a:t>
            </a:r>
            <a:br>
              <a:rPr lang="en-US" altLang="en-US">
                <a:latin typeface="Times-Roman" charset="0"/>
              </a:rPr>
            </a:br>
            <a:r>
              <a:rPr lang="en-US" altLang="en-US">
                <a:latin typeface="Times-Roman" charset="0"/>
              </a:rPr>
              <a:t>          3</a:t>
            </a:r>
            <a:r>
              <a:rPr lang="en-US" altLang="en-US" i="1">
                <a:latin typeface="Times-Roman" charset="0"/>
              </a:rPr>
              <a:t>X</a:t>
            </a:r>
            <a:r>
              <a:rPr lang="en-US" altLang="en-US">
                <a:latin typeface="Times-Roman" charset="0"/>
              </a:rPr>
              <a:t> + </a:t>
            </a:r>
            <a:r>
              <a:rPr lang="en-US" altLang="en-US" i="1">
                <a:latin typeface="Times-Roman" charset="0"/>
              </a:rPr>
              <a:t>A</a:t>
            </a:r>
            <a:r>
              <a:rPr lang="en-US" altLang="en-US">
                <a:latin typeface="Times-Roman" charset="0"/>
              </a:rPr>
              <a:t> = </a:t>
            </a:r>
            <a:r>
              <a:rPr lang="en-US" altLang="en-US" i="1">
                <a:latin typeface="Times-Roman" charset="0"/>
              </a:rPr>
              <a:t>B</a:t>
            </a:r>
          </a:p>
          <a:p>
            <a:pPr eaLnBrk="1" hangingPunct="1"/>
            <a:br>
              <a:rPr lang="en-US" altLang="en-US">
                <a:latin typeface="Times-Roman" charset="0"/>
              </a:rPr>
            </a:br>
            <a:r>
              <a:rPr lang="en-US" altLang="en-US">
                <a:latin typeface="Times-Roman" charset="0"/>
              </a:rPr>
              <a:t>where</a:t>
            </a:r>
          </a:p>
          <a:p>
            <a:pPr eaLnBrk="1" hangingPunct="1"/>
            <a:endParaRPr lang="en-US" altLang="en-US">
              <a:latin typeface="Times-Roman" charset="0"/>
            </a:endParaRPr>
          </a:p>
          <a:p>
            <a:pPr eaLnBrk="1" hangingPunct="1"/>
            <a:r>
              <a:rPr lang="en-US" altLang="en-US">
                <a:latin typeface="Times-Roman" charset="0"/>
              </a:rPr>
              <a:t>			and</a:t>
            </a:r>
          </a:p>
          <a:p>
            <a:pPr eaLnBrk="1" hangingPunct="1"/>
            <a:endParaRPr lang="en-US" altLang="en-US">
              <a:latin typeface="Times-Roman" charset="0"/>
            </a:endParaRPr>
          </a:p>
          <a:p>
            <a:pPr eaLnBrk="1" hangingPunct="1"/>
            <a:endParaRPr lang="en-US" altLang="en-US">
              <a:latin typeface="Times-Roman" charset="0"/>
            </a:endParaRP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47C8C01F-023D-6693-E5EC-168B7C3D3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172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>
            <a:extLst>
              <a:ext uri="{FF2B5EF4-FFF2-40B4-BE49-F238E27FC236}">
                <a16:creationId xmlns:a16="http://schemas.microsoft.com/office/drawing/2014/main" id="{2A7182ED-A5DA-3591-3FF7-8144F0B4E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57625"/>
            <a:ext cx="186531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7986E33-DECF-7C02-E148-33AC0A270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6 – </a:t>
            </a:r>
            <a:r>
              <a:rPr lang="en-US" altLang="en-US" i="1"/>
              <a:t>Solution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81DC32C-04A9-262E-BB1D-0825E0657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-Roman" charset="0"/>
              </a:rPr>
              <a:t>Begin by solving the equation for </a:t>
            </a:r>
            <a:r>
              <a:rPr lang="en-US" altLang="en-US" i="1">
                <a:latin typeface="Times-Roman" charset="0"/>
              </a:rPr>
              <a:t>X</a:t>
            </a:r>
            <a:r>
              <a:rPr lang="en-US" altLang="en-US">
                <a:latin typeface="Times-Roman" charset="0"/>
              </a:rPr>
              <a:t> to obtain</a:t>
            </a:r>
          </a:p>
          <a:p>
            <a:pPr eaLnBrk="1" hangingPunct="1"/>
            <a:endParaRPr lang="en-US" altLang="en-US" sz="1200">
              <a:latin typeface="Times-Roman" charset="0"/>
            </a:endParaRPr>
          </a:p>
          <a:p>
            <a:pPr eaLnBrk="1" hangingPunct="1"/>
            <a:r>
              <a:rPr lang="en-US" altLang="en-US">
                <a:latin typeface="Times-Roman" charset="0"/>
              </a:rPr>
              <a:t>3</a:t>
            </a:r>
            <a:r>
              <a:rPr lang="en-US" altLang="en-US" i="1">
                <a:latin typeface="Times-Roman" charset="0"/>
              </a:rPr>
              <a:t>X</a:t>
            </a:r>
            <a:r>
              <a:rPr lang="en-US" altLang="en-US">
                <a:latin typeface="Times-Roman" charset="0"/>
              </a:rPr>
              <a:t> = </a:t>
            </a:r>
            <a:r>
              <a:rPr lang="en-US" altLang="en-US" i="1">
                <a:latin typeface="Times-Roman" charset="0"/>
              </a:rPr>
              <a:t>B</a:t>
            </a:r>
            <a:r>
              <a:rPr lang="en-US" altLang="en-US">
                <a:latin typeface="Times-Roman" charset="0"/>
              </a:rPr>
              <a:t> </a:t>
            </a:r>
            <a:r>
              <a:rPr lang="en-US" altLang="en-US"/>
              <a:t>–</a:t>
            </a:r>
            <a:r>
              <a:rPr lang="en-US" altLang="en-US">
                <a:latin typeface="Times-Roman" charset="0"/>
              </a:rPr>
              <a:t> </a:t>
            </a:r>
            <a:r>
              <a:rPr lang="en-US" altLang="en-US" i="1">
                <a:latin typeface="Times-Roman" charset="0"/>
              </a:rPr>
              <a:t>A</a:t>
            </a:r>
            <a:br>
              <a:rPr lang="en-US" altLang="en-US" i="1">
                <a:latin typeface="Times-Roman" charset="0"/>
              </a:rPr>
            </a:br>
            <a:endParaRPr lang="en-US" altLang="en-US" sz="1200" i="1">
              <a:latin typeface="Times-Roman" charset="0"/>
            </a:endParaRPr>
          </a:p>
          <a:p>
            <a:pPr eaLnBrk="1" hangingPunct="1"/>
            <a:r>
              <a:rPr lang="en-US" altLang="en-US" i="1"/>
              <a:t>  X</a:t>
            </a:r>
            <a:r>
              <a:rPr lang="en-US" altLang="en-US"/>
              <a:t> =    (</a:t>
            </a:r>
            <a:r>
              <a:rPr lang="en-US" altLang="en-US" i="1"/>
              <a:t>B</a:t>
            </a:r>
            <a:r>
              <a:rPr lang="en-US" altLang="en-US"/>
              <a:t> – </a:t>
            </a:r>
            <a:r>
              <a:rPr lang="en-US" altLang="en-US" i="1"/>
              <a:t>A</a:t>
            </a:r>
            <a:r>
              <a:rPr lang="en-US" altLang="en-US"/>
              <a:t>)</a:t>
            </a: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>
                <a:latin typeface="Times-Roman" charset="0"/>
              </a:rPr>
              <a:t>Now, using the </a:t>
            </a:r>
            <a:r>
              <a:rPr lang="en-US" altLang="en-US" i="1">
                <a:latin typeface="Times-Roman" charset="0"/>
              </a:rPr>
              <a:t>A</a:t>
            </a:r>
            <a:r>
              <a:rPr lang="en-US" altLang="en-US">
                <a:latin typeface="Times-Roman" charset="0"/>
              </a:rPr>
              <a:t> matrices and </a:t>
            </a:r>
            <a:r>
              <a:rPr lang="en-US" altLang="en-US" i="1">
                <a:latin typeface="Times-Roman" charset="0"/>
              </a:rPr>
              <a:t>B</a:t>
            </a:r>
            <a:r>
              <a:rPr lang="en-US" altLang="en-US">
                <a:latin typeface="Times-Roman" charset="0"/>
              </a:rPr>
              <a:t>, you have</a:t>
            </a:r>
          </a:p>
          <a:p>
            <a:pPr eaLnBrk="1" hangingPunct="1"/>
            <a:r>
              <a:rPr lang="en-US" altLang="en-US">
                <a:latin typeface="Times-Roman" charset="0"/>
              </a:rPr>
              <a:t>                                                          </a:t>
            </a:r>
          </a:p>
        </p:txBody>
      </p:sp>
      <p:pic>
        <p:nvPicPr>
          <p:cNvPr id="144390" name="Picture 6">
            <a:extLst>
              <a:ext uri="{FF2B5EF4-FFF2-40B4-BE49-F238E27FC236}">
                <a16:creationId xmlns:a16="http://schemas.microsoft.com/office/drawing/2014/main" id="{45E79746-1037-A44F-A546-3EB5BEC29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2643188"/>
            <a:ext cx="2016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93" name="Picture 9">
            <a:extLst>
              <a:ext uri="{FF2B5EF4-FFF2-40B4-BE49-F238E27FC236}">
                <a16:creationId xmlns:a16="http://schemas.microsoft.com/office/drawing/2014/main" id="{B062961B-DA8E-7EA5-A754-F2BB37DE6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4086225"/>
            <a:ext cx="367506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94" name="Picture 10">
            <a:extLst>
              <a:ext uri="{FF2B5EF4-FFF2-40B4-BE49-F238E27FC236}">
                <a16:creationId xmlns:a16="http://schemas.microsoft.com/office/drawing/2014/main" id="{AD92D0D0-C17B-5215-8D69-2519FD45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4924425"/>
            <a:ext cx="17367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95" name="Rectangle 11">
            <a:extLst>
              <a:ext uri="{FF2B5EF4-FFF2-40B4-BE49-F238E27FC236}">
                <a16:creationId xmlns:a16="http://schemas.microsoft.com/office/drawing/2014/main" id="{1504ABCA-73B2-AE1C-32CD-3F98B0479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281488"/>
            <a:ext cx="2508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</a:rPr>
              <a:t>Substitute the matrices</a:t>
            </a:r>
          </a:p>
        </p:txBody>
      </p:sp>
      <p:sp>
        <p:nvSpPr>
          <p:cNvPr id="144396" name="Rectangle 12">
            <a:extLst>
              <a:ext uri="{FF2B5EF4-FFF2-40B4-BE49-F238E27FC236}">
                <a16:creationId xmlns:a16="http://schemas.microsoft.com/office/drawing/2014/main" id="{AF517BE8-E59C-5D42-9C70-2CE95211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119688"/>
            <a:ext cx="335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</a:rPr>
              <a:t>Subtract matrix </a:t>
            </a:r>
            <a:r>
              <a:rPr lang="en-US" altLang="en-US" i="1" baseline="0">
                <a:solidFill>
                  <a:srgbClr val="ED008C"/>
                </a:solidFill>
              </a:rPr>
              <a:t>A </a:t>
            </a:r>
            <a:r>
              <a:rPr lang="en-US" altLang="en-US" baseline="0">
                <a:solidFill>
                  <a:srgbClr val="ED008C"/>
                </a:solidFill>
              </a:rPr>
              <a:t>from matrix </a:t>
            </a:r>
            <a:r>
              <a:rPr lang="en-US" altLang="en-US" i="1" baseline="0">
                <a:solidFill>
                  <a:srgbClr val="ED008C"/>
                </a:solidFill>
              </a:rPr>
              <a:t>B</a:t>
            </a:r>
          </a:p>
        </p:txBody>
      </p:sp>
      <p:pic>
        <p:nvPicPr>
          <p:cNvPr id="144398" name="Picture 14">
            <a:extLst>
              <a:ext uri="{FF2B5EF4-FFF2-40B4-BE49-F238E27FC236}">
                <a16:creationId xmlns:a16="http://schemas.microsoft.com/office/drawing/2014/main" id="{C571EC8C-14DC-A078-C2C4-35445377C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5751513"/>
            <a:ext cx="14986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99" name="Rectangle 15">
            <a:extLst>
              <a:ext uri="{FF2B5EF4-FFF2-40B4-BE49-F238E27FC236}">
                <a16:creationId xmlns:a16="http://schemas.microsoft.com/office/drawing/2014/main" id="{03A988B5-78D0-BE4D-B61D-083C44F40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5943600"/>
            <a:ext cx="325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  <a:latin typeface="Times-Roman" charset="0"/>
              </a:rPr>
              <a:t>Multiply the resulting matrix by</a:t>
            </a:r>
          </a:p>
        </p:txBody>
      </p:sp>
      <p:pic>
        <p:nvPicPr>
          <p:cNvPr id="144400" name="Picture 16">
            <a:extLst>
              <a:ext uri="{FF2B5EF4-FFF2-40B4-BE49-F238E27FC236}">
                <a16:creationId xmlns:a16="http://schemas.microsoft.com/office/drawing/2014/main" id="{7A6E3E9D-6530-6A84-D7A9-F91BF52D9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019800"/>
            <a:ext cx="1000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5" grpId="0"/>
      <p:bldP spid="144396" grpId="0"/>
      <p:bldP spid="144399" grpId="0"/>
    </p:bldLst>
  </p:timing>
</p:sld>
</file>

<file path=ppt/theme/theme1.xml><?xml version="1.0" encoding="utf-8"?>
<a:theme xmlns:a="http://schemas.openxmlformats.org/drawingml/2006/main" name="McKBAlgP8">
  <a:themeElements>
    <a:clrScheme name="McKBAlgP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KBAlgP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cKBAlgP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McKBAlgP8</Template>
  <TotalTime>865</TotalTime>
  <Words>341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Times-Roman</vt:lpstr>
      <vt:lpstr>Arial</vt:lpstr>
      <vt:lpstr>McKBAlgP8</vt:lpstr>
      <vt:lpstr>PowerPoint Presentation</vt:lpstr>
      <vt:lpstr>Matrix Addition and Scalar Multiplication</vt:lpstr>
      <vt:lpstr>Example 2 – Addition of Matrices</vt:lpstr>
      <vt:lpstr>Matrix Addition and Scalar Multiplication</vt:lpstr>
      <vt:lpstr>Example 3 – Scalar Multiplication</vt:lpstr>
      <vt:lpstr>Matrix Addition and Scalar Multiplication</vt:lpstr>
      <vt:lpstr>Example 6 – Solving a Matrix Equation</vt:lpstr>
      <vt:lpstr>Example 6 –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gchaudhari</dc:creator>
  <cp:lastModifiedBy>Lyn ZHANG</cp:lastModifiedBy>
  <cp:revision>293</cp:revision>
  <dcterms:created xsi:type="dcterms:W3CDTF">2010-10-18T10:39:55Z</dcterms:created>
  <dcterms:modified xsi:type="dcterms:W3CDTF">2023-05-25T22:03:58Z</dcterms:modified>
</cp:coreProperties>
</file>