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8" r:id="rId1"/>
  </p:sldMasterIdLst>
  <p:notesMasterIdLst>
    <p:notesMasterId r:id="rId11"/>
  </p:notesMasterIdLst>
  <p:sldIdLst>
    <p:sldId id="256" r:id="rId2"/>
    <p:sldId id="1077" r:id="rId3"/>
    <p:sldId id="1078" r:id="rId4"/>
    <p:sldId id="1079" r:id="rId5"/>
    <p:sldId id="1075" r:id="rId6"/>
    <p:sldId id="1074" r:id="rId7"/>
    <p:sldId id="299" r:id="rId8"/>
    <p:sldId id="298" r:id="rId9"/>
    <p:sldId id="107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75529" autoAdjust="0"/>
  </p:normalViewPr>
  <p:slideViewPr>
    <p:cSldViewPr snapToGrid="0" snapToObjects="1">
      <p:cViewPr varScale="1">
        <p:scale>
          <a:sx n="43" d="100"/>
          <a:sy n="43" d="100"/>
        </p:scale>
        <p:origin x="1218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965E4D-A4AE-DD4A-A51F-983E45918334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9504C8-A856-ED49-884F-98DF2ED19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81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https://dashboard.blooket.com/set/618966a617762f1c1c272b7d</a:t>
            </a:r>
          </a:p>
          <a:p>
            <a:r>
              <a:rPr lang="en-AU" dirty="0"/>
              <a:t>https://create.kahoot.it/details/76de5c72-45ef-4579-ba10-82e06a4bf912</a:t>
            </a:r>
            <a:endParaRPr lang="en-US" dirty="0"/>
          </a:p>
          <a:p>
            <a:r>
              <a:rPr lang="en-AU"/>
              <a:t>https://create.kahoot.it/details/86712fd5-d057-47a6-83dc-58f7a6ab5407</a:t>
            </a:r>
          </a:p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9504C8-A856-ED49-884F-98DF2ED198D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245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510DDE1F-8DCB-754E-A3A2-FCF3471058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FC49D910-5292-0D4E-9ABD-4FB6D03C5AD2}" type="slidenum">
              <a:rPr lang="en-US" altLang="en-US" sz="1200"/>
              <a:pPr/>
              <a:t>2</a:t>
            </a:fld>
            <a:endParaRPr lang="en-US" altLang="en-US" sz="1200"/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C8E92E28-61DD-694D-BAE3-C5FF8A8F28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F7234586-A1B3-EA4B-808C-E74EEEFB79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9919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510DDE1F-8DCB-754E-A3A2-FCF3471058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FC49D910-5292-0D4E-9ABD-4FB6D03C5AD2}" type="slidenum">
              <a:rPr lang="en-US" altLang="en-US" sz="1200"/>
              <a:pPr/>
              <a:t>3</a:t>
            </a:fld>
            <a:endParaRPr lang="en-US" altLang="en-US" sz="1200"/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C8E92E28-61DD-694D-BAE3-C5FF8A8F28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F7234586-A1B3-EA4B-808C-E74EEEFB79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128984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510DDE1F-8DCB-754E-A3A2-FCF3471058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FC49D910-5292-0D4E-9ABD-4FB6D03C5AD2}" type="slidenum">
              <a:rPr lang="en-US" altLang="en-US" sz="1200"/>
              <a:pPr/>
              <a:t>4</a:t>
            </a:fld>
            <a:endParaRPr lang="en-US" altLang="en-US" sz="1200"/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C8E92E28-61DD-694D-BAE3-C5FF8A8F28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F7234586-A1B3-EA4B-808C-E74EEEFB79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00312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510DDE1F-8DCB-754E-A3A2-FCF3471058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FC49D910-5292-0D4E-9ABD-4FB6D03C5AD2}" type="slidenum">
              <a:rPr lang="en-US" altLang="en-US" sz="1200"/>
              <a:pPr/>
              <a:t>5</a:t>
            </a:fld>
            <a:endParaRPr lang="en-US" altLang="en-US" sz="1200"/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C8E92E28-61DD-694D-BAE3-C5FF8A8F28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F7234586-A1B3-EA4B-808C-E74EEEFB79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7244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87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pPr/>
              <a:t>6/6/2023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309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pPr/>
              <a:t>6/6/2023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0726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pPr/>
              <a:t>6/6/2023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869613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pPr/>
              <a:t>6/6/2023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0242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pPr/>
              <a:t>6/6/2023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1591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pPr/>
              <a:t>6/6/2023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0687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pPr/>
              <a:t>6/6/2023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0280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pPr/>
              <a:t>6/6/2023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3214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83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828800"/>
            <a:ext cx="11074400" cy="4267200"/>
          </a:xfrm>
          <a:prstGeom prst="rect">
            <a:avLst/>
          </a:prstGeom>
        </p:spPr>
        <p:txBody>
          <a:bodyPr/>
          <a:lstStyle/>
          <a:p>
            <a:pPr lvl="0"/>
            <a:endParaRPr lang="en-IN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57C8F8-BE61-3741-9209-D515E8C1CB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1200" y="6324600"/>
            <a:ext cx="2540000" cy="45720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9EEAA-29AC-FC47-B44D-CAC91E133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54400" y="6324600"/>
            <a:ext cx="5080000" cy="45720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F927BD-3A2B-3F43-BC82-4A1C2498B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36000" y="6324600"/>
            <a:ext cx="3048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9E977101-477F-C740-BC4F-B15ECF52B3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96950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98991-AEF1-4F19-AAB8-436EAD58C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5B44F-E7DA-40C6-8B44-71EAB6BDF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71817-A045-48C0-975B-CBEF88E95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C39F0-32D4-407C-8BCA-97F2D9E50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F4459-37B2-4F87-B508-DB04D4332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320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pPr/>
              <a:t>6/6/2023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2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887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pPr/>
              <a:t>6/6/2023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152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pPr/>
              <a:t>6/6/2023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653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252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983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pPr/>
              <a:t>6/6/2023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04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26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A70F276-1833-4A75-9C1D-A56E2295A68D}" type="datetimeFigureOut">
              <a:rPr lang="en-US" smtClean="0"/>
              <a:pPr/>
              <a:t>6/6/2023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8844951-7827-47D4-8276-7DDE1FA7D8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623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6" r:id="rId18"/>
    <p:sldLayoutId id="2147483707" r:id="rId1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9.png"/><Relationship Id="rId4" Type="http://schemas.openxmlformats.org/officeDocument/2006/relationships/image" Target="../media/image5.emf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33D49-E0BD-6248-BDF8-D425C64176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6105525" cy="2387600"/>
          </a:xfrm>
        </p:spPr>
        <p:txBody>
          <a:bodyPr>
            <a:normAutofit/>
          </a:bodyPr>
          <a:lstStyle/>
          <a:p>
            <a:pPr algn="l"/>
            <a:r>
              <a:rPr lang="en-US" b="1" dirty="0"/>
              <a:t>Matrices Revision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1CE0C0-6653-7544-B10D-F12FA26A49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6105525" cy="1655762"/>
          </a:xfrm>
        </p:spPr>
        <p:txBody>
          <a:bodyPr>
            <a:normAutofit/>
          </a:bodyPr>
          <a:lstStyle/>
          <a:p>
            <a:pPr algn="l"/>
            <a:r>
              <a:rPr lang="en-US" sz="2200" dirty="0">
                <a:solidFill>
                  <a:srgbClr val="FFFFFF"/>
                </a:solidFill>
              </a:rPr>
              <a:t>10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ED7415-26F6-493C-9F78-C591EA1D9B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60000"/>
          </a:blip>
          <a:srcRect l="46596"/>
          <a:stretch/>
        </p:blipFill>
        <p:spPr>
          <a:xfrm>
            <a:off x="7305675" y="-3319"/>
            <a:ext cx="48832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821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2">
            <a:extLst>
              <a:ext uri="{FF2B5EF4-FFF2-40B4-BE49-F238E27FC236}">
                <a16:creationId xmlns:a16="http://schemas.microsoft.com/office/drawing/2014/main" id="{0A347DB5-DE84-0745-9136-A7741DFF4B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09410" y="-23651"/>
            <a:ext cx="7772400" cy="741689"/>
          </a:xfrm>
        </p:spPr>
        <p:txBody>
          <a:bodyPr>
            <a:normAutofit/>
          </a:bodyPr>
          <a:lstStyle/>
          <a:p>
            <a:r>
              <a:rPr lang="en-US" altLang="en-US" dirty="0"/>
              <a:t>TYPES OF MATRICES</a:t>
            </a:r>
          </a:p>
        </p:txBody>
      </p:sp>
      <p:graphicFrame>
        <p:nvGraphicFramePr>
          <p:cNvPr id="16432" name="Group 48">
            <a:extLst>
              <a:ext uri="{FF2B5EF4-FFF2-40B4-BE49-F238E27FC236}">
                <a16:creationId xmlns:a16="http://schemas.microsoft.com/office/drawing/2014/main" id="{FAA0B7AD-1531-124D-A96B-2E57F6FC6921}"/>
              </a:ext>
            </a:extLst>
          </p:cNvPr>
          <p:cNvGraphicFramePr>
            <a:graphicFrameLocks noGrp="1"/>
          </p:cNvGraphicFramePr>
          <p:nvPr>
            <p:ph type="tbl" idx="1"/>
          </p:nvPr>
        </p:nvGraphicFramePr>
        <p:xfrm>
          <a:off x="282497" y="702076"/>
          <a:ext cx="11627005" cy="5923259"/>
        </p:xfrm>
        <a:graphic>
          <a:graphicData uri="http://schemas.openxmlformats.org/drawingml/2006/table">
            <a:tbl>
              <a:tblPr/>
              <a:tblGrid>
                <a:gridCol w="16275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919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77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9728">
                  <a:extLst>
                    <a:ext uri="{9D8B030D-6E8A-4147-A177-3AD203B41FA5}">
                      <a16:colId xmlns:a16="http://schemas.microsoft.com/office/drawing/2014/main" val="745644381"/>
                    </a:ext>
                  </a:extLst>
                </a:gridCol>
              </a:tblGrid>
              <a:tr h="5184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NAME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</a:rPr>
                        <a:t>DESCRIPTION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DE5543"/>
                          </a:solidFill>
                          <a:effectLst/>
                          <a:latin typeface="Arial" panose="020B0604020202020204" pitchFamily="34" charset="0"/>
                        </a:rPr>
                        <a:t>EXAMPLE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DE5543"/>
                          </a:solidFill>
                          <a:effectLst/>
                          <a:latin typeface="Arial" panose="020B0604020202020204" pitchFamily="34" charset="0"/>
                        </a:rPr>
                        <a:t>Mathematica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68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Row matrix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 matrix with only 1 row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Nil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68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Column matrix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 matrix with only I column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Nil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641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Square matrix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the number of rows equals the number of columns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Nil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479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Zero (Null) matrix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 matrix with all zero entries 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Nil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134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Summing matrix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 row or column matrix in which all the elements are 1.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To sum the rows of an m × n matrix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, post-multiply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the matrix by an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n × 1 summing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matrix.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To sum the columns of an m × n matrix,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pre-multiply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 the matrix by a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1 × m summing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matrix.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4a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12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Step by step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4183795"/>
                  </a:ext>
                </a:extLst>
              </a:tr>
            </a:tbl>
          </a:graphicData>
        </a:graphic>
      </p:graphicFrame>
      <p:graphicFrame>
        <p:nvGraphicFramePr>
          <p:cNvPr id="3074" name="Object 38">
            <a:extLst>
              <a:ext uri="{FF2B5EF4-FFF2-40B4-BE49-F238E27FC236}">
                <a16:creationId xmlns:a16="http://schemas.microsoft.com/office/drawing/2014/main" id="{F3325A2F-CC64-6B4D-9553-5669D4BAAE0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836913" y="1498327"/>
          <a:ext cx="1752395" cy="451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826000" imgH="1244600" progId="Equation.3">
                  <p:embed/>
                </p:oleObj>
              </mc:Choice>
              <mc:Fallback>
                <p:oleObj name="Equation" r:id="rId3" imgW="4826000" imgH="1244600" progId="Equation.3">
                  <p:embed/>
                  <p:pic>
                    <p:nvPicPr>
                      <p:cNvPr id="3074" name="Object 38">
                        <a:extLst>
                          <a:ext uri="{FF2B5EF4-FFF2-40B4-BE49-F238E27FC236}">
                            <a16:creationId xmlns:a16="http://schemas.microsoft.com/office/drawing/2014/main" id="{F3325A2F-CC64-6B4D-9553-5669D4BAAE0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36913" y="1498327"/>
                        <a:ext cx="1752395" cy="4516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39">
            <a:extLst>
              <a:ext uri="{FF2B5EF4-FFF2-40B4-BE49-F238E27FC236}">
                <a16:creationId xmlns:a16="http://schemas.microsoft.com/office/drawing/2014/main" id="{7C7A3BAE-3B58-BD4B-AE3C-E123EC44E60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592102" y="2310066"/>
          <a:ext cx="242016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68400" imgH="2565400" progId="Equation.3">
                  <p:embed/>
                </p:oleObj>
              </mc:Choice>
              <mc:Fallback>
                <p:oleObj name="Equation" r:id="rId5" imgW="1168400" imgH="2565400" progId="Equation.3">
                  <p:embed/>
                  <p:pic>
                    <p:nvPicPr>
                      <p:cNvPr id="3075" name="Object 39">
                        <a:extLst>
                          <a:ext uri="{FF2B5EF4-FFF2-40B4-BE49-F238E27FC236}">
                            <a16:creationId xmlns:a16="http://schemas.microsoft.com/office/drawing/2014/main" id="{7C7A3BAE-3B58-BD4B-AE3C-E123EC44E60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92102" y="2310066"/>
                        <a:ext cx="242016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Object 44">
            <a:extLst>
              <a:ext uri="{FF2B5EF4-FFF2-40B4-BE49-F238E27FC236}">
                <a16:creationId xmlns:a16="http://schemas.microsoft.com/office/drawing/2014/main" id="{68E469AF-0FA7-5E4F-829E-663BD6210DC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315443" y="4017708"/>
          <a:ext cx="795331" cy="8197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489200" imgH="2565400" progId="Equation.3">
                  <p:embed/>
                </p:oleObj>
              </mc:Choice>
              <mc:Fallback>
                <p:oleObj name="Equation" r:id="rId7" imgW="2489200" imgH="2565400" progId="Equation.3">
                  <p:embed/>
                  <p:pic>
                    <p:nvPicPr>
                      <p:cNvPr id="3077" name="Object 44">
                        <a:extLst>
                          <a:ext uri="{FF2B5EF4-FFF2-40B4-BE49-F238E27FC236}">
                            <a16:creationId xmlns:a16="http://schemas.microsoft.com/office/drawing/2014/main" id="{68E469AF-0FA7-5E4F-829E-663BD6210DC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15443" y="4017708"/>
                        <a:ext cx="795331" cy="8197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CD7FEA55-8671-9B41-9A04-212018714CD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01163" y="3049129"/>
            <a:ext cx="623893" cy="7597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5FFA380-B144-6D14-2B3F-D388CF4A51B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29414" y="5435451"/>
            <a:ext cx="1752396" cy="59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190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2">
            <a:extLst>
              <a:ext uri="{FF2B5EF4-FFF2-40B4-BE49-F238E27FC236}">
                <a16:creationId xmlns:a16="http://schemas.microsoft.com/office/drawing/2014/main" id="{0A347DB5-DE84-0745-9136-A7741DFF4B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50898"/>
            <a:ext cx="7772400" cy="522056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TYPES OF MATRICES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432" name="Group 48">
                <a:extLst>
                  <a:ext uri="{FF2B5EF4-FFF2-40B4-BE49-F238E27FC236}">
                    <a16:creationId xmlns:a16="http://schemas.microsoft.com/office/drawing/2014/main" id="{FAA0B7AD-1531-124D-A96B-2E57F6FC6921}"/>
                  </a:ext>
                </a:extLst>
              </p:cNvPr>
              <p:cNvGraphicFramePr>
                <a:graphicFrameLocks noGrp="1"/>
              </p:cNvGraphicFramePr>
              <p:nvPr>
                <p:ph type="tbl" idx="1"/>
              </p:nvPr>
            </p:nvGraphicFramePr>
            <p:xfrm>
              <a:off x="0" y="506047"/>
              <a:ext cx="11731084" cy="6044039"/>
            </p:xfrm>
            <a:graphic>
              <a:graphicData uri="http://schemas.openxmlformats.org/drawingml/2006/table">
                <a:tbl>
                  <a:tblPr/>
                  <a:tblGrid>
                    <a:gridCol w="185110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26337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67990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936704">
                      <a:extLst>
                        <a:ext uri="{9D8B030D-6E8A-4147-A177-3AD203B41FA5}">
                          <a16:colId xmlns:a16="http://schemas.microsoft.com/office/drawing/2014/main" val="2850390379"/>
                        </a:ext>
                      </a:extLst>
                    </a:gridCol>
                  </a:tblGrid>
                  <a:tr h="387200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NAME</a:t>
                          </a: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DESCRIPTION</a:t>
                          </a: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DE5543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EXAMPLE</a:t>
                          </a: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  <a:defRPr/>
                          </a:pP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DE5543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Mathematica</a:t>
                          </a: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988661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Transpose of a matrix</a:t>
                          </a:r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a new matrix that is formed by interchanging the rows and columns.</a:t>
                          </a: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highlight>
                                <a:srgbClr val="FFFF00"/>
                              </a:highlight>
                              <a:latin typeface="Arial" panose="020B0604020202020204" pitchFamily="34" charset="0"/>
                            </a:rPr>
                            <a:t>3d</a:t>
                          </a: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048579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Symmetric matrices</a:t>
                          </a:r>
                        </a:p>
                      </a:txBody>
                      <a:tcPr marT="45726" marB="45726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lang="en-US" altLang="en-US" sz="2000" dirty="0"/>
                            <a:t>A matrix </a:t>
                          </a:r>
                          <a:r>
                            <a:rPr lang="en-US" altLang="en-US" sz="2000" b="1" dirty="0"/>
                            <a:t>A</a:t>
                          </a:r>
                          <a:r>
                            <a:rPr lang="en-US" altLang="en-US" sz="2000" dirty="0"/>
                            <a:t> is called </a:t>
                          </a:r>
                          <a:r>
                            <a:rPr lang="en-US" altLang="en-US" sz="2000" u="sng" dirty="0"/>
                            <a:t>symmetric</a:t>
                          </a:r>
                          <a:r>
                            <a:rPr lang="en-US" altLang="en-US" sz="2000" dirty="0"/>
                            <a:t> if </a:t>
                          </a:r>
                          <a:r>
                            <a:rPr lang="en-US" altLang="en-US" sz="2000" b="1" dirty="0"/>
                            <a:t>A</a:t>
                          </a:r>
                          <a:r>
                            <a:rPr lang="en-US" altLang="en-US" sz="2000" baseline="30000" dirty="0"/>
                            <a:t>T</a:t>
                          </a:r>
                          <a:r>
                            <a:rPr lang="en-US" altLang="en-US" sz="2000" dirty="0">
                              <a:latin typeface="Symbol" pitchFamily="2" charset="2"/>
                            </a:rPr>
                            <a:t>=</a:t>
                          </a:r>
                          <a:r>
                            <a:rPr lang="en-US" altLang="en-US" sz="2000" dirty="0"/>
                            <a:t> </a:t>
                          </a:r>
                          <a:r>
                            <a:rPr lang="en-US" altLang="en-US" sz="2000" b="1" dirty="0"/>
                            <a:t>A</a:t>
                          </a:r>
                          <a:r>
                            <a:rPr lang="en-US" altLang="en-US" sz="2000" dirty="0"/>
                            <a:t> </a:t>
                          </a: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highlight>
                                <a:srgbClr val="FFFF00"/>
                              </a:highlight>
                              <a:latin typeface="Arial" panose="020B0604020202020204" pitchFamily="34" charset="0"/>
                            </a:rPr>
                            <a:t>3d</a:t>
                          </a: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013104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Diagonal matrices</a:t>
                          </a:r>
                        </a:p>
                      </a:txBody>
                      <a:tcPr marT="45726" marB="45726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lang="en-AU" sz="2000" dirty="0"/>
                            <a:t>if all of the elements off the leading diagonal are zero. </a:t>
                          </a:r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Nil</a:t>
                          </a: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1003610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Identity matrices</a:t>
                          </a:r>
                        </a:p>
                      </a:txBody>
                      <a:tcPr marT="45726" marB="45726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>
                            <a:spcBef>
                              <a:spcPct val="50000"/>
                            </a:spcBef>
                          </a:pPr>
                          <a:r>
                            <a:rPr lang="en-GB" altLang="en-US" sz="2000" dirty="0"/>
                            <a:t>This is denoted by the letter </a:t>
                          </a:r>
                          <a:r>
                            <a:rPr lang="en-GB" altLang="en-US" sz="2000" b="1" dirty="0">
                              <a:latin typeface="Times New Roman" panose="02020603050405020304" pitchFamily="18" charset="0"/>
                            </a:rPr>
                            <a:t>I</a:t>
                          </a:r>
                          <a:r>
                            <a:rPr lang="en-GB" altLang="en-US" sz="2000" b="1" dirty="0"/>
                            <a:t> </a:t>
                          </a:r>
                          <a:r>
                            <a:rPr lang="en-GB" altLang="en-US" sz="2000" dirty="0"/>
                            <a:t>and has zero entries except for 1’s on the diagonal.</a:t>
                          </a: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highlight>
                                <a:srgbClr val="FFFF00"/>
                              </a:highlight>
                              <a:latin typeface="Arial" panose="020B0604020202020204" pitchFamily="34" charset="0"/>
                            </a:rPr>
                            <a:t>5a</a:t>
                          </a: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128903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Inverse </a:t>
                          </a:r>
                          <a:r>
                            <a:rPr kumimoji="0" lang="en-US" altLang="zh-CN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matrices</a:t>
                          </a:r>
                          <a:endParaRPr kumimoji="0" lang="en-US" sz="20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T="45726" marB="45726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ct val="50000"/>
                            </a:spcBef>
                          </a:pPr>
                          <a:r>
                            <a:rPr lang="en-US" altLang="en-US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 square matrix  A  has an inverse if there is a matrix 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en-US" sz="20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en-US" sz="20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altLang="en-US" sz="2000" i="0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en-US" sz="20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altLang="en-US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such that: </a:t>
                          </a:r>
                          <a:r>
                            <a:rPr lang="en-US" altLang="en-US" sz="2000" i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en-US" sz="20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en-US" sz="20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altLang="en-US" sz="2000" i="0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en-US" sz="20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altLang="en-US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=  </a:t>
                          </a:r>
                          <a:r>
                            <a:rPr lang="en-US" altLang="en-US" sz="2000" i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</a:t>
                          </a: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12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highlight>
                                <a:srgbClr val="FFFF00"/>
                              </a:highlight>
                              <a:latin typeface="Arial" panose="020B0604020202020204" pitchFamily="34" charset="0"/>
                            </a:rPr>
                            <a:t>5b</a:t>
                          </a:r>
                          <a:r>
                            <a:rPr kumimoji="0" lang="en-US" sz="12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inverse</a:t>
                          </a: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12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highlight>
                                <a:srgbClr val="FFFF00"/>
                              </a:highlight>
                              <a:latin typeface="Arial" panose="020B0604020202020204" pitchFamily="34" charset="0"/>
                            </a:rPr>
                            <a:t>5c</a:t>
                          </a:r>
                          <a:r>
                            <a:rPr kumimoji="0" lang="en-US" sz="12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sz="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Determinant</a:t>
                          </a: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6511555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432" name="Group 48">
                <a:extLst>
                  <a:ext uri="{FF2B5EF4-FFF2-40B4-BE49-F238E27FC236}">
                    <a16:creationId xmlns:a16="http://schemas.microsoft.com/office/drawing/2014/main" id="{FAA0B7AD-1531-124D-A96B-2E57F6FC6921}"/>
                  </a:ext>
                </a:extLst>
              </p:cNvPr>
              <p:cNvGraphicFramePr>
                <a:graphicFrameLocks noGrp="1"/>
              </p:cNvGraphicFramePr>
              <p:nvPr>
                <p:ph type="tbl" idx="1"/>
                <p:extLst>
                  <p:ext uri="{D42A27DB-BD31-4B8C-83A1-F6EECF244321}">
                    <p14:modId xmlns:p14="http://schemas.microsoft.com/office/powerpoint/2010/main" val="199166962"/>
                  </p:ext>
                </p:extLst>
              </p:nvPr>
            </p:nvGraphicFramePr>
            <p:xfrm>
              <a:off x="0" y="506047"/>
              <a:ext cx="11731084" cy="6044039"/>
            </p:xfrm>
            <a:graphic>
              <a:graphicData uri="http://schemas.openxmlformats.org/drawingml/2006/table">
                <a:tbl>
                  <a:tblPr/>
                  <a:tblGrid>
                    <a:gridCol w="185110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26337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67990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936704">
                      <a:extLst>
                        <a:ext uri="{9D8B030D-6E8A-4147-A177-3AD203B41FA5}">
                          <a16:colId xmlns:a16="http://schemas.microsoft.com/office/drawing/2014/main" val="2850390379"/>
                        </a:ext>
                      </a:extLst>
                    </a:gridCol>
                  </a:tblGrid>
                  <a:tr h="701052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NAME</a:t>
                          </a: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DESCRIPTION</a:t>
                          </a: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DE5543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EXAMPLE</a:t>
                          </a: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  <a:defRPr/>
                          </a:pP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DE5543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Mathematica</a:t>
                          </a: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988661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Transpose of a matrix</a:t>
                          </a:r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a new matrix that is formed by interchanging the rows and columns.</a:t>
                          </a: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highlight>
                                <a:srgbClr val="FFFF00"/>
                              </a:highlight>
                              <a:latin typeface="Arial" panose="020B0604020202020204" pitchFamily="34" charset="0"/>
                            </a:rPr>
                            <a:t>3d</a:t>
                          </a: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048579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Symmetric matrices</a:t>
                          </a:r>
                        </a:p>
                      </a:txBody>
                      <a:tcPr marT="45726" marB="45726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lang="en-US" altLang="en-US" sz="2000" dirty="0"/>
                            <a:t>A matrix </a:t>
                          </a:r>
                          <a:r>
                            <a:rPr lang="en-US" altLang="en-US" sz="2000" b="1" dirty="0"/>
                            <a:t>A</a:t>
                          </a:r>
                          <a:r>
                            <a:rPr lang="en-US" altLang="en-US" sz="2000" dirty="0"/>
                            <a:t> is called </a:t>
                          </a:r>
                          <a:r>
                            <a:rPr lang="en-US" altLang="en-US" sz="2000" u="sng" dirty="0"/>
                            <a:t>symmetric</a:t>
                          </a:r>
                          <a:r>
                            <a:rPr lang="en-US" altLang="en-US" sz="2000" dirty="0"/>
                            <a:t> if </a:t>
                          </a:r>
                          <a:r>
                            <a:rPr lang="en-US" altLang="en-US" sz="2000" b="1" dirty="0"/>
                            <a:t>A</a:t>
                          </a:r>
                          <a:r>
                            <a:rPr lang="en-US" altLang="en-US" sz="2000" baseline="30000" dirty="0"/>
                            <a:t>T</a:t>
                          </a:r>
                          <a:r>
                            <a:rPr lang="en-US" altLang="en-US" sz="2000" dirty="0">
                              <a:latin typeface="Symbol" pitchFamily="2" charset="2"/>
                            </a:rPr>
                            <a:t>=</a:t>
                          </a:r>
                          <a:r>
                            <a:rPr lang="en-US" altLang="en-US" sz="2000" dirty="0"/>
                            <a:t> </a:t>
                          </a:r>
                          <a:r>
                            <a:rPr lang="en-US" altLang="en-US" sz="2000" b="1" dirty="0"/>
                            <a:t>A</a:t>
                          </a:r>
                          <a:r>
                            <a:rPr lang="en-US" altLang="en-US" sz="2000" dirty="0"/>
                            <a:t> </a:t>
                          </a: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highlight>
                                <a:srgbClr val="FFFF00"/>
                              </a:highlight>
                              <a:latin typeface="Arial" panose="020B0604020202020204" pitchFamily="34" charset="0"/>
                            </a:rPr>
                            <a:t>3d</a:t>
                          </a: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013104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Diagonal matrices</a:t>
                          </a:r>
                        </a:p>
                      </a:txBody>
                      <a:tcPr marT="45726" marB="45726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lang="en-AU" sz="2000" dirty="0"/>
                            <a:t>if all of the elements off the leading diagonal are zero. </a:t>
                          </a:r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Nil</a:t>
                          </a: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1003610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Identity matrices</a:t>
                          </a:r>
                        </a:p>
                      </a:txBody>
                      <a:tcPr marT="45726" marB="45726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>
                            <a:spcBef>
                              <a:spcPct val="50000"/>
                            </a:spcBef>
                          </a:pPr>
                          <a:r>
                            <a:rPr lang="en-GB" altLang="en-US" sz="2000" dirty="0"/>
                            <a:t>This is denoted by the letter </a:t>
                          </a:r>
                          <a:r>
                            <a:rPr lang="en-GB" altLang="en-US" sz="2000" b="1" dirty="0">
                              <a:latin typeface="Times New Roman" panose="02020603050405020304" pitchFamily="18" charset="0"/>
                            </a:rPr>
                            <a:t>I</a:t>
                          </a:r>
                          <a:r>
                            <a:rPr lang="en-GB" altLang="en-US" sz="2000" b="1" dirty="0"/>
                            <a:t> </a:t>
                          </a:r>
                          <a:r>
                            <a:rPr lang="en-GB" altLang="en-US" sz="2000" dirty="0"/>
                            <a:t>and has zero entries except for 1’s on the diagonal.</a:t>
                          </a: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highlight>
                                <a:srgbClr val="FFFF00"/>
                              </a:highlight>
                              <a:latin typeface="Arial" panose="020B0604020202020204" pitchFamily="34" charset="0"/>
                            </a:rPr>
                            <a:t>5a</a:t>
                          </a: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128903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Inverse </a:t>
                          </a:r>
                          <a:r>
                            <a:rPr kumimoji="0" lang="en-US" altLang="zh-CN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matrices</a:t>
                          </a:r>
                          <a:endParaRPr kumimoji="0" lang="en-US" sz="20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T="45726" marB="45726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36385" t="-369811" r="-88876" b="-23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12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highlight>
                                <a:srgbClr val="FFFF00"/>
                              </a:highlight>
                              <a:latin typeface="Arial" panose="020B0604020202020204" pitchFamily="34" charset="0"/>
                            </a:rPr>
                            <a:t>5b</a:t>
                          </a:r>
                          <a:r>
                            <a:rPr kumimoji="0" lang="en-US" sz="12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inverse</a:t>
                          </a: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12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highlight>
                                <a:srgbClr val="FFFF00"/>
                              </a:highlight>
                              <a:latin typeface="Arial" panose="020B0604020202020204" pitchFamily="34" charset="0"/>
                            </a:rPr>
                            <a:t>5c</a:t>
                          </a:r>
                          <a:r>
                            <a:rPr kumimoji="0" lang="en-US" sz="12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sz="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Determinant</a:t>
                          </a: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65115554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ADE99853-5E66-EF4F-80C6-C5FC71A90C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1248" y="1278670"/>
            <a:ext cx="3520781" cy="7756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770A323-416F-B445-9616-0ED00BDC8B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6337" y="2223274"/>
            <a:ext cx="2688486" cy="9806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8C070FB-E42C-A04C-9487-D53CE1FFB7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96337" y="3262660"/>
            <a:ext cx="2688486" cy="91892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ED65C28-9506-0E45-9F11-3D8F5B4519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27117" y="4350576"/>
            <a:ext cx="3253198" cy="777494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2252FEE-A4AC-F14B-A27C-A6F5A9EBC61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60907" y="5305953"/>
            <a:ext cx="2985618" cy="1230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81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2">
            <a:extLst>
              <a:ext uri="{FF2B5EF4-FFF2-40B4-BE49-F238E27FC236}">
                <a16:creationId xmlns:a16="http://schemas.microsoft.com/office/drawing/2014/main" id="{0A347DB5-DE84-0745-9136-A7741DFF4B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97176" y="49852"/>
            <a:ext cx="7772400" cy="1143000"/>
          </a:xfrm>
        </p:spPr>
        <p:txBody>
          <a:bodyPr/>
          <a:lstStyle/>
          <a:p>
            <a:r>
              <a:rPr lang="en-US" altLang="en-US" dirty="0"/>
              <a:t>TYPES OF MATRICES</a:t>
            </a:r>
          </a:p>
        </p:txBody>
      </p:sp>
      <p:graphicFrame>
        <p:nvGraphicFramePr>
          <p:cNvPr id="16432" name="Group 48">
            <a:extLst>
              <a:ext uri="{FF2B5EF4-FFF2-40B4-BE49-F238E27FC236}">
                <a16:creationId xmlns:a16="http://schemas.microsoft.com/office/drawing/2014/main" id="{FAA0B7AD-1531-124D-A96B-2E57F6FC6921}"/>
              </a:ext>
            </a:extLst>
          </p:cNvPr>
          <p:cNvGraphicFramePr>
            <a:graphicFrameLocks noGrp="1"/>
          </p:cNvGraphicFramePr>
          <p:nvPr>
            <p:ph type="tbl" idx="1"/>
          </p:nvPr>
        </p:nvGraphicFramePr>
        <p:xfrm>
          <a:off x="0" y="810552"/>
          <a:ext cx="11650652" cy="5997596"/>
        </p:xfrm>
        <a:graphic>
          <a:graphicData uri="http://schemas.openxmlformats.org/drawingml/2006/table">
            <a:tbl>
              <a:tblPr/>
              <a:tblGrid>
                <a:gridCol w="24417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497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799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9296">
                  <a:extLst>
                    <a:ext uri="{9D8B030D-6E8A-4147-A177-3AD203B41FA5}">
                      <a16:colId xmlns:a16="http://schemas.microsoft.com/office/drawing/2014/main" val="648512335"/>
                    </a:ext>
                  </a:extLst>
                </a:gridCol>
              </a:tblGrid>
              <a:tr h="42273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NAME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</a:rPr>
                        <a:t>DESCRIPTION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DE5543"/>
                          </a:solidFill>
                          <a:effectLst/>
                          <a:latin typeface="Arial" panose="020B0604020202020204" pitchFamily="34" charset="0"/>
                        </a:rPr>
                        <a:t>EXAMPLE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DE5543"/>
                          </a:solidFill>
                          <a:effectLst/>
                          <a:latin typeface="Arial" panose="020B0604020202020204" pitchFamily="34" charset="0"/>
                        </a:rPr>
                        <a:t>Mathematica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4075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Triangular matrices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>
                        <a:lnSpc>
                          <a:spcPct val="130000"/>
                        </a:lnSpc>
                        <a:buNone/>
                      </a:pPr>
                      <a:r>
                        <a:rPr lang="en-US" altLang="en-US" sz="2000" dirty="0"/>
                        <a:t>1. An upper triangular matrix: all elements below the leading diagonal are zeros.</a:t>
                      </a:r>
                    </a:p>
                    <a:p>
                      <a:pPr>
                        <a:lnSpc>
                          <a:spcPct val="130000"/>
                        </a:lnSpc>
                        <a:buNone/>
                      </a:pPr>
                      <a:r>
                        <a:rPr lang="en-US" altLang="en-US" sz="2000" dirty="0"/>
                        <a:t>2. A lower triangular matrix: all elements above the leading diagonal are zeros.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Nil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5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Binary matrices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buNone/>
                      </a:pPr>
                      <a:r>
                        <a:rPr lang="en-US" alt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special kind of matrix that has only 1s and zeros as its elements. 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Nil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7055662"/>
                  </a:ext>
                </a:extLst>
              </a:tr>
              <a:tr h="1542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Permutation matrices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buNone/>
                      </a:pPr>
                      <a:r>
                        <a:rPr lang="en-US" alt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</a:t>
                      </a:r>
                      <a:r>
                        <a:rPr lang="en-US" altLang="en-US" sz="2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square</a:t>
                      </a:r>
                      <a:r>
                        <a:rPr lang="en-US" alt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binary matrix in which there is </a:t>
                      </a:r>
                      <a:r>
                        <a:rPr lang="en-US" altLang="en-US" sz="2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only one ‘1’ in each row</a:t>
                      </a:r>
                      <a:r>
                        <a:rPr lang="en-US" alt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column.</a:t>
                      </a:r>
                    </a:p>
                    <a:p>
                      <a:pPr>
                        <a:lnSpc>
                          <a:spcPct val="130000"/>
                        </a:lnSpc>
                        <a:buNone/>
                      </a:pPr>
                      <a:endParaRPr lang="en-US" altLang="en-US" sz="2000" dirty="0"/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4a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12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Step by step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2355026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B1529549-33FB-214B-964F-4BAEC943EE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8760" y="1845423"/>
            <a:ext cx="3520783" cy="10626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B0B79A8-8768-5562-AA06-15F84CB48D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2603" y="4084534"/>
            <a:ext cx="2953162" cy="6763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76E7EA4-7F9C-25CE-7CCE-2CF99CC007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8760" y="5488542"/>
            <a:ext cx="3200847" cy="65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041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56EF626-F22E-734C-88A2-969465572E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734" y="1952625"/>
            <a:ext cx="2132442" cy="1157212"/>
          </a:xfrm>
          <a:prstGeom prst="rect">
            <a:avLst/>
          </a:prstGeom>
        </p:spPr>
      </p:pic>
      <p:sp>
        <p:nvSpPr>
          <p:cNvPr id="3078" name="Rectangle 2">
            <a:extLst>
              <a:ext uri="{FF2B5EF4-FFF2-40B4-BE49-F238E27FC236}">
                <a16:creationId xmlns:a16="http://schemas.microsoft.com/office/drawing/2014/main" id="{0A347DB5-DE84-0745-9136-A7741DFF4B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97176" y="49852"/>
            <a:ext cx="7772400" cy="715168"/>
          </a:xfrm>
        </p:spPr>
        <p:txBody>
          <a:bodyPr/>
          <a:lstStyle/>
          <a:p>
            <a:r>
              <a:rPr lang="en-US" altLang="en-US" dirty="0"/>
              <a:t>TYPES OF MATRICES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432" name="Group 48">
                <a:extLst>
                  <a:ext uri="{FF2B5EF4-FFF2-40B4-BE49-F238E27FC236}">
                    <a16:creationId xmlns:a16="http://schemas.microsoft.com/office/drawing/2014/main" id="{FAA0B7AD-1531-124D-A96B-2E57F6FC6921}"/>
                  </a:ext>
                </a:extLst>
              </p:cNvPr>
              <p:cNvGraphicFramePr>
                <a:graphicFrameLocks noGrp="1"/>
              </p:cNvGraphicFramePr>
              <p:nvPr>
                <p:ph type="tbl" idx="1"/>
              </p:nvPr>
            </p:nvGraphicFramePr>
            <p:xfrm>
              <a:off x="104082" y="698114"/>
              <a:ext cx="11931804" cy="5998524"/>
            </p:xfrm>
            <a:graphic>
              <a:graphicData uri="http://schemas.openxmlformats.org/drawingml/2006/table">
                <a:tbl>
                  <a:tblPr/>
                  <a:tblGrid>
                    <a:gridCol w="298295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02001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72450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204330">
                      <a:extLst>
                        <a:ext uri="{9D8B030D-6E8A-4147-A177-3AD203B41FA5}">
                          <a16:colId xmlns:a16="http://schemas.microsoft.com/office/drawing/2014/main" val="129199152"/>
                        </a:ext>
                      </a:extLst>
                    </a:gridCol>
                  </a:tblGrid>
                  <a:tr h="976279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NAME &amp; Example</a:t>
                          </a: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DESCRIPTION</a:t>
                          </a: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DE5543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EXAMPLE &amp; key Points</a:t>
                          </a: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DE5543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Mathematica</a:t>
                          </a: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689575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Communication matrices</a:t>
                          </a:r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>
                            <a:lnSpc>
                              <a:spcPct val="130000"/>
                            </a:lnSpc>
                            <a:buNone/>
                          </a:pPr>
                          <a:r>
                            <a:rPr lang="en-US" altLang="en-US" sz="2000" dirty="0"/>
                            <a:t>A square binary matrix in which the 1s represent the links in a communication system.</a:t>
                          </a: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  <a:defRPr/>
                          </a:pPr>
                          <a:r>
                            <a:rPr lang="en-US" altLang="en-US" sz="2000" dirty="0">
                              <a:solidFill>
                                <a:srgbClr val="FF0000"/>
                              </a:solidFill>
                            </a:rPr>
                            <a:t>All of the non-zero elements in the </a:t>
                          </a:r>
                          <a:r>
                            <a:rPr lang="en-US" altLang="en-US" sz="2000" dirty="0">
                              <a:solidFill>
                                <a:srgbClr val="0070C0"/>
                              </a:solidFill>
                            </a:rPr>
                            <a:t>leading diagonal </a:t>
                          </a:r>
                          <a:r>
                            <a:rPr lang="en-US" altLang="en-US" sz="2000" dirty="0">
                              <a:solidFill>
                                <a:srgbClr val="FF0000"/>
                              </a:solidFill>
                            </a:rPr>
                            <a:t>of a communication matrix, or its powers, represent redundant links in the matrix.</a:t>
                          </a: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highlight>
                                <a:srgbClr val="FFFF00"/>
                              </a:highlight>
                              <a:latin typeface="Arial" panose="020B0604020202020204" pitchFamily="34" charset="0"/>
                            </a:rPr>
                            <a:t>4b </a:t>
                          </a: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two way= power 2</a:t>
                          </a: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33267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Dominance matrices</a:t>
                          </a: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30000"/>
                            </a:lnSpc>
                            <a:buNone/>
                          </a:pPr>
                          <a:r>
                            <a:rPr lang="en-US" altLang="en-US" sz="20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Is a square binary matrix in which 1s represent one-step dominance between members of a group. </a:t>
                          </a: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highlight>
                                <a:srgbClr val="FFFF00"/>
                              </a:highlight>
                              <a:latin typeface="Arial" panose="020B0604020202020204" pitchFamily="34" charset="0"/>
                            </a:rPr>
                            <a:t>4b</a:t>
                          </a: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12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Or</a:t>
                          </a: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highlight>
                                <a:srgbClr val="FFFF00"/>
                              </a:highlight>
                              <a:latin typeface="Arial" panose="020B0604020202020204" pitchFamily="34" charset="0"/>
                            </a:rPr>
                            <a:t>8 </a:t>
                          </a: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D+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kumimoji="0" lang="en-US" sz="2000" b="0" i="1" u="none" strike="noStrike" cap="none" normalizeH="0" baseline="0" dirty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000" b="0" i="0" u="none" strike="noStrike" cap="none" normalizeH="0" baseline="0" dirty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p>
                                  <m:r>
                                    <a:rPr kumimoji="0" lang="en-US" sz="2000" b="0" i="0" u="none" strike="noStrike" cap="none" normalizeH="0" baseline="0" dirty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8533697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432" name="Group 48">
                <a:extLst>
                  <a:ext uri="{FF2B5EF4-FFF2-40B4-BE49-F238E27FC236}">
                    <a16:creationId xmlns:a16="http://schemas.microsoft.com/office/drawing/2014/main" id="{FAA0B7AD-1531-124D-A96B-2E57F6FC6921}"/>
                  </a:ext>
                </a:extLst>
              </p:cNvPr>
              <p:cNvGraphicFramePr>
                <a:graphicFrameLocks noGrp="1"/>
              </p:cNvGraphicFramePr>
              <p:nvPr>
                <p:ph type="tbl" idx="1"/>
              </p:nvPr>
            </p:nvGraphicFramePr>
            <p:xfrm>
              <a:off x="104082" y="698114"/>
              <a:ext cx="11931804" cy="5998524"/>
            </p:xfrm>
            <a:graphic>
              <a:graphicData uri="http://schemas.openxmlformats.org/drawingml/2006/table">
                <a:tbl>
                  <a:tblPr/>
                  <a:tblGrid>
                    <a:gridCol w="298295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02001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72450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204330">
                      <a:extLst>
                        <a:ext uri="{9D8B030D-6E8A-4147-A177-3AD203B41FA5}">
                          <a16:colId xmlns:a16="http://schemas.microsoft.com/office/drawing/2014/main" val="129199152"/>
                        </a:ext>
                      </a:extLst>
                    </a:gridCol>
                  </a:tblGrid>
                  <a:tr h="976279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NAME &amp; Example</a:t>
                          </a: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DESCRIPTION</a:t>
                          </a: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DE5543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EXAMPLE &amp; key Points</a:t>
                          </a: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DE5543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Mathematica</a:t>
                          </a: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689575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Communication matrices</a:t>
                          </a:r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>
                            <a:lnSpc>
                              <a:spcPct val="130000"/>
                            </a:lnSpc>
                            <a:buNone/>
                          </a:pPr>
                          <a:r>
                            <a:rPr lang="en-US" altLang="en-US" sz="2000" dirty="0"/>
                            <a:t>A square binary matrix in which the 1s represent the links in a communication system.</a:t>
                          </a: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  <a:defRPr/>
                          </a:pPr>
                          <a:r>
                            <a:rPr lang="en-US" altLang="en-US" sz="2000" dirty="0">
                              <a:solidFill>
                                <a:srgbClr val="FF0000"/>
                              </a:solidFill>
                            </a:rPr>
                            <a:t>All of the non-zero elements in the </a:t>
                          </a:r>
                          <a:r>
                            <a:rPr lang="en-US" altLang="en-US" sz="2000" dirty="0">
                              <a:solidFill>
                                <a:srgbClr val="0070C0"/>
                              </a:solidFill>
                            </a:rPr>
                            <a:t>leading diagonal </a:t>
                          </a:r>
                          <a:r>
                            <a:rPr lang="en-US" altLang="en-US" sz="2000" dirty="0">
                              <a:solidFill>
                                <a:srgbClr val="FF0000"/>
                              </a:solidFill>
                            </a:rPr>
                            <a:t>of a communication matrix, or its powers, represent redundant links in the matrix.</a:t>
                          </a: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highlight>
                                <a:srgbClr val="FFFF00"/>
                              </a:highlight>
                              <a:latin typeface="Arial" panose="020B0604020202020204" pitchFamily="34" charset="0"/>
                            </a:rPr>
                            <a:t>4b </a:t>
                          </a: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two way= power 2</a:t>
                          </a: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33267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Dominance matrices</a:t>
                          </a: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30000"/>
                            </a:lnSpc>
                            <a:buNone/>
                          </a:pPr>
                          <a:r>
                            <a:rPr lang="en-US" altLang="en-US" sz="20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Is a square binary matrix in which 1s represent one-step dominance between members of a group. </a:t>
                          </a: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893939" t="-80804" r="-2525" b="-5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85336976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EFC18DA0-2896-41A5-FC98-087CD4D51F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7189" y="4584329"/>
            <a:ext cx="3680689" cy="9810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5B588E6-0B24-8435-7CBD-5487C41509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734" y="3899638"/>
            <a:ext cx="2011011" cy="13693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2456489-A587-3A37-4FDE-DBECABD52F1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30110" y="3571324"/>
            <a:ext cx="2174766" cy="8583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A4BC5C3-695B-F2CA-A650-C2649D26C86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30110" y="4539760"/>
            <a:ext cx="2379524" cy="8451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A08E0E9-FAD0-A7FD-C373-78EF907DCF9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07585" y="5459387"/>
            <a:ext cx="3408556" cy="11564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6EA1724-27C1-A994-CB12-42B085E401E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51793" y="5616919"/>
            <a:ext cx="3680689" cy="101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881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0DE717BF-DFA9-EFB8-890B-FF3E502D6DDF}"/>
              </a:ext>
            </a:extLst>
          </p:cNvPr>
          <p:cNvSpPr txBox="1">
            <a:spLocks noChangeArrowheads="1"/>
          </p:cNvSpPr>
          <p:nvPr/>
        </p:nvSpPr>
        <p:spPr>
          <a:xfrm>
            <a:off x="2597176" y="49852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/>
              <a:t>TYPES OF MATRICES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Group 48">
                <a:extLst>
                  <a:ext uri="{FF2B5EF4-FFF2-40B4-BE49-F238E27FC236}">
                    <a16:creationId xmlns:a16="http://schemas.microsoft.com/office/drawing/2014/main" id="{DFDE2462-D673-B8EF-F998-6E1E0E0D14CE}"/>
                  </a:ext>
                </a:extLst>
              </p:cNvPr>
              <p:cNvGraphicFramePr>
                <a:graphicFrameLocks noGrp="1"/>
              </p:cNvGraphicFramePr>
              <p:nvPr>
                <p:ph type="tbl" idx="1"/>
              </p:nvPr>
            </p:nvGraphicFramePr>
            <p:xfrm>
              <a:off x="-1" y="809625"/>
              <a:ext cx="11931804" cy="5130453"/>
            </p:xfrm>
            <a:graphic>
              <a:graphicData uri="http://schemas.openxmlformats.org/drawingml/2006/table">
                <a:tbl>
                  <a:tblPr/>
                  <a:tblGrid>
                    <a:gridCol w="298295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02001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72450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204330">
                      <a:extLst>
                        <a:ext uri="{9D8B030D-6E8A-4147-A177-3AD203B41FA5}">
                          <a16:colId xmlns:a16="http://schemas.microsoft.com/office/drawing/2014/main" val="129199152"/>
                        </a:ext>
                      </a:extLst>
                    </a:gridCol>
                  </a:tblGrid>
                  <a:tr h="599630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NAME</a:t>
                          </a: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DESCRIPTION</a:t>
                          </a: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DE5543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EXAMPLE</a:t>
                          </a: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DE5543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Mathematica</a:t>
                          </a: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340753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Transition matrices</a:t>
                          </a:r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>
                            <a:lnSpc>
                              <a:spcPct val="130000"/>
                            </a:lnSpc>
                            <a:buNone/>
                          </a:pPr>
                          <a:r>
                            <a:rPr lang="en-US" altLang="en-US" sz="1400" dirty="0"/>
                            <a:t>Used to describe the way in which transitions are made between two states.</a:t>
                          </a:r>
                        </a:p>
                        <a:p>
                          <a:r>
                            <a:rPr lang="en-US" sz="1600" dirty="0"/>
                            <a:t>Recurrence Relation:</a:t>
                          </a:r>
                        </a:p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sz="16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AU" sz="16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AU" sz="16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sz="1600" dirty="0">
                              <a:solidFill>
                                <a:srgbClr val="0070C0"/>
                              </a:solidFill>
                            </a:rPr>
                            <a:t>= initial value, 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sz="16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AU" sz="16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AU" sz="16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  <m:r>
                                <a:rPr lang="en-AU" sz="16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sz="1600" dirty="0">
                              <a:solidFill>
                                <a:srgbClr val="0070C0"/>
                              </a:solidFill>
                            </a:rPr>
                            <a:t>=𝑇</a:t>
                          </a:r>
                          <a14:m>
                            <m:oMath xmlns:m="http://schemas.openxmlformats.org/officeDocument/2006/math">
                              <m:r>
                                <a:rPr lang="en-AU" sz="16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sSub>
                                <m:sSubPr>
                                  <m:ctrlPr>
                                    <a:rPr lang="en-US" sz="16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sz="16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AU" sz="16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AU" sz="16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endParaRPr lang="en-US" sz="1600" dirty="0"/>
                        </a:p>
                        <a:p>
                          <a:r>
                            <a:rPr lang="en-US" sz="1600" dirty="0"/>
                            <a:t>Explicit Rule: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sz="16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AU" sz="16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AU" sz="1600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US" sz="1600" dirty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6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U" sz="16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p>
                                  <m:r>
                                    <a:rPr lang="en-AU" sz="16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sz="16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sz="16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  <m:r>
                                    <a:rPr lang="en-AU" sz="16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AU" sz="16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AU" sz="16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endParaRPr lang="en-US" sz="1600" dirty="0">
                            <a:solidFill>
                              <a:srgbClr val="0070C0"/>
                            </a:solidFill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Steady State: </a:t>
                          </a:r>
                          <a:r>
                            <a:rPr lang="en-US" sz="1100" dirty="0">
                              <a:solidFill>
                                <a:schemeClr val="tx1"/>
                              </a:solidFill>
                            </a:rPr>
                            <a:t>determine values for a long run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AU" sz="1600" dirty="0">
                              <a:solidFill>
                                <a:srgbClr val="0070C0"/>
                              </a:solidFill>
                            </a:rPr>
                            <a:t>S</a:t>
                          </a:r>
                          <a14:m>
                            <m:oMath xmlns:m="http://schemas.openxmlformats.org/officeDocument/2006/math">
                              <m:r>
                                <a:rPr lang="en-AU" sz="1600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US" sz="1600" dirty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6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U" sz="16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p>
                                  <m:r>
                                    <a:rPr lang="en-AU" sz="16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50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sz="16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sz="16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  <m:r>
                                    <a:rPr lang="en-AU" sz="16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AU" sz="16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AU" sz="1600" b="0" i="0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160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U" sz="16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p>
                                  <m:r>
                                    <a:rPr lang="en-AU" sz="16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51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sz="16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sz="16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  <m:r>
                                    <a:rPr lang="en-AU" sz="16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AU" sz="16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endParaRPr lang="en-US" altLang="en-US" sz="16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highlight>
                                <a:srgbClr val="FFFF00"/>
                              </a:highlight>
                              <a:latin typeface="Arial" panose="020B0604020202020204" pitchFamily="34" charset="0"/>
                            </a:rPr>
                            <a:t>7</a:t>
                          </a: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Or</a:t>
                          </a: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highlight>
                                <a:srgbClr val="FFFF00"/>
                              </a:highlight>
                              <a:latin typeface="Arial" panose="020B0604020202020204" pitchFamily="34" charset="0"/>
                            </a:rPr>
                            <a:t>9</a:t>
                          </a: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sz="12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to work previous matrix</a:t>
                          </a: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08864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Transition matrices</a:t>
                          </a: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With Extra</a:t>
                          </a:r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Recurrence Relation:</a:t>
                          </a:r>
                        </a:p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0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sz="20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AU" sz="20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AU" sz="20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sz="2000" dirty="0">
                              <a:solidFill>
                                <a:srgbClr val="0070C0"/>
                              </a:solidFill>
                            </a:rPr>
                            <a:t>= initial value, 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0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sz="20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AU" sz="20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AU" sz="20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  <m:r>
                                <a:rPr lang="en-AU" sz="20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sz="2000" dirty="0">
                              <a:solidFill>
                                <a:srgbClr val="0070C0"/>
                              </a:solidFill>
                            </a:rPr>
                            <a:t>=𝑇</a:t>
                          </a:r>
                          <a14:m>
                            <m:oMath xmlns:m="http://schemas.openxmlformats.org/officeDocument/2006/math">
                              <m:r>
                                <a:rPr lang="en-AU" sz="20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sSub>
                                <m:sSubPr>
                                  <m:ctrlPr>
                                    <a:rPr lang="en-US" sz="20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sz="20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AU" sz="20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AU" sz="20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sz="2000" dirty="0">
                              <a:solidFill>
                                <a:srgbClr val="0070C0"/>
                              </a:solidFill>
                            </a:rPr>
                            <a:t>+ B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>
                              <a:solidFill>
                                <a:schemeClr val="tx1"/>
                              </a:solidFill>
                            </a:rPr>
                            <a:t>Steady State: 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</a:rPr>
                            <a:t>determine values for a long run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AU" sz="2000" dirty="0">
                              <a:solidFill>
                                <a:srgbClr val="0070C0"/>
                              </a:solidFill>
                            </a:rPr>
                            <a:t>S</a:t>
                          </a:r>
                          <a14:m>
                            <m:oMath xmlns:m="http://schemas.openxmlformats.org/officeDocument/2006/math">
                              <m:r>
                                <a:rPr lang="en-AU" sz="2000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US" sz="2000" dirty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U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p>
                                  <m:r>
                                    <a:rPr lang="en-AU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50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sz="20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sz="20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  <m:r>
                                    <a:rPr lang="en-AU" sz="20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AU" sz="20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US" sz="2000" dirty="0" smtClean="0">
                                  <a:solidFill>
                                    <a:srgbClr val="0070C0"/>
                                  </a:solidFill>
                                </a:rPr>
                                <m:t>+ </m:t>
                              </m:r>
                              <m:r>
                                <m:rPr>
                                  <m:nor/>
                                </m:rPr>
                                <a:rPr lang="en-US" sz="2000" dirty="0" smtClean="0">
                                  <a:solidFill>
                                    <a:srgbClr val="0070C0"/>
                                  </a:solidFill>
                                </a:rPr>
                                <m:t>B</m:t>
                              </m:r>
                              <m:r>
                                <a:rPr lang="en-AU" sz="2000" b="0" i="0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200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U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p>
                                  <m:r>
                                    <a:rPr lang="en-AU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51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sz="20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sz="20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  <m:r>
                                    <a:rPr lang="en-AU" sz="20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AU" sz="20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000" dirty="0">
                              <a:solidFill>
                                <a:srgbClr val="0070C0"/>
                              </a:solidFill>
                            </a:rPr>
                            <a:t>+ B</a:t>
                          </a:r>
                          <a:endParaRPr lang="en-US" sz="2000" dirty="0"/>
                        </a:p>
                        <a:p>
                          <a:endParaRPr lang="en-US" sz="2000" dirty="0"/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highlight>
                                <a:srgbClr val="FFFF00"/>
                              </a:highlight>
                              <a:latin typeface="Arial" panose="020B0604020202020204" pitchFamily="34" charset="0"/>
                            </a:rPr>
                            <a:t>7</a:t>
                          </a: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Or</a:t>
                          </a: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highlight>
                                <a:srgbClr val="FFFF00"/>
                              </a:highlight>
                              <a:latin typeface="Arial" panose="020B0604020202020204" pitchFamily="34" charset="0"/>
                            </a:rPr>
                            <a:t>9</a:t>
                          </a: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sz="12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to work previous matrix</a:t>
                          </a: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85336976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Group 48">
                <a:extLst>
                  <a:ext uri="{FF2B5EF4-FFF2-40B4-BE49-F238E27FC236}">
                    <a16:creationId xmlns:a16="http://schemas.microsoft.com/office/drawing/2014/main" id="{DFDE2462-D673-B8EF-F998-6E1E0E0D14CE}"/>
                  </a:ext>
                </a:extLst>
              </p:cNvPr>
              <p:cNvGraphicFramePr>
                <a:graphicFrameLocks noGrp="1"/>
              </p:cNvGraphicFramePr>
              <p:nvPr>
                <p:ph type="tbl" idx="1"/>
              </p:nvPr>
            </p:nvGraphicFramePr>
            <p:xfrm>
              <a:off x="-1" y="809625"/>
              <a:ext cx="11931804" cy="5130453"/>
            </p:xfrm>
            <a:graphic>
              <a:graphicData uri="http://schemas.openxmlformats.org/drawingml/2006/table">
                <a:tbl>
                  <a:tblPr/>
                  <a:tblGrid>
                    <a:gridCol w="298295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02001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72450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204330">
                      <a:extLst>
                        <a:ext uri="{9D8B030D-6E8A-4147-A177-3AD203B41FA5}">
                          <a16:colId xmlns:a16="http://schemas.microsoft.com/office/drawing/2014/main" val="129199152"/>
                        </a:ext>
                      </a:extLst>
                    </a:gridCol>
                  </a:tblGrid>
                  <a:tr h="701052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NAME</a:t>
                          </a: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DESCRIPTION</a:t>
                          </a: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DE5543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EXAMPLE</a:t>
                          </a: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DE5543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Mathematica</a:t>
                          </a: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340753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Transition matrices</a:t>
                          </a:r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75606" t="-30909" r="-123333" b="-89870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highlight>
                                <a:srgbClr val="FFFF00"/>
                              </a:highlight>
                              <a:latin typeface="Arial" panose="020B0604020202020204" pitchFamily="34" charset="0"/>
                            </a:rPr>
                            <a:t>7</a:t>
                          </a: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Or</a:t>
                          </a: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highlight>
                                <a:srgbClr val="FFFF00"/>
                              </a:highlight>
                              <a:latin typeface="Arial" panose="020B0604020202020204" pitchFamily="34" charset="0"/>
                            </a:rPr>
                            <a:t>9</a:t>
                          </a: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sz="12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to work previous matrix</a:t>
                          </a: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08864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Transition matrices</a:t>
                          </a: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With Extra</a:t>
                          </a:r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75606" t="-146939" r="-123333" b="-8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highlight>
                                <a:srgbClr val="FFFF00"/>
                              </a:highlight>
                              <a:latin typeface="Arial" panose="020B0604020202020204" pitchFamily="34" charset="0"/>
                            </a:rPr>
                            <a:t>7</a:t>
                          </a: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Or</a:t>
                          </a: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highlight>
                                <a:srgbClr val="FFFF00"/>
                              </a:highlight>
                              <a:latin typeface="Arial" panose="020B0604020202020204" pitchFamily="34" charset="0"/>
                            </a:rPr>
                            <a:t>9</a:t>
                          </a: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sz="12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to work previous matrix</a:t>
                          </a: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85336976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02BDE2E5-F1DD-3FCC-2F93-735891AA6D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3156" y="1601056"/>
            <a:ext cx="2936420" cy="96301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5DB518A-A631-DCA7-7E7D-AC13D8FC31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1504" y="2666057"/>
            <a:ext cx="1494078" cy="8354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B18B3BB-2BBB-8860-A307-6E4DF67FF4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61933" y="3039715"/>
            <a:ext cx="591094" cy="4179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6DE8BBB-3B64-A740-513F-383DF8191B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55859" y="3162344"/>
            <a:ext cx="1013717" cy="238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371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DC5B9057-2A6B-9A7D-6F4F-790FD1A175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681037"/>
            <a:ext cx="10515600" cy="746319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The Inverse of a Matrix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0EE3B546-827F-2B6D-0DE1-89D4ED0433A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79141" y="1427356"/>
            <a:ext cx="11351942" cy="2364059"/>
          </a:xfrm>
          <a:noFill/>
        </p:spPr>
        <p:txBody>
          <a:bodyPr/>
          <a:lstStyle/>
          <a:p>
            <a:pPr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dirty="0"/>
              <a:t>The number </a:t>
            </a:r>
            <a:r>
              <a:rPr lang="en-US" altLang="en-US" i="1" dirty="0"/>
              <a:t>A</a:t>
            </a:r>
            <a:r>
              <a:rPr lang="en-US" altLang="en-US" baseline="30000" dirty="0"/>
              <a:t>–1</a:t>
            </a:r>
            <a:r>
              <a:rPr lang="en-US" altLang="en-US" dirty="0"/>
              <a:t> is called the </a:t>
            </a:r>
            <a:r>
              <a:rPr lang="en-US" altLang="en-US" i="1" dirty="0"/>
              <a:t>multiplicative inverse </a:t>
            </a:r>
            <a:r>
              <a:rPr lang="en-US" altLang="en-US" dirty="0"/>
              <a:t>of </a:t>
            </a:r>
            <a:r>
              <a:rPr lang="en-US" altLang="en-US" i="1" dirty="0"/>
              <a:t>a</a:t>
            </a:r>
            <a:r>
              <a:rPr lang="en-US" altLang="en-US" dirty="0"/>
              <a:t> because</a:t>
            </a:r>
          </a:p>
          <a:p>
            <a:pPr>
              <a:tabLst>
                <a:tab pos="457200" algn="l"/>
                <a:tab pos="1371600" algn="l"/>
                <a:tab pos="1547813" algn="l"/>
              </a:tabLst>
            </a:pPr>
            <a:endParaRPr lang="en-US" altLang="en-US" sz="1200" dirty="0"/>
          </a:p>
          <a:p>
            <a:pPr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dirty="0"/>
              <a:t>		                      </a:t>
            </a:r>
            <a:r>
              <a:rPr lang="en-US" altLang="en-US" i="1" dirty="0"/>
              <a:t>A</a:t>
            </a:r>
            <a:r>
              <a:rPr lang="en-US" altLang="en-US" baseline="30000" dirty="0"/>
              <a:t>–1</a:t>
            </a:r>
            <a:r>
              <a:rPr lang="en-US" altLang="en-US" dirty="0"/>
              <a:t> </a:t>
            </a:r>
            <a:r>
              <a:rPr lang="en-US" altLang="en-US" i="1" dirty="0"/>
              <a:t>A </a:t>
            </a:r>
            <a:r>
              <a:rPr lang="en-US" altLang="en-US" dirty="0"/>
              <a:t>= I.</a:t>
            </a:r>
            <a:br>
              <a:rPr lang="en-US" altLang="en-US" dirty="0"/>
            </a:br>
            <a:endParaRPr lang="en-US" altLang="en-US" sz="1200" dirty="0"/>
          </a:p>
          <a:p>
            <a:pPr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dirty="0"/>
              <a:t>The definition of the multiplicative </a:t>
            </a:r>
            <a:r>
              <a:rPr lang="en-US" altLang="en-US" b="1" dirty="0"/>
              <a:t>inverse of a matrix </a:t>
            </a:r>
            <a:r>
              <a:rPr lang="en-US" altLang="en-US" dirty="0"/>
              <a:t>is similar.</a:t>
            </a:r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1688C7FC-27F1-FA76-8E4F-70CE2F063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1" y="4086226"/>
            <a:ext cx="8016875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25F9EEA5-9F5D-0BF8-B7CA-ABDB27FD3E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681037"/>
            <a:ext cx="10515600" cy="724017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The Inverse of a Matrix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95B88BD6-872E-4D7B-D250-77DA33DD684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2082" y="1405054"/>
            <a:ext cx="11026697" cy="3998306"/>
          </a:xfrm>
          <a:noFill/>
        </p:spPr>
        <p:txBody>
          <a:bodyPr>
            <a:noAutofit/>
          </a:bodyPr>
          <a:lstStyle/>
          <a:p>
            <a:pPr marL="0">
              <a:lnSpc>
                <a:spcPct val="100000"/>
              </a:lnSpc>
              <a:spcBef>
                <a:spcPts val="0"/>
              </a:spcBef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This section further develops the algebra of matrices. To begin, consider the real number equation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	                </a:t>
            </a:r>
            <a:r>
              <a:rPr lang="en-US" alt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AX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alt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solve this equation for </a:t>
            </a:r>
            <a:r>
              <a:rPr lang="en-US" altLang="en-US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multiply each side of the equation by </a:t>
            </a:r>
            <a:r>
              <a:rPr lang="en-US" altLang="en-US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en-US" sz="240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–1</a:t>
            </a: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(provided that </a:t>
            </a:r>
            <a:r>
              <a:rPr lang="en-US" altLang="en-US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≠</a:t>
            </a: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0).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             </a:t>
            </a:r>
            <a:r>
              <a:rPr lang="en-US" altLang="en-US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AX </a:t>
            </a: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altLang="en-US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tabLst>
                <a:tab pos="457200" algn="l"/>
                <a:tab pos="1371600" algn="l"/>
                <a:tab pos="1547813" algn="l"/>
              </a:tabLst>
            </a:pPr>
            <a:endParaRPr lang="en-US" alt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>
              <a:lnSpc>
                <a:spcPct val="100000"/>
              </a:lnSpc>
              <a:spcBef>
                <a:spcPts val="0"/>
              </a:spcBef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                (</a:t>
            </a:r>
            <a:r>
              <a:rPr lang="en-US" altLang="en-US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en-US" sz="240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–1</a:t>
            </a:r>
            <a:r>
              <a:rPr lang="en-US" altLang="en-US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altLang="en-US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altLang="en-US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en-US" sz="240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–1</a:t>
            </a:r>
            <a:r>
              <a:rPr lang="en-US" altLang="en-US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tabLst>
                <a:tab pos="457200" algn="l"/>
                <a:tab pos="1371600" algn="l"/>
                <a:tab pos="1547813" algn="l"/>
              </a:tabLst>
            </a:pPr>
            <a:endParaRPr lang="en-US" altLang="en-US" sz="24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>
              <a:lnSpc>
                <a:spcPct val="100000"/>
              </a:lnSpc>
              <a:spcBef>
                <a:spcPts val="0"/>
              </a:spcBef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                     (I)</a:t>
            </a:r>
            <a:r>
              <a:rPr lang="en-US" altLang="en-US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altLang="en-US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</a:t>
            </a:r>
            <a:r>
              <a:rPr lang="en-US" altLang="en-US" sz="240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–1</a:t>
            </a:r>
            <a:r>
              <a:rPr lang="en-US" altLang="en-US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tabLst>
                <a:tab pos="457200" algn="l"/>
                <a:tab pos="1371600" algn="l"/>
                <a:tab pos="1547813" algn="l"/>
              </a:tabLst>
            </a:pPr>
            <a:endParaRPr lang="en-US" altLang="en-US" sz="24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>
              <a:lnSpc>
                <a:spcPct val="100000"/>
              </a:lnSpc>
              <a:spcBef>
                <a:spcPts val="0"/>
              </a:spcBef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                </a:t>
            </a:r>
            <a:r>
              <a:rPr lang="en-US" altLang="en-US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altLang="en-US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</a:t>
            </a:r>
            <a:r>
              <a:rPr lang="en-US" altLang="en-US" sz="240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–1</a:t>
            </a:r>
            <a:r>
              <a:rPr lang="en-US" altLang="en-US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tabLst>
                <a:tab pos="457200" algn="l"/>
                <a:tab pos="1371600" algn="l"/>
                <a:tab pos="1547813" algn="l"/>
              </a:tabLst>
            </a:pPr>
            <a:endParaRPr lang="en-US" altLang="en-US" sz="24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ADF11-7B0A-1E0B-614B-E31B9EB80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8"/>
            <a:ext cx="10515600" cy="701714"/>
          </a:xfrm>
        </p:spPr>
        <p:txBody>
          <a:bodyPr>
            <a:normAutofit/>
          </a:bodyPr>
          <a:lstStyle/>
          <a:p>
            <a:r>
              <a:rPr lang="en-AU" dirty="0"/>
              <a:t>Exercise 10E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4D24807-34A1-8CAA-FF11-E7F8D0A110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9473" y="1382752"/>
            <a:ext cx="10813053" cy="2357733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986F6CF-CE99-C2AA-DC5F-375C017374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66" y="4493299"/>
            <a:ext cx="11683868" cy="208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698661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373</TotalTime>
  <Words>672</Words>
  <Application>Microsoft Office PowerPoint</Application>
  <PresentationFormat>Widescreen</PresentationFormat>
  <Paragraphs>130</Paragraphs>
  <Slides>9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</vt:lpstr>
      <vt:lpstr>Calibri</vt:lpstr>
      <vt:lpstr>Cambria Math</vt:lpstr>
      <vt:lpstr>Symbol</vt:lpstr>
      <vt:lpstr>Times New Roman</vt:lpstr>
      <vt:lpstr>Tw Cen MT</vt:lpstr>
      <vt:lpstr>Verdana</vt:lpstr>
      <vt:lpstr>Wingdings</vt:lpstr>
      <vt:lpstr>Droplet</vt:lpstr>
      <vt:lpstr>Equation</vt:lpstr>
      <vt:lpstr>Matrices Revision</vt:lpstr>
      <vt:lpstr>TYPES OF MATRICES</vt:lpstr>
      <vt:lpstr>TYPES OF MATRICES</vt:lpstr>
      <vt:lpstr>TYPES OF MATRICES</vt:lpstr>
      <vt:lpstr>TYPES OF MATRICES</vt:lpstr>
      <vt:lpstr>PowerPoint Presentation</vt:lpstr>
      <vt:lpstr>The Inverse of a Matrix</vt:lpstr>
      <vt:lpstr>The Inverse of a Matrix</vt:lpstr>
      <vt:lpstr>Exercise 10E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Binary, permutation, communication and dominance matrices</dc:title>
  <dc:creator>Yongmei Zhang</dc:creator>
  <cp:lastModifiedBy>Lyn ZHANG</cp:lastModifiedBy>
  <cp:revision>37</cp:revision>
  <dcterms:created xsi:type="dcterms:W3CDTF">2021-04-11T06:23:11Z</dcterms:created>
  <dcterms:modified xsi:type="dcterms:W3CDTF">2023-06-06T04:31:44Z</dcterms:modified>
</cp:coreProperties>
</file>