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4" r:id="rId3"/>
    <p:sldId id="257" r:id="rId4"/>
    <p:sldId id="259" r:id="rId5"/>
    <p:sldId id="282" r:id="rId6"/>
    <p:sldId id="263" r:id="rId7"/>
    <p:sldId id="273" r:id="rId8"/>
    <p:sldId id="264" r:id="rId9"/>
    <p:sldId id="286" r:id="rId10"/>
    <p:sldId id="287" r:id="rId11"/>
    <p:sldId id="288" r:id="rId12"/>
    <p:sldId id="289" r:id="rId13"/>
    <p:sldId id="260" r:id="rId14"/>
    <p:sldId id="284" r:id="rId15"/>
    <p:sldId id="290" r:id="rId16"/>
    <p:sldId id="291"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53"/>
  </p:normalViewPr>
  <p:slideViewPr>
    <p:cSldViewPr snapToGrid="0" snapToObjects="1">
      <p:cViewPr varScale="1">
        <p:scale>
          <a:sx n="96" d="100"/>
          <a:sy n="96" d="100"/>
        </p:scale>
        <p:origin x="8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474B-76C3-4738-A218-9FB3D0E9208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A832F5D-8E35-45E5-A941-B0782E4C4493}">
      <dgm:prSet/>
      <dgm:spPr/>
      <dgm:t>
        <a:bodyPr/>
        <a:lstStyle/>
        <a:p>
          <a:r>
            <a:rPr lang="en-US" i="1"/>
            <a:t>The Königsberg bridge problem</a:t>
          </a:r>
          <a:endParaRPr lang="en-US"/>
        </a:p>
      </dgm:t>
    </dgm:pt>
    <dgm:pt modelId="{E635E203-83B3-4518-8101-6195351C3D03}" type="parTrans" cxnId="{200DA544-7947-4338-AFF6-17744A48F813}">
      <dgm:prSet/>
      <dgm:spPr/>
      <dgm:t>
        <a:bodyPr/>
        <a:lstStyle/>
        <a:p>
          <a:endParaRPr lang="en-US"/>
        </a:p>
      </dgm:t>
    </dgm:pt>
    <dgm:pt modelId="{4ED596C4-56E7-4574-AAEA-DB75B2553AC1}" type="sibTrans" cxnId="{200DA544-7947-4338-AFF6-17744A48F813}">
      <dgm:prSet/>
      <dgm:spPr/>
      <dgm:t>
        <a:bodyPr/>
        <a:lstStyle/>
        <a:p>
          <a:endParaRPr lang="en-US"/>
        </a:p>
      </dgm:t>
    </dgm:pt>
    <dgm:pt modelId="{3F4F00AD-2B0C-4916-AE2E-255B29EED0D1}">
      <dgm:prSet/>
      <dgm:spPr/>
      <dgm:t>
        <a:bodyPr/>
        <a:lstStyle/>
        <a:p>
          <a:r>
            <a:rPr lang="en-US" i="1"/>
            <a:t>The elements of graph: Vertices</a:t>
          </a:r>
          <a:r>
            <a:rPr lang="en-US"/>
            <a:t>, </a:t>
          </a:r>
          <a:r>
            <a:rPr lang="en-US" i="1"/>
            <a:t>Edges</a:t>
          </a:r>
          <a:r>
            <a:rPr lang="en-US"/>
            <a:t>, </a:t>
          </a:r>
          <a:r>
            <a:rPr lang="en-US" i="1"/>
            <a:t>Degree of a Vertex</a:t>
          </a:r>
          <a:endParaRPr lang="en-US"/>
        </a:p>
      </dgm:t>
    </dgm:pt>
    <dgm:pt modelId="{D71FEC92-DF8E-4823-BFD8-5A555D84E17F}" type="parTrans" cxnId="{E8713534-A5A3-49B0-8196-2329370FE045}">
      <dgm:prSet/>
      <dgm:spPr/>
      <dgm:t>
        <a:bodyPr/>
        <a:lstStyle/>
        <a:p>
          <a:endParaRPr lang="en-US"/>
        </a:p>
      </dgm:t>
    </dgm:pt>
    <dgm:pt modelId="{26FF5F41-C1DD-4A76-83CB-FA505A33FB47}" type="sibTrans" cxnId="{E8713534-A5A3-49B0-8196-2329370FE045}">
      <dgm:prSet/>
      <dgm:spPr/>
      <dgm:t>
        <a:bodyPr/>
        <a:lstStyle/>
        <a:p>
          <a:endParaRPr lang="en-US"/>
        </a:p>
      </dgm:t>
    </dgm:pt>
    <dgm:pt modelId="{B92B8350-948F-4212-A052-9FB26A3A701A}">
      <dgm:prSet/>
      <dgm:spPr/>
      <dgm:t>
        <a:bodyPr/>
        <a:lstStyle/>
        <a:p>
          <a:r>
            <a:rPr lang="en-US" i="1"/>
            <a:t>Euler’s discovery</a:t>
          </a:r>
          <a:endParaRPr lang="en-US"/>
        </a:p>
      </dgm:t>
    </dgm:pt>
    <dgm:pt modelId="{5D87625B-13A1-471A-9044-6B8B569C878E}" type="parTrans" cxnId="{345825DC-73B9-4201-AE2A-832FEE8F26B6}">
      <dgm:prSet/>
      <dgm:spPr/>
      <dgm:t>
        <a:bodyPr/>
        <a:lstStyle/>
        <a:p>
          <a:endParaRPr lang="en-US"/>
        </a:p>
      </dgm:t>
    </dgm:pt>
    <dgm:pt modelId="{12E8FFF7-7D3D-4A5F-9B46-95AE5360584E}" type="sibTrans" cxnId="{345825DC-73B9-4201-AE2A-832FEE8F26B6}">
      <dgm:prSet/>
      <dgm:spPr/>
      <dgm:t>
        <a:bodyPr/>
        <a:lstStyle/>
        <a:p>
          <a:endParaRPr lang="en-US"/>
        </a:p>
      </dgm:t>
    </dgm:pt>
    <dgm:pt modelId="{786DF6FD-C7FA-4941-BE25-D22FBD40E090}" type="pres">
      <dgm:prSet presAssocID="{E0B9474B-76C3-4738-A218-9FB3D0E9208C}" presName="outerComposite" presStyleCnt="0">
        <dgm:presLayoutVars>
          <dgm:chMax val="5"/>
          <dgm:dir/>
          <dgm:resizeHandles val="exact"/>
        </dgm:presLayoutVars>
      </dgm:prSet>
      <dgm:spPr/>
    </dgm:pt>
    <dgm:pt modelId="{FAD3B4AE-961A-6B43-B92E-1A04801C397B}" type="pres">
      <dgm:prSet presAssocID="{E0B9474B-76C3-4738-A218-9FB3D0E9208C}" presName="dummyMaxCanvas" presStyleCnt="0">
        <dgm:presLayoutVars/>
      </dgm:prSet>
      <dgm:spPr/>
    </dgm:pt>
    <dgm:pt modelId="{0E8C5320-3DCC-AE48-8D54-BBAE5A97FD94}" type="pres">
      <dgm:prSet presAssocID="{E0B9474B-76C3-4738-A218-9FB3D0E9208C}" presName="ThreeNodes_1" presStyleLbl="node1" presStyleIdx="0" presStyleCnt="3">
        <dgm:presLayoutVars>
          <dgm:bulletEnabled val="1"/>
        </dgm:presLayoutVars>
      </dgm:prSet>
      <dgm:spPr/>
    </dgm:pt>
    <dgm:pt modelId="{3853F9EA-0076-5E41-9A23-48DD69F10952}" type="pres">
      <dgm:prSet presAssocID="{E0B9474B-76C3-4738-A218-9FB3D0E9208C}" presName="ThreeNodes_2" presStyleLbl="node1" presStyleIdx="1" presStyleCnt="3">
        <dgm:presLayoutVars>
          <dgm:bulletEnabled val="1"/>
        </dgm:presLayoutVars>
      </dgm:prSet>
      <dgm:spPr/>
    </dgm:pt>
    <dgm:pt modelId="{727D4F3D-0D23-8649-A106-5653E5BF169D}" type="pres">
      <dgm:prSet presAssocID="{E0B9474B-76C3-4738-A218-9FB3D0E9208C}" presName="ThreeNodes_3" presStyleLbl="node1" presStyleIdx="2" presStyleCnt="3">
        <dgm:presLayoutVars>
          <dgm:bulletEnabled val="1"/>
        </dgm:presLayoutVars>
      </dgm:prSet>
      <dgm:spPr/>
    </dgm:pt>
    <dgm:pt modelId="{EE63947F-8A02-CB44-AE41-E76FADE5A7A7}" type="pres">
      <dgm:prSet presAssocID="{E0B9474B-76C3-4738-A218-9FB3D0E9208C}" presName="ThreeConn_1-2" presStyleLbl="fgAccFollowNode1" presStyleIdx="0" presStyleCnt="2">
        <dgm:presLayoutVars>
          <dgm:bulletEnabled val="1"/>
        </dgm:presLayoutVars>
      </dgm:prSet>
      <dgm:spPr/>
    </dgm:pt>
    <dgm:pt modelId="{E5E86C67-712F-2047-9DF2-0ED631A466F9}" type="pres">
      <dgm:prSet presAssocID="{E0B9474B-76C3-4738-A218-9FB3D0E9208C}" presName="ThreeConn_2-3" presStyleLbl="fgAccFollowNode1" presStyleIdx="1" presStyleCnt="2">
        <dgm:presLayoutVars>
          <dgm:bulletEnabled val="1"/>
        </dgm:presLayoutVars>
      </dgm:prSet>
      <dgm:spPr/>
    </dgm:pt>
    <dgm:pt modelId="{6B10E215-4856-4F41-97A8-FFEB68B97F5D}" type="pres">
      <dgm:prSet presAssocID="{E0B9474B-76C3-4738-A218-9FB3D0E9208C}" presName="ThreeNodes_1_text" presStyleLbl="node1" presStyleIdx="2" presStyleCnt="3">
        <dgm:presLayoutVars>
          <dgm:bulletEnabled val="1"/>
        </dgm:presLayoutVars>
      </dgm:prSet>
      <dgm:spPr/>
    </dgm:pt>
    <dgm:pt modelId="{651A76FD-A774-5E4C-ACFA-28E1F3725B0B}" type="pres">
      <dgm:prSet presAssocID="{E0B9474B-76C3-4738-A218-9FB3D0E9208C}" presName="ThreeNodes_2_text" presStyleLbl="node1" presStyleIdx="2" presStyleCnt="3">
        <dgm:presLayoutVars>
          <dgm:bulletEnabled val="1"/>
        </dgm:presLayoutVars>
      </dgm:prSet>
      <dgm:spPr/>
    </dgm:pt>
    <dgm:pt modelId="{8CD461C5-3C7C-3749-A1E3-47AA46D9FDC7}" type="pres">
      <dgm:prSet presAssocID="{E0B9474B-76C3-4738-A218-9FB3D0E9208C}" presName="ThreeNodes_3_text" presStyleLbl="node1" presStyleIdx="2" presStyleCnt="3">
        <dgm:presLayoutVars>
          <dgm:bulletEnabled val="1"/>
        </dgm:presLayoutVars>
      </dgm:prSet>
      <dgm:spPr/>
    </dgm:pt>
  </dgm:ptLst>
  <dgm:cxnLst>
    <dgm:cxn modelId="{76F96A01-676B-D74D-ABD8-BBAEEA323C13}" type="presOf" srcId="{6A832F5D-8E35-45E5-A941-B0782E4C4493}" destId="{6B10E215-4856-4F41-97A8-FFEB68B97F5D}" srcOrd="1" destOrd="0" presId="urn:microsoft.com/office/officeart/2005/8/layout/vProcess5"/>
    <dgm:cxn modelId="{D081CB1A-1F1B-C449-BE74-F5ED0F18FB93}" type="presOf" srcId="{B92B8350-948F-4212-A052-9FB26A3A701A}" destId="{8CD461C5-3C7C-3749-A1E3-47AA46D9FDC7}" srcOrd="1" destOrd="0" presId="urn:microsoft.com/office/officeart/2005/8/layout/vProcess5"/>
    <dgm:cxn modelId="{E8713534-A5A3-49B0-8196-2329370FE045}" srcId="{E0B9474B-76C3-4738-A218-9FB3D0E9208C}" destId="{3F4F00AD-2B0C-4916-AE2E-255B29EED0D1}" srcOrd="1" destOrd="0" parTransId="{D71FEC92-DF8E-4823-BFD8-5A555D84E17F}" sibTransId="{26FF5F41-C1DD-4A76-83CB-FA505A33FB47}"/>
    <dgm:cxn modelId="{200DA544-7947-4338-AFF6-17744A48F813}" srcId="{E0B9474B-76C3-4738-A218-9FB3D0E9208C}" destId="{6A832F5D-8E35-45E5-A941-B0782E4C4493}" srcOrd="0" destOrd="0" parTransId="{E635E203-83B3-4518-8101-6195351C3D03}" sibTransId="{4ED596C4-56E7-4574-AAEA-DB75B2553AC1}"/>
    <dgm:cxn modelId="{179E1676-C38D-AB4A-A502-A4158648E6E4}" type="presOf" srcId="{3F4F00AD-2B0C-4916-AE2E-255B29EED0D1}" destId="{3853F9EA-0076-5E41-9A23-48DD69F10952}" srcOrd="0" destOrd="0" presId="urn:microsoft.com/office/officeart/2005/8/layout/vProcess5"/>
    <dgm:cxn modelId="{AEAD0B7C-5664-974B-A5A2-BB7F360D3300}" type="presOf" srcId="{26FF5F41-C1DD-4A76-83CB-FA505A33FB47}" destId="{E5E86C67-712F-2047-9DF2-0ED631A466F9}" srcOrd="0" destOrd="0" presId="urn:microsoft.com/office/officeart/2005/8/layout/vProcess5"/>
    <dgm:cxn modelId="{EC875A7D-4A7D-CB42-B78F-B98F54F34FE0}" type="presOf" srcId="{E0B9474B-76C3-4738-A218-9FB3D0E9208C}" destId="{786DF6FD-C7FA-4941-BE25-D22FBD40E090}" srcOrd="0" destOrd="0" presId="urn:microsoft.com/office/officeart/2005/8/layout/vProcess5"/>
    <dgm:cxn modelId="{F3E3FC87-B082-8A4E-B2BC-0507742652FC}" type="presOf" srcId="{6A832F5D-8E35-45E5-A941-B0782E4C4493}" destId="{0E8C5320-3DCC-AE48-8D54-BBAE5A97FD94}" srcOrd="0" destOrd="0" presId="urn:microsoft.com/office/officeart/2005/8/layout/vProcess5"/>
    <dgm:cxn modelId="{13C49EA7-5F4F-5E40-BD38-BC5CF425C398}" type="presOf" srcId="{3F4F00AD-2B0C-4916-AE2E-255B29EED0D1}" destId="{651A76FD-A774-5E4C-ACFA-28E1F3725B0B}" srcOrd="1" destOrd="0" presId="urn:microsoft.com/office/officeart/2005/8/layout/vProcess5"/>
    <dgm:cxn modelId="{7CCC76AA-AFD1-3742-9C38-4A496E3FEA99}" type="presOf" srcId="{B92B8350-948F-4212-A052-9FB26A3A701A}" destId="{727D4F3D-0D23-8649-A106-5653E5BF169D}" srcOrd="0" destOrd="0" presId="urn:microsoft.com/office/officeart/2005/8/layout/vProcess5"/>
    <dgm:cxn modelId="{DDAC83DB-E652-4D44-9507-700BF3CD198B}" type="presOf" srcId="{4ED596C4-56E7-4574-AAEA-DB75B2553AC1}" destId="{EE63947F-8A02-CB44-AE41-E76FADE5A7A7}" srcOrd="0" destOrd="0" presId="urn:microsoft.com/office/officeart/2005/8/layout/vProcess5"/>
    <dgm:cxn modelId="{345825DC-73B9-4201-AE2A-832FEE8F26B6}" srcId="{E0B9474B-76C3-4738-A218-9FB3D0E9208C}" destId="{B92B8350-948F-4212-A052-9FB26A3A701A}" srcOrd="2" destOrd="0" parTransId="{5D87625B-13A1-471A-9044-6B8B569C878E}" sibTransId="{12E8FFF7-7D3D-4A5F-9B46-95AE5360584E}"/>
    <dgm:cxn modelId="{BE8BEE34-3A3A-D740-842D-73C11DE932AD}" type="presParOf" srcId="{786DF6FD-C7FA-4941-BE25-D22FBD40E090}" destId="{FAD3B4AE-961A-6B43-B92E-1A04801C397B}" srcOrd="0" destOrd="0" presId="urn:microsoft.com/office/officeart/2005/8/layout/vProcess5"/>
    <dgm:cxn modelId="{F36E5625-76A5-FE4E-809C-314A1711AEB3}" type="presParOf" srcId="{786DF6FD-C7FA-4941-BE25-D22FBD40E090}" destId="{0E8C5320-3DCC-AE48-8D54-BBAE5A97FD94}" srcOrd="1" destOrd="0" presId="urn:microsoft.com/office/officeart/2005/8/layout/vProcess5"/>
    <dgm:cxn modelId="{7D7F3596-78BC-8442-BBF1-5F14A7599A4C}" type="presParOf" srcId="{786DF6FD-C7FA-4941-BE25-D22FBD40E090}" destId="{3853F9EA-0076-5E41-9A23-48DD69F10952}" srcOrd="2" destOrd="0" presId="urn:microsoft.com/office/officeart/2005/8/layout/vProcess5"/>
    <dgm:cxn modelId="{680F4DCE-6735-C445-8F7F-115F21E04229}" type="presParOf" srcId="{786DF6FD-C7FA-4941-BE25-D22FBD40E090}" destId="{727D4F3D-0D23-8649-A106-5653E5BF169D}" srcOrd="3" destOrd="0" presId="urn:microsoft.com/office/officeart/2005/8/layout/vProcess5"/>
    <dgm:cxn modelId="{FECF332D-9E7A-E24E-8EE2-5AB770473743}" type="presParOf" srcId="{786DF6FD-C7FA-4941-BE25-D22FBD40E090}" destId="{EE63947F-8A02-CB44-AE41-E76FADE5A7A7}" srcOrd="4" destOrd="0" presId="urn:microsoft.com/office/officeart/2005/8/layout/vProcess5"/>
    <dgm:cxn modelId="{188EBA6D-3237-A145-8BCA-9F2BEEB07A4D}" type="presParOf" srcId="{786DF6FD-C7FA-4941-BE25-D22FBD40E090}" destId="{E5E86C67-712F-2047-9DF2-0ED631A466F9}" srcOrd="5" destOrd="0" presId="urn:microsoft.com/office/officeart/2005/8/layout/vProcess5"/>
    <dgm:cxn modelId="{BABA706C-0AF7-C046-ACA3-9A4FDA33AD9D}" type="presParOf" srcId="{786DF6FD-C7FA-4941-BE25-D22FBD40E090}" destId="{6B10E215-4856-4F41-97A8-FFEB68B97F5D}" srcOrd="6" destOrd="0" presId="urn:microsoft.com/office/officeart/2005/8/layout/vProcess5"/>
    <dgm:cxn modelId="{1450C4B0-FAEA-C84F-8728-450F4F85ACB5}" type="presParOf" srcId="{786DF6FD-C7FA-4941-BE25-D22FBD40E090}" destId="{651A76FD-A774-5E4C-ACFA-28E1F3725B0B}" srcOrd="7" destOrd="0" presId="urn:microsoft.com/office/officeart/2005/8/layout/vProcess5"/>
    <dgm:cxn modelId="{6EAF965E-435D-2644-BB1F-6890B036C82C}" type="presParOf" srcId="{786DF6FD-C7FA-4941-BE25-D22FBD40E090}" destId="{8CD461C5-3C7C-3749-A1E3-47AA46D9FDC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a:latin typeface="Comic Sans MS" panose="030F0902030302020204" pitchFamily="66" charset="0"/>
            </a:rPr>
            <a:t>1. Ex </a:t>
          </a:r>
          <a:r>
            <a:rPr lang="en-AU">
              <a:latin typeface="Comic Sans MS" panose="030F0902030302020204" pitchFamily="66" charset="0"/>
            </a:rPr>
            <a:t>9A</a:t>
          </a:r>
          <a:endParaRPr lang="en-US">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a:latin typeface="Comic Sans MS" panose="030F0902030302020204" pitchFamily="66" charset="0"/>
            </a:rPr>
            <a:t>2. Summary notes for Homework. </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C5320-3DCC-AE48-8D54-BBAE5A97FD94}">
      <dsp:nvSpPr>
        <dsp:cNvPr id="0" name=""/>
        <dsp:cNvSpPr/>
      </dsp:nvSpPr>
      <dsp:spPr>
        <a:xfrm>
          <a:off x="0" y="0"/>
          <a:ext cx="5960514" cy="141273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The Königsberg bridge problem</a:t>
          </a:r>
          <a:endParaRPr lang="en-US" sz="2800" kern="1200"/>
        </a:p>
      </dsp:txBody>
      <dsp:txXfrm>
        <a:off x="41378" y="41378"/>
        <a:ext cx="4436058" cy="1329983"/>
      </dsp:txXfrm>
    </dsp:sp>
    <dsp:sp modelId="{3853F9EA-0076-5E41-9A23-48DD69F10952}">
      <dsp:nvSpPr>
        <dsp:cNvPr id="0" name=""/>
        <dsp:cNvSpPr/>
      </dsp:nvSpPr>
      <dsp:spPr>
        <a:xfrm>
          <a:off x="525927" y="1648195"/>
          <a:ext cx="5960514" cy="1412739"/>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The elements of graph: Vertices</a:t>
          </a:r>
          <a:r>
            <a:rPr lang="en-US" sz="2800" kern="1200"/>
            <a:t>, </a:t>
          </a:r>
          <a:r>
            <a:rPr lang="en-US" sz="2800" i="1" kern="1200"/>
            <a:t>Edges</a:t>
          </a:r>
          <a:r>
            <a:rPr lang="en-US" sz="2800" kern="1200"/>
            <a:t>, </a:t>
          </a:r>
          <a:r>
            <a:rPr lang="en-US" sz="2800" i="1" kern="1200"/>
            <a:t>Degree of a Vertex</a:t>
          </a:r>
          <a:endParaRPr lang="en-US" sz="2800" kern="1200"/>
        </a:p>
      </dsp:txBody>
      <dsp:txXfrm>
        <a:off x="567305" y="1689573"/>
        <a:ext cx="4433550" cy="1329983"/>
      </dsp:txXfrm>
    </dsp:sp>
    <dsp:sp modelId="{727D4F3D-0D23-8649-A106-5653E5BF169D}">
      <dsp:nvSpPr>
        <dsp:cNvPr id="0" name=""/>
        <dsp:cNvSpPr/>
      </dsp:nvSpPr>
      <dsp:spPr>
        <a:xfrm>
          <a:off x="1051855" y="3296391"/>
          <a:ext cx="5960514" cy="141273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Euler’s discovery</a:t>
          </a:r>
          <a:endParaRPr lang="en-US" sz="2800" kern="1200"/>
        </a:p>
      </dsp:txBody>
      <dsp:txXfrm>
        <a:off x="1093233" y="3337769"/>
        <a:ext cx="4433550" cy="1329983"/>
      </dsp:txXfrm>
    </dsp:sp>
    <dsp:sp modelId="{EE63947F-8A02-CB44-AE41-E76FADE5A7A7}">
      <dsp:nvSpPr>
        <dsp:cNvPr id="0" name=""/>
        <dsp:cNvSpPr/>
      </dsp:nvSpPr>
      <dsp:spPr>
        <a:xfrm>
          <a:off x="5042233" y="1071327"/>
          <a:ext cx="918280" cy="918280"/>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48846" y="1071327"/>
        <a:ext cx="505054" cy="691006"/>
      </dsp:txXfrm>
    </dsp:sp>
    <dsp:sp modelId="{E5E86C67-712F-2047-9DF2-0ED631A466F9}">
      <dsp:nvSpPr>
        <dsp:cNvPr id="0" name=""/>
        <dsp:cNvSpPr/>
      </dsp:nvSpPr>
      <dsp:spPr>
        <a:xfrm>
          <a:off x="5568161" y="2710104"/>
          <a:ext cx="918280" cy="918280"/>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74774" y="2710104"/>
        <a:ext cx="505054" cy="69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Comic Sans MS" panose="030F0902030302020204" pitchFamily="66" charset="0"/>
            </a:rPr>
            <a:t>1. Ex </a:t>
          </a:r>
          <a:r>
            <a:rPr lang="en-AU" sz="3900" kern="1200">
              <a:latin typeface="Comic Sans MS" panose="030F0902030302020204" pitchFamily="66" charset="0"/>
            </a:rPr>
            <a:t>9A</a:t>
          </a:r>
          <a:endParaRPr lang="en-US" sz="3900" kern="120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5388"/>
            <a:satOff val="9650"/>
            <a:lumOff val="-450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Comic Sans MS" panose="030F0902030302020204" pitchFamily="66" charset="0"/>
            </a:rPr>
            <a:t>2. Summary notes for Homework. </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6EF3C-18FB-0946-A8FB-247F6942C324}" type="datetimeFigureOut">
              <a:rPr lang="en-US" smtClean="0"/>
              <a:t>5/3/20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7A12-327D-9F4F-8AA4-62A27AA1F9E0}" type="slidenum">
              <a:rPr lang="en-US" smtClean="0"/>
              <a:t>‹#›</a:t>
            </a:fld>
            <a:endParaRPr lang="en-US"/>
          </a:p>
        </p:txBody>
      </p:sp>
    </p:spTree>
    <p:extLst>
      <p:ext uri="{BB962C8B-B14F-4D97-AF65-F5344CB8AC3E}">
        <p14:creationId xmlns:p14="http://schemas.microsoft.com/office/powerpoint/2010/main" val="3377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4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6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königsberg</a:t>
            </a:r>
            <a:r>
              <a:rPr lang="en-US" dirty="0"/>
              <a:t> bridge problem</a:t>
            </a:r>
          </a:p>
        </p:txBody>
      </p:sp>
      <p:sp>
        <p:nvSpPr>
          <p:cNvPr id="4" name="Slide Number Placeholder 3"/>
          <p:cNvSpPr>
            <a:spLocks noGrp="1"/>
          </p:cNvSpPr>
          <p:nvPr>
            <p:ph type="sldNum" sz="quarter" idx="5"/>
          </p:nvPr>
        </p:nvSpPr>
        <p:spPr/>
        <p:txBody>
          <a:bodyPr/>
          <a:lstStyle/>
          <a:p>
            <a:fld id="{43017A12-327D-9F4F-8AA4-62A27AA1F9E0}" type="slidenum">
              <a:rPr lang="en-US" smtClean="0"/>
              <a:t>8</a:t>
            </a:fld>
            <a:endParaRPr lang="en-US"/>
          </a:p>
        </p:txBody>
      </p:sp>
    </p:spTree>
    <p:extLst>
      <p:ext uri="{BB962C8B-B14F-4D97-AF65-F5344CB8AC3E}">
        <p14:creationId xmlns:p14="http://schemas.microsoft.com/office/powerpoint/2010/main" val="365639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17</a:t>
            </a:fld>
            <a:endParaRPr lang="en-US" altLang="en-US"/>
          </a:p>
        </p:txBody>
      </p:sp>
    </p:spTree>
    <p:extLst>
      <p:ext uri="{BB962C8B-B14F-4D97-AF65-F5344CB8AC3E}">
        <p14:creationId xmlns:p14="http://schemas.microsoft.com/office/powerpoint/2010/main" val="355150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5/3/20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97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46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5/3/20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529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5/3/20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78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5/3/20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37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0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7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84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5/3/20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898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29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5/3/20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42283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ZwSo4vfw6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70453C-C7E1-463D-B181-32E333946DC5}"/>
              </a:ext>
            </a:extLst>
          </p:cNvPr>
          <p:cNvPicPr>
            <a:picLocks noChangeAspect="1"/>
          </p:cNvPicPr>
          <p:nvPr/>
        </p:nvPicPr>
        <p:blipFill rotWithShape="1">
          <a:blip r:embed="rId2"/>
          <a:srcRect t="12191" b="354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32B4D5-0B21-9745-9102-893EB58A9C75}"/>
              </a:ext>
            </a:extLst>
          </p:cNvPr>
          <p:cNvSpPr>
            <a:spLocks noGrp="1"/>
          </p:cNvSpPr>
          <p:nvPr>
            <p:ph type="ctrTitle"/>
          </p:nvPr>
        </p:nvSpPr>
        <p:spPr>
          <a:xfrm>
            <a:off x="7889065" y="2324906"/>
            <a:ext cx="3403426" cy="1588698"/>
          </a:xfrm>
        </p:spPr>
        <p:txBody>
          <a:bodyPr>
            <a:normAutofit fontScale="90000"/>
          </a:bodyPr>
          <a:lstStyle/>
          <a:p>
            <a:r>
              <a:rPr lang="en-US" dirty="0">
                <a:solidFill>
                  <a:schemeClr val="tx1"/>
                </a:solidFill>
              </a:rPr>
              <a:t>Graph theory basics</a:t>
            </a:r>
          </a:p>
        </p:txBody>
      </p:sp>
      <p:sp>
        <p:nvSpPr>
          <p:cNvPr id="3" name="Subtitle 2">
            <a:extLst>
              <a:ext uri="{FF2B5EF4-FFF2-40B4-BE49-F238E27FC236}">
                <a16:creationId xmlns:a16="http://schemas.microsoft.com/office/drawing/2014/main" id="{C91D1E3C-219D-8E45-8755-3C53AE5D0E60}"/>
              </a:ext>
            </a:extLst>
          </p:cNvPr>
          <p:cNvSpPr>
            <a:spLocks noGrp="1"/>
          </p:cNvSpPr>
          <p:nvPr>
            <p:ph type="subTitle" idx="1"/>
          </p:nvPr>
        </p:nvSpPr>
        <p:spPr>
          <a:xfrm>
            <a:off x="7889065" y="3945249"/>
            <a:ext cx="3403426" cy="738820"/>
          </a:xfrm>
        </p:spPr>
        <p:txBody>
          <a:bodyPr>
            <a:normAutofit/>
          </a:bodyPr>
          <a:lstStyle/>
          <a:p>
            <a:r>
              <a:rPr lang="en-US" dirty="0"/>
              <a:t>Lesson 9A</a:t>
            </a:r>
          </a:p>
        </p:txBody>
      </p:sp>
    </p:spTree>
    <p:extLst>
      <p:ext uri="{BB962C8B-B14F-4D97-AF65-F5344CB8AC3E}">
        <p14:creationId xmlns:p14="http://schemas.microsoft.com/office/powerpoint/2010/main" val="70365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CC4A-416A-D640-AA98-ABC4173CF658}"/>
              </a:ext>
            </a:extLst>
          </p:cNvPr>
          <p:cNvSpPr>
            <a:spLocks noGrp="1"/>
          </p:cNvSpPr>
          <p:nvPr>
            <p:ph type="title"/>
          </p:nvPr>
        </p:nvSpPr>
        <p:spPr/>
        <p:txBody>
          <a:bodyPr/>
          <a:lstStyle/>
          <a:p>
            <a:r>
              <a:rPr lang="en-US" dirty="0"/>
              <a:t>Can a continuous walk be planned so that all bridges are crossed only once?</a:t>
            </a:r>
          </a:p>
        </p:txBody>
      </p:sp>
      <p:sp>
        <p:nvSpPr>
          <p:cNvPr id="3" name="Content Placeholder 2">
            <a:extLst>
              <a:ext uri="{FF2B5EF4-FFF2-40B4-BE49-F238E27FC236}">
                <a16:creationId xmlns:a16="http://schemas.microsoft.com/office/drawing/2014/main" id="{027DB944-5753-124E-9545-CED91310EB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5CCE6C-31F3-6A44-B4B3-A25D26684BF1}"/>
              </a:ext>
            </a:extLst>
          </p:cNvPr>
          <p:cNvPicPr>
            <a:picLocks noChangeAspect="1"/>
          </p:cNvPicPr>
          <p:nvPr/>
        </p:nvPicPr>
        <p:blipFill>
          <a:blip r:embed="rId2"/>
          <a:stretch>
            <a:fillRect/>
          </a:stretch>
        </p:blipFill>
        <p:spPr>
          <a:xfrm>
            <a:off x="205922" y="2133600"/>
            <a:ext cx="11518900" cy="4419600"/>
          </a:xfrm>
          <a:prstGeom prst="rect">
            <a:avLst/>
          </a:prstGeom>
        </p:spPr>
      </p:pic>
    </p:spTree>
    <p:extLst>
      <p:ext uri="{BB962C8B-B14F-4D97-AF65-F5344CB8AC3E}">
        <p14:creationId xmlns:p14="http://schemas.microsoft.com/office/powerpoint/2010/main" val="225798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EDD7-FEA5-C442-A2C6-D1DE33A9A2C2}"/>
              </a:ext>
            </a:extLst>
          </p:cNvPr>
          <p:cNvSpPr>
            <a:spLocks noGrp="1"/>
          </p:cNvSpPr>
          <p:nvPr>
            <p:ph type="title"/>
          </p:nvPr>
        </p:nvSpPr>
        <p:spPr>
          <a:xfrm>
            <a:off x="0" y="0"/>
            <a:ext cx="12099235" cy="1188720"/>
          </a:xfrm>
        </p:spPr>
        <p:txBody>
          <a:bodyPr>
            <a:normAutofit/>
          </a:bodyPr>
          <a:lstStyle/>
          <a:p>
            <a:r>
              <a:rPr lang="en-US" dirty="0"/>
              <a:t>a simplified diagram to represent the situation---a graph.</a:t>
            </a:r>
          </a:p>
        </p:txBody>
      </p:sp>
      <p:pic>
        <p:nvPicPr>
          <p:cNvPr id="4" name="Picture 3">
            <a:extLst>
              <a:ext uri="{FF2B5EF4-FFF2-40B4-BE49-F238E27FC236}">
                <a16:creationId xmlns:a16="http://schemas.microsoft.com/office/drawing/2014/main" id="{FFF72967-84FA-EC44-B2F6-1B95A1324794}"/>
              </a:ext>
            </a:extLst>
          </p:cNvPr>
          <p:cNvPicPr>
            <a:picLocks noChangeAspect="1"/>
          </p:cNvPicPr>
          <p:nvPr/>
        </p:nvPicPr>
        <p:blipFill>
          <a:blip r:embed="rId2"/>
          <a:stretch>
            <a:fillRect/>
          </a:stretch>
        </p:blipFill>
        <p:spPr>
          <a:xfrm>
            <a:off x="177248" y="1597715"/>
            <a:ext cx="5715000" cy="4457700"/>
          </a:xfrm>
          <a:prstGeom prst="rect">
            <a:avLst/>
          </a:prstGeom>
        </p:spPr>
      </p:pic>
      <p:pic>
        <p:nvPicPr>
          <p:cNvPr id="5" name="Picture 4">
            <a:extLst>
              <a:ext uri="{FF2B5EF4-FFF2-40B4-BE49-F238E27FC236}">
                <a16:creationId xmlns:a16="http://schemas.microsoft.com/office/drawing/2014/main" id="{4D242390-3D2A-B141-9ABA-592334079F0F}"/>
              </a:ext>
            </a:extLst>
          </p:cNvPr>
          <p:cNvPicPr>
            <a:picLocks noChangeAspect="1"/>
          </p:cNvPicPr>
          <p:nvPr/>
        </p:nvPicPr>
        <p:blipFill>
          <a:blip r:embed="rId3"/>
          <a:stretch>
            <a:fillRect/>
          </a:stretch>
        </p:blipFill>
        <p:spPr>
          <a:xfrm>
            <a:off x="6096000" y="1597715"/>
            <a:ext cx="4978400" cy="4432300"/>
          </a:xfrm>
          <a:prstGeom prst="rect">
            <a:avLst/>
          </a:prstGeom>
        </p:spPr>
      </p:pic>
    </p:spTree>
    <p:extLst>
      <p:ext uri="{BB962C8B-B14F-4D97-AF65-F5344CB8AC3E}">
        <p14:creationId xmlns:p14="http://schemas.microsoft.com/office/powerpoint/2010/main" val="70591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6C2-1B87-5249-B2A1-7F08BEE4978D}"/>
              </a:ext>
            </a:extLst>
          </p:cNvPr>
          <p:cNvSpPr>
            <a:spLocks noGrp="1"/>
          </p:cNvSpPr>
          <p:nvPr>
            <p:ph type="title"/>
          </p:nvPr>
        </p:nvSpPr>
        <p:spPr>
          <a:xfrm>
            <a:off x="450248" y="358597"/>
            <a:ext cx="11029616" cy="988332"/>
          </a:xfrm>
        </p:spPr>
        <p:txBody>
          <a:bodyPr>
            <a:normAutofit/>
          </a:bodyPr>
          <a:lstStyle/>
          <a:p>
            <a:r>
              <a:rPr lang="en-US" sz="4000" dirty="0"/>
              <a:t>What is a graph?</a:t>
            </a:r>
          </a:p>
        </p:txBody>
      </p:sp>
      <p:sp>
        <p:nvSpPr>
          <p:cNvPr id="4" name="Content Placeholder 2">
            <a:extLst>
              <a:ext uri="{FF2B5EF4-FFF2-40B4-BE49-F238E27FC236}">
                <a16:creationId xmlns:a16="http://schemas.microsoft.com/office/drawing/2014/main" id="{5FB063D2-3394-6E4D-B3E6-55C12A7DB194}"/>
              </a:ext>
            </a:extLst>
          </p:cNvPr>
          <p:cNvSpPr txBox="1">
            <a:spLocks/>
          </p:cNvSpPr>
          <p:nvPr/>
        </p:nvSpPr>
        <p:spPr>
          <a:xfrm>
            <a:off x="302896" y="1239575"/>
            <a:ext cx="6442462" cy="5259828"/>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t>A graph is made up of dots and lines joining these dots.</a:t>
            </a:r>
          </a:p>
          <a:p>
            <a:r>
              <a:rPr lang="en-US" sz="2800" dirty="0"/>
              <a:t>The dots in a graph are called </a:t>
            </a:r>
            <a:r>
              <a:rPr lang="en-US" sz="2800" dirty="0">
                <a:solidFill>
                  <a:srgbClr val="FF0000"/>
                </a:solidFill>
              </a:rPr>
              <a:t>vertices</a:t>
            </a:r>
            <a:r>
              <a:rPr lang="en-US" sz="2800" dirty="0"/>
              <a:t> (plural of vertex). These vertices represent the riverbanks and the islands.</a:t>
            </a:r>
          </a:p>
          <a:p>
            <a:r>
              <a:rPr lang="en-US" sz="2800" dirty="0"/>
              <a:t>The lines in a graph are called </a:t>
            </a:r>
            <a:r>
              <a:rPr lang="en-US" sz="2800" dirty="0">
                <a:solidFill>
                  <a:srgbClr val="FF0000"/>
                </a:solidFill>
              </a:rPr>
              <a:t>edges</a:t>
            </a:r>
            <a:r>
              <a:rPr lang="en-US" sz="2800" dirty="0"/>
              <a:t>. These edges represent the bridges.</a:t>
            </a:r>
          </a:p>
          <a:p>
            <a:pPr marL="68580" indent="0">
              <a:buFont typeface="Wingdings 2" panose="05020102010507070707" pitchFamily="18" charset="2"/>
              <a:buNone/>
            </a:pPr>
            <a:endParaRPr lang="en-US" sz="2800" dirty="0"/>
          </a:p>
        </p:txBody>
      </p:sp>
      <p:pic>
        <p:nvPicPr>
          <p:cNvPr id="5" name="Picture 4">
            <a:extLst>
              <a:ext uri="{FF2B5EF4-FFF2-40B4-BE49-F238E27FC236}">
                <a16:creationId xmlns:a16="http://schemas.microsoft.com/office/drawing/2014/main" id="{21A4E61A-872D-2447-9516-E31487195AAF}"/>
              </a:ext>
            </a:extLst>
          </p:cNvPr>
          <p:cNvPicPr>
            <a:picLocks noChangeAspect="1"/>
          </p:cNvPicPr>
          <p:nvPr/>
        </p:nvPicPr>
        <p:blipFill>
          <a:blip r:embed="rId2"/>
          <a:stretch>
            <a:fillRect/>
          </a:stretch>
        </p:blipFill>
        <p:spPr>
          <a:xfrm>
            <a:off x="6639708" y="1026886"/>
            <a:ext cx="5552292" cy="4804228"/>
          </a:xfrm>
          <a:prstGeom prst="rect">
            <a:avLst/>
          </a:prstGeom>
        </p:spPr>
      </p:pic>
    </p:spTree>
    <p:extLst>
      <p:ext uri="{BB962C8B-B14F-4D97-AF65-F5344CB8AC3E}">
        <p14:creationId xmlns:p14="http://schemas.microsoft.com/office/powerpoint/2010/main" val="216620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28600"/>
            <a:ext cx="7024744" cy="1143000"/>
          </a:xfrm>
        </p:spPr>
        <p:txBody>
          <a:bodyPr>
            <a:normAutofit/>
          </a:bodyPr>
          <a:lstStyle/>
          <a:p>
            <a:r>
              <a:rPr lang="en-US" sz="4000" dirty="0"/>
              <a:t>In the Real-World</a:t>
            </a:r>
          </a:p>
        </p:txBody>
      </p:sp>
      <p:sp>
        <p:nvSpPr>
          <p:cNvPr id="3" name="Content Placeholder 2"/>
          <p:cNvSpPr>
            <a:spLocks noGrp="1"/>
          </p:cNvSpPr>
          <p:nvPr>
            <p:ph idx="1"/>
          </p:nvPr>
        </p:nvSpPr>
        <p:spPr>
          <a:xfrm>
            <a:off x="0" y="228600"/>
            <a:ext cx="12030030" cy="3508977"/>
          </a:xfrm>
        </p:spPr>
        <p:txBody>
          <a:bodyPr>
            <a:normAutofit/>
          </a:bodyPr>
          <a:lstStyle/>
          <a:p>
            <a:r>
              <a:rPr lang="en-US" sz="2800" b="1" dirty="0"/>
              <a:t>Vertices</a:t>
            </a:r>
            <a:r>
              <a:rPr lang="en-US" sz="2800" dirty="0"/>
              <a:t> may represent things such as people, places or region.</a:t>
            </a:r>
          </a:p>
          <a:p>
            <a:r>
              <a:rPr lang="en-US" sz="2800" b="1" dirty="0"/>
              <a:t>Edges</a:t>
            </a:r>
            <a:r>
              <a:rPr lang="en-US" sz="2800" dirty="0"/>
              <a:t> may represent connections such as roads, bridges or relationships.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0" y="2554357"/>
            <a:ext cx="6673622" cy="40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3201412"/>
            <a:ext cx="2819400" cy="2677656"/>
          </a:xfrm>
          <a:prstGeom prst="rect">
            <a:avLst/>
          </a:prstGeom>
          <a:noFill/>
        </p:spPr>
        <p:txBody>
          <a:bodyPr wrap="square" rtlCol="0">
            <a:spAutoFit/>
          </a:bodyPr>
          <a:lstStyle/>
          <a:p>
            <a:pPr algn="ctr"/>
            <a:r>
              <a:rPr lang="en-US" sz="2400" dirty="0"/>
              <a:t>What are the edges, and what do they represent? </a:t>
            </a:r>
          </a:p>
          <a:p>
            <a:pPr algn="ctr"/>
            <a:endParaRPr lang="en-US" sz="2400" dirty="0"/>
          </a:p>
          <a:p>
            <a:pPr algn="ctr"/>
            <a:endParaRPr lang="en-US" sz="2400" dirty="0"/>
          </a:p>
          <a:p>
            <a:pPr algn="ctr"/>
            <a:r>
              <a:rPr lang="en-US" sz="2400" dirty="0"/>
              <a:t>What about the vertices?</a:t>
            </a:r>
          </a:p>
        </p:txBody>
      </p:sp>
    </p:spTree>
    <p:extLst>
      <p:ext uri="{BB962C8B-B14F-4D97-AF65-F5344CB8AC3E}">
        <p14:creationId xmlns:p14="http://schemas.microsoft.com/office/powerpoint/2010/main" val="1110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out)">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775231-7643-A343-A206-4C2D6F4D3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36" y="2292528"/>
            <a:ext cx="4620811" cy="45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1192" y="0"/>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733126"/>
            <a:ext cx="12192000" cy="3634486"/>
          </a:xfrm>
        </p:spPr>
        <p:txBody>
          <a:bodyPr>
            <a:normAutofit/>
          </a:bodyPr>
          <a:lstStyle/>
          <a:p>
            <a:r>
              <a:rPr lang="en-US" sz="2400" dirty="0"/>
              <a:t>The number of edges attached to the vertex.</a:t>
            </a:r>
          </a:p>
          <a:p>
            <a:r>
              <a:rPr lang="en-US" sz="2400" dirty="0"/>
              <a:t>Euler found that the solution of the </a:t>
            </a:r>
            <a:r>
              <a:rPr lang="en-US" sz="2400" dirty="0" err="1"/>
              <a:t>Königsberg</a:t>
            </a:r>
            <a:r>
              <a:rPr lang="en-US" sz="2400" dirty="0"/>
              <a:t> bridge problem was connected to the degree of each vertex.</a:t>
            </a:r>
          </a:p>
          <a:p>
            <a:endParaRPr lang="en-US" sz="2400" dirty="0"/>
          </a:p>
          <a:p>
            <a:endParaRPr lang="en-US" sz="2400" dirty="0"/>
          </a:p>
        </p:txBody>
      </p:sp>
      <p:sp>
        <p:nvSpPr>
          <p:cNvPr id="4" name="TextBox 3"/>
          <p:cNvSpPr txBox="1"/>
          <p:nvPr/>
        </p:nvSpPr>
        <p:spPr>
          <a:xfrm>
            <a:off x="6410418" y="2499874"/>
            <a:ext cx="3505201" cy="2677656"/>
          </a:xfrm>
          <a:prstGeom prst="rect">
            <a:avLst/>
          </a:prstGeom>
          <a:noFill/>
        </p:spPr>
        <p:txBody>
          <a:bodyPr wrap="square" rtlCol="0">
            <a:spAutoFit/>
          </a:bodyPr>
          <a:lstStyle/>
          <a:p>
            <a:pPr algn="ctr"/>
            <a:r>
              <a:rPr lang="en-US" sz="2800" dirty="0"/>
              <a:t>What is the degree of vertex A?</a:t>
            </a:r>
          </a:p>
          <a:p>
            <a:pPr algn="ctr"/>
            <a:endParaRPr lang="en-US" sz="2800" dirty="0"/>
          </a:p>
          <a:p>
            <a:pPr algn="ctr"/>
            <a:endParaRPr lang="en-US" sz="2800" dirty="0"/>
          </a:p>
          <a:p>
            <a:pPr algn="ctr"/>
            <a:r>
              <a:rPr lang="en-US" sz="2800" dirty="0"/>
              <a:t>What is the degree of vertex C?</a:t>
            </a:r>
          </a:p>
        </p:txBody>
      </p:sp>
      <p:sp>
        <p:nvSpPr>
          <p:cNvPr id="5" name="Rectangle 4"/>
          <p:cNvSpPr/>
          <p:nvPr/>
        </p:nvSpPr>
        <p:spPr>
          <a:xfrm>
            <a:off x="7795202" y="3429000"/>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7" name="Rectangle 6"/>
          <p:cNvSpPr/>
          <p:nvPr/>
        </p:nvSpPr>
        <p:spPr>
          <a:xfrm>
            <a:off x="7571189" y="5201544"/>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spTree>
    <p:extLst>
      <p:ext uri="{BB962C8B-B14F-4D97-AF65-F5344CB8AC3E}">
        <p14:creationId xmlns:p14="http://schemas.microsoft.com/office/powerpoint/2010/main" val="15502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9509"/>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1188719"/>
            <a:ext cx="5711687" cy="5265089"/>
          </a:xfrm>
        </p:spPr>
        <p:txBody>
          <a:bodyPr>
            <a:normAutofit fontScale="92500" lnSpcReduction="20000"/>
          </a:bodyPr>
          <a:lstStyle/>
          <a:p>
            <a:r>
              <a:rPr lang="en-US" sz="2400" dirty="0"/>
              <a:t>For the </a:t>
            </a:r>
            <a:r>
              <a:rPr lang="en-US" sz="2400" dirty="0" err="1"/>
              <a:t>Königsberg</a:t>
            </a:r>
            <a:r>
              <a:rPr lang="en-US" sz="2400" dirty="0"/>
              <a:t> bridge graph:</a:t>
            </a:r>
          </a:p>
          <a:p>
            <a:r>
              <a:rPr lang="en-US" sz="2400" dirty="0"/>
              <a:t>the degree of vertex 𝐴 is 5 (because five edges are attached to vertex 𝐴): write this as </a:t>
            </a:r>
            <a:r>
              <a:rPr lang="en-US" sz="2400" dirty="0">
                <a:solidFill>
                  <a:srgbClr val="FF0000"/>
                </a:solidFill>
              </a:rPr>
              <a:t>deg(𝐴)=5</a:t>
            </a:r>
          </a:p>
          <a:p>
            <a:r>
              <a:rPr lang="en-US" sz="2400" dirty="0"/>
              <a:t>vertices 𝐵,𝐶 and 𝐷 are all of degree 3 (three edges touch each of these vertices): write this as </a:t>
            </a:r>
            <a:r>
              <a:rPr lang="en-US" sz="2400" dirty="0">
                <a:solidFill>
                  <a:srgbClr val="FF0000"/>
                </a:solidFill>
              </a:rPr>
              <a:t>deg(𝐵)=3</a:t>
            </a:r>
            <a:r>
              <a:rPr lang="en-US" sz="2400" dirty="0"/>
              <a:t>, etc.</a:t>
            </a:r>
          </a:p>
          <a:p>
            <a:r>
              <a:rPr lang="en-US" sz="2400" dirty="0"/>
              <a:t>The degree ----</a:t>
            </a:r>
            <a:r>
              <a:rPr lang="en-US" sz="2400" dirty="0">
                <a:solidFill>
                  <a:srgbClr val="FF0000"/>
                </a:solidFill>
              </a:rPr>
              <a:t>even or odd</a:t>
            </a:r>
            <a:r>
              <a:rPr lang="en-US" sz="2400" dirty="0"/>
              <a:t>.</a:t>
            </a:r>
          </a:p>
          <a:p>
            <a:r>
              <a:rPr lang="en-US" sz="2400" dirty="0"/>
              <a:t>Even: even number of edges (2, 4, 6,…) attached to the vertex.</a:t>
            </a:r>
          </a:p>
          <a:p>
            <a:r>
              <a:rPr lang="en-US" sz="2400" dirty="0"/>
              <a:t>Odd: odd number of edges (1, 3, 5,…) to the vertex.</a:t>
            </a:r>
          </a:p>
          <a:p>
            <a:r>
              <a:rPr lang="en-US" sz="2400" dirty="0"/>
              <a:t>All four vertices in the </a:t>
            </a:r>
            <a:r>
              <a:rPr lang="en-US" sz="2400" dirty="0" err="1"/>
              <a:t>Königsberg</a:t>
            </a:r>
            <a:r>
              <a:rPr lang="en-US" sz="2400" dirty="0"/>
              <a:t> bridge graph have an </a:t>
            </a:r>
            <a:r>
              <a:rPr lang="en-US" sz="2400" dirty="0">
                <a:solidFill>
                  <a:srgbClr val="FF0000"/>
                </a:solidFill>
              </a:rPr>
              <a:t>odd degree</a:t>
            </a:r>
            <a:r>
              <a:rPr lang="en-US" sz="2400" dirty="0"/>
              <a:t>.</a:t>
            </a:r>
          </a:p>
          <a:p>
            <a:endParaRPr lang="en-US" sz="2400" dirty="0"/>
          </a:p>
        </p:txBody>
      </p:sp>
      <p:pic>
        <p:nvPicPr>
          <p:cNvPr id="6" name="Picture 5">
            <a:extLst>
              <a:ext uri="{FF2B5EF4-FFF2-40B4-BE49-F238E27FC236}">
                <a16:creationId xmlns:a16="http://schemas.microsoft.com/office/drawing/2014/main" id="{7B9853BB-F5C0-A147-BE0F-C75AD2CFF907}"/>
              </a:ext>
            </a:extLst>
          </p:cNvPr>
          <p:cNvPicPr>
            <a:picLocks noChangeAspect="1"/>
          </p:cNvPicPr>
          <p:nvPr/>
        </p:nvPicPr>
        <p:blipFill>
          <a:blip r:embed="rId2"/>
          <a:stretch>
            <a:fillRect/>
          </a:stretch>
        </p:blipFill>
        <p:spPr>
          <a:xfrm>
            <a:off x="5839042" y="1188720"/>
            <a:ext cx="6117148" cy="5031570"/>
          </a:xfrm>
          <a:prstGeom prst="rect">
            <a:avLst/>
          </a:prstGeom>
        </p:spPr>
      </p:pic>
    </p:spTree>
    <p:extLst>
      <p:ext uri="{BB962C8B-B14F-4D97-AF65-F5344CB8AC3E}">
        <p14:creationId xmlns:p14="http://schemas.microsoft.com/office/powerpoint/2010/main" val="66608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92A8-985B-D943-8B80-CB96B2F5439A}"/>
              </a:ext>
            </a:extLst>
          </p:cNvPr>
          <p:cNvSpPr>
            <a:spLocks noGrp="1"/>
          </p:cNvSpPr>
          <p:nvPr>
            <p:ph type="title"/>
          </p:nvPr>
        </p:nvSpPr>
        <p:spPr>
          <a:xfrm>
            <a:off x="581191" y="288290"/>
            <a:ext cx="11029616" cy="1188720"/>
          </a:xfrm>
        </p:spPr>
        <p:txBody>
          <a:bodyPr>
            <a:normAutofit/>
          </a:bodyPr>
          <a:lstStyle/>
          <a:p>
            <a:r>
              <a:rPr lang="en-US" sz="4000" dirty="0"/>
              <a:t>Euler’s discovery</a:t>
            </a:r>
          </a:p>
        </p:txBody>
      </p:sp>
      <p:sp>
        <p:nvSpPr>
          <p:cNvPr id="3" name="Content Placeholder 2">
            <a:extLst>
              <a:ext uri="{FF2B5EF4-FFF2-40B4-BE49-F238E27FC236}">
                <a16:creationId xmlns:a16="http://schemas.microsoft.com/office/drawing/2014/main" id="{EC1B280E-8084-5E4D-AE08-8561CEE78D2D}"/>
              </a:ext>
            </a:extLst>
          </p:cNvPr>
          <p:cNvSpPr>
            <a:spLocks noGrp="1"/>
          </p:cNvSpPr>
          <p:nvPr>
            <p:ph idx="1"/>
          </p:nvPr>
        </p:nvSpPr>
        <p:spPr>
          <a:xfrm>
            <a:off x="581191" y="915173"/>
            <a:ext cx="11029615" cy="2821940"/>
          </a:xfrm>
        </p:spPr>
        <p:txBody>
          <a:bodyPr>
            <a:noAutofit/>
          </a:bodyPr>
          <a:lstStyle/>
          <a:p>
            <a:r>
              <a:rPr lang="en-US" sz="2800" dirty="0"/>
              <a:t>A graph with all </a:t>
            </a:r>
            <a:r>
              <a:rPr lang="en-US" sz="2800" dirty="0">
                <a:solidFill>
                  <a:srgbClr val="FF0000"/>
                </a:solidFill>
              </a:rPr>
              <a:t>odd</a:t>
            </a:r>
            <a:r>
              <a:rPr lang="en-US" sz="2800" dirty="0"/>
              <a:t> vertices cannot be traced or drawn without lifting the pencil or going over the same edge more than once. </a:t>
            </a:r>
          </a:p>
          <a:p>
            <a:r>
              <a:rPr lang="en-US" sz="2800" dirty="0">
                <a:solidFill>
                  <a:schemeClr val="tx1"/>
                </a:solidFill>
              </a:rPr>
              <a:t>Can</a:t>
            </a:r>
            <a:r>
              <a:rPr lang="en-US" sz="2800" dirty="0">
                <a:solidFill>
                  <a:srgbClr val="FF0000"/>
                </a:solidFill>
              </a:rPr>
              <a:t> all even</a:t>
            </a:r>
            <a:r>
              <a:rPr lang="en-US" sz="2800" dirty="0"/>
              <a:t> vertices or only </a:t>
            </a:r>
            <a:r>
              <a:rPr lang="en-US" sz="2800" dirty="0">
                <a:solidFill>
                  <a:srgbClr val="FF0000"/>
                </a:solidFill>
              </a:rPr>
              <a:t>two odd </a:t>
            </a:r>
            <a:r>
              <a:rPr lang="en-US" sz="2800" dirty="0"/>
              <a:t>vertices do that? </a:t>
            </a:r>
            <a:r>
              <a:rPr lang="en-US" sz="2800"/>
              <a:t>Yes.</a:t>
            </a:r>
            <a:endParaRPr lang="en-US" sz="2800" dirty="0"/>
          </a:p>
        </p:txBody>
      </p:sp>
      <p:pic>
        <p:nvPicPr>
          <p:cNvPr id="4" name="Picture 3">
            <a:extLst>
              <a:ext uri="{FF2B5EF4-FFF2-40B4-BE49-F238E27FC236}">
                <a16:creationId xmlns:a16="http://schemas.microsoft.com/office/drawing/2014/main" id="{BA5E497B-AE29-F44F-BCEA-4D2DF4436767}"/>
              </a:ext>
            </a:extLst>
          </p:cNvPr>
          <p:cNvPicPr>
            <a:picLocks noChangeAspect="1"/>
          </p:cNvPicPr>
          <p:nvPr/>
        </p:nvPicPr>
        <p:blipFill rotWithShape="1">
          <a:blip r:embed="rId2"/>
          <a:srcRect l="8091" r="10595"/>
          <a:stretch/>
        </p:blipFill>
        <p:spPr>
          <a:xfrm>
            <a:off x="581190" y="3300748"/>
            <a:ext cx="3696528" cy="3557252"/>
          </a:xfrm>
          <a:prstGeom prst="rect">
            <a:avLst/>
          </a:prstGeom>
        </p:spPr>
      </p:pic>
      <p:pic>
        <p:nvPicPr>
          <p:cNvPr id="5" name="Picture 4">
            <a:extLst>
              <a:ext uri="{FF2B5EF4-FFF2-40B4-BE49-F238E27FC236}">
                <a16:creationId xmlns:a16="http://schemas.microsoft.com/office/drawing/2014/main" id="{70CE89BD-6619-1A40-98E8-B89A6924F2FF}"/>
              </a:ext>
            </a:extLst>
          </p:cNvPr>
          <p:cNvPicPr>
            <a:picLocks noChangeAspect="1"/>
          </p:cNvPicPr>
          <p:nvPr/>
        </p:nvPicPr>
        <p:blipFill>
          <a:blip r:embed="rId3"/>
          <a:stretch>
            <a:fillRect/>
          </a:stretch>
        </p:blipFill>
        <p:spPr>
          <a:xfrm>
            <a:off x="7300686" y="3110626"/>
            <a:ext cx="4578783" cy="3747373"/>
          </a:xfrm>
          <a:prstGeom prst="rect">
            <a:avLst/>
          </a:prstGeom>
        </p:spPr>
      </p:pic>
    </p:spTree>
    <p:extLst>
      <p:ext uri="{BB962C8B-B14F-4D97-AF65-F5344CB8AC3E}">
        <p14:creationId xmlns:p14="http://schemas.microsoft.com/office/powerpoint/2010/main" val="410890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sp>
        <p:nvSpPr>
          <p:cNvPr id="13" name="Rectangle 12">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737540488"/>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1796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6" name="Rectangle 104">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32"/>
          <p:cNvSpPr txBox="1">
            <a:spLocks noGrp="1"/>
          </p:cNvSpPr>
          <p:nvPr>
            <p:ph type="title"/>
          </p:nvPr>
        </p:nvSpPr>
        <p:spPr>
          <a:xfrm>
            <a:off x="0" y="1037967"/>
            <a:ext cx="4449548" cy="4709131"/>
          </a:xfrm>
          <a:prstGeom prst="rect">
            <a:avLst/>
          </a:prstGeom>
        </p:spPr>
        <p:txBody>
          <a:bodyPr spcFirstLastPara="1" vert="horz" lIns="91425" tIns="45700" rIns="91425" bIns="45700" rtlCol="0" anchor="ctr" anchorCtr="0">
            <a:normAutofit/>
          </a:bodyPr>
          <a:lstStyle/>
          <a:p>
            <a:pPr>
              <a:spcBef>
                <a:spcPts val="0"/>
              </a:spcBef>
              <a:buClr>
                <a:schemeClr val="dk2"/>
              </a:buClr>
            </a:pPr>
            <a:r>
              <a:rPr lang="en-US" sz="4000" cap="none" dirty="0">
                <a:latin typeface="Times New Roman"/>
                <a:ea typeface="Times New Roman"/>
                <a:cs typeface="Times New Roman"/>
                <a:sym typeface="Times New Roman"/>
              </a:rPr>
              <a:t>Learning Intention: The graph theory</a:t>
            </a:r>
          </a:p>
        </p:txBody>
      </p:sp>
      <p:sp>
        <p:nvSpPr>
          <p:cNvPr id="167" name="Rectangle 106">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108">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9" name="Google Shape;162;p32">
            <a:extLst>
              <a:ext uri="{FF2B5EF4-FFF2-40B4-BE49-F238E27FC236}">
                <a16:creationId xmlns:a16="http://schemas.microsoft.com/office/drawing/2014/main" id="{D731D797-7CFE-43E8-A8F0-42879633E660}"/>
              </a:ext>
            </a:extLst>
          </p:cNvPr>
          <p:cNvGraphicFramePr/>
          <p:nvPr>
            <p:extLst>
              <p:ext uri="{D42A27DB-BD31-4B8C-83A1-F6EECF244321}">
                <p14:modId xmlns:p14="http://schemas.microsoft.com/office/powerpoint/2010/main" val="334434135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32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6E31EE-C726-AF4B-875F-9185CDF5C908}"/>
              </a:ext>
            </a:extLst>
          </p:cNvPr>
          <p:cNvPicPr>
            <a:picLocks noChangeAspect="1"/>
          </p:cNvPicPr>
          <p:nvPr/>
        </p:nvPicPr>
        <p:blipFill rotWithShape="1">
          <a:blip r:embed="rId2"/>
          <a:srcRect t="12954" b="12046"/>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DA674-C426-044B-83A5-7EED33015C89}"/>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3200">
                <a:solidFill>
                  <a:schemeClr val="bg1"/>
                </a:solidFill>
              </a:rPr>
              <a:t>Friendship network</a:t>
            </a:r>
          </a:p>
        </p:txBody>
      </p:sp>
    </p:spTree>
    <p:extLst>
      <p:ext uri="{BB962C8B-B14F-4D97-AF65-F5344CB8AC3E}">
        <p14:creationId xmlns:p14="http://schemas.microsoft.com/office/powerpoint/2010/main" val="34353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3B681-0ED2-F549-A620-E878D67777F5}"/>
              </a:ext>
            </a:extLst>
          </p:cNvPr>
          <p:cNvPicPr>
            <a:picLocks noChangeAspect="1"/>
          </p:cNvPicPr>
          <p:nvPr/>
        </p:nvPicPr>
        <p:blipFill>
          <a:blip r:embed="rId2"/>
          <a:stretch>
            <a:fillRect/>
          </a:stretch>
        </p:blipFill>
        <p:spPr>
          <a:xfrm>
            <a:off x="2381956" y="643467"/>
            <a:ext cx="7428088" cy="5571066"/>
          </a:xfrm>
          <a:prstGeom prst="rect">
            <a:avLst/>
          </a:prstGeom>
        </p:spPr>
      </p:pic>
      <p:pic>
        <p:nvPicPr>
          <p:cNvPr id="7" name="Picture 6">
            <a:extLst>
              <a:ext uri="{FF2B5EF4-FFF2-40B4-BE49-F238E27FC236}">
                <a16:creationId xmlns:a16="http://schemas.microsoft.com/office/drawing/2014/main" id="{FCA0E007-22F2-794C-834E-AE9453B9F015}"/>
              </a:ext>
            </a:extLst>
          </p:cNvPr>
          <p:cNvPicPr>
            <a:picLocks noChangeAspect="1"/>
          </p:cNvPicPr>
          <p:nvPr/>
        </p:nvPicPr>
        <p:blipFill>
          <a:blip r:embed="rId3"/>
          <a:stretch>
            <a:fillRect/>
          </a:stretch>
        </p:blipFill>
        <p:spPr>
          <a:xfrm>
            <a:off x="477012" y="5082964"/>
            <a:ext cx="2275525" cy="1274294"/>
          </a:xfrm>
          <a:prstGeom prst="rect">
            <a:avLst/>
          </a:prstGeom>
        </p:spPr>
      </p:pic>
    </p:spTree>
    <p:extLst>
      <p:ext uri="{BB962C8B-B14F-4D97-AF65-F5344CB8AC3E}">
        <p14:creationId xmlns:p14="http://schemas.microsoft.com/office/powerpoint/2010/main" val="113887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705D-D8E1-5948-91BE-12D80ACC5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876C21-DF1C-9940-B90E-A194E1A10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3998D1-BA12-414F-946A-4D409CD936B3}"/>
              </a:ext>
            </a:extLst>
          </p:cNvPr>
          <p:cNvPicPr>
            <a:picLocks noChangeAspect="1"/>
          </p:cNvPicPr>
          <p:nvPr/>
        </p:nvPicPr>
        <p:blipFill>
          <a:blip r:embed="rId2"/>
          <a:stretch>
            <a:fillRect/>
          </a:stretch>
        </p:blipFill>
        <p:spPr>
          <a:xfrm>
            <a:off x="284135" y="0"/>
            <a:ext cx="11623729" cy="6858000"/>
          </a:xfrm>
          <a:prstGeom prst="rect">
            <a:avLst/>
          </a:prstGeom>
        </p:spPr>
      </p:pic>
    </p:spTree>
    <p:extLst>
      <p:ext uri="{BB962C8B-B14F-4D97-AF65-F5344CB8AC3E}">
        <p14:creationId xmlns:p14="http://schemas.microsoft.com/office/powerpoint/2010/main" val="2423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76A94-9E06-DA4D-B880-D2F62C7AF7A4}"/>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B70AAF9A-27F7-E34F-9DCE-878B05B24A82}"/>
              </a:ext>
            </a:extLst>
          </p:cNvPr>
          <p:cNvSpPr>
            <a:spLocks noGrp="1"/>
          </p:cNvSpPr>
          <p:nvPr>
            <p:ph type="title"/>
          </p:nvPr>
        </p:nvSpPr>
        <p:spPr>
          <a:xfrm>
            <a:off x="160278" y="0"/>
            <a:ext cx="11029616" cy="1188720"/>
          </a:xfrm>
        </p:spPr>
        <p:txBody>
          <a:bodyPr/>
          <a:lstStyle/>
          <a:p>
            <a:r>
              <a:rPr lang="en-US" dirty="0"/>
              <a:t>internet</a:t>
            </a:r>
          </a:p>
        </p:txBody>
      </p:sp>
    </p:spTree>
    <p:extLst>
      <p:ext uri="{BB962C8B-B14F-4D97-AF65-F5344CB8AC3E}">
        <p14:creationId xmlns:p14="http://schemas.microsoft.com/office/powerpoint/2010/main" val="35626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057400" y="609600"/>
            <a:ext cx="7924800" cy="5410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pPr>
            <a:r>
              <a:rPr lang="en-US" sz="4000" i="1" cap="none" dirty="0">
                <a:solidFill>
                  <a:schemeClr val="dk2"/>
                </a:solidFill>
                <a:latin typeface="Times New Roman"/>
                <a:ea typeface="Times New Roman"/>
                <a:cs typeface="Times New Roman"/>
                <a:sym typeface="Times New Roman"/>
              </a:rPr>
              <a:t>In New York City, garbage collection, curb sweeping, snow removal, and other municipal services have been scheduled and organized using graph theory since the 1970s and the improved efficiency has yielded savings estimated in the </a:t>
            </a:r>
            <a:r>
              <a:rPr lang="en-US" sz="4000" i="1" cap="none" dirty="0">
                <a:solidFill>
                  <a:srgbClr val="C00000"/>
                </a:solidFill>
                <a:latin typeface="Times New Roman"/>
                <a:ea typeface="Times New Roman"/>
                <a:cs typeface="Times New Roman"/>
                <a:sym typeface="Times New Roman"/>
              </a:rPr>
              <a:t>tens of millions of dollars</a:t>
            </a:r>
            <a:r>
              <a:rPr lang="en-US" sz="4000" i="1" cap="none" dirty="0">
                <a:solidFill>
                  <a:schemeClr val="dk2"/>
                </a:solidFill>
                <a:latin typeface="Times New Roman"/>
                <a:ea typeface="Times New Roman"/>
                <a:cs typeface="Times New Roman"/>
                <a:sym typeface="Times New Roman"/>
              </a:rPr>
              <a:t> annually.</a:t>
            </a:r>
            <a:endParaRPr sz="4400" cap="none"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79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A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ACA919-0542-914E-9C4C-FA7E909D0D3A}"/>
              </a:ext>
            </a:extLst>
          </p:cNvPr>
          <p:cNvSpPr>
            <a:spLocks noGrp="1"/>
          </p:cNvSpPr>
          <p:nvPr>
            <p:ph idx="1"/>
          </p:nvPr>
        </p:nvSpPr>
        <p:spPr/>
        <p:txBody>
          <a:bodyPr/>
          <a:lstStyle/>
          <a:p>
            <a:r>
              <a:rPr lang="en-AU" dirty="0">
                <a:hlinkClick r:id="rId3"/>
              </a:rPr>
              <a:t>https://www.youtube.com/watch?v=nZwSo4vfw6c</a:t>
            </a:r>
            <a:endParaRPr lang="en-US" dirty="0"/>
          </a:p>
        </p:txBody>
      </p:sp>
    </p:spTree>
    <p:extLst>
      <p:ext uri="{BB962C8B-B14F-4D97-AF65-F5344CB8AC3E}">
        <p14:creationId xmlns:p14="http://schemas.microsoft.com/office/powerpoint/2010/main" val="342101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38733D19-FF76-4DF6-985F-DB050AF8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084C2-AED4-3143-8CD8-DBD79D8132FB}"/>
              </a:ext>
            </a:extLst>
          </p:cNvPr>
          <p:cNvSpPr>
            <a:spLocks noGrp="1"/>
          </p:cNvSpPr>
          <p:nvPr>
            <p:ph type="title"/>
          </p:nvPr>
        </p:nvSpPr>
        <p:spPr>
          <a:xfrm>
            <a:off x="581191" y="4322102"/>
            <a:ext cx="10993549" cy="1153609"/>
          </a:xfrm>
        </p:spPr>
        <p:txBody>
          <a:bodyPr vert="horz" lIns="91440" tIns="45720" rIns="91440" bIns="45720" rtlCol="0" anchor="b">
            <a:normAutofit/>
          </a:bodyPr>
          <a:lstStyle/>
          <a:p>
            <a:r>
              <a:rPr lang="en-US" sz="3600"/>
              <a:t>The problem simplified</a:t>
            </a:r>
          </a:p>
        </p:txBody>
      </p:sp>
      <p:sp>
        <p:nvSpPr>
          <p:cNvPr id="20" name="Rectangle 19">
            <a:extLst>
              <a:ext uri="{FF2B5EF4-FFF2-40B4-BE49-F238E27FC236}">
                <a16:creationId xmlns:a16="http://schemas.microsoft.com/office/drawing/2014/main" id="{B8931767-514A-4E70-9129-DB6B46BFA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092556C3-D615-4E70-B4AD-7791DE6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5D468424-DF72-426E-8DB3-F91B8857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F72DE9E-345A-404D-8CC2-C0E9ECF324CF}"/>
              </a:ext>
            </a:extLst>
          </p:cNvPr>
          <p:cNvPicPr>
            <a:picLocks noChangeAspect="1"/>
          </p:cNvPicPr>
          <p:nvPr/>
        </p:nvPicPr>
        <p:blipFill rotWithShape="1">
          <a:blip r:embed="rId2"/>
          <a:srcRect t="15330" r="-1" b="12741"/>
          <a:stretch/>
        </p:blipFill>
        <p:spPr>
          <a:xfrm>
            <a:off x="446535" y="599725"/>
            <a:ext cx="7493290" cy="3557252"/>
          </a:xfrm>
          <a:prstGeom prst="rect">
            <a:avLst/>
          </a:prstGeom>
        </p:spPr>
      </p:pic>
      <p:pic>
        <p:nvPicPr>
          <p:cNvPr id="5" name="Picture 4">
            <a:extLst>
              <a:ext uri="{FF2B5EF4-FFF2-40B4-BE49-F238E27FC236}">
                <a16:creationId xmlns:a16="http://schemas.microsoft.com/office/drawing/2014/main" id="{C7A61A0F-A31D-044B-9790-ACD992073801}"/>
              </a:ext>
            </a:extLst>
          </p:cNvPr>
          <p:cNvPicPr>
            <a:picLocks noChangeAspect="1"/>
          </p:cNvPicPr>
          <p:nvPr/>
        </p:nvPicPr>
        <p:blipFill rotWithShape="1">
          <a:blip r:embed="rId3"/>
          <a:srcRect l="8091" r="10595"/>
          <a:stretch/>
        </p:blipFill>
        <p:spPr>
          <a:xfrm>
            <a:off x="8042147" y="599725"/>
            <a:ext cx="3696528" cy="3557252"/>
          </a:xfrm>
          <a:prstGeom prst="rect">
            <a:avLst/>
          </a:prstGeom>
        </p:spPr>
      </p:pic>
    </p:spTree>
    <p:extLst>
      <p:ext uri="{BB962C8B-B14F-4D97-AF65-F5344CB8AC3E}">
        <p14:creationId xmlns:p14="http://schemas.microsoft.com/office/powerpoint/2010/main" val="243516659"/>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252441"/>
      </a:dk2>
      <a:lt2>
        <a:srgbClr val="E8E8E2"/>
      </a:lt2>
      <a:accent1>
        <a:srgbClr val="403ED4"/>
      </a:accent1>
      <a:accent2>
        <a:srgbClr val="3177DF"/>
      </a:accent2>
      <a:accent3>
        <a:srgbClr val="7C31DF"/>
      </a:accent3>
      <a:accent4>
        <a:srgbClr val="CD6C1F"/>
      </a:accent4>
      <a:accent5>
        <a:srgbClr val="BAA529"/>
      </a:accent5>
      <a:accent6>
        <a:srgbClr val="88B11B"/>
      </a:accent6>
      <a:hlink>
        <a:srgbClr val="87882D"/>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452</Words>
  <Application>Microsoft Macintosh PowerPoint</Application>
  <PresentationFormat>Widescreen</PresentationFormat>
  <Paragraphs>50</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Century Schoolbook</vt:lpstr>
      <vt:lpstr>Comic Sans MS</vt:lpstr>
      <vt:lpstr>Franklin Gothic Book</vt:lpstr>
      <vt:lpstr>Times New Roman</vt:lpstr>
      <vt:lpstr>Wingdings 2</vt:lpstr>
      <vt:lpstr>DividendVTI</vt:lpstr>
      <vt:lpstr>Graph theory basics</vt:lpstr>
      <vt:lpstr>Learning Intention: The graph theory</vt:lpstr>
      <vt:lpstr>Friendship network</vt:lpstr>
      <vt:lpstr>PowerPoint Presentation</vt:lpstr>
      <vt:lpstr>PowerPoint Presentation</vt:lpstr>
      <vt:lpstr>internet</vt:lpstr>
      <vt:lpstr>In New York City, garbage collection, curb sweeping, snow removal, and other municipal services have been scheduled and organized using graph theory since the 1970s and the improved efficiency has yielded savings estimated in the tens of millions of dollars annually.</vt:lpstr>
      <vt:lpstr>PowerPoint Presentation</vt:lpstr>
      <vt:lpstr>The problem simplified</vt:lpstr>
      <vt:lpstr>Can a continuous walk be planned so that all bridges are crossed only once?</vt:lpstr>
      <vt:lpstr>a simplified diagram to represent the situation---a graph.</vt:lpstr>
      <vt:lpstr>What is a graph?</vt:lpstr>
      <vt:lpstr>In the Real-World</vt:lpstr>
      <vt:lpstr>Degree of the Vertex</vt:lpstr>
      <vt:lpstr>Degree of the Vertex</vt:lpstr>
      <vt:lpstr>Euler’s discovery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theory basics</dc:title>
  <dc:creator>Yongmei Zhang</dc:creator>
  <cp:lastModifiedBy>Yongmei Zhang</cp:lastModifiedBy>
  <cp:revision>3</cp:revision>
  <dcterms:created xsi:type="dcterms:W3CDTF">2020-04-29T12:16:52Z</dcterms:created>
  <dcterms:modified xsi:type="dcterms:W3CDTF">2020-05-03T09:59:22Z</dcterms:modified>
</cp:coreProperties>
</file>