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3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7909" autoAdjust="0"/>
  </p:normalViewPr>
  <p:slideViewPr>
    <p:cSldViewPr snapToGrid="0" snapToObjects="1">
      <p:cViewPr varScale="1">
        <p:scale>
          <a:sx n="58" d="100"/>
          <a:sy n="58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9C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omic Sans MS" panose="030F0902030302020204" pitchFamily="66" charset="0"/>
            </a:rPr>
            <a:t>1. Ex </a:t>
          </a:r>
          <a:r>
            <a:rPr lang="en-AU" sz="3900" kern="1200" dirty="0">
              <a:latin typeface="Comic Sans MS" panose="030F0902030302020204" pitchFamily="66" charset="0"/>
            </a:rPr>
            <a:t>9C</a:t>
          </a:r>
          <a:endParaRPr lang="en-US" sz="39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526843"/>
            <a:satOff val="4676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08:25:43.1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93.52808"/>
      <inkml:brushProperty name="anchorY" value="-16722.92773"/>
      <inkml:brushProperty name="scaleFactor" value="0.5"/>
    </inkml:brush>
  </inkml:definitions>
  <inkml:trace contextRef="#ctx0" brushRef="#br0">1690 1 24575,'-17'0'0,"1"0"0,5 4 0,1-3 0,-1 9 0,0-9 0,1 8 0,-1-8 0,1 9 0,-1-9 0,5 8 0,-3-8 0,3 4 0,0-1 0,-3-3 0,8 9 0,-9-9 0,9 8 0,-8-8 0,3 4 0,0-1 0,-3-2 0,8 7 0,-9-8 0,9 8 0,-8-8 0,7 9 0,-7-9 0,8 8 0,-9-8 0,9 8 0,-8-7 0,3 7 0,-4-3 0,-1-1 0,0 5 0,1-9 0,-1 8 0,1-3 0,-1 4 0,1-4 0,4 3 0,-4-8 0,5 9 0,-6-5 0,0 1 0,1 3 0,-1-3 0,1 0 0,-1 3 0,1-8 0,4 9 0,-4-5 0,5 6 0,-6-5 0,5 3 0,-3-3 0,3-1 0,-5 5 0,1-5 0,-1 1 0,1 3 0,-1-3 0,1 5 0,-1-1 0,1 0 0,-1-4 0,5 3 0,-3-3 0,3 4 0,-5-4 0,5 3 0,-3-3 0,3 5 0,-4-1 0,-1 0 0,5 1 0,-3-1 0,3-4 0,0 3 0,-3-3 0,3 4 0,-5 1 0,1-5 0,-1 3 0,5-3 0,-3-1 0,3 5 0,0-5 0,-3 6 0,3-1 0,-5 1 0,6-1 0,-5-4 0,9 3 0,-8-8 0,8 8 0,-4-3 0,0 0 0,4 3 0,-4-3 0,1 0 0,2 3 0,-7-3 0,8 4 0,-9 1 0,5-1 0,-1 0 0,-4 1 0,9-1 0,-8 0 0,3 1 0,-5-1 0,6 1 0,-5-6 0,9 5 0,-8-9 0,7 8 0,-7-3 0,8 4 0,-8-4 0,7 3 0,-7-8 0,8 9 0,-9-5 0,5 1 0,-1 3 0,-4-3 0,9 5 0,-8-6 0,3 5 0,0-5 0,-3 6 0,3-1 0,0 1 0,-3-6 0,3 5 0,0-5 0,-4 6 0,5-1 0,-6 1 0,0-1 0,1 0 0,4 1 0,-3-5 0,8 3 0,-9-8 0,9 8 0,-8-3 0,3 4 0,0 1 0,-4-6 0,9 5 0,-8-5 0,3 6 0,0-1 0,-3 1 0,8-1 0,-9 0 0,9 1 0,-4-1 0,1-4 0,3 3 0,-9-8 0,9 9 0,-8-5 0,7 6 0,-7-5 0,8 3 0,-4-3 0,1-1 0,2 5 0,-7-9 0,8 8 0,-4-3 0,0 0 0,4 3 0,-8-3 0,8 4 0,-9 0 0,9 1 0,-4-1 0,1-4 0,3 3 0,-4-3 0,0 4 0,4 1 0,-4-1 0,1 1 0,2-1 0,-7 0 0,3 1 0,0-1 0,-3 1 0,8-1 0,-9 0 0,9 1 0,-8-1 0,8 0 0,-9 1 0,9-1 0,-8 1 0,8-1 0,-4 0 0,0-4 0,4 3 0,-4-3 0,1 5 0,3-1 0,-9 0 0,9 1 0,-4-1 0,1-4 0,2 3 0,-7-3 0,3 4 0,0 1 0,-3-1 0,8 1 0,-4-1 0,0-4 0,4 3 0,-3-3 0,-1 0 0,4 3 0,-4-3 0,0 4 0,4 0 0,-4 1 0,1-1 0,3 1 0,-4-1 0,0-4 0,4 3 0,-4-3 0,5 4 0,-4 0 0,2 1 0,-2-1 0,4 1 0,-5-1 0,4 0 0,-4 1 0,5-1 0,0 1 0,-4-1 0,2 0 0,-2 1 0,4-1 0,0 1 0,0-1 0,-5 0 0,4 1 0,-4-1 0,5 1 0,0-1 0,0 0 0,-5 1 0,4-1 0,-3 1 0,4-1 0,0 0 0,0 1 0,-5-1 0,4 1 0,-4-1 0,5 0 0,0 1 0,0-1 0,0 1 0,0-1 0,0 0 0,0 1 0,0-1 0,-5-4 0,4 3 0,-4-3 0,5 4 0,0 1 0,-4-1 0,3 0 0,-4 1 0,5-1 0,0 1 0,0-1 0,0 0 0,-5 1 0,4-1 0,-4 1 0,5-1 0,0 0 0,0 1 0,0-1 0,0 1 0,0-1 0,0 0 0,0 1 0,0-1 0,0 1 0,0-1 0,0 0 0,0 1 0,0-1 0,0 1 0,-4-1 0,2 0 0,-2 1 0,4-1 0,0 0 0,0 1 0,0-1 0,0 1 0,0-1 0,0 0 0,-5 1 0,4-1 0,-4 1 0,5-1 0,0 0 0,0 1 0,0-1 0,0 1 0,0-1 0,0 0 0,0 1 0,0-1 0,0 1 0,-4-1 0,2 0 0,-2 1 0,4-1 0,0 1 0,0-1 0,0 0 0,0 1 0,0-1 0,0 1 0,0-1 0,0 0 0,0 1 0,0-1 0,0 1 0,0-1 0,0 0 0,0 1 0,0-1 0,0 0 0,0 1 0,0-1 0,0 1 0,0-1 0,0 0 0,0 1 0,0-1 0,0 1 0,0-1 0,0 0 0,0 1 0,0-1 0,0 1 0,0-1 0,-5 0 0,4 1 0,-4-1 0,5 1 0,0-1 0,0 0 0,0 1 0,0-1 0,0 1 0,-5-1 0,4 0 0,-3 1 0,4-1 0,0 1 0,0-1 0,0 0 0,0 1 0,0-1 0,0 0 0,-5 1 0,4-1 0,-4 1 0,5-1 0,0 0 0,0 1 0,0-1 0,0 1 0,0-1 0,0 0 0,0 1 0,0-1 0,0 1 0,0-1 0,0 0 0,0 1 0,0-1 0,0 1 0,0-1 0,0 0 0,0 1 0,0-1 0,0 1 0,0-1 0,0 0 0,0 1 0,0-1 0,0 1 0,0-1 0,0 0 0,0 1 0,0-1 0,0 1 0,0-1 0,0 0 0,0 1 0,0-1 0,0 0 0,0 1 0,0-1 0,0 1 0,0-1 0,0 0 0,0 1 0,0-1 0,0 1 0,0 5 0,0-5 0,0 5 0,0-5 0,0-1 0,0 1 0,0-1 0,0 0 0,0 1 0,5-1 0,-4 1 0,3-1 0,-4 0 0,5 1 0,-4-1 0,4 1 0,-1-1 0,-2 0 0,7 1 0,-8-1 0,4 1 0,-1-6 0,-3 5 0,4-5 0,0 6 0,-4-1 0,8-4 0,-8 3 0,4-3 0,-1 0 0,-2 3 0,7-3 0,-8 4 0,8-4 0,-8 3 0,9-3 0,-9 4 0,8-4 0,-3 3 0,4-3 0,1 4 0,-1 1 0,0-5 0,-4 3 0,3-8 0,-7 8 0,7-8 0,-8 9 0,8-9 0,-8 8 0,9-8 0,-5 8 0,6-3 0,-1 5 0,1-6 0,-6 5 0,5-5 0,-5 6 0,6-1 0,-6 1 0,5-6 0,-9 5 0,8-9 0,-8 8 0,8-8 0,-7 8 0,7-7 0,-8 7 0,8-8 0,-8 8 0,9-8 0,-9 9 0,3-5 0,-4 6 0,5-6 0,-4 5 0,4-4 0,-5 4 0,4 0 0,-2 1 0,7-1 0,-8 0 0,4 1 0,-1-1 0,-3 1 0,9-1 0,-9 0 0,8 1 0,-8-1 0,8 1 0,-7-1 0,2 0 0,1-4 0,-4 3 0,8-3 0,-8 5 0,9-1 0,-9 0 0,8-4 0,-8 3 0,8-3 0,-3 5 0,0-1 0,3-4 0,-8 3 0,9-8 0,-9 8 0,8-7 0,-3 2 0,0 1 0,3-4 0,-8 8 0,8-8 0,-8-1 0,4-11 0,-5-7 0,0 5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08:25:52.2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71.46484"/>
      <inkml:brushProperty name="anchorY" value="-33406.00781"/>
      <inkml:brushProperty name="scaleFactor" value="0.5"/>
    </inkml:brush>
  </inkml:definitions>
  <inkml:trace contextRef="#ctx0" brushRef="#br0">1188 0 24575,'11'0'0,"-1"0"0,6 0 0,-4 0 0,4 0 0,-6 0 0,6 0 0,-4 5 0,4-4 0,-6 8 0,1-3 0,-1 0 0,1 3 0,-1-3 0,0 0 0,1 3 0,-5-3 0,3 4 0,-3 1 0,-1-1 0,5 0 0,-5 1 0,1-1 0,3 1 0,-8-1 0,9 0 0,-4 1 0,-1-1 0,5-4 0,-5 3 0,1-3 0,3 4 0,-3 1 0,0-1 0,3 0 0,-3-4 0,4 3 0,-4-3 0,3 0 0,-8 3 0,9-3 0,-9 4 0,8 1 0,-8-1 0,8-4 0,-7 3 0,2-3 0,1 4 0,-4 1 0,4-1 0,-5 1 0,4-1 0,-3 0 0,4 1 0,-5-1 0,0 1 0,5-1 0,-4 0 0,3 1 0,1-1 0,-4 1 0,4-1 0,-5 0 0,4 1 0,-2 5 0,2-4 0,-4 4 0,0-6 0,0 0 0,5 1 0,-4-1 0,4 0 0,-5 1 0,0-1 0,0 1 0,0-1 0,0 0 0,0 1 0,0-1 0,4 1 0,-3-1 0,4 0 0,-5 1 0,0-1 0,0 1 0,0-1 0,0 0 0,0 1 0,0-1 0,0 1 0,5-6 0,-4 5 0,3-5 0,-4 6 0,0-1 0,0 1 0,0-1 0,0 0 0,5-4 0,-4 3 0,4-3 0,-5 5 0,0-1 0,4-4 0,-2 3 0,2-3 0,-4 4 0,0 0 0,0 1 0,0-1 0,0 1 0,5-6 0,-4 5 0,4-5 0,-5 6 0,0-1 0,0 1 0,4-6 0,-3 5 0,4-5 0,-5 6 0,0-1 0,0 1 0,5-1 0,-4 0 0,3 1 0,-4-1 0,5 1 0,-4-1 0,4 0 0,-5 1 0,0-1 0,4 1 0,-2-1 0,2 0 0,-4 1 0,0-1 0,5 1 0,-4-1 0,4 0 0,-5 1 0,0-1 0,0 1 0,0-1 0,0 0 0,0 1 0,0-1 0,0 0 0,0 1 0,0-1 0,0 1 0,0-1 0,0 0 0,0 1 0,0-1 0,0 1 0,0-1 0,0 0 0,0 1 0,0-1 0,0 1 0,0-1 0,0 0 0,0 1 0,0-1 0,0 1 0,0-1 0,0 0 0,0 1 0,0-1 0,0 1 0,0-1 0,0 0 0,0 1 0,0-1 0,0 1 0,0-1 0,0 0 0,0 1 0,0-1 0,0 0 0,0 1 0,0-1 0,0 1 0,0-1 0,0 0 0,0 1 0,0-1 0,0 1 0,0-1 0,0 0 0,0 1 0,0-1 0,0 1 0,0-1 0,0 0 0,0 1 0,0-1 0,0 1 0,0-1 0,0 0 0,0 1 0,-5-1 0,4 1 0,-4-1 0,5 0 0,0 1 0,0-1 0,0 1 0,-5-6 0,4 5 0,-4-5 0,5 6 0,0-1 0,0 1 0,0-1 0,0 0 0,-4-4 0,3 3 0,-4-3 0,5 4 0,0 1 0,0-1 0,0 1 0,0-1 0,-5 0 0,4 1 0,-4-1 0,5 1 0,0-1 0,0 0 0,-4-4 0,2 3 0,-2-3 0,4 5 0,0-1 0,0 0 0,0 1 0,-5-5 0,4 3 0,-4-3 0,5 4 0,0 0 0,0 1 0,0-1 0,0 6 0,0 2 0,0 5 0,0 0 0,0 0 0,0 0 0,0 0 0,0 0 0,0 0 0,0-1 0,0 1 0,0-5 0,-10 3 0,7-9 0,-7 10 0,10-10 0,0 4 0,0-6 0,0 0 0,0 1 0,0-1 0,-5 1 0,4-1 0,-3 0 0,4 1 0,-5-1 0,4 1 0,-4-1 0,0 0 0,4 1 0,-4-1 0,1 1 0,3-1 0,-4 0 0,0 1 0,4-1 0,-4 1 0,1-1 0,2 0 0,-2 1 0,-1-1 0,4 1 0,-4-1 0,1 0 0,2 1 0,-2-1 0,4 0 0,-5 1 0,4-1 0,-4 1 0,5-1 0,0 0 0,-5-4 0,4 3 0,-3-3 0,4 5 0,0-1 0,-5 0 0,4 1 0,-4-1 0,0 1 0,4-1 0,-4 0 0,1 1 0,3-1 0,-9 1 0,9-1 0,-4 0 0,1 1 0,3-1 0,-4 1 0,0-1 0,4 0 0,-4 1 0,1-5 0,2 3 0,-2-3 0,-1-1 0,4 5 0,-4-5 0,0 1 0,4 3 0,-8-3 0,8 4 0,-4 1 0,0-1 0,4 1 0,-3-1 0,-1 0 0,4 1 0,-9-1 0,9 1 0,-4-1 0,1-4 0,3 3 0,-9-3 0,9 4 0,-4 1 0,1-1 0,-2 0 0,0 1 0,1-1 0,0 1 0,4-1 0,-8 0 0,8 1 0,-9-1 0,9 1 0,-8-6 0,8 5 0,-4-5 0,5 6 0,-5-5 0,4 3 0,-4-3 0,1-1 0,3 5 0,-4-5 0,0 6 0,4-1 0,-4 1 0,1-6 0,2 5 0,-2-5 0,-1 6 0,4-1 0,-8 0 0,7 1 0,-7-1 0,8 1 0,-9-6 0,9 5 0,-3-5 0,-1 1 0,4 3 0,-9-3 0,9 5 0,-4-1 0,1 0 0,3 1 0,-4-1 0,0-4 0,4 3 0,-4-3 0,1 0 0,2 3 0,-2-3 0,-1 0 0,4 3 0,-8-3 0,7 4 0,-2 0 0,-1-4 0,4 3 0,-4-3 0,0 0 0,4 3 0,-3-3 0,-1 0 0,4 3 0,-9-3 0,4 4 0,1 1 0,-5-6 0,9 5 0,-8-5 0,3 1 0,-5-1 0,5 5 0,2 3 0,-7 10 0,4 0 0,-10 0 0,6-6 0,4-1 0,-2 0 0,3-4 0,-5 4 0,0-6 0,0 6 0,0-4 0,0 10 0,0-11 0,0 11 0,0-10 0,4 9 0,-2-9 0,3 10 0,-5-10 0,0 9 0,0-9 0,5 4 0,-4-6 0,4 1 0,-4-1 0,-1 1 0,5-1 0,-3 0 0,8 1 0,-9-1 0,9 1 0,-8-6 0,3 5 0,-5-5 0,1 6 0,-1-1 0,5 0 0,-3-4 0,3 4 0,0-5 0,-3 1 0,3 3 0,-4-8 0,4 9 0,-4-9 0,4 8 0,-4-3 0,-1 0 0,1 3 0,-1-8 0,5 8 0,-3-8 0,8 9 0,-9-9 0,5 8 0,-6-8 0,0 8 0,1-7 0,4 7 0,-3-8 0,3 4 0,-5-1 0,1-3 0,-1 9 0,1-9 0,4 8 0,-4-8 0,5 8 0,-6-7 0,0 7 0,1-8 0,-1 8 0,1-8 0,-1 9 0,1-9 0,-1 3 0,1 1 0,-1-4 0,0 4 0,1-5 0,-1 4 0,1-2 0,-1 2 0,1-4 0,-1 0 0,1 0 0,-1 0 0,0 0 0,1 5 0,-1-4 0,1 4 0,-1-5 0,1 0 0,-1 0 0,1 0 0,-1 0 0,1 0 0,-1 4 0,0-3 0,1 4 0,-1-5 0,1 0 0,4 5 0,-3-4 0,3 3 0,-5-4 0,1 0 0,4 5 0,-4-4 0,4 4 0,-4-5 0,-1 0 0,1 0 0,4 4 0,-3-2 0,3 2 0,0-4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08:26:03.1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17.60059"/>
      <inkml:brushProperty name="anchorY" value="-50274.14063"/>
      <inkml:brushProperty name="scaleFactor" value="0.5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08:26:04.0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773.29492"/>
      <inkml:brushProperty name="anchorY" value="-66819.42188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D6CD-8ADA-CF42-A6DD-3144605E523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DCCF-1C64-1A4A-84A7-610B3B3C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https://create.kahoot.it/details/3617a50d-75c9-4d88-9554-ec64dc7c6af1</a:t>
            </a:r>
          </a:p>
          <a:p>
            <a:r>
              <a:rPr lang="en-AU" dirty="0"/>
              <a:t>https://create.kahoot.it/details/f6ab49f7-455a-4c3d-8538-dd693ee49ad3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DDCCF-1C64-1A4A-84A7-610B3B3CD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7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50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customXml" Target="../ink/ink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3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EEBF0C3-35DB-4C76-9221-910B5470B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B2653-DBFF-E34E-AD84-12F8E4EF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114" y="4727173"/>
            <a:ext cx="12308093" cy="86882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AU" sz="4000" b="1" dirty="0"/>
              <a:t>Isomorphic, connected graphs and adjacency matrices</a:t>
            </a:r>
            <a:endParaRPr lang="en-US" sz="4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6301F-607D-4C4F-AA7C-A47A1A403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en-AU" sz="2000" b="1">
                <a:solidFill>
                  <a:schemeClr val="bg1"/>
                </a:solidFill>
              </a:rPr>
              <a:t>Lesson 9C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9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monitor, black, sitting&#10;&#10;Description automatically generated">
            <a:extLst>
              <a:ext uri="{FF2B5EF4-FFF2-40B4-BE49-F238E27FC236}">
                <a16:creationId xmlns:a16="http://schemas.microsoft.com/office/drawing/2014/main" id="{40609175-EAD7-4D21-9E60-52387B435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3" r="36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dirty="0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ED52-C2DE-DB4D-A5AC-05A6D8C42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885059"/>
            <a:ext cx="3731006" cy="3207258"/>
          </a:xfrm>
        </p:spPr>
        <p:txBody>
          <a:bodyPr anchor="t">
            <a:normAutofit/>
          </a:bodyPr>
          <a:lstStyle/>
          <a:p>
            <a:r>
              <a:rPr lang="en-US" dirty="0"/>
              <a:t>Isomorphic graphs</a:t>
            </a:r>
          </a:p>
          <a:p>
            <a:r>
              <a:rPr lang="en-US" dirty="0"/>
              <a:t>Connected graphs and bridges</a:t>
            </a:r>
          </a:p>
          <a:p>
            <a:r>
              <a:rPr lang="en-US" dirty="0"/>
              <a:t>Adjacency matrices</a:t>
            </a:r>
          </a:p>
        </p:txBody>
      </p:sp>
    </p:spTree>
    <p:extLst>
      <p:ext uri="{BB962C8B-B14F-4D97-AF65-F5344CB8AC3E}">
        <p14:creationId xmlns:p14="http://schemas.microsoft.com/office/powerpoint/2010/main" val="223037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D625-3806-A840-8DFA-51762F39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1179576"/>
          </a:xfrm>
        </p:spPr>
        <p:txBody>
          <a:bodyPr/>
          <a:lstStyle/>
          <a:p>
            <a:r>
              <a:rPr lang="en-US" dirty="0"/>
              <a:t>Isomorphic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1F7D-5718-5041-BDB9-52FDC9F0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04" y="772741"/>
            <a:ext cx="10168128" cy="3694176"/>
          </a:xfrm>
        </p:spPr>
        <p:txBody>
          <a:bodyPr/>
          <a:lstStyle/>
          <a:p>
            <a:r>
              <a:rPr lang="en-US" dirty="0"/>
              <a:t>Different looking graphs can contain the same information. When this happens, we say that these graphs are equivalent or </a:t>
            </a:r>
            <a:r>
              <a:rPr lang="en-US" dirty="0">
                <a:solidFill>
                  <a:srgbClr val="FF0000"/>
                </a:solidFill>
              </a:rPr>
              <a:t>isomorphic</a:t>
            </a:r>
            <a:r>
              <a:rPr lang="en-US" dirty="0"/>
              <a:t>.</a:t>
            </a:r>
          </a:p>
        </p:txBody>
      </p:sp>
      <p:pic>
        <p:nvPicPr>
          <p:cNvPr id="5" name="Picture 4" descr="A picture containing photo, outdoor, different, white&#10;&#10;Description automatically generated">
            <a:extLst>
              <a:ext uri="{FF2B5EF4-FFF2-40B4-BE49-F238E27FC236}">
                <a16:creationId xmlns:a16="http://schemas.microsoft.com/office/drawing/2014/main" id="{31D64CF1-F7CC-C041-AD8C-88CC1EDF7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0" y="2434917"/>
            <a:ext cx="3987800" cy="406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9F101-4530-4D4A-AD61-B6FEC968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9" y="2434917"/>
            <a:ext cx="7680904" cy="2770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593975-1934-0F45-9B3E-E20BC78ECF89}"/>
              </a:ext>
            </a:extLst>
          </p:cNvPr>
          <p:cNvSpPr/>
          <p:nvPr/>
        </p:nvSpPr>
        <p:spPr>
          <a:xfrm>
            <a:off x="1115568" y="5205819"/>
            <a:ext cx="70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Two graphs are said to be isomorphic (equivalent) if: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they have the same numbers of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edges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 and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vertices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corresponding vertices have the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same degree 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and the edges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connect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 the same vertices.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8F48C-12B5-F546-ABD4-2C82086610EA}"/>
              </a:ext>
            </a:extLst>
          </p:cNvPr>
          <p:cNvSpPr txBox="1"/>
          <p:nvPr/>
        </p:nvSpPr>
        <p:spPr>
          <a:xfrm>
            <a:off x="19304" y="5715927"/>
            <a:ext cx="121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Rules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AB343-5031-664F-B72A-860672FE28AF}"/>
              </a:ext>
            </a:extLst>
          </p:cNvPr>
          <p:cNvSpPr/>
          <p:nvPr/>
        </p:nvSpPr>
        <p:spPr>
          <a:xfrm>
            <a:off x="19304" y="2578246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F9A02-64FE-E243-BA82-A948D7B6FBBE}"/>
              </a:ext>
            </a:extLst>
          </p:cNvPr>
          <p:cNvSpPr/>
          <p:nvPr/>
        </p:nvSpPr>
        <p:spPr>
          <a:xfrm>
            <a:off x="1127999" y="2578246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40772-EA1A-F441-B0BB-C8CD3E9880ED}"/>
              </a:ext>
            </a:extLst>
          </p:cNvPr>
          <p:cNvSpPr/>
          <p:nvPr/>
        </p:nvSpPr>
        <p:spPr>
          <a:xfrm>
            <a:off x="1384539" y="4466917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561F6-4D10-2845-B9EA-472258E2BC25}"/>
              </a:ext>
            </a:extLst>
          </p:cNvPr>
          <p:cNvSpPr/>
          <p:nvPr/>
        </p:nvSpPr>
        <p:spPr>
          <a:xfrm>
            <a:off x="0" y="4774694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9597E0-8795-3142-A023-5396B99F3DC8}"/>
              </a:ext>
            </a:extLst>
          </p:cNvPr>
          <p:cNvSpPr/>
          <p:nvPr/>
        </p:nvSpPr>
        <p:spPr>
          <a:xfrm>
            <a:off x="2616439" y="3820514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11E46-AC22-6F45-95BD-15E90ABE386D}"/>
              </a:ext>
            </a:extLst>
          </p:cNvPr>
          <p:cNvSpPr/>
          <p:nvPr/>
        </p:nvSpPr>
        <p:spPr>
          <a:xfrm>
            <a:off x="7038073" y="3006417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FF95E8-A908-4249-B9AF-86CFBD9668E2}"/>
              </a:ext>
            </a:extLst>
          </p:cNvPr>
          <p:cNvSpPr/>
          <p:nvPr/>
        </p:nvSpPr>
        <p:spPr>
          <a:xfrm>
            <a:off x="3707384" y="3820514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403C1-C9B3-7D49-9B9D-B6CD5D954327}"/>
              </a:ext>
            </a:extLst>
          </p:cNvPr>
          <p:cNvSpPr/>
          <p:nvPr/>
        </p:nvSpPr>
        <p:spPr>
          <a:xfrm>
            <a:off x="5221479" y="3974402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13917F-65EE-734F-A9EB-53DB7A648B9F}"/>
              </a:ext>
            </a:extLst>
          </p:cNvPr>
          <p:cNvSpPr/>
          <p:nvPr/>
        </p:nvSpPr>
        <p:spPr>
          <a:xfrm>
            <a:off x="1685485" y="3081612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F68E03-17F8-D847-A58E-A65FBB39C16C}"/>
              </a:ext>
            </a:extLst>
          </p:cNvPr>
          <p:cNvSpPr/>
          <p:nvPr/>
        </p:nvSpPr>
        <p:spPr>
          <a:xfrm>
            <a:off x="6096000" y="2329189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F9DF7F-AE4A-2D41-8678-EE2DC0080792}"/>
              </a:ext>
            </a:extLst>
          </p:cNvPr>
          <p:cNvSpPr/>
          <p:nvPr/>
        </p:nvSpPr>
        <p:spPr>
          <a:xfrm>
            <a:off x="4569699" y="3163047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EE83CA-14E5-134C-A2A9-2AFD20045ED2}"/>
              </a:ext>
            </a:extLst>
          </p:cNvPr>
          <p:cNvSpPr/>
          <p:nvPr/>
        </p:nvSpPr>
        <p:spPr>
          <a:xfrm>
            <a:off x="7007295" y="4735501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deg(B)=2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654C93-5994-314F-8C58-DC4DCBB64987}"/>
                  </a:ext>
                </a:extLst>
              </p:cNvPr>
              <p:cNvSpPr txBox="1"/>
              <p:nvPr/>
            </p:nvSpPr>
            <p:spPr>
              <a:xfrm>
                <a:off x="603995" y="3193800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654C93-5994-314F-8C58-DC4DCBB6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5" y="3193800"/>
                <a:ext cx="4795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C7441-24AF-284C-A071-E7D95EB7EC48}"/>
                  </a:ext>
                </a:extLst>
              </p:cNvPr>
              <p:cNvSpPr txBox="1"/>
              <p:nvPr/>
            </p:nvSpPr>
            <p:spPr>
              <a:xfrm>
                <a:off x="2407831" y="3310406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C7441-24AF-284C-A071-E7D95EB7E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831" y="3310406"/>
                <a:ext cx="479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A3CCB3-6F0B-8549-9B11-6D26D5DCA8C4}"/>
                  </a:ext>
                </a:extLst>
              </p:cNvPr>
              <p:cNvSpPr txBox="1"/>
              <p:nvPr/>
            </p:nvSpPr>
            <p:spPr>
              <a:xfrm>
                <a:off x="6569187" y="2799507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A3CCB3-6F0B-8549-9B11-6D26D5DC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87" y="2799507"/>
                <a:ext cx="479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26D3D3-3076-8943-9FBA-4DF1FD5059B8}"/>
                  </a:ext>
                </a:extLst>
              </p:cNvPr>
              <p:cNvSpPr txBox="1"/>
              <p:nvPr/>
            </p:nvSpPr>
            <p:spPr>
              <a:xfrm>
                <a:off x="595344" y="3793964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26D3D3-3076-8943-9FBA-4DF1FD505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44" y="3793964"/>
                <a:ext cx="479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7398F-7FD4-AA48-B311-A8A49B6DA184}"/>
                  </a:ext>
                </a:extLst>
              </p:cNvPr>
              <p:cNvSpPr txBox="1"/>
              <p:nvPr/>
            </p:nvSpPr>
            <p:spPr>
              <a:xfrm>
                <a:off x="4276566" y="3532617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77398F-7FD4-AA48-B311-A8A49B6DA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566" y="3532617"/>
                <a:ext cx="479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8C7857-A312-4D4E-A1CC-A13DA2E44E69}"/>
                  </a:ext>
                </a:extLst>
              </p:cNvPr>
              <p:cNvSpPr txBox="1"/>
              <p:nvPr/>
            </p:nvSpPr>
            <p:spPr>
              <a:xfrm>
                <a:off x="6199632" y="3943624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8C7857-A312-4D4E-A1CC-A13DA2E4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32" y="3943624"/>
                <a:ext cx="479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42BE5F-7915-D342-972C-6D533C328FC1}"/>
                  </a:ext>
                </a:extLst>
              </p:cNvPr>
              <p:cNvSpPr txBox="1"/>
              <p:nvPr/>
            </p:nvSpPr>
            <p:spPr>
              <a:xfrm>
                <a:off x="1412954" y="3551930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42BE5F-7915-D342-972C-6D533C328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54" y="3551930"/>
                <a:ext cx="4795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4FE54C-7E34-E546-ADE9-2F5F06FDA16F}"/>
                  </a:ext>
                </a:extLst>
              </p:cNvPr>
              <p:cNvSpPr txBox="1"/>
              <p:nvPr/>
            </p:nvSpPr>
            <p:spPr>
              <a:xfrm>
                <a:off x="4004111" y="2677592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4FE54C-7E34-E546-ADE9-2F5F06FD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11" y="2677592"/>
                <a:ext cx="479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330AD2-C98E-A841-8881-05813DA42BE9}"/>
                  </a:ext>
                </a:extLst>
              </p:cNvPr>
              <p:cNvSpPr txBox="1"/>
              <p:nvPr/>
            </p:nvSpPr>
            <p:spPr>
              <a:xfrm>
                <a:off x="7435882" y="3911387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330AD2-C98E-A841-8881-05813DA4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82" y="3911387"/>
                <a:ext cx="4795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B74F8-97B9-2A48-B2F9-964E945995BE}"/>
                  </a:ext>
                </a:extLst>
              </p:cNvPr>
              <p:cNvSpPr txBox="1"/>
              <p:nvPr/>
            </p:nvSpPr>
            <p:spPr>
              <a:xfrm>
                <a:off x="2998" y="3528362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B74F8-97B9-2A48-B2F9-964E9459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" y="3528362"/>
                <a:ext cx="4795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CA41D0-397E-124C-99C1-5E924C7BCE46}"/>
                  </a:ext>
                </a:extLst>
              </p:cNvPr>
              <p:cNvSpPr txBox="1"/>
              <p:nvPr/>
            </p:nvSpPr>
            <p:spPr>
              <a:xfrm>
                <a:off x="2738639" y="4110863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CA41D0-397E-124C-99C1-5E924C7BC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39" y="4110863"/>
                <a:ext cx="4795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2CB718-32B7-2240-9D6C-50D6ADF50777}"/>
                  </a:ext>
                </a:extLst>
              </p:cNvPr>
              <p:cNvSpPr txBox="1"/>
              <p:nvPr/>
            </p:nvSpPr>
            <p:spPr>
              <a:xfrm>
                <a:off x="5480019" y="2932215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2CB718-32B7-2240-9D6C-50D6ADF50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19" y="2932215"/>
                <a:ext cx="47955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B105A8-26DB-2343-861C-48FB85DAB608}"/>
                  </a:ext>
                </a:extLst>
              </p:cNvPr>
              <p:cNvSpPr txBox="1"/>
              <p:nvPr/>
            </p:nvSpPr>
            <p:spPr>
              <a:xfrm>
                <a:off x="717012" y="4177427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B105A8-26DB-2343-861C-48FB85DA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2" y="4177427"/>
                <a:ext cx="4795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F02B0B-18CA-9549-8961-37C73E0DABFB}"/>
                  </a:ext>
                </a:extLst>
              </p:cNvPr>
              <p:cNvSpPr txBox="1"/>
              <p:nvPr/>
            </p:nvSpPr>
            <p:spPr>
              <a:xfrm>
                <a:off x="3397024" y="3481888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F02B0B-18CA-9549-8961-37C73E0D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24" y="3481888"/>
                <a:ext cx="4795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163938C-F020-F443-BC6F-D8913ACA0FF5}"/>
                  </a:ext>
                </a:extLst>
              </p:cNvPr>
              <p:cNvSpPr txBox="1"/>
              <p:nvPr/>
            </p:nvSpPr>
            <p:spPr>
              <a:xfrm>
                <a:off x="6380405" y="3274567"/>
                <a:ext cx="47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163938C-F020-F443-BC6F-D8913ACA0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05" y="3274567"/>
                <a:ext cx="47955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1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1"/>
      <p:bldP spid="16" grpId="1"/>
      <p:bldP spid="18" grpId="1"/>
      <p:bldP spid="20" grpId="1"/>
      <p:bldP spid="21" grpId="1"/>
      <p:bldP spid="22" grpId="1"/>
      <p:bldP spid="23" grpId="1"/>
      <p:bldP spid="24" grpId="1"/>
      <p:bldP spid="25" grpId="1"/>
      <p:bldP spid="26" grpId="1"/>
      <p:bldP spid="27" grpId="1"/>
      <p:bldP spid="28" grpId="1"/>
      <p:bldP spid="29" grpId="1"/>
      <p:bldP spid="30" grpId="1"/>
      <p:bldP spid="31" grpId="1"/>
      <p:bldP spid="32" grpId="1"/>
      <p:bldP spid="33" grpId="1"/>
      <p:bldP spid="34" grpId="1"/>
      <p:bldP spid="35" grpId="1"/>
      <p:bldP spid="36" grpId="1"/>
      <p:bldP spid="37" grpId="1"/>
      <p:bldP spid="38" grpId="1"/>
      <p:bldP spid="39" grpId="1"/>
      <p:bldP spid="40" grpId="1"/>
      <p:bldP spid="41" grpId="1"/>
      <p:bldP spid="42" grpId="1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55B9-F3A9-B24E-B5D9-348D3C12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36" y="808881"/>
            <a:ext cx="11853963" cy="3694176"/>
          </a:xfrm>
        </p:spPr>
        <p:txBody>
          <a:bodyPr/>
          <a:lstStyle/>
          <a:p>
            <a:r>
              <a:rPr lang="en-US" dirty="0"/>
              <a:t>Example: The same numbers of </a:t>
            </a:r>
            <a:r>
              <a:rPr lang="en-US" dirty="0">
                <a:solidFill>
                  <a:srgbClr val="FF0000"/>
                </a:solidFill>
              </a:rPr>
              <a:t>edges and vertices.</a:t>
            </a:r>
            <a:endParaRPr lang="en-US" dirty="0"/>
          </a:p>
          <a:p>
            <a:r>
              <a:rPr lang="en-US" dirty="0"/>
              <a:t>Not the same </a:t>
            </a:r>
            <a:r>
              <a:rPr lang="en-US" dirty="0">
                <a:solidFill>
                  <a:srgbClr val="FF0000"/>
                </a:solidFill>
              </a:rPr>
              <a:t>degree</a:t>
            </a:r>
            <a:r>
              <a:rPr lang="en-US" dirty="0"/>
              <a:t> and the edges do not c</a:t>
            </a:r>
            <a:r>
              <a:rPr lang="en-US" dirty="0">
                <a:solidFill>
                  <a:srgbClr val="FF0000"/>
                </a:solidFill>
              </a:rPr>
              <a:t>onnect</a:t>
            </a:r>
            <a:r>
              <a:rPr lang="en-US" dirty="0"/>
              <a:t> the same vertices.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FC02C9-5C7D-C140-8B2A-EE018990B6B5}"/>
              </a:ext>
            </a:extLst>
          </p:cNvPr>
          <p:cNvSpPr txBox="1">
            <a:spLocks/>
          </p:cNvSpPr>
          <p:nvPr/>
        </p:nvSpPr>
        <p:spPr>
          <a:xfrm>
            <a:off x="1115568" y="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Isomorphic graphs</a:t>
            </a:r>
            <a:endParaRPr lang="en-US" dirty="0"/>
          </a:p>
        </p:txBody>
      </p:sp>
      <p:pic>
        <p:nvPicPr>
          <p:cNvPr id="6" name="Picture 5" descr="A picture containing sitting, small, table, wire&#10;&#10;Description automatically generated">
            <a:extLst>
              <a:ext uri="{FF2B5EF4-FFF2-40B4-BE49-F238E27FC236}">
                <a16:creationId xmlns:a16="http://schemas.microsoft.com/office/drawing/2014/main" id="{FEA1E14A-07E8-434E-9948-9FC03E2E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98" y="2264228"/>
            <a:ext cx="4555772" cy="4259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744E5-B8AE-3940-9A94-27D8ADC70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8" y="2869836"/>
            <a:ext cx="7247281" cy="2815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DF83C1-4A10-3A41-A469-C9FCFFE9E70A}"/>
              </a:ext>
            </a:extLst>
          </p:cNvPr>
          <p:cNvSpPr/>
          <p:nvPr/>
        </p:nvSpPr>
        <p:spPr>
          <a:xfrm>
            <a:off x="47750" y="2984646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B7B4E-634D-A047-9AAD-B7146BAF4816}"/>
              </a:ext>
            </a:extLst>
          </p:cNvPr>
          <p:cNvSpPr/>
          <p:nvPr/>
        </p:nvSpPr>
        <p:spPr>
          <a:xfrm>
            <a:off x="1717475" y="3515940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9203D-468D-7045-8E4B-67C0B77F2057}"/>
              </a:ext>
            </a:extLst>
          </p:cNvPr>
          <p:cNvSpPr/>
          <p:nvPr/>
        </p:nvSpPr>
        <p:spPr>
          <a:xfrm>
            <a:off x="5133877" y="2676869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5F046-56E8-0E49-A1A8-D5D7BE0DDAA9}"/>
              </a:ext>
            </a:extLst>
          </p:cNvPr>
          <p:cNvSpPr/>
          <p:nvPr/>
        </p:nvSpPr>
        <p:spPr>
          <a:xfrm>
            <a:off x="4171754" y="4367129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8BC9F-A128-BF4B-B1CE-BEDD05394130}"/>
              </a:ext>
            </a:extLst>
          </p:cNvPr>
          <p:cNvSpPr/>
          <p:nvPr/>
        </p:nvSpPr>
        <p:spPr>
          <a:xfrm>
            <a:off x="6543475" y="5531864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deg(B)=3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56626-DA29-A34D-BE2B-4B9E7D85711C}"/>
              </a:ext>
            </a:extLst>
          </p:cNvPr>
          <p:cNvSpPr txBox="1"/>
          <p:nvPr/>
        </p:nvSpPr>
        <p:spPr>
          <a:xfrm>
            <a:off x="693027" y="2174767"/>
            <a:ext cx="316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Isomorphic</a:t>
            </a:r>
          </a:p>
        </p:txBody>
      </p:sp>
    </p:spTree>
    <p:extLst>
      <p:ext uri="{BB962C8B-B14F-4D97-AF65-F5344CB8AC3E}">
        <p14:creationId xmlns:p14="http://schemas.microsoft.com/office/powerpoint/2010/main" val="24652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E52A-5FA1-7C40-99D1-BA392168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24866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Connected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DC1C-5A32-B44E-9C82-864E174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69" y="4565208"/>
            <a:ext cx="3933306" cy="17409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graph is connected if every vertex in the graph is accessible from every other vertex in the graph along a path formed by the edges of the graph.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9E7A4-E7FD-4E49-9D45-9AAD6F68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2416082"/>
            <a:ext cx="6408836" cy="18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E52A-5FA1-7C40-99D1-BA392168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24866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Connected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DC1C-5A32-B44E-9C82-864E174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69" y="4501201"/>
            <a:ext cx="3933306" cy="23385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The three graphs below are not connected, because there is not a path along the edges that connects vertex 𝐴 (for example) to every other vertex in the graph.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94C48-5CB9-C045-897C-9607CCF5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37" y="161468"/>
            <a:ext cx="2857500" cy="283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7CED3-4767-9944-9AD5-7F8603AE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577" y="1707386"/>
            <a:ext cx="3035768" cy="3019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0D35E-5317-9741-A41B-33256D0F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065" y="3864433"/>
            <a:ext cx="2273300" cy="284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8CB90D-5477-A345-A866-76B22506B1D9}"/>
              </a:ext>
            </a:extLst>
          </p:cNvPr>
          <p:cNvSpPr txBox="1"/>
          <p:nvPr/>
        </p:nvSpPr>
        <p:spPr>
          <a:xfrm>
            <a:off x="722056" y="996854"/>
            <a:ext cx="316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Connected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4E08B9E0-49A4-AC4A-A885-912383A6BA10}"/>
              </a:ext>
            </a:extLst>
          </p:cNvPr>
          <p:cNvSpPr/>
          <p:nvPr/>
        </p:nvSpPr>
        <p:spPr>
          <a:xfrm>
            <a:off x="7243115" y="224866"/>
            <a:ext cx="914212" cy="1033598"/>
          </a:xfrm>
          <a:prstGeom prst="donut">
            <a:avLst>
              <a:gd name="adj" fmla="val 5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ughnut 23">
            <a:extLst>
              <a:ext uri="{FF2B5EF4-FFF2-40B4-BE49-F238E27FC236}">
                <a16:creationId xmlns:a16="http://schemas.microsoft.com/office/drawing/2014/main" id="{E02EFC5B-3756-7C4B-A6A1-AA4A6F7B8B3B}"/>
              </a:ext>
            </a:extLst>
          </p:cNvPr>
          <p:cNvSpPr/>
          <p:nvPr/>
        </p:nvSpPr>
        <p:spPr>
          <a:xfrm>
            <a:off x="10764133" y="3190495"/>
            <a:ext cx="914212" cy="1033598"/>
          </a:xfrm>
          <a:prstGeom prst="donut">
            <a:avLst>
              <a:gd name="adj" fmla="val 5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ughnut 24">
            <a:extLst>
              <a:ext uri="{FF2B5EF4-FFF2-40B4-BE49-F238E27FC236}">
                <a16:creationId xmlns:a16="http://schemas.microsoft.com/office/drawing/2014/main" id="{BB6CC9F1-6907-934D-85A6-1C3EFFF5DE6E}"/>
              </a:ext>
            </a:extLst>
          </p:cNvPr>
          <p:cNvSpPr/>
          <p:nvPr/>
        </p:nvSpPr>
        <p:spPr>
          <a:xfrm>
            <a:off x="6859981" y="4580763"/>
            <a:ext cx="914212" cy="1917862"/>
          </a:xfrm>
          <a:prstGeom prst="donut">
            <a:avLst>
              <a:gd name="adj" fmla="val 5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2675-3C2B-C448-9329-68D2AD59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0"/>
            <a:ext cx="10168128" cy="1179576"/>
          </a:xfrm>
        </p:spPr>
        <p:txBody>
          <a:bodyPr/>
          <a:lstStyle/>
          <a:p>
            <a:r>
              <a:rPr lang="en-US" dirty="0"/>
              <a:t>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C002-4EA4-B64C-B922-2C733532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25" y="983053"/>
            <a:ext cx="10168128" cy="117957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is an edge in a connected graph that, if removed, leaves the graph disconnected.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61B71-9983-E042-970C-E547D8BB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2587171"/>
            <a:ext cx="6179433" cy="32877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5214BC-AF47-9340-B533-84D1C20CD979}"/>
              </a:ext>
            </a:extLst>
          </p:cNvPr>
          <p:cNvCxnSpPr/>
          <p:nvPr/>
        </p:nvCxnSpPr>
        <p:spPr>
          <a:xfrm flipV="1">
            <a:off x="2569029" y="4231058"/>
            <a:ext cx="1480457" cy="442542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31509-C525-7843-AF5A-0216D5B15410}"/>
              </a:ext>
            </a:extLst>
          </p:cNvPr>
          <p:cNvSpPr/>
          <p:nvPr/>
        </p:nvSpPr>
        <p:spPr>
          <a:xfrm>
            <a:off x="2830286" y="3923281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bridge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4CF94A-4BFE-9E44-BCBE-A306B62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54" y="2587171"/>
            <a:ext cx="5295813" cy="28542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947C13-8C87-804D-97F6-E9411C93E8E4}"/>
              </a:ext>
            </a:extLst>
          </p:cNvPr>
          <p:cNvSpPr/>
          <p:nvPr/>
        </p:nvSpPr>
        <p:spPr>
          <a:xfrm>
            <a:off x="239485" y="5976322"/>
            <a:ext cx="11850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A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bridge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is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a single edge 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in a connected graph that if removed leaves the graph disconnected. A graph can have more than one bridge.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8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19D-480F-B341-92B8-51C5FD3C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56033"/>
            <a:ext cx="10168128" cy="1179576"/>
          </a:xfrm>
        </p:spPr>
        <p:txBody>
          <a:bodyPr/>
          <a:lstStyle/>
          <a:p>
            <a:r>
              <a:rPr lang="en-US" dirty="0"/>
              <a:t>Adjacency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187C-C5F6-C341-A8C1-12B3B8B1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1435609"/>
            <a:ext cx="10168128" cy="3694176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adjacency matrix </a:t>
            </a:r>
            <a:r>
              <a:rPr lang="en-US" dirty="0"/>
              <a:t>is a square matrix that uses a zero or an integer to record the number of edges connecting each pair of vertices in the graph.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40C16-D42D-EF44-AEAF-D332CD05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3282697"/>
            <a:ext cx="483870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70C9-E158-7B4E-B56C-E9E4E36F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32" y="3122900"/>
            <a:ext cx="4838700" cy="3186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0271A-7356-EF46-8AD2-C6502A9A1C5E}"/>
              </a:ext>
            </a:extLst>
          </p:cNvPr>
          <p:cNvSpPr txBox="1"/>
          <p:nvPr/>
        </p:nvSpPr>
        <p:spPr>
          <a:xfrm>
            <a:off x="8113487" y="3875314"/>
            <a:ext cx="55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89B24B-58A7-384D-9572-85AD1C896A31}"/>
              </a:ext>
            </a:extLst>
          </p:cNvPr>
          <p:cNvCxnSpPr/>
          <p:nvPr/>
        </p:nvCxnSpPr>
        <p:spPr>
          <a:xfrm>
            <a:off x="1480457" y="3875314"/>
            <a:ext cx="3483429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3F8306-7F22-B14E-AD4D-E8D58CCCAC25}"/>
              </a:ext>
            </a:extLst>
          </p:cNvPr>
          <p:cNvSpPr txBox="1"/>
          <p:nvPr/>
        </p:nvSpPr>
        <p:spPr>
          <a:xfrm>
            <a:off x="10370334" y="3875314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2D6B-53D4-9A4D-B39D-790C7C025F32}"/>
                  </a:ext>
                </a:extLst>
              </p:cNvPr>
              <p:cNvSpPr txBox="1"/>
              <p:nvPr/>
            </p:nvSpPr>
            <p:spPr>
              <a:xfrm>
                <a:off x="226630" y="4398534"/>
                <a:ext cx="64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2D6B-53D4-9A4D-B39D-790C7C025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0" y="4398534"/>
                <a:ext cx="643574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BED415-6784-A244-A4FD-EB7A99486380}"/>
                  </a:ext>
                </a:extLst>
              </p:cNvPr>
              <p:cNvSpPr txBox="1"/>
              <p:nvPr/>
            </p:nvSpPr>
            <p:spPr>
              <a:xfrm>
                <a:off x="1480457" y="4716130"/>
                <a:ext cx="64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AU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BED415-6784-A244-A4FD-EB7A9948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" y="4716130"/>
                <a:ext cx="643574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862D96-2A08-124F-85B6-30784797264B}"/>
                  </a:ext>
                </a:extLst>
              </p14:cNvPr>
              <p14:cNvContentPartPr/>
              <p14:nvPr/>
            </p14:nvContentPartPr>
            <p14:xfrm>
              <a:off x="745091" y="3941851"/>
              <a:ext cx="608760" cy="1698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862D96-2A08-124F-85B6-3078479726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091" y="3924211"/>
                <a:ext cx="64440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F50CE3-42A4-DE4A-B017-E2ECB33D0D7B}"/>
                  </a:ext>
                </a:extLst>
              </p14:cNvPr>
              <p14:cNvContentPartPr/>
              <p14:nvPr/>
            </p14:nvContentPartPr>
            <p14:xfrm>
              <a:off x="1003931" y="3945811"/>
              <a:ext cx="627840" cy="1742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F50CE3-42A4-DE4A-B017-E2ECB33D0D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5931" y="3927811"/>
                <a:ext cx="663480" cy="177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8E5C364-68A9-F242-9084-25E5AC1AA468}"/>
              </a:ext>
            </a:extLst>
          </p:cNvPr>
          <p:cNvGrpSpPr/>
          <p:nvPr/>
        </p:nvGrpSpPr>
        <p:grpSpPr>
          <a:xfrm>
            <a:off x="1586771" y="4608571"/>
            <a:ext cx="54360" cy="48960"/>
            <a:chOff x="1586771" y="4608571"/>
            <a:chExt cx="54360" cy="48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32CB6A-070B-6241-9ED9-79B8E4118368}"/>
                    </a:ext>
                  </a:extLst>
                </p14:cNvPr>
                <p14:cNvContentPartPr/>
                <p14:nvPr/>
              </p14:nvContentPartPr>
              <p14:xfrm>
                <a:off x="1640771" y="4657171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32CB6A-070B-6241-9ED9-79B8E41183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3131" y="46391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1940DE-B582-1B4B-887C-33FC4D5FBE9A}"/>
                    </a:ext>
                  </a:extLst>
                </p14:cNvPr>
                <p14:cNvContentPartPr/>
                <p14:nvPr/>
              </p14:nvContentPartPr>
              <p14:xfrm>
                <a:off x="1586771" y="4608571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1940DE-B582-1B4B-887C-33FC4D5FBE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8771" y="4590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D7ECBD-1F33-5B4A-9CD1-2473DE170150}"/>
              </a:ext>
            </a:extLst>
          </p:cNvPr>
          <p:cNvSpPr txBox="1"/>
          <p:nvPr/>
        </p:nvSpPr>
        <p:spPr>
          <a:xfrm>
            <a:off x="1586771" y="4716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35CFF-DA6E-5A4E-A02F-82C329BEDE9A}"/>
              </a:ext>
            </a:extLst>
          </p:cNvPr>
          <p:cNvSpPr txBox="1"/>
          <p:nvPr/>
        </p:nvSpPr>
        <p:spPr>
          <a:xfrm>
            <a:off x="9194801" y="5064913"/>
            <a:ext cx="55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45C47F74-FAB5-FB49-A6CB-D1E58AACEDBA}"/>
              </a:ext>
            </a:extLst>
          </p:cNvPr>
          <p:cNvSpPr/>
          <p:nvPr/>
        </p:nvSpPr>
        <p:spPr>
          <a:xfrm>
            <a:off x="4165601" y="5644669"/>
            <a:ext cx="740229" cy="756786"/>
          </a:xfrm>
          <a:prstGeom prst="donut">
            <a:avLst>
              <a:gd name="adj" fmla="val 33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DCA12-1756-994F-8D4A-23F4D7C4249F}"/>
              </a:ext>
            </a:extLst>
          </p:cNvPr>
          <p:cNvSpPr txBox="1"/>
          <p:nvPr/>
        </p:nvSpPr>
        <p:spPr>
          <a:xfrm>
            <a:off x="6985064" y="3862659"/>
            <a:ext cx="55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4301CC-9059-9345-B1F0-139EB6485E64}"/>
              </a:ext>
            </a:extLst>
          </p:cNvPr>
          <p:cNvSpPr/>
          <p:nvPr/>
        </p:nvSpPr>
        <p:spPr>
          <a:xfrm>
            <a:off x="1272896" y="3833631"/>
            <a:ext cx="206900" cy="13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9" grpId="0"/>
      <p:bldP spid="20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09663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63688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C3822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401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Calibri</vt:lpstr>
      <vt:lpstr>Cambria Math</vt:lpstr>
      <vt:lpstr>Comic Sans MS</vt:lpstr>
      <vt:lpstr>Open Sans</vt:lpstr>
      <vt:lpstr>AccentBoxVTI</vt:lpstr>
      <vt:lpstr>Isomorphic, connected graphs and adjacency matrices</vt:lpstr>
      <vt:lpstr>Learning Intentions</vt:lpstr>
      <vt:lpstr>Isomorphic graphs</vt:lpstr>
      <vt:lpstr>PowerPoint Presentation</vt:lpstr>
      <vt:lpstr>Connected graphs</vt:lpstr>
      <vt:lpstr>Connected graphs</vt:lpstr>
      <vt:lpstr>Bridges</vt:lpstr>
      <vt:lpstr>Adjacency matrices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Isomorphic, connected graphs and adjacency matrices</dc:title>
  <dc:creator>Yongmei Zhang</dc:creator>
  <cp:lastModifiedBy>Lyn ZHANG</cp:lastModifiedBy>
  <cp:revision>10</cp:revision>
  <dcterms:created xsi:type="dcterms:W3CDTF">2020-04-30T07:42:02Z</dcterms:created>
  <dcterms:modified xsi:type="dcterms:W3CDTF">2022-05-26T00:20:59Z</dcterms:modified>
</cp:coreProperties>
</file>