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17"/>
  </p:notesMasterIdLst>
  <p:sldIdLst>
    <p:sldId id="256" r:id="rId2"/>
    <p:sldId id="420" r:id="rId3"/>
    <p:sldId id="257" r:id="rId4"/>
    <p:sldId id="258" r:id="rId5"/>
    <p:sldId id="259" r:id="rId6"/>
    <p:sldId id="260" r:id="rId7"/>
    <p:sldId id="417" r:id="rId8"/>
    <p:sldId id="418" r:id="rId9"/>
    <p:sldId id="374" r:id="rId10"/>
    <p:sldId id="261" r:id="rId11"/>
    <p:sldId id="419" r:id="rId12"/>
    <p:sldId id="424" r:id="rId13"/>
    <p:sldId id="425" r:id="rId14"/>
    <p:sldId id="426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87909" autoAdjust="0"/>
  </p:normalViewPr>
  <p:slideViewPr>
    <p:cSldViewPr snapToGrid="0" snapToObjects="1">
      <p:cViewPr varScale="1">
        <p:scale>
          <a:sx n="46" d="100"/>
          <a:sy n="4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-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88CF5E-A226-4E09-97F0-1B83AD82F797}">
      <dgm:prSet/>
      <dgm:spPr/>
      <dgm:t>
        <a:bodyPr/>
        <a:lstStyle/>
        <a:p>
          <a:r>
            <a:rPr lang="en-US"/>
            <a:t>Planar graphs</a:t>
          </a:r>
        </a:p>
      </dgm:t>
    </dgm:pt>
    <dgm:pt modelId="{C15BDD9E-D839-4500-A880-52AAC5CE710A}" type="parTrans" cxnId="{C179FA42-ABB7-4233-BDC9-D9A6A642C825}">
      <dgm:prSet/>
      <dgm:spPr/>
      <dgm:t>
        <a:bodyPr/>
        <a:lstStyle/>
        <a:p>
          <a:endParaRPr lang="en-US"/>
        </a:p>
      </dgm:t>
    </dgm:pt>
    <dgm:pt modelId="{98E0826D-E7FB-47FC-9FD2-8CE7003B4863}" type="sibTrans" cxnId="{C179FA42-ABB7-4233-BDC9-D9A6A642C825}">
      <dgm:prSet/>
      <dgm:spPr/>
      <dgm:t>
        <a:bodyPr/>
        <a:lstStyle/>
        <a:p>
          <a:endParaRPr lang="en-US"/>
        </a:p>
      </dgm:t>
    </dgm:pt>
    <dgm:pt modelId="{DFB486D4-10DB-404F-9F22-CF28DC62B057}">
      <dgm:prSet/>
      <dgm:spPr/>
      <dgm:t>
        <a:bodyPr/>
        <a:lstStyle/>
        <a:p>
          <a:r>
            <a:rPr lang="en-US"/>
            <a:t>Faces of a graph</a:t>
          </a:r>
        </a:p>
      </dgm:t>
    </dgm:pt>
    <dgm:pt modelId="{51463F27-231E-4B0A-AB44-8A1E7A521DB0}" type="parTrans" cxnId="{ED07008B-9D0E-47BE-AFC8-42488A1114DA}">
      <dgm:prSet/>
      <dgm:spPr/>
      <dgm:t>
        <a:bodyPr/>
        <a:lstStyle/>
        <a:p>
          <a:endParaRPr lang="en-US"/>
        </a:p>
      </dgm:t>
    </dgm:pt>
    <dgm:pt modelId="{924BFF1B-41B6-4C71-B8B0-6FF982F05D00}" type="sibTrans" cxnId="{ED07008B-9D0E-47BE-AFC8-42488A1114DA}">
      <dgm:prSet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r>
            <a:rPr lang="en-US"/>
            <a:t>Euler’s formula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endParaRPr lang="en-US"/>
        </a:p>
      </dgm:t>
    </dgm:pt>
    <dgm:pt modelId="{0C772396-0348-3D43-8AA4-D24D8F1C9AD6}" type="pres">
      <dgm:prSet presAssocID="{35070906-8819-4A5C-A171-19FAAF65E54C}" presName="linear" presStyleCnt="0">
        <dgm:presLayoutVars>
          <dgm:animLvl val="lvl"/>
          <dgm:resizeHandles val="exact"/>
        </dgm:presLayoutVars>
      </dgm:prSet>
      <dgm:spPr/>
    </dgm:pt>
    <dgm:pt modelId="{88FFA455-C4AA-1944-98C8-870A899EC6B3}" type="pres">
      <dgm:prSet presAssocID="{0788CF5E-A226-4E09-97F0-1B83AD82F7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DA5AAB-9140-C443-8BA7-FB56789E2EDA}" type="pres">
      <dgm:prSet presAssocID="{98E0826D-E7FB-47FC-9FD2-8CE7003B4863}" presName="spacer" presStyleCnt="0"/>
      <dgm:spPr/>
    </dgm:pt>
    <dgm:pt modelId="{C7B7AC26-8674-6948-B7DF-2C520F480A39}" type="pres">
      <dgm:prSet presAssocID="{DFB486D4-10DB-404F-9F22-CF28DC62B0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6AC112-2EB9-D749-8862-561858D6FA5E}" type="pres">
      <dgm:prSet presAssocID="{924BFF1B-41B6-4C71-B8B0-6FF982F05D00}" presName="spacer" presStyleCnt="0"/>
      <dgm:spPr/>
    </dgm:pt>
    <dgm:pt modelId="{ADD45507-A2CF-1E4F-B213-B8467D40A93F}" type="pres">
      <dgm:prSet presAssocID="{260F342D-AF4A-4C48-8D7A-ADF09BCEE0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297005-7FF1-1B4B-9CC4-99D0D47FC37F}" type="presOf" srcId="{260F342D-AF4A-4C48-8D7A-ADF09BCEE0CF}" destId="{ADD45507-A2CF-1E4F-B213-B8467D40A93F}" srcOrd="0" destOrd="0" presId="urn:microsoft.com/office/officeart/2005/8/layout/vList2"/>
    <dgm:cxn modelId="{41E93037-5EA5-4B4A-92A7-ED6E3234A9EB}" type="presOf" srcId="{DFB486D4-10DB-404F-9F22-CF28DC62B057}" destId="{C7B7AC26-8674-6948-B7DF-2C520F480A39}" srcOrd="0" destOrd="0" presId="urn:microsoft.com/office/officeart/2005/8/layout/vList2"/>
    <dgm:cxn modelId="{C179FA42-ABB7-4233-BDC9-D9A6A642C825}" srcId="{35070906-8819-4A5C-A171-19FAAF65E54C}" destId="{0788CF5E-A226-4E09-97F0-1B83AD82F797}" srcOrd="0" destOrd="0" parTransId="{C15BDD9E-D839-4500-A880-52AAC5CE710A}" sibTransId="{98E0826D-E7FB-47FC-9FD2-8CE7003B4863}"/>
    <dgm:cxn modelId="{35615677-B3FD-C741-907F-DE412B07EB50}" type="presOf" srcId="{0788CF5E-A226-4E09-97F0-1B83AD82F797}" destId="{88FFA455-C4AA-1944-98C8-870A899EC6B3}" srcOrd="0" destOrd="0" presId="urn:microsoft.com/office/officeart/2005/8/layout/vList2"/>
    <dgm:cxn modelId="{ED07008B-9D0E-47BE-AFC8-42488A1114DA}" srcId="{35070906-8819-4A5C-A171-19FAAF65E54C}" destId="{DFB486D4-10DB-404F-9F22-CF28DC62B057}" srcOrd="1" destOrd="0" parTransId="{51463F27-231E-4B0A-AB44-8A1E7A521DB0}" sibTransId="{924BFF1B-41B6-4C71-B8B0-6FF982F05D00}"/>
    <dgm:cxn modelId="{B466B0DC-F253-3E46-8D39-668B14836BB3}" type="presOf" srcId="{35070906-8819-4A5C-A171-19FAAF65E54C}" destId="{0C772396-0348-3D43-8AA4-D24D8F1C9AD6}" srcOrd="0" destOrd="0" presId="urn:microsoft.com/office/officeart/2005/8/layout/vList2"/>
    <dgm:cxn modelId="{DD4A33DD-7BC1-4A30-9BB9-08716C658890}" srcId="{35070906-8819-4A5C-A171-19FAAF65E54C}" destId="{260F342D-AF4A-4C48-8D7A-ADF09BCEE0CF}" srcOrd="2" destOrd="0" parTransId="{9FF42D82-BFA3-4ED6-B569-D8EB1135D7C6}" sibTransId="{15409EED-EC65-4D51-A75B-06481582A350}"/>
    <dgm:cxn modelId="{ADCD74D8-C4FC-0142-9C63-2E1C6C379BC8}" type="presParOf" srcId="{0C772396-0348-3D43-8AA4-D24D8F1C9AD6}" destId="{88FFA455-C4AA-1944-98C8-870A899EC6B3}" srcOrd="0" destOrd="0" presId="urn:microsoft.com/office/officeart/2005/8/layout/vList2"/>
    <dgm:cxn modelId="{05F9DC46-A57A-3344-ACD9-1D6C8B40F9E4}" type="presParOf" srcId="{0C772396-0348-3D43-8AA4-D24D8F1C9AD6}" destId="{63DA5AAB-9140-C443-8BA7-FB56789E2EDA}" srcOrd="1" destOrd="0" presId="urn:microsoft.com/office/officeart/2005/8/layout/vList2"/>
    <dgm:cxn modelId="{E455378B-131B-894F-87BD-B0866F5E1FCD}" type="presParOf" srcId="{0C772396-0348-3D43-8AA4-D24D8F1C9AD6}" destId="{C7B7AC26-8674-6948-B7DF-2C520F480A39}" srcOrd="2" destOrd="0" presId="urn:microsoft.com/office/officeart/2005/8/layout/vList2"/>
    <dgm:cxn modelId="{74DF3FFE-8BF5-AD4F-9C05-E2A8A0778CF4}" type="presParOf" srcId="{0C772396-0348-3D43-8AA4-D24D8F1C9AD6}" destId="{8B6AC112-2EB9-D749-8862-561858D6FA5E}" srcOrd="3" destOrd="0" presId="urn:microsoft.com/office/officeart/2005/8/layout/vList2"/>
    <dgm:cxn modelId="{89FD0A68-40BB-A44E-A3B8-E5FB68E29DA7}" type="presParOf" srcId="{0C772396-0348-3D43-8AA4-D24D8F1C9AD6}" destId="{ADD45507-A2CF-1E4F-B213-B8467D40A9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9D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2. Summary notes for Homework. 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5BB36AD-627C-1F48-B514-397738E11566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FA972C86-3139-354D-A5B1-160CC5EDBC67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1D678EED-236A-0241-9CD1-CACC856EE119}" type="pres">
      <dgm:prSet presAssocID="{A5CD2530-2B66-466F-AF32-B7FC543B0E93}" presName="sibTrans" presStyleCnt="0"/>
      <dgm:spPr/>
    </dgm:pt>
    <dgm:pt modelId="{6879B54C-3C78-4D41-9C16-5BCD0DF7945B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254A0AA9-3EF9-2042-84E5-69AA01F90559}" type="presOf" srcId="{7B63A322-A32D-7440-95CC-4C227BD04D22}" destId="{6879B54C-3C78-4D41-9C16-5BCD0DF7945B}" srcOrd="0" destOrd="0" presId="urn:microsoft.com/office/officeart/2005/8/layout/default"/>
    <dgm:cxn modelId="{2BD0B9AE-B089-F44E-8CD6-E3564E2F8754}" type="presOf" srcId="{E8FDA408-EBE3-4FFF-B181-52121CC44C86}" destId="{35BB36AD-627C-1F48-B514-397738E11566}" srcOrd="0" destOrd="0" presId="urn:microsoft.com/office/officeart/2005/8/layout/default"/>
    <dgm:cxn modelId="{F78CDFC6-981F-5B4F-B0E6-D3C9D3B013B5}" type="presOf" srcId="{22505801-6524-4B50-AD6D-CE222BF09B96}" destId="{FA972C86-3139-354D-A5B1-160CC5EDBC67}" srcOrd="0" destOrd="0" presId="urn:microsoft.com/office/officeart/2005/8/layout/default"/>
    <dgm:cxn modelId="{A709308C-FCB0-4841-A783-04C3E8AB0C08}" type="presParOf" srcId="{35BB36AD-627C-1F48-B514-397738E11566}" destId="{FA972C86-3139-354D-A5B1-160CC5EDBC67}" srcOrd="0" destOrd="0" presId="urn:microsoft.com/office/officeart/2005/8/layout/default"/>
    <dgm:cxn modelId="{09CF6E2C-5D8A-AD41-9C7D-77792962FEAC}" type="presParOf" srcId="{35BB36AD-627C-1F48-B514-397738E11566}" destId="{1D678EED-236A-0241-9CD1-CACC856EE119}" srcOrd="1" destOrd="0" presId="urn:microsoft.com/office/officeart/2005/8/layout/default"/>
    <dgm:cxn modelId="{E1E3A139-206D-0D47-806B-32032F973E94}" type="presParOf" srcId="{35BB36AD-627C-1F48-B514-397738E11566}" destId="{6879B54C-3C78-4D41-9C16-5BCD0DF7945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FA455-C4AA-1944-98C8-870A899EC6B3}">
      <dsp:nvSpPr>
        <dsp:cNvPr id="0" name=""/>
        <dsp:cNvSpPr/>
      </dsp:nvSpPr>
      <dsp:spPr>
        <a:xfrm>
          <a:off x="0" y="454504"/>
          <a:ext cx="6651253" cy="13671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Planar graphs</a:t>
          </a:r>
        </a:p>
      </dsp:txBody>
      <dsp:txXfrm>
        <a:off x="66738" y="521242"/>
        <a:ext cx="6517777" cy="1233668"/>
      </dsp:txXfrm>
    </dsp:sp>
    <dsp:sp modelId="{C7B7AC26-8674-6948-B7DF-2C520F480A39}">
      <dsp:nvSpPr>
        <dsp:cNvPr id="0" name=""/>
        <dsp:cNvSpPr/>
      </dsp:nvSpPr>
      <dsp:spPr>
        <a:xfrm>
          <a:off x="0" y="1985809"/>
          <a:ext cx="6651253" cy="1367144"/>
        </a:xfrm>
        <a:prstGeom prst="roundRect">
          <a:avLst/>
        </a:prstGeom>
        <a:solidFill>
          <a:schemeClr val="accent2">
            <a:hueOff val="-3544877"/>
            <a:satOff val="175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Faces of a graph</a:t>
          </a:r>
        </a:p>
      </dsp:txBody>
      <dsp:txXfrm>
        <a:off x="66738" y="2052547"/>
        <a:ext cx="6517777" cy="1233668"/>
      </dsp:txXfrm>
    </dsp:sp>
    <dsp:sp modelId="{ADD45507-A2CF-1E4F-B213-B8467D40A93F}">
      <dsp:nvSpPr>
        <dsp:cNvPr id="0" name=""/>
        <dsp:cNvSpPr/>
      </dsp:nvSpPr>
      <dsp:spPr>
        <a:xfrm>
          <a:off x="0" y="3517114"/>
          <a:ext cx="6651253" cy="1367144"/>
        </a:xfrm>
        <a:prstGeom prst="roundRect">
          <a:avLst/>
        </a:prstGeom>
        <a:solidFill>
          <a:schemeClr val="accent2">
            <a:hueOff val="-7089753"/>
            <a:satOff val="35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Euler’s formula</a:t>
          </a:r>
        </a:p>
      </dsp:txBody>
      <dsp:txXfrm>
        <a:off x="66738" y="3583852"/>
        <a:ext cx="6517777" cy="123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72C86-3139-354D-A5B1-160CC5EDBC67}">
      <dsp:nvSpPr>
        <dsp:cNvPr id="0" name=""/>
        <dsp:cNvSpPr/>
      </dsp:nvSpPr>
      <dsp:spPr>
        <a:xfrm>
          <a:off x="1283" y="572207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Comic Sans MS" panose="030F0902030302020204" pitchFamily="66" charset="0"/>
            </a:rPr>
            <a:t>1. Ex </a:t>
          </a:r>
          <a:r>
            <a:rPr lang="en-AU" sz="5400" kern="1200">
              <a:latin typeface="Comic Sans MS" panose="030F0902030302020204" pitchFamily="66" charset="0"/>
            </a:rPr>
            <a:t>9D</a:t>
          </a:r>
          <a:endParaRPr lang="en-US" sz="5400" kern="1200" dirty="0">
            <a:latin typeface="Comic Sans MS" panose="030F0902030302020204" pitchFamily="66" charset="0"/>
          </a:endParaRPr>
        </a:p>
      </dsp:txBody>
      <dsp:txXfrm>
        <a:off x="1283" y="572207"/>
        <a:ext cx="5006206" cy="3003723"/>
      </dsp:txXfrm>
    </dsp:sp>
    <dsp:sp modelId="{6879B54C-3C78-4D41-9C16-5BCD0DF7945B}">
      <dsp:nvSpPr>
        <dsp:cNvPr id="0" name=""/>
        <dsp:cNvSpPr/>
      </dsp:nvSpPr>
      <dsp:spPr>
        <a:xfrm>
          <a:off x="5508110" y="572207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latin typeface="Comic Sans MS" panose="030F0902030302020204" pitchFamily="66" charset="0"/>
            </a:rPr>
            <a:t>2. Summary notes for Homework. </a:t>
          </a:r>
        </a:p>
      </dsp:txBody>
      <dsp:txXfrm>
        <a:off x="5508110" y="572207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1T22:20:13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0 275,'47'20,"1"-3,0-2,1-2,1-2,55 5,4 2,50 6,1-7,263-5,-248-9,295 42,171 77,-499-90,-1 7,-2 5,-2 7,154 80,-261-115,135 64,-142-72,0 0,0-1,1-1,0-1,35 2,32 2,-64-5,1-1,-1-1,1-1,31-4,-57 3,0 0,0-1,0 1,0 0,0-1,-1 1,1-1,0 1,0-1,-1 0,1 0,0 0,-1 0,1 0,-1 0,0 0,1-1,-1 1,0 0,1-1,-1 1,0-1,0 1,0-1,0 0,-1 1,1-1,0 0,-1 0,1 1,-1-1,0 0,1 0,-1 0,0 0,0 0,0 1,-1-1,1 0,0 0,-1-3,-3-8,-1 0,0 0,0 0,-14-21,4 6,-2-10,-42-69,49 92,-2 0,1 1,-2 0,1 1,-2 1,0 0,-18-12,-109-61,-186-81,122 65,172 83,-2 2,1 0,-2 3,0 1,0 1,-1 3,-38-5,-540 8,367 12,69 2,1 8,-326 74,148-8,301-72,20-6,1 2,0 2,1 1,-1 2,-52 26,44-17,-1-2,-52 16,-1 0,95-34,0-1,-1 0,1 0,0 1,0-1,0 0,0 1,0-1,0 1,0-1,0 1,1 0,-1-1,0 1,0 0,0 0,1 0,-1-1,-1 3,30-3,210-49,-143 26,-8 4,0-5,-2-3,156-73,-81 26,30-16,-167 78,1 2,0 0,1 2,0 1,0 0,0 2,39-3,185 6,-168 4,-44-1,54 1,1-3,115-18,-71-1,77-15,-148 22,0 2,0 4,1 2,126 8,-188-3,1 1,-1 0,0-1,0 1,0 0,0 1,1-1,-2 1,1 0,7 4,-10-5,0 1,0-1,0 0,0 1,0-1,0 0,-1 1,1-1,0 1,-1-1,1 1,-1 0,0-1,1 1,-1-1,0 1,0 0,0-1,0 1,0 0,0-1,-1 1,1-1,-1 1,1 0,-1-1,1 1,-1-1,0 0,0 1,-1 1,-7 13,-1-1,0-1,-1 0,-1 0,-25 23,-78 56,97-80,-18 14,-1-2,-2-2,0-1,-1-3,-1-1,-1-1,0-3,-1-2,-1-1,0-2,0-3,-1-1,-73-1,-153-7,-156-4,256-8,-244-54,342 57,0 3,-1 3,0 3,0 3,-113 16,121-4,51-5,15-7,0 0,0 0,0 0,0 0,0 1,0-1,0 0,0 0,0 0,0 0,0 1,0-1,0 0,0 0,0 0,0 1,0-1,0 0,0 0,0 0,1 0,-1 0,0 1,0-1,0 0,0 0,0 0,0 0,0 0,1 1,-1-1,0 0,0 0,0 0,0 0,0 0,1 0,-1 0,0 0,0 0,0 0,0 0,1 0,-1 0,0 0,0 0,0 0,1 0,-1 0,21 5,0-2,0 0,0-1,1-2,-1 0,33-5,-14 3,477-41,-200 14,-7-9,-191 20,43 4,227 8,-282 7,-76-2,1 2,54 10,-58 0,-31-5,-19 0,-55 4,-1-3,-109-4,76-2,-942 1,638-4,396 2,0 1,0 1,-24 5,3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1D2B4-936A-1745-B743-9304C838BFA7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3DAD7-EA79-904F-93B6-1B9B8650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https://create.kahoot.it/details/ea758a22-8d2e-4964-b816-eba600b6b60d</a:t>
            </a:r>
          </a:p>
          <a:p>
            <a:r>
              <a:rPr lang="en-AU" dirty="0"/>
              <a:t>https://create.kahoot.it/details/f5030623-796a-4a7c-a01d-f27f2ea4048f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3DAD7-EA79-904F-93B6-1B9B86504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EC93B60-FA02-4349-A738-C89A696F1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9pPr>
          </a:lstStyle>
          <a:p>
            <a:pPr eaLnBrk="1" hangingPunct="1"/>
            <a:fld id="{857318CA-88F4-404B-AA41-111A1BCEFD8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F2325D6-090B-1146-91C1-BA3E0D0FE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00F5595-F8E5-8744-8E89-79AE1EAD8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327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84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1475212F-BDEC-44C2-87BC-D4FCB374F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96" b="8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6426A-6E65-9D4A-A761-C73822DB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en-US" sz="3400"/>
              <a:t>Planar graphs and Euler's formula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F6DE5-0989-CC4F-A404-0E87D6DC3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/>
          </a:bodyPr>
          <a:lstStyle/>
          <a:p>
            <a:r>
              <a:rPr lang="en-US" sz="2000"/>
              <a:t>Lesson 9D</a:t>
            </a:r>
          </a:p>
        </p:txBody>
      </p:sp>
    </p:spTree>
    <p:extLst>
      <p:ext uri="{BB962C8B-B14F-4D97-AF65-F5344CB8AC3E}">
        <p14:creationId xmlns:p14="http://schemas.microsoft.com/office/powerpoint/2010/main" val="45701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FB720E-9431-7F46-A56E-EF43D6466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4132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FF311-F222-AE41-868C-1438B49C7234}"/>
                  </a:ext>
                </a:extLst>
              </p:cNvPr>
              <p:cNvSpPr txBox="1"/>
              <p:nvPr/>
            </p:nvSpPr>
            <p:spPr>
              <a:xfrm>
                <a:off x="850900" y="2400300"/>
                <a:ext cx="10604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7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                 9              +                        4                     =2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6FF311-F222-AE41-868C-1438B49C7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2400300"/>
                <a:ext cx="10604500" cy="461665"/>
              </a:xfrm>
              <a:prstGeom prst="rect">
                <a:avLst/>
              </a:prstGeom>
              <a:blipFill>
                <a:blip r:embed="rId3"/>
                <a:stretch>
                  <a:fillRect l="-83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7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C9D8-6738-404C-8B8D-C7CEEDE4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231"/>
            <a:ext cx="121920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Using Euler’s formula to find the number of faces of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8FB9-8897-1E4D-9B7A-C2D12D368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9336"/>
            <a:ext cx="12192000" cy="552866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connected planar </a:t>
            </a:r>
            <a:r>
              <a:rPr lang="en-US" dirty="0"/>
              <a:t>graph has four vertices and five edges. Find the number of faces.</a:t>
            </a:r>
          </a:p>
          <a:p>
            <a:r>
              <a:rPr lang="en-US" dirty="0"/>
              <a:t>Solution	 </a:t>
            </a:r>
          </a:p>
          <a:p>
            <a:r>
              <a:rPr lang="en-US" dirty="0"/>
              <a:t>Write down 𝑣 and 𝑒.	𝑣=4, 𝑒=5</a:t>
            </a:r>
          </a:p>
          <a:p>
            <a:r>
              <a:rPr lang="en-US" dirty="0"/>
              <a:t>Euler's formula: </a:t>
            </a:r>
            <a:r>
              <a:rPr lang="en-US" dirty="0" err="1"/>
              <a:t>v−e+f</a:t>
            </a:r>
            <a:r>
              <a:rPr lang="en-US" dirty="0"/>
              <a:t>=2</a:t>
            </a:r>
          </a:p>
          <a:p>
            <a:r>
              <a:rPr lang="en-US" dirty="0"/>
              <a:t>Substitute the values of 𝑣 and 𝑒.</a:t>
            </a:r>
          </a:p>
          <a:p>
            <a:r>
              <a:rPr lang="en-US" dirty="0"/>
              <a:t>4−5+f=2</a:t>
            </a:r>
          </a:p>
          <a:p>
            <a:r>
              <a:rPr lang="en-US" dirty="0"/>
              <a:t>− 1+f=2</a:t>
            </a:r>
          </a:p>
          <a:p>
            <a:r>
              <a:rPr lang="en-US" dirty="0"/>
              <a:t>f − 1=2</a:t>
            </a:r>
          </a:p>
          <a:p>
            <a:r>
              <a:rPr lang="en-US" dirty="0"/>
              <a:t>f=3      The graph has three faces.</a:t>
            </a:r>
          </a:p>
        </p:txBody>
      </p:sp>
    </p:spTree>
    <p:extLst>
      <p:ext uri="{BB962C8B-B14F-4D97-AF65-F5344CB8AC3E}">
        <p14:creationId xmlns:p14="http://schemas.microsoft.com/office/powerpoint/2010/main" val="24180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59EDBF-3AF5-4B82-B8AD-F18220B80A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33" y="0"/>
            <a:ext cx="11977992" cy="61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04132-5FC1-4E4F-9323-9D5050B16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17259" y="0"/>
            <a:ext cx="743802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4C4212-B435-4EE2-B031-20B1295F3F64}"/>
                  </a:ext>
                </a:extLst>
              </p14:cNvPr>
              <p14:cNvContentPartPr/>
              <p14:nvPr/>
            </p14:nvContentPartPr>
            <p14:xfrm>
              <a:off x="5389353" y="5406733"/>
              <a:ext cx="1443600" cy="381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4C4212-B435-4EE2-B031-20B1295F3F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5353" y="5298733"/>
                <a:ext cx="1551240" cy="5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56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12D37B-7E48-4942-BF0E-E67180703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91819" cy="6342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2FE5C-A16E-4943-9F32-8C1D0CFC58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91819" y="4460030"/>
            <a:ext cx="5811723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4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279400"/>
            <a:ext cx="5362576" cy="189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0" i="1" cap="all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55471"/>
              </p:ext>
            </p:extLst>
          </p:nvPr>
        </p:nvGraphicFramePr>
        <p:xfrm>
          <a:off x="838200" y="2028825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862410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A04F75-79E1-42E2-94A3-5B432E01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Learning Intentions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65458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19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2661-90E0-8240-AB2C-CF5386B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802"/>
            <a:ext cx="10515600" cy="1325563"/>
          </a:xfrm>
        </p:spPr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F7404-D6E0-F343-835D-1584AD215996}"/>
              </a:ext>
            </a:extLst>
          </p:cNvPr>
          <p:cNvSpPr/>
          <p:nvPr/>
        </p:nvSpPr>
        <p:spPr>
          <a:xfrm>
            <a:off x="130627" y="1371374"/>
            <a:ext cx="7141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A </a:t>
            </a:r>
            <a:r>
              <a:rPr lang="en-AU" sz="2400" b="1" i="0" dirty="0">
                <a:solidFill>
                  <a:srgbClr val="C41130"/>
                </a:solidFill>
                <a:effectLst/>
                <a:latin typeface="Comic Sans MS" panose="030F0902030302020204" pitchFamily="66" charset="0"/>
              </a:rPr>
              <a:t>planar graph</a:t>
            </a:r>
            <a:r>
              <a:rPr lang="en-AU" sz="2400" b="0" i="0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 can be drawn on a plane (page surface) so that no edges intersect (cross), except at the vertices.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B65C8-7349-2148-B6B1-2AD4CD47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7" y="3076014"/>
            <a:ext cx="6749143" cy="2782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7CD8B-D733-544B-8B54-79226833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887" y="3429000"/>
            <a:ext cx="3070454" cy="24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C2A1-0F3E-564A-9D8D-F57E6A82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390008"/>
            <a:ext cx="10515600" cy="1325563"/>
          </a:xfrm>
        </p:spPr>
        <p:txBody>
          <a:bodyPr/>
          <a:lstStyle/>
          <a:p>
            <a:r>
              <a:rPr lang="en-US" dirty="0"/>
              <a:t>Planar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DF7A-F324-A24F-9715-6CA6D5B8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7999"/>
            <a:ext cx="6958488" cy="2790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A1E8A0-7271-9E45-A155-B60E0604D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444" y="0"/>
            <a:ext cx="7394372" cy="247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913B7-8AA4-F841-A113-B09699813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200399"/>
            <a:ext cx="6958488" cy="2790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FA042-8787-694B-B269-63119A565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379" y="1004888"/>
            <a:ext cx="749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99015-11EE-C54E-B820-B13A6A5F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Planar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5F00-1796-1744-9A72-A6E90732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/>
              <a:t>Not all graphs are planar.</a:t>
            </a:r>
          </a:p>
          <a:p>
            <a:endParaRPr lang="en-US" sz="2000"/>
          </a:p>
          <a:p>
            <a:r>
              <a:rPr lang="en-US" sz="2000"/>
              <a:t>For example, the graph opposite cannot be redrawn in an equivalent planar form, no matter how hard you try.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B19D3-8BCF-2647-B6E6-8BE1C3B1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597" y="643234"/>
            <a:ext cx="4724325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E3B4-64D0-0B46-8A3C-2484AD45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Redrawing a graph in planar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87F30-B620-ED4F-87A9-A39CCFF31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6" y="2444750"/>
            <a:ext cx="2654300" cy="196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087A2-14E8-FB4D-A77C-3B6AA2041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2349500"/>
            <a:ext cx="2908300" cy="215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D067C-642C-5942-9B48-449B2AEA6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197100"/>
            <a:ext cx="3276600" cy="246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F08D5-CFC0-364A-815E-9C6A248DE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435" y="3175000"/>
            <a:ext cx="7493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D5C0B-1282-2242-AA1F-4B442A4F5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0" y="2976449"/>
            <a:ext cx="749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3E7EB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454C1-A60A-7542-9D78-844F13CE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US" dirty="0"/>
              <a:t>Faces of a graph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6FB2A1C-ED1E-D94F-9C21-97F4156BA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3053004"/>
            <a:ext cx="4309533" cy="2908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3FCE3-13C0-B943-BFDA-6FA2BCABA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6156" y="2055813"/>
                <a:ext cx="5827644" cy="4121149"/>
              </a:xfrm>
            </p:spPr>
            <p:txBody>
              <a:bodyPr anchor="t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The graph opposite can be regarded as dividing the paper it is drawn on into two regions.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In the language of graphs, these regions are called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faces</a:t>
                </a:r>
                <a:r>
                  <a:rPr lang="en-US" sz="2400" dirty="0"/>
                  <a:t> of the graph.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One face,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is bounded by the graph.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The other face,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is the region surrounding the graph. This ‘outside’ face is infinite.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3FCE3-13C0-B943-BFDA-6FA2BCABA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6156" y="2055813"/>
                <a:ext cx="5827644" cy="4121149"/>
              </a:xfrm>
              <a:blipFill>
                <a:blip r:embed="rId3"/>
                <a:stretch>
                  <a:fillRect l="-1304" t="-1538" r="-1304" b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4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F5C18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F3A88-820A-7E40-AB46-024A0391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US" dirty="0"/>
              <a:t>Faces of a graph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63A1BAB-5D9C-FE45-B26E-38BD85413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3069164"/>
            <a:ext cx="4309533" cy="2876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4517B-DC51-8449-BD9B-81ED6E27BA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6156" y="2055813"/>
                <a:ext cx="5827644" cy="4121149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2400" dirty="0"/>
                  <a:t>The graph opposite divides the paper into four regions, so we say that it has four faces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an infinite face.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4517B-DC51-8449-BD9B-81ED6E27B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6156" y="2055813"/>
                <a:ext cx="5827644" cy="4121149"/>
              </a:xfrm>
              <a:blipFill>
                <a:blip r:embed="rId3"/>
                <a:stretch>
                  <a:fillRect l="-1304" t="-1231" r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47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579A27F-826B-D545-A1E7-62A52FCD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75" y="303979"/>
            <a:ext cx="48641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9pPr>
          </a:lstStyle>
          <a:p>
            <a:pPr eaLnBrk="1" hangingPunct="1"/>
            <a:r>
              <a:rPr lang="en-US" altLang="en-US" sz="4800" dirty="0"/>
              <a:t>Euler’s Formula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8FD5B07-2AE2-C64B-8E14-CECE28D2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045" y="292664"/>
            <a:ext cx="59483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77"/>
              </a:defRPr>
            </a:lvl9pPr>
          </a:lstStyle>
          <a:p>
            <a:pPr algn="ctr" eaLnBrk="1" hangingPunct="1"/>
            <a:r>
              <a:rPr lang="en-US" altLang="en-US" dirty="0"/>
              <a:t>If G is a connected planar graph with v vertices, e edges and f faces, then  </a:t>
            </a:r>
            <a:r>
              <a:rPr lang="en-US" altLang="en-US" dirty="0">
                <a:solidFill>
                  <a:schemeClr val="tx2"/>
                </a:solidFill>
              </a:rPr>
              <a:t>v – e + f = 2</a:t>
            </a:r>
          </a:p>
        </p:txBody>
      </p:sp>
      <p:pic>
        <p:nvPicPr>
          <p:cNvPr id="31748" name="Picture 6" descr="The image “http://members.tripod.com/jeff560/euler3.jpg” cannot be displayed, because it contains errors.">
            <a:extLst>
              <a:ext uri="{FF2B5EF4-FFF2-40B4-BE49-F238E27FC236}">
                <a16:creationId xmlns:a16="http://schemas.microsoft.com/office/drawing/2014/main" id="{83906081-B51E-B940-93CD-455E0CC6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79612"/>
            <a:ext cx="47244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23CD2-FAB4-3349-B916-F7BF4D6BFD9C}"/>
              </a:ext>
            </a:extLst>
          </p:cNvPr>
          <p:cNvSpPr/>
          <p:nvPr/>
        </p:nvSpPr>
        <p:spPr>
          <a:xfrm>
            <a:off x="362607" y="501839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For a connected planar graph:</a:t>
            </a:r>
          </a:p>
          <a:p>
            <a:r>
              <a:rPr lang="en-AU" sz="28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number of vertices − number of edges + number of faces=2</a:t>
            </a:r>
          </a:p>
        </p:txBody>
      </p:sp>
    </p:spTree>
    <p:extLst>
      <p:ext uri="{BB962C8B-B14F-4D97-AF65-F5344CB8AC3E}">
        <p14:creationId xmlns:p14="http://schemas.microsoft.com/office/powerpoint/2010/main" val="115681614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374</Words>
  <Application>Microsoft Office PowerPoint</Application>
  <PresentationFormat>Widescreen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Cambria Math</vt:lpstr>
      <vt:lpstr>Century Gothic</vt:lpstr>
      <vt:lpstr>Comic Sans MS</vt:lpstr>
      <vt:lpstr>Elephant</vt:lpstr>
      <vt:lpstr>BrushVTI</vt:lpstr>
      <vt:lpstr>Planar graphs and Euler's formula </vt:lpstr>
      <vt:lpstr>Learning Intentions</vt:lpstr>
      <vt:lpstr>Planar graphs</vt:lpstr>
      <vt:lpstr>Planar graphs</vt:lpstr>
      <vt:lpstr>Planar Graphs</vt:lpstr>
      <vt:lpstr>Redrawing a graph in planar form</vt:lpstr>
      <vt:lpstr>Faces of a graph</vt:lpstr>
      <vt:lpstr>Faces of a graph</vt:lpstr>
      <vt:lpstr>PowerPoint Presentation</vt:lpstr>
      <vt:lpstr>PowerPoint Presentation</vt:lpstr>
      <vt:lpstr> Using Euler’s formula to find the number of faces of a graph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graphs and Euler's formula </dc:title>
  <dc:creator>Yongmei Zhang</dc:creator>
  <cp:lastModifiedBy>Lyn ZHANG</cp:lastModifiedBy>
  <cp:revision>7</cp:revision>
  <dcterms:created xsi:type="dcterms:W3CDTF">2020-05-10T04:09:03Z</dcterms:created>
  <dcterms:modified xsi:type="dcterms:W3CDTF">2022-05-26T21:53:01Z</dcterms:modified>
</cp:coreProperties>
</file>