
<file path=[Content_Types].xml><?xml version="1.0" encoding="utf-8"?>
<Types xmlns="http://schemas.openxmlformats.org/package/2006/content-types">
  <Default Extension="bin" ContentType="audio/unknown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69" r:id="rId3"/>
    <p:sldId id="257" r:id="rId4"/>
    <p:sldId id="271" r:id="rId5"/>
    <p:sldId id="258" r:id="rId6"/>
    <p:sldId id="259" r:id="rId7"/>
    <p:sldId id="260" r:id="rId8"/>
    <p:sldId id="261" r:id="rId9"/>
    <p:sldId id="272" r:id="rId10"/>
    <p:sldId id="273" r:id="rId11"/>
    <p:sldId id="274" r:id="rId12"/>
    <p:sldId id="270" r:id="rId13"/>
    <p:sldId id="275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echno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6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echno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6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echno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6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echno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6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echno" charset="0"/>
        <a:ea typeface="+mn-ea"/>
        <a:cs typeface="+mn-cs"/>
      </a:defRPr>
    </a:lvl5pPr>
    <a:lvl6pPr marL="2286000" algn="l" defTabSz="914400" rtl="0" eaLnBrk="1" latinLnBrk="0" hangingPunct="1">
      <a:defRPr sz="6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echno" charset="0"/>
        <a:ea typeface="+mn-ea"/>
        <a:cs typeface="+mn-cs"/>
      </a:defRPr>
    </a:lvl6pPr>
    <a:lvl7pPr marL="2743200" algn="l" defTabSz="914400" rtl="0" eaLnBrk="1" latinLnBrk="0" hangingPunct="1">
      <a:defRPr sz="6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echno" charset="0"/>
        <a:ea typeface="+mn-ea"/>
        <a:cs typeface="+mn-cs"/>
      </a:defRPr>
    </a:lvl7pPr>
    <a:lvl8pPr marL="3200400" algn="l" defTabSz="914400" rtl="0" eaLnBrk="1" latinLnBrk="0" hangingPunct="1">
      <a:defRPr sz="6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echno" charset="0"/>
        <a:ea typeface="+mn-ea"/>
        <a:cs typeface="+mn-cs"/>
      </a:defRPr>
    </a:lvl8pPr>
    <a:lvl9pPr marL="3657600" algn="l" defTabSz="914400" rtl="0" eaLnBrk="1" latinLnBrk="0" hangingPunct="1">
      <a:defRPr sz="60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echno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55" d="100"/>
          <a:sy n="55" d="100"/>
        </p:scale>
        <p:origin x="2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DAE10335-62B8-B396-E6E8-48843383234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4099" name="Freeform 3">
              <a:extLst>
                <a:ext uri="{FF2B5EF4-FFF2-40B4-BE49-F238E27FC236}">
                  <a16:creationId xmlns:a16="http://schemas.microsoft.com/office/drawing/2014/main" id="{16986588-5785-5F75-C4DC-F8DF9160CBF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00" name="Freeform 4">
              <a:extLst>
                <a:ext uri="{FF2B5EF4-FFF2-40B4-BE49-F238E27FC236}">
                  <a16:creationId xmlns:a16="http://schemas.microsoft.com/office/drawing/2014/main" id="{63FDFF11-4779-90A4-8F1C-BD262A0717C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01" name="Freeform 5">
              <a:extLst>
                <a:ext uri="{FF2B5EF4-FFF2-40B4-BE49-F238E27FC236}">
                  <a16:creationId xmlns:a16="http://schemas.microsoft.com/office/drawing/2014/main" id="{1BCF9F22-5EFF-D5C7-F4A3-F070CD212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02" name="Freeform 6">
              <a:extLst>
                <a:ext uri="{FF2B5EF4-FFF2-40B4-BE49-F238E27FC236}">
                  <a16:creationId xmlns:a16="http://schemas.microsoft.com/office/drawing/2014/main" id="{F4FBD817-1E4D-813B-52D8-9AF15F69B3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4103" name="Rectangle 7">
            <a:extLst>
              <a:ext uri="{FF2B5EF4-FFF2-40B4-BE49-F238E27FC236}">
                <a16:creationId xmlns:a16="http://schemas.microsoft.com/office/drawing/2014/main" id="{0788423C-229F-4F01-73D8-6363D423586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61E67C04-4F40-1D3A-3541-CFF993F2CB8D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19400"/>
            <a:ext cx="6400800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214B853C-9B08-44D3-296C-B08B1FF6243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CBC9046E-1421-28CA-EC74-C419872624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97DBA398-25C4-ABF9-AFFA-1563C76FD6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90BEF4-C5A6-4E27-99C3-2FC322BF78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3B2A9-2D3F-07AF-73DF-BECEB6C7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4093AA-9906-730D-766E-2F303D789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A3CDC-437B-79A1-E8C4-981AB7916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00986-F844-56D6-7876-67DBDF91F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  <a:p>
            <a:r>
              <a:rPr lang="en-US" altLang="en-US"/>
              <a:t>fguilbert orrhs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69503-6CA9-B4F0-1706-838A592B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D00D8-A3A5-4A56-B1FB-5E58A94258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61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74A086-DD3C-9B32-AD3F-DE9682FEA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302A7-21DF-1A8A-4AB3-1632DA8EE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62C21-C351-0662-FCDC-46B07D157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3D0FC-B088-B334-0925-CCFEB149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  <a:p>
            <a:r>
              <a:rPr lang="en-US" altLang="en-US"/>
              <a:t>fguilbert orrhs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3746C-6A07-00CE-9DBE-C39F035D4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1A2B5-6C23-4DE8-9D66-711AA28F97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12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7C631-428E-0686-2D30-8C95BB56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ADF6E-53C9-BC30-28E4-3F4BF8BF9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5DB46-7710-728F-A382-E1D63D83C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02C48-96B9-469D-C4E5-115A429F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  <a:p>
            <a:r>
              <a:rPr lang="en-US" altLang="en-US"/>
              <a:t>fguilbert orrhs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CBC28-0E20-81F1-60F3-B039A62AE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B299E-2159-4292-ABDC-9A2FAABECD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4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A6FD1-5D1E-97BA-C5E0-05CB385F7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8EFCF-BAF9-4F73-D3BA-4754F0F39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854B2-D5CE-7336-6251-6CF2C7D0A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48471-AB6F-A076-72D4-3F2C75E5D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  <a:p>
            <a:r>
              <a:rPr lang="en-US" altLang="en-US"/>
              <a:t>fguilbert orrhs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D8553-E391-BACB-C5A2-4E50937E5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5E1DE-3F74-4C99-BBD6-51401D7ACC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9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75CF1-5199-400F-10DA-F85159813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4F9CA-76E3-44A6-8895-1D7AE0DB32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98991-53E5-3E52-A33F-658DE0BD2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10908-EAB2-2CEB-F2AD-82A7E6B56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887BB-6DD1-731D-A0B6-D2974641C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  <a:p>
            <a:r>
              <a:rPr lang="en-US" altLang="en-US"/>
              <a:t>fguilbert orrhs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C4F9E-78A7-78D5-7213-DD227C3E6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B67EC-718D-4340-ADDC-F4165BC550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030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B69B3-7689-3C20-3D61-13666772D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AD759-F2E8-9FA0-0C56-A62CE4932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08661-8C3B-667A-7D00-3C4CB43DC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05D02-1CD1-FB75-F743-A1DFD1A4A1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6DB534-F4C0-F1CA-5DE5-9F33423B92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D8EF8D-FC61-CF38-25CD-AC13E2F98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D977E-BE1A-4A91-0FEB-0A4B96716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  <a:p>
            <a:r>
              <a:rPr lang="en-US" altLang="en-US"/>
              <a:t>fguilbert orrhs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62CC6D-93DD-FD37-58C4-634A87616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183CE-4E37-413E-AC4E-612DC22EEC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7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5B17A-8D4D-0C75-2FEB-4E1AD1AD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25F189-ADD9-A72F-8700-9E11E5324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091B62-9D27-F95A-53B1-937A2C24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  <a:p>
            <a:r>
              <a:rPr lang="en-US" altLang="en-US"/>
              <a:t>fguilbert orrhs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A5A7D3-07E8-4883-8707-09AD57F4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4AF7A-BA85-4D16-AB9D-5130730796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8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05902C-81AD-9D6B-3F40-51D4F1B5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0F667F-812F-3658-19E6-21B00A9ED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  <a:p>
            <a:r>
              <a:rPr lang="en-US" altLang="en-US"/>
              <a:t>fguilbert orrhs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068CB-062A-DB97-D130-555D0AD23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0196B-0188-46E8-8D9C-305008969D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63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7F58A-5806-427B-D35F-CBC43D639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40880-8C84-A39E-FE36-913DAF19A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B6D9AC-B0CB-8851-9309-86E529131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FCE6A-099D-A3E3-5E36-AE0190EAD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97162-BD36-7FA8-6D0B-3F0E1600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  <a:p>
            <a:r>
              <a:rPr lang="en-US" altLang="en-US"/>
              <a:t>fguilbert orrhs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5C6F8-7ED1-8428-E6CD-37B916D91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32966-C40A-4645-8D06-5A3093085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22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A93F9-D5BA-CF0C-69B1-773A8490B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D478BC-9DF8-BD76-2A01-42FF54F91E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10627B-C442-C98B-F05A-16209FD77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46F83-1199-A9A6-7722-AEA8C00D5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76893-8576-D614-FC2D-124881F14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  <a:p>
            <a:r>
              <a:rPr lang="en-US" altLang="en-US"/>
              <a:t>fguilbert orrhs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03380-5115-3E2E-7A9A-A5DF8B5E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2747D-972B-4259-A4BF-B95D16A132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191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F2357146-4720-FA70-FB7C-0E23DFBE51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3075" name="Freeform 3">
              <a:extLst>
                <a:ext uri="{FF2B5EF4-FFF2-40B4-BE49-F238E27FC236}">
                  <a16:creationId xmlns:a16="http://schemas.microsoft.com/office/drawing/2014/main" id="{85E801E1-EA8D-5944-6FEA-A78127056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76" name="Freeform 4">
              <a:extLst>
                <a:ext uri="{FF2B5EF4-FFF2-40B4-BE49-F238E27FC236}">
                  <a16:creationId xmlns:a16="http://schemas.microsoft.com/office/drawing/2014/main" id="{70D23B90-EEA5-DD31-A155-44F335DBE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77" name="Freeform 5">
              <a:extLst>
                <a:ext uri="{FF2B5EF4-FFF2-40B4-BE49-F238E27FC236}">
                  <a16:creationId xmlns:a16="http://schemas.microsoft.com/office/drawing/2014/main" id="{54E87A54-34E3-1B01-9437-BFC62FF86E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78" name="Freeform 6">
              <a:extLst>
                <a:ext uri="{FF2B5EF4-FFF2-40B4-BE49-F238E27FC236}">
                  <a16:creationId xmlns:a16="http://schemas.microsoft.com/office/drawing/2014/main" id="{7E83077B-AEA6-69FF-0766-BC88BE05D1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079" name="Rectangle 7">
            <a:extLst>
              <a:ext uri="{FF2B5EF4-FFF2-40B4-BE49-F238E27FC236}">
                <a16:creationId xmlns:a16="http://schemas.microsoft.com/office/drawing/2014/main" id="{85E45C4C-81C4-4480-B03F-E0D030C1C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910F9C20-D282-0C92-0710-3EEC592C9A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 b="0"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C8DFBC65-9BA8-3C81-9C63-658B26B325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 b="0">
                <a:effectLst/>
                <a:latin typeface="+mn-lt"/>
              </a:defRPr>
            </a:lvl1pPr>
          </a:lstStyle>
          <a:p>
            <a:endParaRPr lang="en-US" altLang="en-US"/>
          </a:p>
          <a:p>
            <a:r>
              <a:rPr lang="en-US" altLang="en-US"/>
              <a:t>fguilbert orrhs</a:t>
            </a:r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025B9BB2-78ED-250C-4393-F247BA6AFB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 b="0">
                <a:effectLst/>
                <a:latin typeface="+mn-lt"/>
              </a:defRPr>
            </a:lvl1pPr>
          </a:lstStyle>
          <a:p>
            <a:fld id="{E2BC1D30-0988-4AB8-83C4-95AFC356C3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35D6673F-232D-B85F-BD64-7BCEFECA0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E6D49633-4A0A-2B04-CE89-CC1F56724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371600"/>
            <a:ext cx="639258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9A  Direct Variation</a:t>
            </a:r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id="{4F47574E-02B8-DBFB-2816-BA2686070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95600"/>
            <a:ext cx="2806700" cy="273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F4892C6-4AD9-EDA1-8D7E-B625E89B2D5B}"/>
              </a:ext>
            </a:extLst>
          </p:cNvPr>
          <p:cNvSpPr txBox="1"/>
          <p:nvPr/>
        </p:nvSpPr>
        <p:spPr>
          <a:xfrm>
            <a:off x="1447800" y="187569"/>
            <a:ext cx="6248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4000" dirty="0"/>
              <a:t>Variation involving powers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782ABF-1F01-3BBF-DBA5-B0AD6B6CC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16" y="895455"/>
            <a:ext cx="8074368" cy="16718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91AEA6-99E0-B5DA-8B9D-684F25815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2590800"/>
            <a:ext cx="4229690" cy="195289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DA136E-6B83-7C53-917F-0534B414FC04}"/>
                  </a:ext>
                </a:extLst>
              </p:cNvPr>
              <p:cNvSpPr txBox="1"/>
              <p:nvPr/>
            </p:nvSpPr>
            <p:spPr>
              <a:xfrm>
                <a:off x="0" y="4567144"/>
                <a:ext cx="9144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If y ∝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 err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3200" dirty="0"/>
                  <a:t>, then y = </a:t>
                </a:r>
                <a:r>
                  <a:rPr lang="en-US" sz="3200" dirty="0" err="1"/>
                  <a:t>k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 err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 dirty="0" err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3200" dirty="0"/>
                  <a:t>, where k is a constant of variation.</a:t>
                </a:r>
              </a:p>
              <a:p>
                <a:r>
                  <a:rPr lang="en-US" sz="3200" dirty="0"/>
                  <a:t>If y ∝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 err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3200" dirty="0"/>
                  <a:t>, then the graph of y against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 err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 dirty="0" err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3200" dirty="0"/>
                  <a:t> is a straight line passing through the origin.</a:t>
                </a:r>
                <a:endParaRPr lang="en-AU" sz="32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DA136E-6B83-7C53-917F-0534B414F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67144"/>
                <a:ext cx="9144000" cy="2062103"/>
              </a:xfrm>
              <a:prstGeom prst="rect">
                <a:avLst/>
              </a:prstGeom>
              <a:blipFill>
                <a:blip r:embed="rId4"/>
                <a:stretch>
                  <a:fillRect l="-1800" t="-4734" r="-333" b="-1065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4478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42435D-D327-857C-FE17-AA5F1DDEE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37" y="895455"/>
            <a:ext cx="8844325" cy="268594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05410D-9014-A602-30A2-0CEDA46B3DE4}"/>
              </a:ext>
            </a:extLst>
          </p:cNvPr>
          <p:cNvSpPr txBox="1"/>
          <p:nvPr/>
        </p:nvSpPr>
        <p:spPr>
          <a:xfrm>
            <a:off x="1447800" y="187569"/>
            <a:ext cx="6248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4000" dirty="0"/>
              <a:t>Variation involving powers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199BF0D-415A-DBCB-AAA1-C9DC718BC63C}"/>
                  </a:ext>
                </a:extLst>
              </p:cNvPr>
              <p:cNvSpPr txBox="1"/>
              <p:nvPr/>
            </p:nvSpPr>
            <p:spPr>
              <a:xfrm>
                <a:off x="4386993" y="1676400"/>
                <a:ext cx="4589584" cy="45409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AU" sz="2400" b="0" dirty="0">
                    <a:solidFill>
                      <a:schemeClr val="bg2"/>
                    </a:solidFill>
                  </a:rPr>
                  <a:t>y ∝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err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1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AU" sz="2400" b="0" dirty="0">
                  <a:solidFill>
                    <a:schemeClr val="bg2"/>
                  </a:solidFill>
                </a:endParaRPr>
              </a:p>
              <a:p>
                <a:r>
                  <a:rPr lang="en-AU" sz="2400" b="0" dirty="0">
                    <a:solidFill>
                      <a:schemeClr val="bg2"/>
                    </a:solidFill>
                  </a:rPr>
                  <a:t>y = k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err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i="1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AU" sz="2400" b="0" dirty="0"/>
              </a:p>
              <a:p>
                <a:r>
                  <a:rPr lang="en-US" sz="2400" b="0" dirty="0">
                    <a:solidFill>
                      <a:schemeClr val="bg2"/>
                    </a:solidFill>
                  </a:rPr>
                  <a:t>When x = 2, y = 12</a:t>
                </a:r>
              </a:p>
              <a:p>
                <a:r>
                  <a:rPr lang="en-US" sz="2400" b="0" dirty="0">
                    <a:solidFill>
                      <a:schemeClr val="bg2"/>
                    </a:solidFill>
                  </a:rPr>
                  <a:t>12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1" i="1" dirty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AU" sz="2400" i="1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0" dirty="0">
                    <a:solidFill>
                      <a:schemeClr val="bg2"/>
                    </a:solidFill>
                  </a:rPr>
                  <a:t>)k</a:t>
                </a:r>
              </a:p>
              <a:p>
                <a:r>
                  <a:rPr lang="en-US" sz="2400" b="0" dirty="0">
                    <a:solidFill>
                      <a:schemeClr val="bg2"/>
                    </a:solidFill>
                  </a:rPr>
                  <a:t>∴ k = 3</a:t>
                </a:r>
              </a:p>
              <a:p>
                <a:r>
                  <a:rPr lang="en-AU" sz="2400" b="0" dirty="0"/>
                  <a:t>y = </a:t>
                </a:r>
                <a:r>
                  <a:rPr lang="en-AU" sz="2400" b="0" dirty="0">
                    <a:solidFill>
                      <a:schemeClr val="tx1"/>
                    </a:solidFill>
                  </a:rPr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err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AU" sz="2400" b="0" dirty="0"/>
              </a:p>
              <a:p>
                <a:r>
                  <a:rPr lang="en-AU" sz="2400" b="0" dirty="0"/>
                  <a:t>When x = 6, y = 3(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1" i="1" dirty="0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  <m:sup>
                        <m:r>
                          <a:rPr lang="en-AU" sz="2400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AU" sz="2400" b="0" dirty="0"/>
                  <a:t>) = 108</a:t>
                </a:r>
              </a:p>
              <a:p>
                <a:r>
                  <a:rPr lang="es-ES" sz="2400" b="0" dirty="0" err="1"/>
                  <a:t>When</a:t>
                </a:r>
                <a:r>
                  <a:rPr lang="es-ES" sz="2400" b="0" dirty="0"/>
                  <a:t> x = 4, y = 3(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  <m:sup>
                        <m:r>
                          <a:rPr lang="en-AU" sz="2400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s-ES" sz="2400" b="0" dirty="0"/>
                  <a:t>)</a:t>
                </a:r>
              </a:p>
              <a:p>
                <a:r>
                  <a:rPr lang="es-ES" sz="2400" b="0" dirty="0"/>
                  <a:t>∴ y = 48</a:t>
                </a:r>
              </a:p>
              <a:p>
                <a:r>
                  <a:rPr lang="en-AU" sz="2400" b="0" dirty="0"/>
                  <a:t>When y = 192</a:t>
                </a:r>
              </a:p>
              <a:p>
                <a:r>
                  <a:rPr lang="en-AU" sz="2400" b="0" dirty="0"/>
                  <a:t>192 = 3(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err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AU" sz="2400" b="0" dirty="0"/>
                  <a:t>)</a:t>
                </a:r>
              </a:p>
              <a:p>
                <a:r>
                  <a:rPr lang="en-AU" sz="2400" b="0" dirty="0"/>
                  <a:t>∴ x = 8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199BF0D-415A-DBCB-AAA1-C9DC718BC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993" y="1676400"/>
                <a:ext cx="4589584" cy="4540987"/>
              </a:xfrm>
              <a:prstGeom prst="rect">
                <a:avLst/>
              </a:prstGeom>
              <a:blipFill>
                <a:blip r:embed="rId3"/>
                <a:stretch>
                  <a:fillRect l="-2258" t="-1208" b="-3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6744D68-51AF-2499-4077-FC8F6562BB76}"/>
              </a:ext>
            </a:extLst>
          </p:cNvPr>
          <p:cNvSpPr txBox="1"/>
          <p:nvPr/>
        </p:nvSpPr>
        <p:spPr>
          <a:xfrm>
            <a:off x="1752600" y="30480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2"/>
                </a:solidFill>
              </a:rPr>
              <a:t>48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EFCE72-7BE7-1FFD-863C-CB11686E8774}"/>
              </a:ext>
            </a:extLst>
          </p:cNvPr>
          <p:cNvSpPr txBox="1"/>
          <p:nvPr/>
        </p:nvSpPr>
        <p:spPr>
          <a:xfrm>
            <a:off x="3429000" y="25908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2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46701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482765-33BF-2FD8-6AD2-76464A25F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2933"/>
            <a:ext cx="9144000" cy="249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060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042696-25B0-8762-ACF2-2CE16A45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99" y="1257300"/>
            <a:ext cx="9010701" cy="426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162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" name="Object 3">
            <a:extLst>
              <a:ext uri="{FF2B5EF4-FFF2-40B4-BE49-F238E27FC236}">
                <a16:creationId xmlns:a16="http://schemas.microsoft.com/office/drawing/2014/main" id="{32EE36A8-B83A-6D83-A2DC-5AA1DA83E9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11113"/>
          <a:ext cx="2971800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85800" imgH="393700" progId="Equation.3">
                  <p:embed/>
                </p:oleObj>
              </mc:Choice>
              <mc:Fallback>
                <p:oleObj name="Equation" r:id="rId3" imgW="6858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1113"/>
                        <a:ext cx="2971800" cy="169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Rectangle 4">
            <a:extLst>
              <a:ext uri="{FF2B5EF4-FFF2-40B4-BE49-F238E27FC236}">
                <a16:creationId xmlns:a16="http://schemas.microsoft.com/office/drawing/2014/main" id="{09C7E067-CDD8-E912-35B3-E00416879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068638"/>
            <a:ext cx="18415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endParaRPr lang="en-US" altLang="en-US" sz="5400" b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6ACEACF2-E47F-9CA1-A54E-8D17C3CF4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0200"/>
            <a:ext cx="5666936" cy="4912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What is c ?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alt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1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Y intercept = 1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5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What is m?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2/3    Up 2,   right3</a:t>
            </a: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2294" name="Picture 6">
            <a:extLst>
              <a:ext uri="{FF2B5EF4-FFF2-40B4-BE49-F238E27FC236}">
                <a16:creationId xmlns:a16="http://schemas.microsoft.com/office/drawing/2014/main" id="{61BB777A-FBD7-75B5-352E-D4C327FE9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638" y="838200"/>
            <a:ext cx="4800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5" name="Line 7">
            <a:extLst>
              <a:ext uri="{FF2B5EF4-FFF2-40B4-BE49-F238E27FC236}">
                <a16:creationId xmlns:a16="http://schemas.microsoft.com/office/drawing/2014/main" id="{F925891A-8BF3-F09E-B727-1DF16DCAF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838" y="3200400"/>
            <a:ext cx="47244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A30D3D50-C8F3-5574-C479-933CFACDE3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914400"/>
            <a:ext cx="0" cy="46482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2297" name="Oval 9">
            <a:extLst>
              <a:ext uri="{FF2B5EF4-FFF2-40B4-BE49-F238E27FC236}">
                <a16:creationId xmlns:a16="http://schemas.microsoft.com/office/drawing/2014/main" id="{1153FD9C-3331-A34D-2B35-BC7687F91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8438" y="27432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994CC9EE-70B1-CA78-62BC-B25E2B6D57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4638" y="1981200"/>
            <a:ext cx="0" cy="990600"/>
          </a:xfrm>
          <a:prstGeom prst="line">
            <a:avLst/>
          </a:prstGeom>
          <a:noFill/>
          <a:ln w="136525">
            <a:solidFill>
              <a:srgbClr val="FF23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3B1A6E97-5FD2-BCC5-EC52-11E0D4DCE01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4638" y="1981200"/>
            <a:ext cx="1295400" cy="0"/>
          </a:xfrm>
          <a:prstGeom prst="line">
            <a:avLst/>
          </a:prstGeom>
          <a:noFill/>
          <a:ln w="133350">
            <a:solidFill>
              <a:srgbClr val="FF232E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2300" name="Oval 12">
            <a:extLst>
              <a:ext uri="{FF2B5EF4-FFF2-40B4-BE49-F238E27FC236}">
                <a16:creationId xmlns:a16="http://schemas.microsoft.com/office/drawing/2014/main" id="{AB24DFB7-C720-A28D-9E5F-96D6FB073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3838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82CDC617-363A-5982-8FB4-90AF3FE1A1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4438" y="1447800"/>
            <a:ext cx="3733800" cy="25146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0D487D68-883F-87A8-AB6E-5FAB3F3D8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75" y="115888"/>
            <a:ext cx="7402513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Find  an equation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with  m = 3  through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point  ( 2,  5 ).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571F8E54-9BC4-1870-4E82-6E7140152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25" y="3579813"/>
            <a:ext cx="34147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y = </a:t>
            </a:r>
            <a:r>
              <a:rPr lang="en-US" alt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 + </a:t>
            </a:r>
            <a:r>
              <a:rPr lang="en-US" alt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y = </a:t>
            </a:r>
            <a:r>
              <a:rPr lang="en-US" alt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X + </a:t>
            </a:r>
            <a:r>
              <a:rPr lang="en-US" alt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7B37B45-5A5B-864D-2C7F-FC863649081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-1371600" y="1066800"/>
            <a:ext cx="7772400" cy="2286000"/>
          </a:xfrm>
        </p:spPr>
        <p:txBody>
          <a:bodyPr/>
          <a:lstStyle/>
          <a:p>
            <a:r>
              <a:rPr lang="en-US" altLang="en-US" sz="6000" b="1" dirty="0">
                <a:solidFill>
                  <a:schemeClr val="tx1"/>
                </a:solidFill>
                <a:latin typeface="Techno" charset="0"/>
              </a:rPr>
              <a:t>y = </a:t>
            </a:r>
            <a:r>
              <a:rPr lang="en-US" altLang="en-US" sz="6000" b="1" dirty="0">
                <a:latin typeface="Techno" charset="0"/>
              </a:rPr>
              <a:t>m</a:t>
            </a:r>
            <a:r>
              <a:rPr lang="en-US" altLang="en-US" sz="6000" b="1" dirty="0">
                <a:solidFill>
                  <a:schemeClr val="tx1"/>
                </a:solidFill>
                <a:latin typeface="Techno" charset="0"/>
              </a:rPr>
              <a:t>x + </a:t>
            </a:r>
            <a:r>
              <a:rPr lang="en-US" altLang="en-US" sz="6000" b="1" dirty="0">
                <a:solidFill>
                  <a:schemeClr val="hlink"/>
                </a:solidFill>
                <a:latin typeface="Techno" charset="0"/>
              </a:rPr>
              <a:t>c</a:t>
            </a:r>
            <a:br>
              <a:rPr lang="en-US" altLang="en-US" sz="6000" b="1" dirty="0">
                <a:solidFill>
                  <a:schemeClr val="tx1"/>
                </a:solidFill>
                <a:latin typeface="Techno" charset="0"/>
              </a:rPr>
            </a:br>
            <a:r>
              <a:rPr lang="en-US" altLang="en-US" sz="6000" b="1" dirty="0">
                <a:solidFill>
                  <a:schemeClr val="tx1"/>
                </a:solidFill>
                <a:latin typeface="Techno" charset="0"/>
              </a:rPr>
              <a:t>y = </a:t>
            </a:r>
            <a:r>
              <a:rPr lang="en-US" altLang="en-US" sz="6000" b="1" dirty="0">
                <a:latin typeface="Techno" charset="0"/>
              </a:rPr>
              <a:t>3</a:t>
            </a:r>
            <a:r>
              <a:rPr lang="en-US" altLang="en-US" sz="6000" b="1" dirty="0">
                <a:solidFill>
                  <a:schemeClr val="tx1"/>
                </a:solidFill>
                <a:latin typeface="Techno" charset="0"/>
              </a:rPr>
              <a:t> X + </a:t>
            </a:r>
            <a:r>
              <a:rPr lang="en-US" altLang="en-US" sz="6000" b="1" dirty="0">
                <a:solidFill>
                  <a:schemeClr val="hlink"/>
                </a:solidFill>
                <a:latin typeface="Techno" charset="0"/>
              </a:rPr>
              <a:t>c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18E707A-B7A9-6DC9-46A7-E0011F19A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8" y="-38100"/>
            <a:ext cx="54149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 = 3     ( 2 , 5)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EFC72AB8-461E-7CA0-E60E-C3B507122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447800"/>
            <a:ext cx="40370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substitute</a:t>
            </a:r>
          </a:p>
          <a:p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x and y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F8DAA6D8-2603-F59F-A320-3259A6011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13" y="3348038"/>
            <a:ext cx="362150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 = </a:t>
            </a:r>
            <a:r>
              <a:rPr lang="en-US" alt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(2) + </a:t>
            </a:r>
            <a:r>
              <a:rPr lang="en-US" alt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 = 6 + </a:t>
            </a:r>
            <a:r>
              <a:rPr lang="en-US" alt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  <a:p>
            <a:r>
              <a:rPr lang="en-US" altLang="en-US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 = c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B98B16C6-37B6-F19D-DE57-3F3FACF42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648200"/>
            <a:ext cx="32972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y = 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X </a:t>
            </a:r>
            <a:r>
              <a:rPr lang="en-US" altLang="en-US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  <p:bldP spid="14341" grpId="0" build="p" autoUpdateAnimBg="0"/>
      <p:bldP spid="1434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99CD4BB-C220-EEB9-3FB6-53C839A68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14400"/>
            <a:ext cx="8313738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Some linear equations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are also examples of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direct variation.</a:t>
            </a:r>
          </a:p>
        </p:txBody>
      </p:sp>
      <p:pic>
        <p:nvPicPr>
          <p:cNvPr id="17411" name="Picture 3">
            <a:extLst>
              <a:ext uri="{FF2B5EF4-FFF2-40B4-BE49-F238E27FC236}">
                <a16:creationId xmlns:a16="http://schemas.microsoft.com/office/drawing/2014/main" id="{DEC698D9-AD73-92E8-64AA-D983935C0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886200"/>
            <a:ext cx="2946400" cy="264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A081FC2-1740-CE2E-3A93-0C16D8D40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81000"/>
            <a:ext cx="536185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Direct  Variation</a:t>
            </a: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  <a:latin typeface="New York" charset="0"/>
            </a:endParaRPr>
          </a:p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New York" charset="0"/>
              </a:rPr>
              <a:t>       </a:t>
            </a:r>
            <a:r>
              <a:rPr lang="en-US" alt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New York" charset="0"/>
              </a:rPr>
              <a:t>y = k x</a:t>
            </a:r>
            <a:endParaRPr lang="en-US" altLang="en-US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7FF5BC3-9831-1C0D-91BF-5B7849F20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90800"/>
            <a:ext cx="8356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Y  varies  directly with x.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CB0EA1A6-4444-257A-D831-EA324BBA4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975" y="4117975"/>
            <a:ext cx="556934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  is the constant</a:t>
            </a:r>
          </a:p>
          <a:p>
            <a:r>
              <a:rPr lang="en-US" alt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variation.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  <p:bldP spid="51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7B053C-BB6B-3E54-AF20-CF8AF3C6104F}"/>
              </a:ext>
            </a:extLst>
          </p:cNvPr>
          <p:cNvSpPr txBox="1"/>
          <p:nvPr/>
        </p:nvSpPr>
        <p:spPr>
          <a:xfrm>
            <a:off x="266700" y="1371600"/>
            <a:ext cx="86106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0" dirty="0"/>
              <a:t>Using symbols, we write ‘y is directly proportional to x’ as: </a:t>
            </a:r>
            <a:r>
              <a:rPr lang="en-US" sz="4000" dirty="0">
                <a:solidFill>
                  <a:srgbClr val="FF0000"/>
                </a:solidFill>
              </a:rPr>
              <a:t>y ∝ x</a:t>
            </a:r>
            <a:r>
              <a:rPr lang="en-US" sz="4000" b="0" dirty="0"/>
              <a:t>. </a:t>
            </a:r>
          </a:p>
          <a:p>
            <a:r>
              <a:rPr lang="en-US" sz="4000" b="0" dirty="0"/>
              <a:t>The symbol ∝ means ‘</a:t>
            </a:r>
            <a:r>
              <a:rPr lang="en-US" sz="4000" dirty="0"/>
              <a:t>is proportional to</a:t>
            </a:r>
            <a:r>
              <a:rPr lang="en-US" sz="4000" b="0" dirty="0"/>
              <a:t>’ or ‘</a:t>
            </a:r>
            <a:r>
              <a:rPr lang="en-US" sz="4000" dirty="0"/>
              <a:t>varies as</a:t>
            </a:r>
            <a:r>
              <a:rPr lang="en-US" sz="4000" b="0" dirty="0"/>
              <a:t>’.</a:t>
            </a:r>
            <a:endParaRPr lang="en-AU" sz="4000" b="0" dirty="0"/>
          </a:p>
        </p:txBody>
      </p:sp>
    </p:spTree>
    <p:extLst>
      <p:ext uri="{BB962C8B-B14F-4D97-AF65-F5344CB8AC3E}">
        <p14:creationId xmlns:p14="http://schemas.microsoft.com/office/powerpoint/2010/main" val="172765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65E9862-DF59-4D90-320C-A079BD389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04800"/>
            <a:ext cx="221406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Y = k x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53D0973-9B9C-9248-5B7D-52D4BDFFC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763" y="1577975"/>
            <a:ext cx="3403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same  as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184820F-D573-A3C3-7E2C-EDB65C3D9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819400"/>
            <a:ext cx="608013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1C3A33-717D-2DC2-C56E-97720C8AD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124200"/>
            <a:ext cx="128592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 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8" grpId="0" autoUpdateAnimBg="0"/>
      <p:bldP spid="614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1EA5657-6296-7814-4F8B-4F8DEC648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5178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How to find  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65BBB5E-4696-5E87-3DA9-1092B4160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47800"/>
            <a:ext cx="2181225" cy="47212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6000">
                <a:effectLst>
                  <a:outerShdw blurRad="38100" dist="38100" dir="2700000" algn="tl">
                    <a:srgbClr val="000000"/>
                  </a:outerShdw>
                </a:effectLst>
                <a:latin typeface="Techno" charset="0"/>
              </a:rPr>
              <a:t>x    y</a:t>
            </a:r>
          </a:p>
          <a:p>
            <a:pPr>
              <a:buFont typeface="Times" panose="02020603050405020304" pitchFamily="18" charset="0"/>
              <a:buAutoNum type="arabicPlain" startAt="2"/>
            </a:pPr>
            <a:r>
              <a:rPr lang="en-US" altLang="en-US" sz="6000">
                <a:effectLst>
                  <a:outerShdw blurRad="38100" dist="38100" dir="2700000" algn="tl">
                    <a:srgbClr val="000000"/>
                  </a:outerShdw>
                </a:effectLst>
                <a:latin typeface="Techno" charset="0"/>
              </a:rPr>
              <a:t>    8</a:t>
            </a:r>
          </a:p>
          <a:p>
            <a:pPr>
              <a:buFont typeface="Times" panose="02020603050405020304" pitchFamily="18" charset="0"/>
              <a:buAutoNum type="arabicPlain" startAt="2"/>
            </a:pPr>
            <a:r>
              <a:rPr lang="en-US" altLang="en-US" sz="6000">
                <a:effectLst>
                  <a:outerShdw blurRad="38100" dist="38100" dir="2700000" algn="tl">
                    <a:srgbClr val="000000"/>
                  </a:outerShdw>
                </a:effectLst>
                <a:latin typeface="Techno" charset="0"/>
              </a:rPr>
              <a:t>   12</a:t>
            </a:r>
          </a:p>
          <a:p>
            <a:pPr>
              <a:buFont typeface="Times" panose="02020603050405020304" pitchFamily="18" charset="0"/>
              <a:buAutoNum type="arabicPlain" startAt="2"/>
            </a:pPr>
            <a:r>
              <a:rPr lang="en-US" altLang="en-US" sz="6000">
                <a:effectLst>
                  <a:outerShdw blurRad="38100" dist="38100" dir="2700000" algn="tl">
                    <a:srgbClr val="000000"/>
                  </a:outerShdw>
                </a:effectLst>
                <a:latin typeface="Techno" charset="0"/>
              </a:rPr>
              <a:t>   16</a:t>
            </a:r>
          </a:p>
          <a:p>
            <a:pPr>
              <a:buFont typeface="Times" panose="02020603050405020304" pitchFamily="18" charset="0"/>
              <a:buAutoNum type="arabicPlain" startAt="2"/>
            </a:pPr>
            <a:r>
              <a:rPr lang="en-US" altLang="en-US" sz="6000">
                <a:effectLst>
                  <a:outerShdw blurRad="38100" dist="38100" dir="2700000" algn="tl">
                    <a:srgbClr val="000000"/>
                  </a:outerShdw>
                </a:effectLst>
                <a:latin typeface="Techno" charset="0"/>
              </a:rPr>
              <a:t>   20</a:t>
            </a:r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4BA0456F-0F51-B5D1-13C8-D31DC701B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638" y="2384425"/>
            <a:ext cx="2438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D5175DC0-F72B-A4E7-EEE2-727ED164C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1447800"/>
            <a:ext cx="0" cy="472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0" name="Line 6">
            <a:extLst>
              <a:ext uri="{FF2B5EF4-FFF2-40B4-BE49-F238E27FC236}">
                <a16:creationId xmlns:a16="http://schemas.microsoft.com/office/drawing/2014/main" id="{A5239ADE-3CB0-158E-CAEE-659E70818F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788" y="3352800"/>
            <a:ext cx="2362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EA31876E-C826-7BFC-F862-D5DEACAE2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638" y="4289425"/>
            <a:ext cx="2362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3FD9AC15-82E4-F790-8BC2-0D0F9D9EBE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5203825"/>
            <a:ext cx="2209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ECF4E753-CD9B-CF01-BA97-50942037C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8" y="1069975"/>
            <a:ext cx="184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ED8C0BC9-3105-DC59-A254-98D5AD6BE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513" y="1219200"/>
            <a:ext cx="5651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</a:p>
          <a:p>
            <a:r>
              <a:rPr lang="en-US" altLang="en-US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DD929C11-D2F9-5551-8510-0A4A72B93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489075"/>
            <a:ext cx="126669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 k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AD893B9E-58E0-8C16-A235-7A385AD84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13" y="2971800"/>
            <a:ext cx="608012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b="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  <a:p>
            <a:r>
              <a:rPr lang="en-US" altLang="en-US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3E94A207-3454-C339-FF40-24B19525B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313" y="3352800"/>
            <a:ext cx="1265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4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D2B34C7F-0099-A9E2-E46E-7706BC873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5313" y="4956175"/>
            <a:ext cx="10318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</a:p>
          <a:p>
            <a:pPr>
              <a:lnSpc>
                <a:spcPct val="90000"/>
              </a:lnSpc>
            </a:pPr>
            <a:r>
              <a:rPr lang="en-US" altLang="en-US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3</a:t>
            </a:r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46F84837-2400-28FA-32E7-D76F7CFAD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713" y="5181600"/>
            <a:ext cx="1265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4</a:t>
            </a:r>
          </a:p>
        </p:txBody>
      </p:sp>
      <p:sp>
        <p:nvSpPr>
          <p:cNvPr id="1041" name="WordArt 17">
            <a:extLst>
              <a:ext uri="{FF2B5EF4-FFF2-40B4-BE49-F238E27FC236}">
                <a16:creationId xmlns:a16="http://schemas.microsoft.com/office/drawing/2014/main" id="{E84D08CF-E5B5-BA09-543A-B626032569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0233652">
            <a:off x="4940300" y="1905000"/>
            <a:ext cx="4203700" cy="2057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y/x  is  same</a:t>
            </a:r>
          </a:p>
          <a:p>
            <a:pPr algn="ctr"/>
            <a:r>
              <a:rPr lang="en-US" sz="6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every  time</a:t>
            </a:r>
            <a:endParaRPr lang="en-AU" sz="6600" kern="1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/>
                </a:outerShdw>
              </a:effectLst>
              <a:latin typeface="Impact" panose="020B080603090205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 build="p" autoUpdateAnimBg="0"/>
      <p:bldP spid="1035" grpId="0" build="p" autoUpdateAnimBg="0"/>
      <p:bldP spid="1036" grpId="0" build="p" autoUpdateAnimBg="0"/>
      <p:bldP spid="1037" grpId="0" build="p" autoUpdateAnimBg="0"/>
      <p:bldP spid="1038" grpId="0" build="p" autoUpdateAnimBg="0"/>
      <p:bldP spid="103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BFBAC29-8046-032E-CDAD-2EFCCEF18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134938"/>
            <a:ext cx="57324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Direct variation</a:t>
            </a:r>
          </a:p>
        </p:txBody>
      </p:sp>
      <p:pic>
        <p:nvPicPr>
          <p:cNvPr id="7171" name="Picture 3">
            <a:extLst>
              <a:ext uri="{FF2B5EF4-FFF2-40B4-BE49-F238E27FC236}">
                <a16:creationId xmlns:a16="http://schemas.microsoft.com/office/drawing/2014/main" id="{67AC3612-9F2D-89C1-2FDB-DC3112F23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4267200" cy="42672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2" name="Line 4">
            <a:extLst>
              <a:ext uri="{FF2B5EF4-FFF2-40B4-BE49-F238E27FC236}">
                <a16:creationId xmlns:a16="http://schemas.microsoft.com/office/drawing/2014/main" id="{935076F3-3B14-2D7C-B5D1-0099AEB3671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429000"/>
            <a:ext cx="4267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3F4C27F9-CCB6-584C-59E8-33B785CF3B7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371600"/>
            <a:ext cx="0" cy="4038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28FB276C-4813-B881-D577-B71E4F1688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2057400"/>
            <a:ext cx="1447800" cy="2895600"/>
          </a:xfrm>
          <a:prstGeom prst="line">
            <a:avLst/>
          </a:prstGeom>
          <a:noFill/>
          <a:ln w="127000">
            <a:solidFill>
              <a:schemeClr val="bg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7506D3F2-35BD-AFD0-DDEE-915569F81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6275" y="1520825"/>
            <a:ext cx="3062288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Goes 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through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the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origin.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7390D960-77E5-8BC4-B88D-96156EA5B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4267200" cy="42672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Line 3">
            <a:extLst>
              <a:ext uri="{FF2B5EF4-FFF2-40B4-BE49-F238E27FC236}">
                <a16:creationId xmlns:a16="http://schemas.microsoft.com/office/drawing/2014/main" id="{2FDD437D-F8AA-6702-A9D8-22B9B5425D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2895600"/>
            <a:ext cx="4267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B7E0A147-D32B-55C1-C8F9-0C7E83C53B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838200"/>
            <a:ext cx="0" cy="4038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BD9775D1-CA74-86D5-953A-D3E85752C8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2667000"/>
            <a:ext cx="2514600" cy="2133600"/>
          </a:xfrm>
          <a:prstGeom prst="line">
            <a:avLst/>
          </a:prstGeom>
          <a:noFill/>
          <a:ln w="127000">
            <a:solidFill>
              <a:schemeClr val="bg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B9935B6-FD0B-B178-5FA6-C04024C04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81000"/>
            <a:ext cx="22590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Not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direct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1A1750-89E8-AFCC-B113-A03682BA724D}"/>
              </a:ext>
            </a:extLst>
          </p:cNvPr>
          <p:cNvSpPr txBox="1"/>
          <p:nvPr/>
        </p:nvSpPr>
        <p:spPr>
          <a:xfrm>
            <a:off x="410308" y="228600"/>
            <a:ext cx="8763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Determining the constant of variation</a:t>
            </a:r>
            <a:endParaRPr lang="en-AU" sz="4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B4BA74-C5D8-E1F1-AABC-915C1A17A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9085137" cy="284823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4E5A517-6005-D2DE-C07A-4C481907DADF}"/>
              </a:ext>
            </a:extLst>
          </p:cNvPr>
          <p:cNvSpPr txBox="1"/>
          <p:nvPr/>
        </p:nvSpPr>
        <p:spPr>
          <a:xfrm>
            <a:off x="4495553" y="2409885"/>
            <a:ext cx="458958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400" b="0" dirty="0">
                <a:solidFill>
                  <a:schemeClr val="bg2"/>
                </a:solidFill>
              </a:rPr>
              <a:t>y ∝ x </a:t>
            </a:r>
          </a:p>
          <a:p>
            <a:r>
              <a:rPr lang="en-AU" sz="2400" b="0" dirty="0">
                <a:solidFill>
                  <a:schemeClr val="bg2"/>
                </a:solidFill>
              </a:rPr>
              <a:t>y = </a:t>
            </a:r>
            <a:r>
              <a:rPr lang="en-AU" sz="2400" b="0" dirty="0" err="1">
                <a:solidFill>
                  <a:schemeClr val="bg2"/>
                </a:solidFill>
              </a:rPr>
              <a:t>kx</a:t>
            </a:r>
            <a:endParaRPr lang="en-AU" sz="2400" b="0" dirty="0">
              <a:solidFill>
                <a:schemeClr val="bg2"/>
              </a:solidFill>
            </a:endParaRPr>
          </a:p>
          <a:p>
            <a:r>
              <a:rPr lang="en-US" sz="2400" b="0" dirty="0">
                <a:solidFill>
                  <a:schemeClr val="bg2"/>
                </a:solidFill>
              </a:rPr>
              <a:t>When x = 3, y = 21</a:t>
            </a:r>
          </a:p>
          <a:p>
            <a:r>
              <a:rPr lang="en-US" sz="2400" b="0" dirty="0">
                <a:solidFill>
                  <a:schemeClr val="bg2"/>
                </a:solidFill>
              </a:rPr>
              <a:t>21 = 3k</a:t>
            </a:r>
          </a:p>
          <a:p>
            <a:r>
              <a:rPr lang="en-US" sz="2400" b="0" dirty="0">
                <a:solidFill>
                  <a:schemeClr val="bg2"/>
                </a:solidFill>
              </a:rPr>
              <a:t>∴ k = 7</a:t>
            </a:r>
            <a:endParaRPr lang="en-AU" sz="2400" b="0" dirty="0">
              <a:solidFill>
                <a:schemeClr val="bg2"/>
              </a:solidFill>
            </a:endParaRPr>
          </a:p>
          <a:p>
            <a:r>
              <a:rPr lang="en-AU" sz="2400" b="0" dirty="0"/>
              <a:t>y = 7x</a:t>
            </a:r>
          </a:p>
          <a:p>
            <a:r>
              <a:rPr lang="es-ES" sz="2400" b="0" dirty="0" err="1"/>
              <a:t>When</a:t>
            </a:r>
            <a:r>
              <a:rPr lang="es-ES" sz="2400" b="0" dirty="0"/>
              <a:t> x = 5</a:t>
            </a:r>
          </a:p>
          <a:p>
            <a:r>
              <a:rPr lang="es-ES" sz="2400" b="0" dirty="0"/>
              <a:t>y = 7(5)</a:t>
            </a:r>
          </a:p>
          <a:p>
            <a:r>
              <a:rPr lang="es-ES" sz="2400" b="0" dirty="0"/>
              <a:t>∴ y = 35</a:t>
            </a:r>
            <a:endParaRPr lang="en-AU" sz="2400" b="0" dirty="0"/>
          </a:p>
          <a:p>
            <a:r>
              <a:rPr lang="en-AU" sz="2400" b="0" dirty="0"/>
              <a:t>When y = 63</a:t>
            </a:r>
          </a:p>
          <a:p>
            <a:r>
              <a:rPr lang="en-AU" sz="2400" b="0" dirty="0"/>
              <a:t>63 = 7(x)</a:t>
            </a:r>
          </a:p>
          <a:p>
            <a:r>
              <a:rPr lang="en-AU" sz="2400" b="0" dirty="0"/>
              <a:t>∴ x = 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2AED3E-B9B0-EE96-EE58-34646DC338BF}"/>
              </a:ext>
            </a:extLst>
          </p:cNvPr>
          <p:cNvSpPr txBox="1"/>
          <p:nvPr/>
        </p:nvSpPr>
        <p:spPr>
          <a:xfrm>
            <a:off x="1752600" y="37908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2"/>
                </a:solidFill>
              </a:rPr>
              <a:t>35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47147C-E1F0-C1AF-1046-BB214E85BE9A}"/>
              </a:ext>
            </a:extLst>
          </p:cNvPr>
          <p:cNvSpPr txBox="1"/>
          <p:nvPr/>
        </p:nvSpPr>
        <p:spPr>
          <a:xfrm>
            <a:off x="3200400" y="33336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2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38350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theme/theme1.xml><?xml version="1.0" encoding="utf-8"?>
<a:theme xmlns:a="http://schemas.openxmlformats.org/drawingml/2006/main" name="Blue Diagonal">
  <a:themeElements>
    <a:clrScheme name="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Blue Diagon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ech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echno" charset="0"/>
          </a:defRPr>
        </a:defPPr>
      </a:lstStyle>
    </a:lnDef>
  </a:objectDefaults>
  <a:extraClrSchemeLst>
    <a:extraClrScheme>
      <a:clrScheme name="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HD:Desktop Folder:Microsoft Office 2001:Templates:Presentations:Designs:Blue Diagonal</Template>
  <TotalTime>427</TotalTime>
  <Words>383</Words>
  <Application>Microsoft Office PowerPoint</Application>
  <PresentationFormat>On-screen Show (4:3)</PresentationFormat>
  <Paragraphs>91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New York</vt:lpstr>
      <vt:lpstr>Techno</vt:lpstr>
      <vt:lpstr>Arial</vt:lpstr>
      <vt:lpstr>Cambria Math</vt:lpstr>
      <vt:lpstr>Impact</vt:lpstr>
      <vt:lpstr>Times</vt:lpstr>
      <vt:lpstr>Times New Roman</vt:lpstr>
      <vt:lpstr>Wingdings</vt:lpstr>
      <vt:lpstr>Blue Diagonal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 = mx + c y = 3 X + c</vt:lpstr>
    </vt:vector>
  </TitlesOfParts>
  <Manager/>
  <Company>Old Rochester Regional High School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Frances Guilbert</dc:creator>
  <cp:keywords/>
  <dc:description/>
  <cp:lastModifiedBy>Lyn ZHANG</cp:lastModifiedBy>
  <cp:revision>20</cp:revision>
  <dcterms:created xsi:type="dcterms:W3CDTF">2002-11-20T00:06:48Z</dcterms:created>
  <dcterms:modified xsi:type="dcterms:W3CDTF">2023-06-15T00:48:23Z</dcterms:modified>
  <cp:category/>
</cp:coreProperties>
</file>