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1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</a:t>
            </a:r>
            <a:r>
              <a:rPr lang="en-US"/>
              <a:t>to add </a:t>
            </a:r>
            <a:r>
              <a:rPr lang="en-US" dirty="0"/>
              <a:t>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0BE9-CE2E-4031-8EC1-A64DE4918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9B </a:t>
            </a:r>
            <a:r>
              <a:rPr lang="en-GB"/>
              <a:t>Inverse variation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BCEF8-ED0D-48A6-AFD3-F4A3C346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A </a:t>
            </a:r>
            <a:r>
              <a:rPr lang="en-GB" dirty="0"/>
              <a:t>step-by-step guide to </a:t>
            </a:r>
            <a:r>
              <a:rPr lang="en-GB"/>
              <a:t>direct and </a:t>
            </a:r>
            <a:r>
              <a:rPr lang="en-GB" dirty="0"/>
              <a:t>inverse proportion</a:t>
            </a:r>
          </a:p>
        </p:txBody>
      </p:sp>
    </p:spTree>
    <p:extLst>
      <p:ext uri="{BB962C8B-B14F-4D97-AF65-F5344CB8AC3E}">
        <p14:creationId xmlns:p14="http://schemas.microsoft.com/office/powerpoint/2010/main" val="282859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E171-7C60-4B9A-A2A6-4A163BFD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Starter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B811A-A80C-464F-8E39-4109CA208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5513" y="95911"/>
            <a:ext cx="1716520" cy="2065079"/>
          </a:xfr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152C0A7-EFD2-4A50-8F97-65B38DBAB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2979" y="95910"/>
            <a:ext cx="1716520" cy="2065079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A2982A8-FC1E-4F64-8A6C-857A2C876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2979" y="95910"/>
            <a:ext cx="1716520" cy="2065079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038FE0EB-839C-4EBE-8869-A8BEDDD8C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48243" y="95911"/>
            <a:ext cx="1716520" cy="2065079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F080039-94E5-4CCE-A297-C9C482BB3D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0973" y="95909"/>
            <a:ext cx="1716520" cy="206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5E2B3-5AA4-4CE7-874D-77B8A62D5583}"/>
                  </a:ext>
                </a:extLst>
              </p:cNvPr>
              <p:cNvSpPr txBox="1"/>
              <p:nvPr/>
            </p:nvSpPr>
            <p:spPr>
              <a:xfrm>
                <a:off x="1088093" y="1324774"/>
                <a:ext cx="10341907" cy="5307415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Solve for k: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18=9k</a:t>
                </a:r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3=2k</a:t>
                </a:r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72=9k</a:t>
                </a:r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8=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br>
                  <a:rPr lang="en-GB" sz="2400" dirty="0"/>
                </a:br>
                <a:endParaRPr lang="en-GB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GB" sz="2400" dirty="0"/>
                  <a:t>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/>
                  <a:t>If a=</a:t>
                </a:r>
                <a:r>
                  <a:rPr lang="en-GB" sz="2400" dirty="0"/>
                  <a:t>2b,</a:t>
                </a:r>
                <a:br>
                  <a:rPr lang="en-GB" sz="2400" dirty="0"/>
                </a:br>
                <a:r>
                  <a:rPr lang="en-GB" sz="2400"/>
                  <a:t>Find a </a:t>
                </a:r>
                <a:r>
                  <a:rPr lang="en-GB" sz="2400" dirty="0"/>
                  <a:t>when b=3</a:t>
                </a:r>
                <a:br>
                  <a:rPr lang="en-GB" sz="2400" dirty="0"/>
                </a:br>
                <a:r>
                  <a:rPr lang="en-GB" sz="2400" dirty="0"/>
                  <a:t>Find b </a:t>
                </a:r>
                <a:r>
                  <a:rPr lang="en-GB" sz="2400"/>
                  <a:t>when a </a:t>
                </a:r>
                <a:r>
                  <a:rPr lang="en-GB" sz="2400" dirty="0"/>
                  <a:t>= 7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c=1.5d</a:t>
                </a:r>
                <a:br>
                  <a:rPr lang="en-GB" sz="2400" dirty="0"/>
                </a:br>
                <a:r>
                  <a:rPr lang="en-GB" sz="2400" dirty="0"/>
                  <a:t>Find c when d=12</a:t>
                </a:r>
                <a:br>
                  <a:rPr lang="en-GB" sz="2400" dirty="0"/>
                </a:br>
                <a:r>
                  <a:rPr lang="en-GB" sz="2400" dirty="0"/>
                  <a:t>Find d when c=15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T=8V</a:t>
                </a:r>
                <a:br>
                  <a:rPr lang="en-GB" sz="2400" dirty="0"/>
                </a:br>
                <a:r>
                  <a:rPr lang="en-GB" sz="2400" dirty="0"/>
                  <a:t>Find T when V=7</a:t>
                </a:r>
                <a:br>
                  <a:rPr lang="en-GB" sz="2400" dirty="0"/>
                </a:br>
                <a:r>
                  <a:rPr lang="en-GB" sz="2400" dirty="0"/>
                  <a:t>Find V when T=24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/>
                  <a:t>If </a:t>
                </a:r>
                <a:r>
                  <a:rPr lang="en-GB" sz="2000"/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br>
                  <a:rPr lang="en-GB" sz="2400" dirty="0"/>
                </a:br>
                <a:r>
                  <a:rPr lang="en-GB" sz="2400"/>
                  <a:t>Find a </a:t>
                </a:r>
                <a:r>
                  <a:rPr lang="en-GB" sz="2400" dirty="0"/>
                  <a:t>when b=6</a:t>
                </a:r>
                <a:br>
                  <a:rPr lang="en-GB" sz="2400" dirty="0"/>
                </a:br>
                <a:r>
                  <a:rPr lang="en-GB" sz="2400" dirty="0"/>
                  <a:t>Find b </a:t>
                </a:r>
                <a:r>
                  <a:rPr lang="en-GB" sz="2400"/>
                  <a:t>when a=</a:t>
                </a:r>
                <a:r>
                  <a:rPr lang="en-GB" sz="2400" dirty="0"/>
                  <a:t>2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</a:t>
                </a:r>
                <a:r>
                  <a:rPr lang="en-GB" sz="2000" dirty="0"/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br>
                  <a:rPr lang="en-GB" sz="2400" dirty="0"/>
                </a:br>
                <a:r>
                  <a:rPr lang="en-GB" sz="2400" dirty="0"/>
                  <a:t>Find D when E=21</a:t>
                </a:r>
                <a:br>
                  <a:rPr lang="en-GB" sz="2400" dirty="0"/>
                </a:br>
                <a:r>
                  <a:rPr lang="en-GB" sz="2400" dirty="0"/>
                  <a:t>Find E when D=42</a:t>
                </a:r>
                <a:br>
                  <a:rPr lang="en-GB" sz="2400" dirty="0"/>
                </a:br>
                <a:endParaRPr lang="en-GB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400" dirty="0"/>
                  <a:t>If </a:t>
                </a:r>
                <a:r>
                  <a:rPr lang="en-GB" sz="2000" dirty="0"/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br>
                  <a:rPr lang="en-GB" sz="2400" dirty="0"/>
                </a:br>
                <a:r>
                  <a:rPr lang="en-GB" sz="2400" dirty="0"/>
                  <a:t>Find f when g=15</a:t>
                </a:r>
                <a:br>
                  <a:rPr lang="en-GB" sz="2400" dirty="0"/>
                </a:br>
                <a:r>
                  <a:rPr lang="en-GB" sz="2400" dirty="0"/>
                  <a:t>Find g when f=9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5E2B3-5AA4-4CE7-874D-77B8A62D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93" y="1324774"/>
                <a:ext cx="10341907" cy="5307415"/>
              </a:xfrm>
              <a:prstGeom prst="rect">
                <a:avLst/>
              </a:prstGeom>
              <a:blipFill>
                <a:blip r:embed="rId12"/>
                <a:stretch>
                  <a:fillRect l="-825" t="-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4710041-B93E-46AA-B65E-C4A944E6681D}"/>
              </a:ext>
            </a:extLst>
          </p:cNvPr>
          <p:cNvSpPr txBox="1"/>
          <p:nvPr/>
        </p:nvSpPr>
        <p:spPr>
          <a:xfrm>
            <a:off x="3003259" y="1637768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8211B-376F-4A8F-A071-CFC333814796}"/>
              </a:ext>
            </a:extLst>
          </p:cNvPr>
          <p:cNvSpPr txBox="1"/>
          <p:nvPr/>
        </p:nvSpPr>
        <p:spPr>
          <a:xfrm>
            <a:off x="2870433" y="2369009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k=1.5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BEED3-C14F-4340-9910-E4EE3826E1C5}"/>
              </a:ext>
            </a:extLst>
          </p:cNvPr>
          <p:cNvSpPr txBox="1"/>
          <p:nvPr/>
        </p:nvSpPr>
        <p:spPr>
          <a:xfrm>
            <a:off x="2870433" y="3100250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43BD1-5E7B-4961-9679-E33D501DB4D1}"/>
              </a:ext>
            </a:extLst>
          </p:cNvPr>
          <p:cNvSpPr txBox="1"/>
          <p:nvPr/>
        </p:nvSpPr>
        <p:spPr>
          <a:xfrm>
            <a:off x="2870433" y="3978481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D6EE7-7DD7-44BF-B8F5-B7708BE1C79D}"/>
              </a:ext>
            </a:extLst>
          </p:cNvPr>
          <p:cNvSpPr txBox="1"/>
          <p:nvPr/>
        </p:nvSpPr>
        <p:spPr>
          <a:xfrm>
            <a:off x="2787941" y="498348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C8DE9-49D6-4A4C-A8F3-3976FD7AE2B3}"/>
              </a:ext>
            </a:extLst>
          </p:cNvPr>
          <p:cNvSpPr txBox="1"/>
          <p:nvPr/>
        </p:nvSpPr>
        <p:spPr>
          <a:xfrm>
            <a:off x="2787941" y="5920062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k=45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8A096D-22F9-4998-91F7-23F230D6538B}"/>
              </a:ext>
            </a:extLst>
          </p:cNvPr>
          <p:cNvSpPr txBox="1"/>
          <p:nvPr/>
        </p:nvSpPr>
        <p:spPr>
          <a:xfrm>
            <a:off x="6948881" y="1964163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a=</a:t>
            </a:r>
            <a:r>
              <a:rPr lang="en-GB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D54FC1-7ECD-482B-96AD-DB93DEEF27C0}"/>
              </a:ext>
            </a:extLst>
          </p:cNvPr>
          <p:cNvSpPr txBox="1"/>
          <p:nvPr/>
        </p:nvSpPr>
        <p:spPr>
          <a:xfrm>
            <a:off x="7150216" y="2365485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b=3.5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536AB-CA2D-4B7F-9F31-C94F1D81EF5B}"/>
              </a:ext>
            </a:extLst>
          </p:cNvPr>
          <p:cNvSpPr txBox="1"/>
          <p:nvPr/>
        </p:nvSpPr>
        <p:spPr>
          <a:xfrm>
            <a:off x="7150216" y="3426635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c=18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3D5894-43F2-470C-B6F0-CADCD12FF40D}"/>
              </a:ext>
            </a:extLst>
          </p:cNvPr>
          <p:cNvSpPr txBox="1"/>
          <p:nvPr/>
        </p:nvSpPr>
        <p:spPr>
          <a:xfrm>
            <a:off x="7150216" y="383109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d=10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338662-FCFD-4696-B89B-B383D8A883F9}"/>
              </a:ext>
            </a:extLst>
          </p:cNvPr>
          <p:cNvSpPr txBox="1"/>
          <p:nvPr/>
        </p:nvSpPr>
        <p:spPr>
          <a:xfrm>
            <a:off x="6948881" y="489224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T=56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734408-8CB0-439C-9CC9-1E9A978196ED}"/>
              </a:ext>
            </a:extLst>
          </p:cNvPr>
          <p:cNvSpPr txBox="1"/>
          <p:nvPr/>
        </p:nvSpPr>
        <p:spPr>
          <a:xfrm>
            <a:off x="7042558" y="5293566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V=3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C5BBD3-00A1-4674-B99A-4327E567B89F}"/>
              </a:ext>
            </a:extLst>
          </p:cNvPr>
          <p:cNvSpPr txBox="1"/>
          <p:nvPr/>
        </p:nvSpPr>
        <p:spPr>
          <a:xfrm>
            <a:off x="10305876" y="2185852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a=</a:t>
            </a:r>
            <a:r>
              <a:rPr lang="en-GB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2D5CF-30EE-49CC-BB44-21BDD72FA166}"/>
              </a:ext>
            </a:extLst>
          </p:cNvPr>
          <p:cNvSpPr txBox="1"/>
          <p:nvPr/>
        </p:nvSpPr>
        <p:spPr>
          <a:xfrm>
            <a:off x="10388843" y="2512244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b=12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4DAA9B-3F95-4569-AE07-08BA42D1BC08}"/>
              </a:ext>
            </a:extLst>
          </p:cNvPr>
          <p:cNvSpPr txBox="1"/>
          <p:nvPr/>
        </p:nvSpPr>
        <p:spPr>
          <a:xfrm>
            <a:off x="10558944" y="3780403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D=1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1FB75F-BAFF-4DB9-ADC6-A644696C945C}"/>
              </a:ext>
            </a:extLst>
          </p:cNvPr>
          <p:cNvSpPr txBox="1"/>
          <p:nvPr/>
        </p:nvSpPr>
        <p:spPr>
          <a:xfrm>
            <a:off x="10634707" y="4147410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E=0.5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0C52FA-2D6F-412C-BA56-ABD91F96D25D}"/>
              </a:ext>
            </a:extLst>
          </p:cNvPr>
          <p:cNvSpPr txBox="1"/>
          <p:nvPr/>
        </p:nvSpPr>
        <p:spPr>
          <a:xfrm>
            <a:off x="10558944" y="5422058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f=3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A82A15-4BD7-46C0-8BA0-E1217816079B}"/>
              </a:ext>
            </a:extLst>
          </p:cNvPr>
          <p:cNvSpPr txBox="1"/>
          <p:nvPr/>
        </p:nvSpPr>
        <p:spPr>
          <a:xfrm>
            <a:off x="10382076" y="5816786"/>
            <a:ext cx="12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g=5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204D77-2343-4489-BD3A-A10B400FA478}"/>
              </a:ext>
            </a:extLst>
          </p:cNvPr>
          <p:cNvSpPr txBox="1"/>
          <p:nvPr/>
        </p:nvSpPr>
        <p:spPr>
          <a:xfrm>
            <a:off x="3917729" y="202111"/>
            <a:ext cx="570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Strength </a:t>
            </a:r>
            <a:r>
              <a:rPr lang="en-GB" sz="4800" b="1">
                <a:solidFill>
                  <a:srgbClr val="FF0000"/>
                </a:solidFill>
              </a:rPr>
              <a:t>or Target</a:t>
            </a:r>
            <a:r>
              <a:rPr lang="en-GB" sz="48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0175B7-36E4-4D10-991E-F10B87D81B09}"/>
              </a:ext>
            </a:extLst>
          </p:cNvPr>
          <p:cNvCxnSpPr/>
          <p:nvPr/>
        </p:nvCxnSpPr>
        <p:spPr>
          <a:xfrm flipH="1">
            <a:off x="3271706" y="947124"/>
            <a:ext cx="956345" cy="7338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AD1B7C-D4DF-4D74-8DAA-1F5426D10161}"/>
              </a:ext>
            </a:extLst>
          </p:cNvPr>
          <p:cNvCxnSpPr>
            <a:cxnSpLocks/>
          </p:cNvCxnSpPr>
          <p:nvPr/>
        </p:nvCxnSpPr>
        <p:spPr>
          <a:xfrm>
            <a:off x="6066639" y="984243"/>
            <a:ext cx="29361" cy="9912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0FCD946-734E-4C8B-9637-ECAE49113D83}"/>
              </a:ext>
            </a:extLst>
          </p:cNvPr>
          <p:cNvCxnSpPr>
            <a:cxnSpLocks/>
          </p:cNvCxnSpPr>
          <p:nvPr/>
        </p:nvCxnSpPr>
        <p:spPr>
          <a:xfrm>
            <a:off x="8895127" y="928086"/>
            <a:ext cx="737864" cy="1226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E838-9B57-471E-9539-48E255C3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138419"/>
            <a:ext cx="3404212" cy="1094763"/>
          </a:xfrm>
        </p:spPr>
        <p:txBody>
          <a:bodyPr>
            <a:noAutofit/>
          </a:bodyPr>
          <a:lstStyle/>
          <a:p>
            <a:pPr algn="ctr"/>
            <a:r>
              <a:rPr lang="en-GB" sz="3600"/>
              <a:t>Direct variation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3718" y="1149292"/>
                <a:ext cx="3404212" cy="557028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Y is </a:t>
                </a:r>
                <a:r>
                  <a:rPr lang="en-GB">
                    <a:ea typeface="Cambria Math" panose="02040503050406030204" pitchFamily="18" charset="0"/>
                  </a:rPr>
                  <a:t>directly proportional </a:t>
                </a:r>
                <a:r>
                  <a:rPr lang="en-GB" dirty="0">
                    <a:ea typeface="Cambria Math" panose="02040503050406030204" pitchFamily="18" charset="0"/>
                  </a:rPr>
                  <a:t>to X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sz="200" dirty="0">
                    <a:ea typeface="Cambria Math" panose="02040503050406030204" pitchFamily="18" charset="0"/>
                  </a:rPr>
                  <a:t>  </a:t>
                </a:r>
                <a:r>
                  <a:rPr lang="en-GB" sz="900" dirty="0">
                    <a:ea typeface="Cambria Math" panose="02040503050406030204" pitchFamily="18" charset="0"/>
                  </a:rPr>
                  <a:t> </a:t>
                </a:r>
                <a:endParaRPr lang="en-GB" sz="2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Y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“</a:t>
                </a:r>
                <a:r>
                  <a:rPr lang="en-GB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is proportional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to”</a:t>
                </a:r>
                <a:r>
                  <a:rPr lang="en-GB" dirty="0">
                    <a:ea typeface="Cambria Math" panose="02040503050406030204" pitchFamily="18" charset="0"/>
                  </a:rPr>
                  <a:t> X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:r>
                  <a:rPr lang="en-GB" sz="1800" dirty="0"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X</a:t>
                </a:r>
                <a:br>
                  <a:rPr lang="en-GB" dirty="0"/>
                </a:b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Y </a:t>
                </a:r>
                <a:r>
                  <a:rPr lang="en-GB" dirty="0">
                    <a:solidFill>
                      <a:srgbClr val="FF0000"/>
                    </a:solidFill>
                  </a:rPr>
                  <a:t>= k *</a:t>
                </a:r>
                <a:r>
                  <a:rPr lang="en-GB" dirty="0"/>
                  <a:t> X</a:t>
                </a:r>
              </a:p>
              <a:p>
                <a:pPr marL="0" indent="0" algn="ctr">
                  <a:buNone/>
                </a:pPr>
                <a:r>
                  <a:rPr lang="en-GB" dirty="0"/>
                  <a:t>y = k x</a:t>
                </a:r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718" y="1149292"/>
                <a:ext cx="3404212" cy="5570289"/>
              </a:xfrm>
              <a:blipFill>
                <a:blip r:embed="rId2"/>
                <a:stretch>
                  <a:fillRect l="-717" t="-548" r="-3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0BAAFEA-4D15-4397-BE2E-B7683A32B594}"/>
              </a:ext>
            </a:extLst>
          </p:cNvPr>
          <p:cNvSpPr txBox="1"/>
          <p:nvPr/>
        </p:nvSpPr>
        <p:spPr>
          <a:xfrm>
            <a:off x="4798502" y="1149292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B050"/>
                </a:solidFill>
              </a:rPr>
              <a:t>What </a:t>
            </a:r>
            <a:r>
              <a:rPr lang="en-GB" dirty="0">
                <a:solidFill>
                  <a:srgbClr val="00B050"/>
                </a:solidFill>
              </a:rPr>
              <a:t>the question </a:t>
            </a:r>
            <a:r>
              <a:rPr lang="en-GB">
                <a:solidFill>
                  <a:srgbClr val="00B050"/>
                </a:solidFill>
              </a:rPr>
              <a:t>would say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1DA9-AF4D-4687-93C0-5B88E48D6B71}"/>
              </a:ext>
            </a:extLst>
          </p:cNvPr>
          <p:cNvSpPr txBox="1"/>
          <p:nvPr/>
        </p:nvSpPr>
        <p:spPr>
          <a:xfrm>
            <a:off x="4798498" y="1754215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B050"/>
                </a:solidFill>
              </a:rPr>
              <a:t>Read as</a:t>
            </a:r>
            <a:r>
              <a:rPr lang="en-GB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E92A-8B0C-486E-A898-1B83B9AE8D9A}"/>
              </a:ext>
            </a:extLst>
          </p:cNvPr>
          <p:cNvSpPr txBox="1"/>
          <p:nvPr/>
        </p:nvSpPr>
        <p:spPr>
          <a:xfrm>
            <a:off x="4847924" y="2476717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B050"/>
                </a:solidFill>
              </a:rPr>
              <a:t>In maths</a:t>
            </a:r>
            <a:r>
              <a:rPr lang="en-GB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16B35-8486-4535-948F-D307951A28C8}"/>
              </a:ext>
            </a:extLst>
          </p:cNvPr>
          <p:cNvSpPr txBox="1"/>
          <p:nvPr/>
        </p:nvSpPr>
        <p:spPr>
          <a:xfrm>
            <a:off x="4847925" y="3199219"/>
            <a:ext cx="293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Write </a:t>
            </a:r>
            <a:r>
              <a:rPr lang="en-GB">
                <a:solidFill>
                  <a:srgbClr val="00B050"/>
                </a:solidFill>
              </a:rPr>
              <a:t>it as a general formula we can </a:t>
            </a:r>
            <a:r>
              <a:rPr lang="en-GB" dirty="0">
                <a:solidFill>
                  <a:srgbClr val="00B050"/>
                </a:solidFill>
              </a:rPr>
              <a:t>work with…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859BA-0048-414F-944A-00527F183047}"/>
              </a:ext>
            </a:extLst>
          </p:cNvPr>
          <p:cNvSpPr txBox="1">
            <a:spLocks/>
          </p:cNvSpPr>
          <p:nvPr/>
        </p:nvSpPr>
        <p:spPr>
          <a:xfrm>
            <a:off x="8096930" y="159392"/>
            <a:ext cx="3404212" cy="1094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/>
              <a:t>Inverse variation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5217" y="1149291"/>
                <a:ext cx="3535480" cy="55702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Y is </a:t>
                </a:r>
                <a:r>
                  <a:rPr lang="en-GB">
                    <a:ea typeface="Cambria Math" panose="02040503050406030204" pitchFamily="18" charset="0"/>
                  </a:rPr>
                  <a:t>inversely proportional </a:t>
                </a:r>
                <a:r>
                  <a:rPr lang="en-GB" dirty="0">
                    <a:ea typeface="Cambria Math" panose="02040503050406030204" pitchFamily="18" charset="0"/>
                  </a:rPr>
                  <a:t>to X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Y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“</a:t>
                </a:r>
                <a:r>
                  <a:rPr lang="en-GB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is proportional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to”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Y </a:t>
                </a:r>
                <a:r>
                  <a:rPr lang="en-GB" dirty="0">
                    <a:solidFill>
                      <a:srgbClr val="FF0000"/>
                    </a:solidFill>
                  </a:rPr>
                  <a:t>= k *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  <a:p>
                <a:pPr marL="0" indent="0" algn="ctr">
                  <a:buNone/>
                </a:pPr>
                <a:r>
                  <a:rPr lang="en-GB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217" y="1149291"/>
                <a:ext cx="3535480" cy="5570289"/>
              </a:xfrm>
              <a:prstGeom prst="rect">
                <a:avLst/>
              </a:prstGeom>
              <a:blipFill>
                <a:blip r:embed="rId3"/>
                <a:stretch>
                  <a:fillRect l="-517" t="-548" r="-3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BDB4C-6951-4213-A09F-3F4C7E4EF3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407930" y="1333958"/>
            <a:ext cx="39057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2C58D-F521-4741-898F-DD05C8298E62}"/>
              </a:ext>
            </a:extLst>
          </p:cNvPr>
          <p:cNvCxnSpPr>
            <a:cxnSpLocks/>
          </p:cNvCxnSpPr>
          <p:nvPr/>
        </p:nvCxnSpPr>
        <p:spPr>
          <a:xfrm flipH="1">
            <a:off x="4127383" y="1939364"/>
            <a:ext cx="15785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D6131-2219-428B-89CE-62CBFA3FAC39}"/>
              </a:ext>
            </a:extLst>
          </p:cNvPr>
          <p:cNvCxnSpPr>
            <a:cxnSpLocks/>
          </p:cNvCxnSpPr>
          <p:nvPr/>
        </p:nvCxnSpPr>
        <p:spPr>
          <a:xfrm flipH="1">
            <a:off x="3147808" y="2678993"/>
            <a:ext cx="257681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E0856A-DF3E-4992-BDF5-736CA1F9CE2F}"/>
              </a:ext>
            </a:extLst>
          </p:cNvPr>
          <p:cNvCxnSpPr>
            <a:cxnSpLocks/>
          </p:cNvCxnSpPr>
          <p:nvPr/>
        </p:nvCxnSpPr>
        <p:spPr>
          <a:xfrm flipH="1">
            <a:off x="3355596" y="3391358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4FDFC-DC33-4500-B791-B19308AD1932}"/>
              </a:ext>
            </a:extLst>
          </p:cNvPr>
          <p:cNvCxnSpPr>
            <a:cxnSpLocks/>
          </p:cNvCxnSpPr>
          <p:nvPr/>
        </p:nvCxnSpPr>
        <p:spPr>
          <a:xfrm>
            <a:off x="7635379" y="1333958"/>
            <a:ext cx="610999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F7143C-3D70-4EC0-A668-48ABC793776C}"/>
              </a:ext>
            </a:extLst>
          </p:cNvPr>
          <p:cNvCxnSpPr>
            <a:cxnSpLocks/>
          </p:cNvCxnSpPr>
          <p:nvPr/>
        </p:nvCxnSpPr>
        <p:spPr>
          <a:xfrm>
            <a:off x="6846115" y="1939364"/>
            <a:ext cx="15785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73288D-5DC4-4C3F-B558-0DF71725551E}"/>
              </a:ext>
            </a:extLst>
          </p:cNvPr>
          <p:cNvCxnSpPr>
            <a:cxnSpLocks/>
          </p:cNvCxnSpPr>
          <p:nvPr/>
        </p:nvCxnSpPr>
        <p:spPr>
          <a:xfrm>
            <a:off x="6808521" y="2678993"/>
            <a:ext cx="257681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67D7E8-C898-4C11-A680-80C634D49005}"/>
              </a:ext>
            </a:extLst>
          </p:cNvPr>
          <p:cNvCxnSpPr>
            <a:cxnSpLocks/>
          </p:cNvCxnSpPr>
          <p:nvPr/>
        </p:nvCxnSpPr>
        <p:spPr>
          <a:xfrm>
            <a:off x="7709478" y="3404158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2120A7-E6F0-4507-9538-E518E771E49A}"/>
              </a:ext>
            </a:extLst>
          </p:cNvPr>
          <p:cNvCxnSpPr/>
          <p:nvPr/>
        </p:nvCxnSpPr>
        <p:spPr>
          <a:xfrm>
            <a:off x="2290194" y="3984771"/>
            <a:ext cx="78856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9CFF8A-EF67-42EB-9B84-6EEC77220297}"/>
              </a:ext>
            </a:extLst>
          </p:cNvPr>
          <p:cNvCxnSpPr/>
          <p:nvPr/>
        </p:nvCxnSpPr>
        <p:spPr>
          <a:xfrm>
            <a:off x="9548069" y="4254617"/>
            <a:ext cx="78856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24965D3-26E4-48F3-AA18-91AB4C4EF946}"/>
              </a:ext>
            </a:extLst>
          </p:cNvPr>
          <p:cNvSpPr txBox="1">
            <a:spLocks/>
          </p:cNvSpPr>
          <p:nvPr/>
        </p:nvSpPr>
        <p:spPr>
          <a:xfrm>
            <a:off x="5570290" y="366320"/>
            <a:ext cx="1451295" cy="54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vs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61206D-A880-428D-BE2B-48D964A1BB6A}"/>
              </a:ext>
            </a:extLst>
          </p:cNvPr>
          <p:cNvSpPr txBox="1"/>
          <p:nvPr/>
        </p:nvSpPr>
        <p:spPr>
          <a:xfrm>
            <a:off x="1495514" y="4533764"/>
            <a:ext cx="978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“k” is the constant </a:t>
            </a:r>
            <a:r>
              <a:rPr lang="en-GB" sz="2400" dirty="0">
                <a:solidFill>
                  <a:srgbClr val="FF0000"/>
                </a:solidFill>
              </a:rPr>
              <a:t>that links our two numbers.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3BAD1-AB7C-4183-19D3-0E54ADB0CADB}"/>
              </a:ext>
            </a:extLst>
          </p:cNvPr>
          <p:cNvSpPr txBox="1"/>
          <p:nvPr/>
        </p:nvSpPr>
        <p:spPr>
          <a:xfrm>
            <a:off x="4095521" y="348796"/>
            <a:ext cx="907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/>
              <a:t>y ∝ x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38F288-1DF7-47A1-7CE1-59BECE1D597B}"/>
                  </a:ext>
                </a:extLst>
              </p:cNvPr>
              <p:cNvSpPr txBox="1"/>
              <p:nvPr/>
            </p:nvSpPr>
            <p:spPr>
              <a:xfrm>
                <a:off x="7529894" y="246565"/>
                <a:ext cx="907732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400" b="1" dirty="0">
                    <a:solidFill>
                      <a:schemeClr val="tx1"/>
                    </a:solidFill>
                  </a:rPr>
                  <a:t>y 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AU" sz="2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38F288-1DF7-47A1-7CE1-59BECE1D5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894" y="246565"/>
                <a:ext cx="907732" cy="625812"/>
              </a:xfrm>
              <a:prstGeom prst="rect">
                <a:avLst/>
              </a:prstGeom>
              <a:blipFill>
                <a:blip r:embed="rId4"/>
                <a:stretch>
                  <a:fillRect l="-10067" b="-77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9A78286-FE05-9364-A475-13BF863FE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74" y="5373290"/>
            <a:ext cx="10557823" cy="8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E838-9B57-471E-9539-48E255C3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138419"/>
            <a:ext cx="3404212" cy="1094763"/>
          </a:xfrm>
        </p:spPr>
        <p:txBody>
          <a:bodyPr>
            <a:noAutofit/>
          </a:bodyPr>
          <a:lstStyle/>
          <a:p>
            <a:pPr algn="ctr"/>
            <a:r>
              <a:rPr lang="en-GB" sz="3600"/>
              <a:t>Direct variation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3718" y="2156512"/>
                <a:ext cx="3404212" cy="456306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:r>
                  <a:rPr lang="en-GB" dirty="0" err="1"/>
                  <a:t>k</a:t>
                </a:r>
                <a:r>
                  <a:rPr lang="en-GB" dirty="0" err="1">
                    <a:solidFill>
                      <a:srgbClr val="FF0000"/>
                    </a:solidFill>
                  </a:rPr>
                  <a:t>X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10</a:t>
                </a:r>
                <a:r>
                  <a:rPr lang="en-GB" dirty="0"/>
                  <a:t> = k</a:t>
                </a:r>
                <a:r>
                  <a:rPr lang="en-GB" dirty="0">
                    <a:solidFill>
                      <a:srgbClr val="FF0000"/>
                    </a:solidFill>
                  </a:rPr>
                  <a:t> x 5</a:t>
                </a:r>
              </a:p>
              <a:p>
                <a:pPr marL="0" indent="0" algn="ctr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B050"/>
                    </a:solidFill>
                  </a:rPr>
                  <a:t>k = 2</a:t>
                </a:r>
              </a:p>
              <a:p>
                <a:pPr marL="0" indent="0" algn="ctr">
                  <a:buNone/>
                </a:pPr>
                <a:r>
                  <a:rPr lang="en-GB" sz="11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D0560-2459-4AF2-91D0-DAFAFC5A5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718" y="2156512"/>
                <a:ext cx="3404212" cy="4563069"/>
              </a:xfrm>
              <a:blipFill>
                <a:blip r:embed="rId2"/>
                <a:stretch>
                  <a:fillRect t="-6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0BAAFEA-4D15-4397-BE2E-B7683A32B594}"/>
              </a:ext>
            </a:extLst>
          </p:cNvPr>
          <p:cNvSpPr txBox="1"/>
          <p:nvPr/>
        </p:nvSpPr>
        <p:spPr>
          <a:xfrm>
            <a:off x="4729647" y="2156511"/>
            <a:ext cx="307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B050"/>
                </a:solidFill>
              </a:rPr>
              <a:t>Start </a:t>
            </a:r>
            <a:r>
              <a:rPr lang="en-GB" dirty="0">
                <a:solidFill>
                  <a:srgbClr val="00B050"/>
                </a:solidFill>
              </a:rPr>
              <a:t>with </a:t>
            </a:r>
            <a:r>
              <a:rPr lang="en-GB">
                <a:solidFill>
                  <a:srgbClr val="00B050"/>
                </a:solidFill>
              </a:rPr>
              <a:t>the general formula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1DA9-AF4D-4687-93C0-5B88E48D6B71}"/>
              </a:ext>
            </a:extLst>
          </p:cNvPr>
          <p:cNvSpPr txBox="1"/>
          <p:nvPr/>
        </p:nvSpPr>
        <p:spPr>
          <a:xfrm>
            <a:off x="4321179" y="3041525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Substitute </a:t>
            </a:r>
            <a:r>
              <a:rPr lang="en-GB">
                <a:solidFill>
                  <a:srgbClr val="00B050"/>
                </a:solidFill>
              </a:rPr>
              <a:t>in values </a:t>
            </a:r>
            <a:r>
              <a:rPr lang="en-GB" dirty="0">
                <a:solidFill>
                  <a:srgbClr val="00B050"/>
                </a:solidFill>
              </a:rPr>
              <a:t>in the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E92A-8B0C-486E-A898-1B83B9AE8D9A}"/>
              </a:ext>
            </a:extLst>
          </p:cNvPr>
          <p:cNvSpPr txBox="1"/>
          <p:nvPr/>
        </p:nvSpPr>
        <p:spPr>
          <a:xfrm>
            <a:off x="4763851" y="3956229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Solve for k…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16B35-8486-4535-948F-D307951A28C8}"/>
              </a:ext>
            </a:extLst>
          </p:cNvPr>
          <p:cNvSpPr txBox="1"/>
          <p:nvPr/>
        </p:nvSpPr>
        <p:spPr>
          <a:xfrm>
            <a:off x="4925463" y="5217083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Write the </a:t>
            </a:r>
            <a:r>
              <a:rPr lang="en-GB">
                <a:solidFill>
                  <a:srgbClr val="00B050"/>
                </a:solidFill>
              </a:rPr>
              <a:t>specific formula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859BA-0048-414F-944A-00527F183047}"/>
              </a:ext>
            </a:extLst>
          </p:cNvPr>
          <p:cNvSpPr txBox="1">
            <a:spLocks/>
          </p:cNvSpPr>
          <p:nvPr/>
        </p:nvSpPr>
        <p:spPr>
          <a:xfrm>
            <a:off x="8096930" y="159392"/>
            <a:ext cx="3404212" cy="1094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/>
              <a:t>Inverse variation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5217" y="2017059"/>
                <a:ext cx="3535480" cy="47025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900" dirty="0"/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10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1400" dirty="0"/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10 </a:t>
                </a:r>
                <a:r>
                  <a:rPr lang="en-GB" dirty="0">
                    <a:solidFill>
                      <a:srgbClr val="FF0000"/>
                    </a:solidFill>
                  </a:rPr>
                  <a:t>x 5</a:t>
                </a:r>
                <a:r>
                  <a:rPr lang="en-GB" dirty="0"/>
                  <a:t> = k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B050"/>
                    </a:solidFill>
                  </a:rPr>
                  <a:t>k = 50</a:t>
                </a:r>
              </a:p>
              <a:p>
                <a:pPr marL="0" indent="0" algn="ctr">
                  <a:buNone/>
                </a:pPr>
                <a:r>
                  <a:rPr lang="en-GB" sz="800" dirty="0"/>
                  <a:t> 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B4B2FED-A569-498B-9048-D64ACC001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217" y="2017059"/>
                <a:ext cx="3535480" cy="4702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BDB4C-6951-4213-A09F-3F4C7E4EF3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361765" y="2341177"/>
            <a:ext cx="13678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2C58D-F521-4741-898F-DD05C8298E62}"/>
              </a:ext>
            </a:extLst>
          </p:cNvPr>
          <p:cNvCxnSpPr>
            <a:cxnSpLocks/>
          </p:cNvCxnSpPr>
          <p:nvPr/>
        </p:nvCxnSpPr>
        <p:spPr>
          <a:xfrm flipH="1">
            <a:off x="3281311" y="3226674"/>
            <a:ext cx="124586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D6131-2219-428B-89CE-62CBFA3FAC39}"/>
              </a:ext>
            </a:extLst>
          </p:cNvPr>
          <p:cNvCxnSpPr>
            <a:cxnSpLocks/>
          </p:cNvCxnSpPr>
          <p:nvPr/>
        </p:nvCxnSpPr>
        <p:spPr>
          <a:xfrm flipH="1">
            <a:off x="3196206" y="4140895"/>
            <a:ext cx="237408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E0856A-DF3E-4992-BDF5-736CA1F9CE2F}"/>
              </a:ext>
            </a:extLst>
          </p:cNvPr>
          <p:cNvCxnSpPr>
            <a:cxnSpLocks/>
          </p:cNvCxnSpPr>
          <p:nvPr/>
        </p:nvCxnSpPr>
        <p:spPr>
          <a:xfrm flipH="1">
            <a:off x="3496930" y="5401749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4FDFC-DC33-4500-B791-B19308AD1932}"/>
              </a:ext>
            </a:extLst>
          </p:cNvPr>
          <p:cNvCxnSpPr>
            <a:cxnSpLocks/>
          </p:cNvCxnSpPr>
          <p:nvPr/>
        </p:nvCxnSpPr>
        <p:spPr>
          <a:xfrm>
            <a:off x="7699998" y="2353691"/>
            <a:ext cx="170818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F7143C-3D70-4EC0-A668-48ABC793776C}"/>
              </a:ext>
            </a:extLst>
          </p:cNvPr>
          <p:cNvCxnSpPr>
            <a:cxnSpLocks/>
          </p:cNvCxnSpPr>
          <p:nvPr/>
        </p:nvCxnSpPr>
        <p:spPr>
          <a:xfrm>
            <a:off x="7865805" y="3226674"/>
            <a:ext cx="15785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73288D-5DC4-4C3F-B558-0DF71725551E}"/>
              </a:ext>
            </a:extLst>
          </p:cNvPr>
          <p:cNvCxnSpPr>
            <a:cxnSpLocks/>
          </p:cNvCxnSpPr>
          <p:nvPr/>
        </p:nvCxnSpPr>
        <p:spPr>
          <a:xfrm>
            <a:off x="6867516" y="4148795"/>
            <a:ext cx="234620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67D7E8-C898-4C11-A680-80C634D49005}"/>
              </a:ext>
            </a:extLst>
          </p:cNvPr>
          <p:cNvCxnSpPr>
            <a:cxnSpLocks/>
          </p:cNvCxnSpPr>
          <p:nvPr/>
        </p:nvCxnSpPr>
        <p:spPr>
          <a:xfrm>
            <a:off x="7698226" y="5401749"/>
            <a:ext cx="158831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24965D3-26E4-48F3-AA18-91AB4C4EF946}"/>
              </a:ext>
            </a:extLst>
          </p:cNvPr>
          <p:cNvSpPr txBox="1">
            <a:spLocks/>
          </p:cNvSpPr>
          <p:nvPr/>
        </p:nvSpPr>
        <p:spPr>
          <a:xfrm>
            <a:off x="5570290" y="366320"/>
            <a:ext cx="1451295" cy="54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E540C-4EA2-42CF-AF88-C2B4891B5219}"/>
              </a:ext>
            </a:extLst>
          </p:cNvPr>
          <p:cNvSpPr txBox="1"/>
          <p:nvPr/>
        </p:nvSpPr>
        <p:spPr>
          <a:xfrm>
            <a:off x="1151437" y="1233182"/>
            <a:ext cx="368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 is </a:t>
            </a:r>
            <a:r>
              <a:rPr lang="en-GB"/>
              <a:t>directly proportional </a:t>
            </a:r>
            <a:r>
              <a:rPr lang="en-GB" dirty="0"/>
              <a:t>to X.</a:t>
            </a:r>
          </a:p>
          <a:p>
            <a:r>
              <a:rPr lang="en-GB" dirty="0"/>
              <a:t>When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Y=10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X=5</a:t>
            </a:r>
            <a:r>
              <a:rPr lang="en-GB" dirty="0"/>
              <a:t>.</a:t>
            </a:r>
          </a:p>
          <a:p>
            <a:pPr marL="342900" indent="-342900">
              <a:buAutoNum type="arabicPeriod"/>
            </a:pPr>
            <a:r>
              <a:rPr lang="en-GB" dirty="0"/>
              <a:t>Find </a:t>
            </a:r>
            <a:r>
              <a:rPr lang="en-GB"/>
              <a:t>the equation </a:t>
            </a:r>
            <a:r>
              <a:rPr lang="en-GB" dirty="0"/>
              <a:t>linking </a:t>
            </a:r>
            <a:r>
              <a:rPr lang="en-GB"/>
              <a:t>Y and </a:t>
            </a:r>
            <a:r>
              <a:rPr lang="en-GB" dirty="0"/>
              <a:t>X.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96B825-02D2-4F12-803B-743F40142504}"/>
              </a:ext>
            </a:extLst>
          </p:cNvPr>
          <p:cNvSpPr txBox="1"/>
          <p:nvPr/>
        </p:nvSpPr>
        <p:spPr>
          <a:xfrm>
            <a:off x="8093755" y="1233182"/>
            <a:ext cx="368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 is </a:t>
            </a:r>
            <a:r>
              <a:rPr lang="en-GB"/>
              <a:t>inversely proportional </a:t>
            </a:r>
            <a:r>
              <a:rPr lang="en-GB" dirty="0"/>
              <a:t>to X.</a:t>
            </a:r>
          </a:p>
          <a:p>
            <a:r>
              <a:rPr lang="en-GB" dirty="0"/>
              <a:t>When </a:t>
            </a:r>
            <a:r>
              <a:rPr lang="en-GB" dirty="0">
                <a:solidFill>
                  <a:srgbClr val="0070C0"/>
                </a:solidFill>
              </a:rPr>
              <a:t>Y=10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X=5</a:t>
            </a:r>
            <a:r>
              <a:rPr lang="en-GB" dirty="0"/>
              <a:t>.</a:t>
            </a:r>
          </a:p>
          <a:p>
            <a:pPr marL="342900" indent="-342900">
              <a:buAutoNum type="arabicPeriod"/>
            </a:pPr>
            <a:r>
              <a:rPr lang="en-GB" dirty="0"/>
              <a:t>Find </a:t>
            </a:r>
            <a:r>
              <a:rPr lang="en-GB"/>
              <a:t>the equation </a:t>
            </a:r>
            <a:r>
              <a:rPr lang="en-GB" dirty="0"/>
              <a:t>linking </a:t>
            </a:r>
            <a:r>
              <a:rPr lang="en-GB"/>
              <a:t>Y and </a:t>
            </a:r>
            <a:r>
              <a:rPr lang="en-GB" dirty="0"/>
              <a:t>X.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4A3EDD-E96A-40F3-9D02-3FFDFCB921C2}"/>
              </a:ext>
            </a:extLst>
          </p:cNvPr>
          <p:cNvSpPr txBox="1"/>
          <p:nvPr/>
        </p:nvSpPr>
        <p:spPr>
          <a:xfrm>
            <a:off x="707617" y="5802112"/>
            <a:ext cx="11371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F0000"/>
                </a:solidFill>
              </a:rPr>
              <a:t>We can </a:t>
            </a:r>
            <a:r>
              <a:rPr lang="en-GB" sz="2000" dirty="0">
                <a:solidFill>
                  <a:srgbClr val="FF0000"/>
                </a:solidFill>
              </a:rPr>
              <a:t>use </a:t>
            </a:r>
            <a:r>
              <a:rPr lang="en-GB" sz="2000">
                <a:solidFill>
                  <a:srgbClr val="FF0000"/>
                </a:solidFill>
              </a:rPr>
              <a:t>the general formula </a:t>
            </a:r>
            <a:r>
              <a:rPr lang="en-GB" sz="2000" dirty="0">
                <a:solidFill>
                  <a:srgbClr val="FF0000"/>
                </a:solidFill>
              </a:rPr>
              <a:t>to find the </a:t>
            </a:r>
            <a:r>
              <a:rPr lang="en-GB" sz="2000">
                <a:solidFill>
                  <a:srgbClr val="FF0000"/>
                </a:solidFill>
              </a:rPr>
              <a:t>specific formula </a:t>
            </a:r>
            <a:r>
              <a:rPr lang="en-GB" sz="2000" dirty="0">
                <a:solidFill>
                  <a:srgbClr val="FF0000"/>
                </a:solidFill>
              </a:rPr>
              <a:t>for </a:t>
            </a:r>
            <a:r>
              <a:rPr lang="en-GB" sz="2000">
                <a:solidFill>
                  <a:srgbClr val="FF0000"/>
                </a:solidFill>
              </a:rPr>
              <a:t>this relationship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  <a:br>
              <a:rPr lang="en-GB" sz="2000" dirty="0">
                <a:solidFill>
                  <a:srgbClr val="FF0000"/>
                </a:solidFill>
              </a:rPr>
            </a:br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>
                <a:solidFill>
                  <a:srgbClr val="FF0000"/>
                </a:solidFill>
              </a:rPr>
              <a:t>We can </a:t>
            </a:r>
            <a:r>
              <a:rPr lang="en-GB" sz="2000" dirty="0">
                <a:solidFill>
                  <a:srgbClr val="FF0000"/>
                </a:solidFill>
              </a:rPr>
              <a:t>use the </a:t>
            </a:r>
            <a:r>
              <a:rPr lang="en-GB" sz="2000">
                <a:solidFill>
                  <a:srgbClr val="FF0000"/>
                </a:solidFill>
              </a:rPr>
              <a:t>specific formula </a:t>
            </a:r>
            <a:r>
              <a:rPr lang="en-GB" sz="2000" dirty="0">
                <a:solidFill>
                  <a:srgbClr val="FF0000"/>
                </a:solidFill>
              </a:rPr>
              <a:t>to find </a:t>
            </a:r>
            <a:r>
              <a:rPr lang="en-GB" sz="2000">
                <a:solidFill>
                  <a:srgbClr val="FF0000"/>
                </a:solidFill>
              </a:rPr>
              <a:t>other values </a:t>
            </a:r>
            <a:r>
              <a:rPr lang="en-GB" sz="2000" dirty="0">
                <a:solidFill>
                  <a:srgbClr val="FF0000"/>
                </a:solidFill>
              </a:rPr>
              <a:t>in </a:t>
            </a:r>
            <a:r>
              <a:rPr lang="en-GB" sz="2000">
                <a:solidFill>
                  <a:srgbClr val="FF0000"/>
                </a:solidFill>
              </a:rPr>
              <a:t>the relationship</a:t>
            </a:r>
            <a:r>
              <a:rPr lang="en-GB" sz="2000" dirty="0">
                <a:solidFill>
                  <a:srgbClr val="FF0000"/>
                </a:solidFill>
              </a:rPr>
              <a:t>, when </a:t>
            </a:r>
            <a:r>
              <a:rPr lang="en-GB" sz="2000">
                <a:solidFill>
                  <a:srgbClr val="FF0000"/>
                </a:solidFill>
              </a:rPr>
              <a:t>one variable is a specific value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5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96B825-02D2-4F12-803B-743F40142504}"/>
                  </a:ext>
                </a:extLst>
              </p:cNvPr>
              <p:cNvSpPr txBox="1"/>
              <p:nvPr/>
            </p:nvSpPr>
            <p:spPr>
              <a:xfrm>
                <a:off x="8080002" y="1071767"/>
                <a:ext cx="3639266" cy="656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 is inversely proportional to X.</a:t>
                </a:r>
              </a:p>
              <a:p>
                <a:r>
                  <a:rPr lang="en-GB" dirty="0"/>
                  <a:t>When </a:t>
                </a:r>
                <a:r>
                  <a:rPr lang="en-GB" dirty="0">
                    <a:solidFill>
                      <a:srgbClr val="0070C0"/>
                    </a:solidFill>
                  </a:rPr>
                  <a:t>Y=10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rgbClr val="FF0000"/>
                    </a:solidFill>
                  </a:rPr>
                  <a:t>X=5</a:t>
                </a:r>
                <a:r>
                  <a:rPr lang="en-GB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GB" dirty="0"/>
                  <a:t>Find the equation linking Y and X.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rabicPeriod"/>
                </a:pPr>
                <a:endParaRPr lang="en-GB" dirty="0"/>
              </a:p>
              <a:p>
                <a:r>
                  <a:rPr lang="en-GB" dirty="0"/>
                  <a:t>2.    Find </a:t>
                </a:r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when </a:t>
                </a:r>
                <a:r>
                  <a:rPr lang="en-GB" dirty="0">
                    <a:solidFill>
                      <a:srgbClr val="FF0000"/>
                    </a:solidFill>
                  </a:rPr>
                  <a:t>X = 2</a:t>
                </a:r>
                <a:r>
                  <a:rPr lang="en-GB" dirty="0"/>
                  <a:t>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AU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 = 25</a:t>
                </a:r>
                <a:endParaRPr lang="en-GB" dirty="0"/>
              </a:p>
              <a:p>
                <a:pPr algn="ctr"/>
                <a:endParaRPr lang="en-GB" dirty="0"/>
              </a:p>
              <a:p>
                <a:pPr marL="342900" indent="-342900">
                  <a:buAutoNum type="arabicPeriod" startAt="3"/>
                </a:pPr>
                <a:r>
                  <a:rPr lang="en-GB" dirty="0"/>
                  <a:t>Find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dirty="0"/>
                  <a:t> when</a:t>
                </a:r>
                <a:r>
                  <a:rPr lang="en-GB" dirty="0">
                    <a:solidFill>
                      <a:srgbClr val="0070C0"/>
                    </a:solidFill>
                  </a:rPr>
                  <a:t> Y=5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AU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5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AU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0000"/>
                    </a:solidFill>
                  </a:rPr>
                  <a:t>10</a:t>
                </a:r>
              </a:p>
              <a:p>
                <a:pPr marL="342900" indent="-342900">
                  <a:buAutoNum type="arabicPeriod" startAt="3"/>
                </a:pPr>
                <a:endParaRPr lang="en-GB" dirty="0">
                  <a:solidFill>
                    <a:srgbClr val="0070C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96B825-02D2-4F12-803B-743F40142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002" y="1071767"/>
                <a:ext cx="3639266" cy="6566221"/>
              </a:xfrm>
              <a:prstGeom prst="rect">
                <a:avLst/>
              </a:prstGeom>
              <a:blipFill>
                <a:blip r:embed="rId2"/>
                <a:stretch>
                  <a:fillRect l="-1340" t="-557" r="-11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AE540C-4EA2-42CF-AF88-C2B4891B5219}"/>
                  </a:ext>
                </a:extLst>
              </p:cNvPr>
              <p:cNvSpPr txBox="1"/>
              <p:nvPr/>
            </p:nvSpPr>
            <p:spPr>
              <a:xfrm>
                <a:off x="1108870" y="1071767"/>
                <a:ext cx="3639266" cy="6141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 is directly proportional to X.</a:t>
                </a:r>
              </a:p>
              <a:p>
                <a:r>
                  <a:rPr lang="en-GB" dirty="0"/>
                  <a:t>When </a:t>
                </a:r>
                <a:r>
                  <a:rPr lang="en-GB" dirty="0">
                    <a:solidFill>
                      <a:srgbClr val="0070C0"/>
                    </a:solidFill>
                  </a:rPr>
                  <a:t>Y=10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rgbClr val="FF0000"/>
                    </a:solidFill>
                  </a:rPr>
                  <a:t>X=5</a:t>
                </a:r>
                <a:r>
                  <a:rPr lang="en-GB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GB" dirty="0"/>
                  <a:t>Find the equation linking Y and X.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2.   Find </a:t>
                </a:r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when </a:t>
                </a:r>
                <a:r>
                  <a:rPr lang="en-GB" dirty="0">
                    <a:solidFill>
                      <a:srgbClr val="FF0000"/>
                    </a:solidFill>
                  </a:rPr>
                  <a:t>X=2</a:t>
                </a:r>
                <a:r>
                  <a:rPr lang="en-GB" dirty="0"/>
                  <a:t>.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</a:p>
              <a:p>
                <a:pPr algn="ctr"/>
                <a:r>
                  <a:rPr lang="en-GB" sz="1050" dirty="0">
                    <a:solidFill>
                      <a:srgbClr val="FF0000"/>
                    </a:solidFill>
                  </a:rPr>
                  <a:t>   </a:t>
                </a:r>
              </a:p>
              <a:p>
                <a:pPr algn="ctr"/>
                <a:endParaRPr lang="en-GB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 x 2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Y= 4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en-GB" dirty="0"/>
                  <a:t>3.   Find 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dirty="0"/>
                  <a:t> when </a:t>
                </a:r>
                <a:r>
                  <a:rPr lang="en-GB" dirty="0">
                    <a:solidFill>
                      <a:srgbClr val="0070C0"/>
                    </a:solidFill>
                  </a:rPr>
                  <a:t>Y=5</a:t>
                </a: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Y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</a:p>
              <a:p>
                <a:pPr algn="ctr"/>
                <a:endParaRPr lang="en-GB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070C0"/>
                    </a:solidFill>
                  </a:rPr>
                  <a:t>5</a:t>
                </a:r>
                <a:r>
                  <a:rPr lang="en-GB" dirty="0"/>
                  <a:t> = </a:t>
                </a:r>
                <a:r>
                  <a:rPr lang="en-GB" dirty="0">
                    <a:solidFill>
                      <a:srgbClr val="00B050"/>
                    </a:solidFill>
                  </a:rPr>
                  <a:t>2</a:t>
                </a:r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X</a:t>
                </a:r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0000"/>
                    </a:solidFill>
                  </a:rPr>
                  <a:t>2.5</a:t>
                </a:r>
              </a:p>
              <a:p>
                <a:endParaRPr lang="en-GB" b="1" dirty="0"/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AE540C-4EA2-42CF-AF88-C2B4891B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70" y="1071767"/>
                <a:ext cx="3639266" cy="6141233"/>
              </a:xfrm>
              <a:prstGeom prst="rect">
                <a:avLst/>
              </a:prstGeom>
              <a:blipFill>
                <a:blip r:embed="rId3"/>
                <a:stretch>
                  <a:fillRect l="-1508" t="-596" r="-10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A3E838-9B57-471E-9539-48E255C3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138419"/>
            <a:ext cx="3404212" cy="1094763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Direct variation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AAFEA-4D15-4397-BE2E-B7683A32B594}"/>
              </a:ext>
            </a:extLst>
          </p:cNvPr>
          <p:cNvSpPr txBox="1"/>
          <p:nvPr/>
        </p:nvSpPr>
        <p:spPr>
          <a:xfrm>
            <a:off x="4672081" y="2976969"/>
            <a:ext cx="307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B050"/>
                </a:solidFill>
              </a:rPr>
              <a:t>Start </a:t>
            </a:r>
            <a:r>
              <a:rPr lang="en-GB" dirty="0">
                <a:solidFill>
                  <a:srgbClr val="00B050"/>
                </a:solidFill>
              </a:rPr>
              <a:t>with the </a:t>
            </a:r>
            <a:r>
              <a:rPr lang="en-GB">
                <a:solidFill>
                  <a:srgbClr val="00B050"/>
                </a:solidFill>
              </a:rPr>
              <a:t>specific formula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1DA9-AF4D-4687-93C0-5B88E48D6B71}"/>
              </a:ext>
            </a:extLst>
          </p:cNvPr>
          <p:cNvSpPr txBox="1"/>
          <p:nvPr/>
        </p:nvSpPr>
        <p:spPr>
          <a:xfrm>
            <a:off x="4315363" y="3713500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Substitute </a:t>
            </a:r>
            <a:r>
              <a:rPr lang="en-GB">
                <a:solidFill>
                  <a:srgbClr val="00B050"/>
                </a:solidFill>
              </a:rPr>
              <a:t>in values </a:t>
            </a:r>
            <a:r>
              <a:rPr lang="en-GB" dirty="0">
                <a:solidFill>
                  <a:srgbClr val="00B050"/>
                </a:solidFill>
              </a:rPr>
              <a:t>in the question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859BA-0048-414F-944A-00527F183047}"/>
              </a:ext>
            </a:extLst>
          </p:cNvPr>
          <p:cNvSpPr txBox="1">
            <a:spLocks/>
          </p:cNvSpPr>
          <p:nvPr/>
        </p:nvSpPr>
        <p:spPr>
          <a:xfrm>
            <a:off x="8093755" y="52217"/>
            <a:ext cx="3404212" cy="1094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Inverse variation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BDB4C-6951-4213-A09F-3F4C7E4EF3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304199" y="3161635"/>
            <a:ext cx="13678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2C58D-F521-4741-898F-DD05C8298E62}"/>
              </a:ext>
            </a:extLst>
          </p:cNvPr>
          <p:cNvCxnSpPr>
            <a:cxnSpLocks/>
          </p:cNvCxnSpPr>
          <p:nvPr/>
        </p:nvCxnSpPr>
        <p:spPr>
          <a:xfrm flipH="1">
            <a:off x="3611460" y="3898649"/>
            <a:ext cx="90990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4FDFC-DC33-4500-B791-B19308AD1932}"/>
              </a:ext>
            </a:extLst>
          </p:cNvPr>
          <p:cNvCxnSpPr>
            <a:cxnSpLocks/>
          </p:cNvCxnSpPr>
          <p:nvPr/>
        </p:nvCxnSpPr>
        <p:spPr>
          <a:xfrm>
            <a:off x="7572539" y="3161635"/>
            <a:ext cx="1865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F7143C-3D70-4EC0-A668-48ABC793776C}"/>
              </a:ext>
            </a:extLst>
          </p:cNvPr>
          <p:cNvCxnSpPr>
            <a:cxnSpLocks/>
          </p:cNvCxnSpPr>
          <p:nvPr/>
        </p:nvCxnSpPr>
        <p:spPr>
          <a:xfrm>
            <a:off x="7859989" y="3898649"/>
            <a:ext cx="1145592" cy="126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24965D3-26E4-48F3-AA18-91AB4C4EF946}"/>
              </a:ext>
            </a:extLst>
          </p:cNvPr>
          <p:cNvSpPr txBox="1">
            <a:spLocks/>
          </p:cNvSpPr>
          <p:nvPr/>
        </p:nvSpPr>
        <p:spPr>
          <a:xfrm>
            <a:off x="5570290" y="366320"/>
            <a:ext cx="1451295" cy="54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vs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BA0EC7-70D6-47C7-ABAD-4472B8370929}"/>
              </a:ext>
            </a:extLst>
          </p:cNvPr>
          <p:cNvSpPr txBox="1"/>
          <p:nvPr/>
        </p:nvSpPr>
        <p:spPr>
          <a:xfrm>
            <a:off x="4748136" y="4931215"/>
            <a:ext cx="307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B050"/>
                </a:solidFill>
              </a:rPr>
              <a:t>Start </a:t>
            </a:r>
            <a:r>
              <a:rPr lang="en-GB" dirty="0">
                <a:solidFill>
                  <a:srgbClr val="00B050"/>
                </a:solidFill>
              </a:rPr>
              <a:t>with the </a:t>
            </a:r>
            <a:r>
              <a:rPr lang="en-GB">
                <a:solidFill>
                  <a:srgbClr val="00B050"/>
                </a:solidFill>
              </a:rPr>
              <a:t>specific formula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B5BA43-3906-417B-9101-00C3A9A648AE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3380254" y="5115881"/>
            <a:ext cx="136788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8F3B2E-1E74-433A-BFF5-63BC67632E4F}"/>
              </a:ext>
            </a:extLst>
          </p:cNvPr>
          <p:cNvCxnSpPr>
            <a:cxnSpLocks/>
          </p:cNvCxnSpPr>
          <p:nvPr/>
        </p:nvCxnSpPr>
        <p:spPr>
          <a:xfrm>
            <a:off x="7648594" y="5115881"/>
            <a:ext cx="1865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8C48A4-6588-4239-BBD6-4021CA84DEF3}"/>
              </a:ext>
            </a:extLst>
          </p:cNvPr>
          <p:cNvSpPr txBox="1"/>
          <p:nvPr/>
        </p:nvSpPr>
        <p:spPr>
          <a:xfrm>
            <a:off x="4436217" y="5496415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Substitute </a:t>
            </a:r>
            <a:r>
              <a:rPr lang="en-GB">
                <a:solidFill>
                  <a:srgbClr val="00B050"/>
                </a:solidFill>
              </a:rPr>
              <a:t>in values </a:t>
            </a:r>
            <a:r>
              <a:rPr lang="en-GB" dirty="0">
                <a:solidFill>
                  <a:srgbClr val="00B050"/>
                </a:solidFill>
              </a:rPr>
              <a:t>in the question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6EC33B-8805-4045-A1F9-3812B106B20B}"/>
              </a:ext>
            </a:extLst>
          </p:cNvPr>
          <p:cNvCxnSpPr>
            <a:cxnSpLocks/>
          </p:cNvCxnSpPr>
          <p:nvPr/>
        </p:nvCxnSpPr>
        <p:spPr>
          <a:xfrm flipH="1">
            <a:off x="3380254" y="5681564"/>
            <a:ext cx="129182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933698-DE04-480A-8E4F-599E3AE8E7F8}"/>
              </a:ext>
            </a:extLst>
          </p:cNvPr>
          <p:cNvCxnSpPr>
            <a:cxnSpLocks/>
          </p:cNvCxnSpPr>
          <p:nvPr/>
        </p:nvCxnSpPr>
        <p:spPr>
          <a:xfrm>
            <a:off x="7980843" y="5681564"/>
            <a:ext cx="145767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2AB53FB-319A-4334-A702-CA6EE9073971}"/>
              </a:ext>
            </a:extLst>
          </p:cNvPr>
          <p:cNvSpPr txBox="1"/>
          <p:nvPr/>
        </p:nvSpPr>
        <p:spPr>
          <a:xfrm>
            <a:off x="4417775" y="6245581"/>
            <a:ext cx="377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Solve for 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2580C9-97B2-4AB3-944B-E4EFDF39F463}"/>
              </a:ext>
            </a:extLst>
          </p:cNvPr>
          <p:cNvCxnSpPr>
            <a:cxnSpLocks/>
          </p:cNvCxnSpPr>
          <p:nvPr/>
        </p:nvCxnSpPr>
        <p:spPr>
          <a:xfrm flipH="1">
            <a:off x="3674378" y="6427104"/>
            <a:ext cx="193281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0D5053-FA95-44DF-A4BD-C4CA1D0DEEFA}"/>
              </a:ext>
            </a:extLst>
          </p:cNvPr>
          <p:cNvCxnSpPr>
            <a:cxnSpLocks/>
          </p:cNvCxnSpPr>
          <p:nvPr/>
        </p:nvCxnSpPr>
        <p:spPr>
          <a:xfrm>
            <a:off x="6919757" y="6427104"/>
            <a:ext cx="224941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1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/>
      <p:bldP spid="3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27095-BFC1-22C4-D34D-E6679E97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83" y="1010652"/>
            <a:ext cx="10630570" cy="45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9E8272-88AF-E816-CD19-D58EAC12C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37" y="136777"/>
            <a:ext cx="10856910" cy="21893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4B90B5-1461-6F98-8A9A-A6E864CB8779}"/>
                  </a:ext>
                </a:extLst>
              </p:cNvPr>
              <p:cNvSpPr txBox="1"/>
              <p:nvPr/>
            </p:nvSpPr>
            <p:spPr>
              <a:xfrm>
                <a:off x="2306206" y="2326104"/>
                <a:ext cx="4589584" cy="4299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2400" dirty="0"/>
                  <a:t>y 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AU" sz="2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When x = 1, y = 3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AU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∴ k =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AU" sz="2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4B90B5-1461-6F98-8A9A-A6E864CB8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06" y="2326104"/>
                <a:ext cx="4589584" cy="4299510"/>
              </a:xfrm>
              <a:prstGeom prst="rect">
                <a:avLst/>
              </a:prstGeom>
              <a:blipFill>
                <a:blip r:embed="rId3"/>
                <a:stretch>
                  <a:fillRect l="-1992" b="-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F0931D-1516-4D26-97A6-7073A25D58FD}"/>
              </a:ext>
            </a:extLst>
          </p:cNvPr>
          <p:cNvSpPr txBox="1"/>
          <p:nvPr/>
        </p:nvSpPr>
        <p:spPr>
          <a:xfrm>
            <a:off x="8602573" y="1524002"/>
            <a:ext cx="60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1.5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71306-ED63-B2FE-D74C-701A29222120}"/>
                  </a:ext>
                </a:extLst>
              </p:cNvPr>
              <p:cNvSpPr txBox="1"/>
              <p:nvPr/>
            </p:nvSpPr>
            <p:spPr>
              <a:xfrm>
                <a:off x="6679554" y="2393010"/>
                <a:ext cx="4399492" cy="4277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2400" dirty="0"/>
                  <a:t>When x = 3,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2400" dirty="0"/>
                  <a:t> = 1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When x = 2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400" dirty="0"/>
                  <a:t> = 1.5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When y = 0.6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0.6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AU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/>
              </a:p>
              <a:p>
                <a:pPr>
                  <a:lnSpc>
                    <a:spcPct val="150000"/>
                  </a:lnSpc>
                </a:pPr>
                <a:r>
                  <a:rPr lang="en-AU" sz="2400" dirty="0"/>
                  <a:t>∴ x = 5</a:t>
                </a:r>
                <a:endParaRPr lang="en-AU" sz="2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71306-ED63-B2FE-D74C-701A29222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54" y="2393010"/>
                <a:ext cx="4399492" cy="4277774"/>
              </a:xfrm>
              <a:prstGeom prst="rect">
                <a:avLst/>
              </a:prstGeom>
              <a:blipFill>
                <a:blip r:embed="rId4"/>
                <a:stretch>
                  <a:fillRect l="-2219" b="-24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384E433-C5A3-024F-E150-0D601DF6AFD8}"/>
              </a:ext>
            </a:extLst>
          </p:cNvPr>
          <p:cNvSpPr txBox="1"/>
          <p:nvPr/>
        </p:nvSpPr>
        <p:spPr>
          <a:xfrm>
            <a:off x="11065901" y="1011391"/>
            <a:ext cx="43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96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6EE931-EAB7-EF2C-1361-AF9C95D5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4" y="1352065"/>
            <a:ext cx="11539932" cy="41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629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117</TotalTime>
  <Words>670</Words>
  <Application>Microsoft Office PowerPoint</Application>
  <PresentationFormat>Widescreen</PresentationFormat>
  <Paragraphs>149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Gill Sans MT</vt:lpstr>
      <vt:lpstr>Impact</vt:lpstr>
      <vt:lpstr>Badge</vt:lpstr>
      <vt:lpstr>9B Inverse variation</vt:lpstr>
      <vt:lpstr>Starter</vt:lpstr>
      <vt:lpstr>Direct variation</vt:lpstr>
      <vt:lpstr>Direct variation</vt:lpstr>
      <vt:lpstr>Direct variation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</dc:title>
  <dc:creator>Sammi Loczy</dc:creator>
  <cp:lastModifiedBy>Lyn ZHANG</cp:lastModifiedBy>
  <cp:revision>17</cp:revision>
  <dcterms:created xsi:type="dcterms:W3CDTF">2017-11-27T19:15:31Z</dcterms:created>
  <dcterms:modified xsi:type="dcterms:W3CDTF">2023-06-15T01:42:33Z</dcterms:modified>
</cp:coreProperties>
</file>