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89" r:id="rId4"/>
    <p:sldId id="298" r:id="rId5"/>
    <p:sldId id="296" r:id="rId6"/>
    <p:sldId id="30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0707" autoAdjust="0"/>
  </p:normalViewPr>
  <p:slideViewPr>
    <p:cSldViewPr snapToGrid="0" snapToObjects="1">
      <p:cViewPr varScale="1">
        <p:scale>
          <a:sx n="55" d="100"/>
          <a:sy n="55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8AD5B-49A8-EB41-BDE7-F4EEAC68D090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8C54-93A4-774F-907B-078A72704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2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https://quizizz.com/admin/quiz/5eb3ecd0272827001be13023?source=quiz_share</a:t>
            </a:r>
          </a:p>
          <a:p>
            <a:r>
              <a:rPr lang="en-AU" dirty="0"/>
              <a:t>https://quizizz.com/admin/quiz/5f439516596f6b001b7eb347?source=quiz_share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A8C54-93A4-774F-907B-078A72704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32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B059C29C-B419-B047-9EC3-643EB106DC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EEEE4D4A-00A6-CD40-ACAC-119476F0B9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DCF2F32-3668-5E48-9706-533B31F11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fld id="{A19D2FC4-A7EF-7E4B-AC77-69FC3AD82EEE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0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6/16/2023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6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84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12800" y="1803402"/>
            <a:ext cx="5181600" cy="43581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459868" y="1803399"/>
            <a:ext cx="5181600" cy="4358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F4A0A138-16E8-624B-9677-68FF53F7F4A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C97FE-2006-254E-88DD-4AEC8407C8CA}" type="datetime1">
              <a:rPr lang="en-US" altLang="en-US"/>
              <a:pPr>
                <a:defRPr/>
              </a:pPr>
              <a:t>6/16/2023</a:t>
            </a:fld>
            <a:endParaRPr lang="en-US" alt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14B00CE7-DE60-0743-8EB8-31B35E37BB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9F9540D-610B-EF43-8F21-6D3313CFD98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01558D8A-48F1-A242-A70B-803A28BD51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6029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6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8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0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9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9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3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6/16/2023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7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60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5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openforumeurope.org/event/public-sector-digital-transformation-tallinn-declaration-borderless-governmen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7A0FB-E244-214B-A99F-BAF58F95A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440" y="2034643"/>
            <a:ext cx="9319846" cy="1141154"/>
          </a:xfrm>
        </p:spPr>
        <p:txBody>
          <a:bodyPr anchor="t">
            <a:normAutofit/>
          </a:bodyPr>
          <a:lstStyle/>
          <a:p>
            <a:pPr algn="l"/>
            <a:r>
              <a:rPr lang="en-US" sz="5800" dirty="0">
                <a:solidFill>
                  <a:schemeClr val="tx1"/>
                </a:solidFill>
              </a:rPr>
              <a:t>Further modelling of non-linear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06B94E-468A-BD49-84C8-5EEC387E7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1"/>
            <a:ext cx="5449479" cy="1663493"/>
          </a:xfrm>
        </p:spPr>
        <p:txBody>
          <a:bodyPr anchor="b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9E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E8FB0B-62ED-D2F9-8382-075403C97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494" y="2966478"/>
            <a:ext cx="8682902" cy="236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9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4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3BAD9-8384-CA41-B321-90CF2F3AF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186" y="132529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 dirty="0"/>
              <a:t>Modelling non-linear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01E8E-45AC-F54B-979A-A69BB0860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6699" y="2149813"/>
            <a:ext cx="2616201" cy="385419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change the scale on </a:t>
            </a:r>
            <a:r>
              <a:rPr lang="en-US" sz="2400" dirty="0">
                <a:solidFill>
                  <a:srgbClr val="0070C0"/>
                </a:solidFill>
              </a:rPr>
              <a:t>x-axis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order to </a:t>
            </a:r>
            <a:r>
              <a:rPr lang="en-US" sz="2400" dirty="0">
                <a:solidFill>
                  <a:srgbClr val="0070C0"/>
                </a:solidFill>
              </a:rPr>
              <a:t>linearise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non-linear graph.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1">
                <a:extLst>
                  <a:ext uri="{FF2B5EF4-FFF2-40B4-BE49-F238E27FC236}">
                    <a16:creationId xmlns:a16="http://schemas.microsoft.com/office/drawing/2014/main" id="{A677E799-605F-54DD-3D49-3B1BC36DF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775" y="617170"/>
                <a:ext cx="8779611" cy="5623659"/>
              </a:xfrm>
              <a:prstGeom prst="rect">
                <a:avLst/>
              </a:prstGeom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lIns="91440" tIns="45720" rIns="91440" bIns="45720" rtlCol="0">
                <a:no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panose="020B0602020104020603" pitchFamily="34" charset="77"/>
                    <a:ea typeface="ＭＳ Ｐゴシック" panose="020B0600070205080204" pitchFamily="34" charset="-128"/>
                  </a:defRPr>
                </a:lvl9pPr>
              </a:lstStyle>
              <a:p>
                <a:pPr indent="-182880">
                  <a:spcAft>
                    <a:spcPts val="60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</a:pPr>
                <a:r>
                  <a:rPr lang="en-US" altLang="en-US" sz="3200" dirty="0">
                    <a:solidFill>
                      <a:schemeClr val="tx1"/>
                    </a:solidFill>
                    <a:latin typeface="+mn-lt"/>
                    <a:ea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AU" alt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3200" dirty="0">
                    <a:solidFill>
                      <a:schemeClr val="tx1"/>
                    </a:solidFill>
                    <a:latin typeface="+mn-lt"/>
                    <a:ea typeface="+mn-ea"/>
                  </a:rPr>
                  <a:t> = </a:t>
                </a:r>
                <a14:m>
                  <m:oMath xmlns:m="http://schemas.openxmlformats.org/officeDocument/2006/math">
                    <m:r>
                      <a:rPr lang="en-AU" alt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altLang="en-US" sz="32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altLang="en-US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𝑥</m:t>
                        </m:r>
                      </m:e>
                      <m:sup>
                        <m:r>
                          <a:rPr lang="en-US" altLang="en-US" sz="320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3200" dirty="0">
                    <a:solidFill>
                      <a:schemeClr val="tx1"/>
                    </a:solidFill>
                    <a:latin typeface="+mn-lt"/>
                    <a:ea typeface="+mn-ea"/>
                  </a:rPr>
                  <a:t> + </a:t>
                </a:r>
                <a14:m>
                  <m:oMath xmlns:m="http://schemas.openxmlformats.org/officeDocument/2006/math">
                    <m:r>
                      <a:rPr lang="en-AU" alt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sz="3200" dirty="0">
                    <a:solidFill>
                      <a:schemeClr val="tx1"/>
                    </a:solidFill>
                    <a:latin typeface="+mn-lt"/>
                    <a:ea typeface="+mn-ea"/>
                  </a:rPr>
                  <a:t> </a:t>
                </a:r>
              </a:p>
              <a:p>
                <a:pPr indent="-182880">
                  <a:spcAft>
                    <a:spcPts val="60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</a:pPr>
                <a:r>
                  <a:rPr lang="en-US" altLang="en-US" sz="3200" dirty="0">
                    <a:solidFill>
                      <a:schemeClr val="tx1"/>
                    </a:solidFill>
                    <a:latin typeface="+mn-lt"/>
                    <a:ea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AU" alt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3200" dirty="0">
                    <a:solidFill>
                      <a:schemeClr val="tx1"/>
                    </a:solidFill>
                    <a:latin typeface="+mn-lt"/>
                    <a:ea typeface="+mn-ea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alt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3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AU" altLang="en-US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en-US" sz="3200" dirty="0">
                    <a:solidFill>
                      <a:schemeClr val="tx1"/>
                    </a:solidFill>
                    <a:latin typeface="+mn-lt"/>
                    <a:ea typeface="+mn-ea"/>
                  </a:rPr>
                  <a:t> + </a:t>
                </a:r>
                <a14:m>
                  <m:oMath xmlns:m="http://schemas.openxmlformats.org/officeDocument/2006/math">
                    <m:r>
                      <a:rPr lang="en-AU" alt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sz="3200" dirty="0">
                    <a:solidFill>
                      <a:schemeClr val="tx1"/>
                    </a:solidFill>
                    <a:latin typeface="+mn-lt"/>
                    <a:ea typeface="+mn-ea"/>
                  </a:rPr>
                  <a:t>      where </a:t>
                </a:r>
                <a14:m>
                  <m:oMath xmlns:m="http://schemas.openxmlformats.org/officeDocument/2006/math">
                    <m:r>
                      <a:rPr lang="en-AU" alt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3200" dirty="0">
                    <a:solidFill>
                      <a:schemeClr val="tx1"/>
                    </a:solidFill>
                    <a:latin typeface="+mn-lt"/>
                    <a:ea typeface="+mn-ea"/>
                  </a:rPr>
                  <a:t> &gt; 0 </a:t>
                </a:r>
              </a:p>
              <a:p>
                <a:pPr indent="-182880">
                  <a:spcAft>
                    <a:spcPts val="60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</a:pPr>
                <a:r>
                  <a:rPr lang="en-AU" alt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AU" alt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32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AU" alt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altLang="en-US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en-US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32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en-US" sz="3200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en-AU" alt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sz="3200" dirty="0">
                    <a:solidFill>
                      <a:schemeClr val="tx1"/>
                    </a:solidFill>
                    <a:latin typeface="+mn-lt"/>
                    <a:ea typeface="+mn-ea"/>
                  </a:rPr>
                  <a:t>   where </a:t>
                </a:r>
                <a14:m>
                  <m:oMath xmlns:m="http://schemas.openxmlformats.org/officeDocument/2006/math">
                    <m:r>
                      <a:rPr lang="en-AU" alt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3200" dirty="0">
                    <a:solidFill>
                      <a:schemeClr val="tx1"/>
                    </a:solidFill>
                    <a:latin typeface="+mn-lt"/>
                    <a:ea typeface="+mn-ea"/>
                  </a:rPr>
                  <a:t> &gt; 0.</a:t>
                </a:r>
              </a:p>
              <a:p>
                <a:pPr indent="-182880">
                  <a:spcAft>
                    <a:spcPts val="60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</a:pPr>
                <a:r>
                  <a:rPr lang="en-US" altLang="en-US" sz="3200" dirty="0">
                    <a:solidFill>
                      <a:schemeClr val="tx1"/>
                    </a:solidFill>
                    <a:latin typeface="+mn-lt"/>
                    <a:ea typeface="+mn-ea"/>
                  </a:rPr>
                  <a:t>Instead of plotting y against 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3200" dirty="0">
                    <a:solidFill>
                      <a:schemeClr val="tx1"/>
                    </a:solidFill>
                    <a:latin typeface="+mn-lt"/>
                    <a:ea typeface="+mn-ea"/>
                  </a:rPr>
                  <a:t>, we will plot </a:t>
                </a:r>
                <a14:m>
                  <m:oMath xmlns:m="http://schemas.openxmlformats.org/officeDocument/2006/math">
                    <m:r>
                      <a:rPr lang="en-AU" altLang="en-US" sz="3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altLang="en-US" sz="32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3200" dirty="0">
                    <a:solidFill>
                      <a:schemeClr val="tx1"/>
                    </a:solidFill>
                    <a:latin typeface="+mn-lt"/>
                    <a:ea typeface="+mn-ea"/>
                  </a:rPr>
                  <a:t>against </a:t>
                </a:r>
              </a:p>
              <a:p>
                <a:pPr indent="-182880">
                  <a:spcAft>
                    <a:spcPts val="60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altLang="en-US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𝑥</m:t>
                        </m:r>
                      </m:e>
                      <m:sup>
                        <m:r>
                          <a:rPr lang="en-US" altLang="en-US" sz="320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3200" dirty="0">
                    <a:solidFill>
                      <a:srgbClr val="0070C0"/>
                    </a:solidFill>
                    <a:latin typeface="+mn-lt"/>
                    <a:ea typeface="+mn-ea"/>
                  </a:rPr>
                  <a:t>,</a:t>
                </a:r>
              </a:p>
              <a:p>
                <a:pPr indent="-182880">
                  <a:spcAft>
                    <a:spcPts val="60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AU" altLang="en-US" sz="32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AU" altLang="en-US" sz="32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altLang="en-US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3200" dirty="0">
                  <a:solidFill>
                    <a:srgbClr val="0070C0"/>
                  </a:solidFill>
                  <a:latin typeface="+mn-lt"/>
                  <a:ea typeface="+mn-ea"/>
                </a:endParaRPr>
              </a:p>
              <a:p>
                <a:pPr indent="-182880">
                  <a:spcAft>
                    <a:spcPts val="60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320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sz="320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320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3200" i="0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en-US" sz="32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lang="en-US" altLang="en-US" sz="32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AU" altLang="en-US" sz="3200" dirty="0">
                  <a:solidFill>
                    <a:schemeClr val="tx1"/>
                  </a:solidFill>
                  <a:latin typeface="+mn-lt"/>
                  <a:ea typeface="+mn-ea"/>
                </a:endParaRPr>
              </a:p>
              <a:p>
                <a:pPr indent="-182880">
                  <a:spcAft>
                    <a:spcPts val="60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</a:pPr>
                <a:r>
                  <a:rPr lang="en-US" altLang="en-US" sz="3200" dirty="0">
                    <a:solidFill>
                      <a:schemeClr val="tx1"/>
                    </a:solidFill>
                    <a:latin typeface="+mn-lt"/>
                    <a:ea typeface="+mn-ea"/>
                  </a:rPr>
                  <a:t>For each of these, </a:t>
                </a:r>
                <a14:m>
                  <m:oMath xmlns:m="http://schemas.openxmlformats.org/officeDocument/2006/math">
                    <m:r>
                      <a:rPr lang="en-AU" alt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3200" dirty="0">
                    <a:solidFill>
                      <a:schemeClr val="tx1"/>
                    </a:solidFill>
                    <a:latin typeface="+mn-lt"/>
                    <a:ea typeface="+mn-ea"/>
                  </a:rPr>
                  <a:t> is the slope and </a:t>
                </a:r>
                <a14:m>
                  <m:oMath xmlns:m="http://schemas.openxmlformats.org/officeDocument/2006/math">
                    <m:r>
                      <a:rPr lang="en-AU" altLang="en-US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sz="3200" dirty="0">
                    <a:solidFill>
                      <a:schemeClr val="tx1"/>
                    </a:solidFill>
                    <a:latin typeface="+mn-lt"/>
                    <a:ea typeface="+mn-ea"/>
                  </a:rPr>
                  <a:t> is the y-intercept.</a:t>
                </a:r>
              </a:p>
            </p:txBody>
          </p:sp>
        </mc:Choice>
        <mc:Fallback>
          <p:sp>
            <p:nvSpPr>
              <p:cNvPr id="8" name="Rectangle 1">
                <a:extLst>
                  <a:ext uri="{FF2B5EF4-FFF2-40B4-BE49-F238E27FC236}">
                    <a16:creationId xmlns:a16="http://schemas.microsoft.com/office/drawing/2014/main" id="{A677E799-605F-54DD-3D49-3B1BC36DF9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775" y="617170"/>
                <a:ext cx="8779611" cy="5623659"/>
              </a:xfrm>
              <a:prstGeom prst="rect">
                <a:avLst/>
              </a:prstGeom>
              <a:blipFill>
                <a:blip r:embed="rId2"/>
                <a:stretch>
                  <a:fillRect l="-1735" t="-1408" r="-1596" b="-325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43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6E92D59-FD1B-47BC-9D02-0F3B959A6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92AE646-CC19-4A1F-900B-E512D06A7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4E4F834-34CB-4787-920F-CD1E1B8BC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636A88-B902-B5F1-3EBD-A0438B8D9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10" y="0"/>
            <a:ext cx="10937380" cy="2885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0CC21-333E-F72D-B437-DB3EAB33E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10" y="2856432"/>
            <a:ext cx="3364495" cy="36266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BC14BA-152F-5FDE-EB59-50714B01E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805" y="2851730"/>
            <a:ext cx="3482456" cy="35975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9ED071-5E7F-A761-5A50-8D3E354FB723}"/>
                  </a:ext>
                </a:extLst>
              </p:cNvPr>
              <p:cNvSpPr txBox="1"/>
              <p:nvPr/>
            </p:nvSpPr>
            <p:spPr>
              <a:xfrm>
                <a:off x="7524296" y="2967335"/>
                <a:ext cx="4295848" cy="3089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k = slope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𝑟𝑖𝑠𝑒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AU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run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AU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AU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AU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AU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Use  (4, 10) and (9, 20)</a:t>
                </a:r>
              </a:p>
              <a:p>
                <a:r>
                  <a:rPr lang="en-US" sz="2400" dirty="0"/>
                  <a:t>Label(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</a:t>
                </a:r>
                <a:r>
                  <a:rPr lang="en-A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 &amp;(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k =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0000"/>
                            </a:solidFill>
                          </a:rPr>
                          <m:t>20 − 10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0000"/>
                            </a:solidFill>
                          </a:rPr>
                          <m:t>9 − 4</m:t>
                        </m:r>
                      </m:den>
                    </m:f>
                    <m:r>
                      <a:rPr lang="en-AU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AU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= 2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The graph crosses the y-axis at </a:t>
                </a:r>
                <a:r>
                  <a:rPr lang="en-US" sz="2400" dirty="0">
                    <a:solidFill>
                      <a:srgbClr val="00B050"/>
                    </a:solidFill>
                  </a:rPr>
                  <a:t>2</a:t>
                </a:r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 </a:t>
                </a:r>
                <a:r>
                  <a:rPr lang="en-US" sz="2400" dirty="0">
                    <a:solidFill>
                      <a:srgbClr val="00B050"/>
                    </a:solidFill>
                  </a:rPr>
                  <a:t>c = 2</a:t>
                </a:r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AU" alt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+mn-lt"/>
                    <a:ea typeface="+mn-ea"/>
                  </a:rPr>
                  <a:t> = </a:t>
                </a:r>
                <a14:m>
                  <m:oMath xmlns:m="http://schemas.openxmlformats.org/officeDocument/2006/math">
                    <m:r>
                      <a:rPr lang="en-AU" alt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alt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𝑥</m:t>
                        </m:r>
                      </m:e>
                      <m:sup>
                        <m:r>
                          <a:rPr lang="en-US" altLang="en-US" sz="240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+mn-lt"/>
                    <a:ea typeface="+mn-ea"/>
                  </a:rPr>
                  <a:t> + </a:t>
                </a:r>
                <a14:m>
                  <m:oMath xmlns:m="http://schemas.openxmlformats.org/officeDocument/2006/math">
                    <m:r>
                      <a:rPr lang="en-AU" altLang="en-US" sz="24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A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9ED071-5E7F-A761-5A50-8D3E354FB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296" y="2967335"/>
                <a:ext cx="4295848" cy="3089435"/>
              </a:xfrm>
              <a:prstGeom prst="rect">
                <a:avLst/>
              </a:prstGeom>
              <a:blipFill>
                <a:blip r:embed="rId6"/>
                <a:stretch>
                  <a:fillRect l="-2128" b="-35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744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7099E0-6A67-BEA9-0162-AFEFD401E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40" y="17585"/>
            <a:ext cx="11224120" cy="268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436B9D-85F2-9257-E2F4-70D58611E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40" y="2905347"/>
            <a:ext cx="2847992" cy="29151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AA7E40-1BDD-BAD4-57F9-D8810CE4B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651" y="2905347"/>
            <a:ext cx="2748214" cy="29151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7825B1-9AB3-85F9-8699-EFBFEF2E46B1}"/>
                  </a:ext>
                </a:extLst>
              </p:cNvPr>
              <p:cNvSpPr txBox="1"/>
              <p:nvPr/>
            </p:nvSpPr>
            <p:spPr>
              <a:xfrm>
                <a:off x="7412212" y="2653185"/>
                <a:ext cx="4295848" cy="3903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k = slope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𝑟𝑖𝑠𝑒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AU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run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AU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AU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AU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AU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Use  (0.5, 3) and (1, 5)</a:t>
                </a:r>
              </a:p>
              <a:p>
                <a:r>
                  <a:rPr lang="en-US" sz="2400" dirty="0"/>
                  <a:t>Label(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</a:t>
                </a:r>
                <a:r>
                  <a:rPr lang="en-A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 &amp;(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k =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2400" b="0" i="0" dirty="0" smtClean="0">
                            <a:solidFill>
                              <a:srgbClr val="FF0000"/>
                            </a:solidFill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0000"/>
                            </a:solidFill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en-AU" sz="2400" b="0" i="0" dirty="0" smtClean="0">
                            <a:solidFill>
                              <a:srgbClr val="FF0000"/>
                            </a:solidFill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AU" sz="2400" b="0" i="0" dirty="0" smtClean="0">
                            <a:solidFill>
                              <a:srgbClr val="FF0000"/>
                            </a:solidFill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0000"/>
                            </a:solidFill>
                          </a:rPr>
                          <m:t> − </m:t>
                        </m:r>
                        <m:r>
                          <a:rPr lang="en-AU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den>
                    </m:f>
                    <m:r>
                      <a:rPr lang="en-AU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= 4</a:t>
                </a:r>
              </a:p>
              <a:p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AU" altLang="en-US" sz="2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alt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AU" alt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en-US" sz="2400" dirty="0"/>
                  <a:t> + </a:t>
                </a:r>
                <a14:m>
                  <m:oMath xmlns:m="http://schemas.openxmlformats.org/officeDocument/2006/math">
                    <m:r>
                      <a:rPr lang="en-AU" alt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AU" sz="2400" dirty="0"/>
                  <a:t>      Use (2, 3) </a:t>
                </a:r>
              </a:p>
              <a:p>
                <a:r>
                  <a:rPr lang="en-AU" sz="2400" dirty="0"/>
                  <a:t>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alt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AU" alt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400" dirty="0"/>
                  <a:t> + </a:t>
                </a:r>
                <a14:m>
                  <m:oMath xmlns:m="http://schemas.openxmlformats.org/officeDocument/2006/math">
                    <m:r>
                      <a:rPr lang="en-AU" alt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sz="2400" dirty="0"/>
                  <a:t>       </a:t>
                </a:r>
                <a:r>
                  <a:rPr lang="en-US" sz="2400" dirty="0"/>
                  <a:t>Label(</a:t>
                </a:r>
                <a14:m>
                  <m:oMath xmlns:m="http://schemas.openxmlformats.org/officeDocument/2006/math">
                    <m:r>
                      <a:rPr lang="en-AU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400" dirty="0"/>
                  <a:t>,</a:t>
                </a:r>
                <a14:m>
                  <m:oMath xmlns:m="http://schemas.openxmlformats.org/officeDocument/2006/math">
                    <m:r>
                      <a:rPr lang="en-AU" sz="2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) </a:t>
                </a:r>
                <a:endParaRPr lang="en-US" altLang="en-US" sz="2400" dirty="0"/>
              </a:p>
              <a:p>
                <a:r>
                  <a:rPr lang="en-AU" sz="2400" dirty="0"/>
                  <a:t>∴ </a:t>
                </a:r>
                <a14:m>
                  <m:oMath xmlns:m="http://schemas.openxmlformats.org/officeDocument/2006/math">
                    <m:r>
                      <a:rPr lang="en-AU" alt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 = 1</a:t>
                </a:r>
              </a:p>
              <a:p>
                <a14:m>
                  <m:oMath xmlns:m="http://schemas.openxmlformats.org/officeDocument/2006/math">
                    <m:r>
                      <a:rPr lang="en-AU" altLang="en-US" sz="2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alt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AU" alt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en-US" sz="2400" dirty="0"/>
                  <a:t> + </a:t>
                </a:r>
                <a14:m>
                  <m:oMath xmlns:m="http://schemas.openxmlformats.org/officeDocument/2006/math">
                    <m:r>
                      <a:rPr lang="en-AU" altLang="en-US" sz="24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A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7825B1-9AB3-85F9-8699-EFBFEF2E4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212" y="2653185"/>
                <a:ext cx="4295848" cy="3903056"/>
              </a:xfrm>
              <a:prstGeom prst="rect">
                <a:avLst/>
              </a:prstGeom>
              <a:blipFill>
                <a:blip r:embed="rId5"/>
                <a:stretch>
                  <a:fillRect l="-2270" b="-7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772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754BD7-ECC2-3F50-37D4-AE7977CB2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78" y="143845"/>
            <a:ext cx="11069121" cy="25817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A4BD87-026E-2E82-7745-51189D822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78" y="2885575"/>
            <a:ext cx="3450697" cy="30931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6BAB6A7-A178-3035-DC8C-67F610663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403" y="2885575"/>
            <a:ext cx="3360119" cy="30931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F3AD61-F244-B2C4-BB53-0B3A6750403A}"/>
                  </a:ext>
                </a:extLst>
              </p:cNvPr>
              <p:cNvSpPr txBox="1"/>
              <p:nvPr/>
            </p:nvSpPr>
            <p:spPr>
              <a:xfrm>
                <a:off x="7868212" y="2653185"/>
                <a:ext cx="4295848" cy="34388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k = slope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𝑟𝑖𝑠𝑒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AU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run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AU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AU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AU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AU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Use  (1.7, 2.4) and (2, 3)</a:t>
                </a:r>
              </a:p>
              <a:p>
                <a:r>
                  <a:rPr lang="en-US" sz="2400" dirty="0"/>
                  <a:t>Label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</a:t>
                </a:r>
                <a:r>
                  <a:rPr lang="en-A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 &amp;(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AU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k =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2400" b="0" i="0" dirty="0" smtClean="0">
                            <a:solidFill>
                              <a:srgbClr val="FF0000"/>
                            </a:solidFill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0000"/>
                            </a:solidFill>
                          </a:rPr>
                          <m:t> − </m:t>
                        </m:r>
                        <m:r>
                          <m:rPr>
                            <m:nor/>
                          </m:rPr>
                          <a:rPr lang="en-AU" sz="2400" b="0" i="0" dirty="0" smtClean="0">
                            <a:solidFill>
                              <a:srgbClr val="FF0000"/>
                            </a:solidFill>
                          </a:rPr>
                          <m:t>2.4</m:t>
                        </m:r>
                      </m:num>
                      <m:den>
                        <m:r>
                          <m:rPr>
                            <m:nor/>
                          </m:rPr>
                          <a:rPr lang="en-AU" sz="2400" b="0" i="0" dirty="0" smtClean="0">
                            <a:solidFill>
                              <a:srgbClr val="FF000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0000"/>
                            </a:solidFill>
                          </a:rPr>
                          <m:t> − </m:t>
                        </m:r>
                        <m:r>
                          <a:rPr lang="en-AU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1.7</m:t>
                        </m:r>
                      </m:den>
                    </m:f>
                    <m:r>
                      <a:rPr lang="en-AU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0.6</m:t>
                        </m:r>
                      </m:num>
                      <m:den>
                        <m:r>
                          <a:rPr lang="en-AU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AU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= 2</a:t>
                </a:r>
              </a:p>
              <a:p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AU" altLang="en-US" sz="2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/>
                  <a:t> = </a:t>
                </a:r>
                <a14:m>
                  <m:oMath xmlns:m="http://schemas.openxmlformats.org/officeDocument/2006/math">
                    <m:r>
                      <a:rPr lang="en-AU" alt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US" alt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en-US" sz="2400" dirty="0"/>
                  <a:t>+ </a:t>
                </a:r>
                <a14:m>
                  <m:oMath xmlns:m="http://schemas.openxmlformats.org/officeDocument/2006/math">
                    <m:r>
                      <a:rPr lang="en-AU" alt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sz="2400" dirty="0"/>
                  <a:t>   </a:t>
                </a:r>
                <a:r>
                  <a:rPr lang="en-AU" sz="2400" dirty="0"/>
                  <a:t>Use (10, 1) </a:t>
                </a:r>
              </a:p>
              <a:p>
                <a14:m>
                  <m:oMath xmlns:m="http://schemas.openxmlformats.org/officeDocument/2006/math">
                    <m:r>
                      <a:rPr lang="en-AU" altLang="en-US" sz="24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sz="2400" dirty="0"/>
                  <a:t> = </a:t>
                </a:r>
                <a14:m>
                  <m:oMath xmlns:m="http://schemas.openxmlformats.org/officeDocument/2006/math">
                    <m:r>
                      <a:rPr lang="en-AU" alt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alt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altLang="en-US" sz="24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en-US" sz="2400" dirty="0"/>
                  <a:t>+ </a:t>
                </a:r>
                <a14:m>
                  <m:oMath xmlns:m="http://schemas.openxmlformats.org/officeDocument/2006/math">
                    <m:r>
                      <a:rPr lang="en-AU" altLang="en-US" sz="24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sz="2400" dirty="0"/>
                  <a:t>    </a:t>
                </a:r>
                <a:r>
                  <a:rPr lang="en-US" sz="2400" dirty="0"/>
                  <a:t>Label(</a:t>
                </a:r>
                <a14:m>
                  <m:oMath xmlns:m="http://schemas.openxmlformats.org/officeDocument/2006/math">
                    <m:r>
                      <a:rPr lang="en-AU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400" dirty="0"/>
                  <a:t>,</a:t>
                </a:r>
                <a14:m>
                  <m:oMath xmlns:m="http://schemas.openxmlformats.org/officeDocument/2006/math">
                    <m:r>
                      <a:rPr lang="en-AU" sz="2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) </a:t>
                </a:r>
                <a:endParaRPr lang="en-US" altLang="en-US" sz="2400" dirty="0"/>
              </a:p>
              <a:p>
                <a:r>
                  <a:rPr lang="en-AU" sz="2400" dirty="0"/>
                  <a:t>∴ </a:t>
                </a:r>
                <a14:m>
                  <m:oMath xmlns:m="http://schemas.openxmlformats.org/officeDocument/2006/math">
                    <m:r>
                      <a:rPr lang="en-AU" alt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 = —1</a:t>
                </a:r>
              </a:p>
              <a:p>
                <a14:m>
                  <m:oMath xmlns:m="http://schemas.openxmlformats.org/officeDocument/2006/math">
                    <m:r>
                      <a:rPr lang="en-AU" altLang="en-US" sz="2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/>
                  <a:t> = </a:t>
                </a:r>
                <a14:m>
                  <m:oMath xmlns:m="http://schemas.openxmlformats.org/officeDocument/2006/math">
                    <m:r>
                      <a:rPr lang="en-AU" alt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alt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AU" sz="2400" dirty="0">
                    <a:solidFill>
                      <a:srgbClr val="00B050"/>
                    </a:solidFill>
                  </a:rPr>
                  <a:t> —1</a:t>
                </a:r>
                <a:endParaRPr lang="en-A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F3AD61-F244-B2C4-BB53-0B3A67504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212" y="2653185"/>
                <a:ext cx="4295848" cy="3438890"/>
              </a:xfrm>
              <a:prstGeom prst="rect">
                <a:avLst/>
              </a:prstGeom>
              <a:blipFill>
                <a:blip r:embed="rId5"/>
                <a:stretch>
                  <a:fillRect l="-2273" b="-31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5340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C1BAFF-A55C-F359-EA00-D7988171D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39" y="1659448"/>
            <a:ext cx="11208860" cy="296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06933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2B3A21"/>
      </a:dk2>
      <a:lt2>
        <a:srgbClr val="E8E2E3"/>
      </a:lt2>
      <a:accent1>
        <a:srgbClr val="45B19E"/>
      </a:accent1>
      <a:accent2>
        <a:srgbClr val="3BB16C"/>
      </a:accent2>
      <a:accent3>
        <a:srgbClr val="48B547"/>
      </a:accent3>
      <a:accent4>
        <a:srgbClr val="6DB13B"/>
      </a:accent4>
      <a:accent5>
        <a:srgbClr val="98A942"/>
      </a:accent5>
      <a:accent6>
        <a:srgbClr val="B1933B"/>
      </a:accent6>
      <a:hlink>
        <a:srgbClr val="6B8A2E"/>
      </a:hlink>
      <a:folHlink>
        <a:srgbClr val="7F7F7F"/>
      </a:folHlink>
    </a:clrScheme>
    <a:fontScheme name="Savon">
      <a:maj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320</Words>
  <Application>Microsoft Office PowerPoint</Application>
  <PresentationFormat>Widescreen</PresentationFormat>
  <Paragraphs>39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Cambria Math</vt:lpstr>
      <vt:lpstr>Garamond</vt:lpstr>
      <vt:lpstr>Goudy Old Style</vt:lpstr>
      <vt:lpstr>Tw Cen MT</vt:lpstr>
      <vt:lpstr>SavonVTI</vt:lpstr>
      <vt:lpstr>Further modelling of non-linear data</vt:lpstr>
      <vt:lpstr>Modelling non-linear data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Transformation</dc:title>
  <dc:creator>Yongmei Zhang</dc:creator>
  <cp:lastModifiedBy>Lyn ZHANG</cp:lastModifiedBy>
  <cp:revision>34</cp:revision>
  <dcterms:created xsi:type="dcterms:W3CDTF">2020-09-29T22:34:02Z</dcterms:created>
  <dcterms:modified xsi:type="dcterms:W3CDTF">2023-06-15T23:20:38Z</dcterms:modified>
</cp:coreProperties>
</file>