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2"/>
  </p:notesMasterIdLst>
  <p:sldIdLst>
    <p:sldId id="256" r:id="rId2"/>
    <p:sldId id="257" r:id="rId3"/>
    <p:sldId id="615" r:id="rId4"/>
    <p:sldId id="259" r:id="rId5"/>
    <p:sldId id="649" r:id="rId6"/>
    <p:sldId id="650" r:id="rId7"/>
    <p:sldId id="642" r:id="rId8"/>
    <p:sldId id="643" r:id="rId9"/>
    <p:sldId id="644" r:id="rId10"/>
    <p:sldId id="5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444"/>
  </p:normalViewPr>
  <p:slideViewPr>
    <p:cSldViewPr snapToGrid="0" snapToObjects="1">
      <p:cViewPr varScale="1">
        <p:scale>
          <a:sx n="62" d="100"/>
          <a:sy n="62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308DB-51C6-4039-BBA1-930B9C33E61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9311181-3E53-48C1-9EFF-C8F7D68B7E9D}">
      <dgm:prSet/>
      <dgm:spPr/>
      <dgm:t>
        <a:bodyPr/>
        <a:lstStyle/>
        <a:p>
          <a:r>
            <a:rPr lang="en-US"/>
            <a:t>Use the previous knowledge of Pythagoras</a:t>
          </a:r>
        </a:p>
      </dgm:t>
    </dgm:pt>
    <dgm:pt modelId="{B1E917EC-DB89-4309-A0A9-F1D0C0651762}" type="parTrans" cxnId="{41CE2FC7-A9FF-4A75-8360-06A87474B37F}">
      <dgm:prSet/>
      <dgm:spPr/>
      <dgm:t>
        <a:bodyPr/>
        <a:lstStyle/>
        <a:p>
          <a:endParaRPr lang="en-US"/>
        </a:p>
      </dgm:t>
    </dgm:pt>
    <dgm:pt modelId="{8F48646A-7369-497E-83A2-EE04D9F1F35F}" type="sibTrans" cxnId="{41CE2FC7-A9FF-4A75-8360-06A87474B37F}">
      <dgm:prSet/>
      <dgm:spPr/>
      <dgm:t>
        <a:bodyPr/>
        <a:lstStyle/>
        <a:p>
          <a:endParaRPr lang="en-US"/>
        </a:p>
      </dgm:t>
    </dgm:pt>
    <dgm:pt modelId="{9F1487A9-4DCF-4D44-ABED-EC6F7CC004DB}">
      <dgm:prSet/>
      <dgm:spPr/>
      <dgm:t>
        <a:bodyPr/>
        <a:lstStyle/>
        <a:p>
          <a:r>
            <a:rPr lang="en-US"/>
            <a:t>Theorem to find sides of a right-angle triangle.</a:t>
          </a:r>
        </a:p>
      </dgm:t>
    </dgm:pt>
    <dgm:pt modelId="{7D2E0E14-905C-445A-8918-19684564F086}" type="parTrans" cxnId="{A16D90B2-428B-4A4F-8903-1C2D0DB39F72}">
      <dgm:prSet/>
      <dgm:spPr/>
      <dgm:t>
        <a:bodyPr/>
        <a:lstStyle/>
        <a:p>
          <a:endParaRPr lang="en-US"/>
        </a:p>
      </dgm:t>
    </dgm:pt>
    <dgm:pt modelId="{81F89BC5-717F-42F6-A243-AA5049F0AB97}" type="sibTrans" cxnId="{A16D90B2-428B-4A4F-8903-1C2D0DB39F72}">
      <dgm:prSet/>
      <dgm:spPr/>
      <dgm:t>
        <a:bodyPr/>
        <a:lstStyle/>
        <a:p>
          <a:endParaRPr lang="en-US"/>
        </a:p>
      </dgm:t>
    </dgm:pt>
    <dgm:pt modelId="{E30BB87F-B5AA-4BEC-AFE3-ECBC7E6CFC69}">
      <dgm:prSet/>
      <dgm:spPr/>
      <dgm:t>
        <a:bodyPr/>
        <a:lstStyle/>
        <a:p>
          <a:r>
            <a:rPr lang="en-US"/>
            <a:t>Determine trigonometric ratios of a right-angle triangle.</a:t>
          </a:r>
        </a:p>
      </dgm:t>
    </dgm:pt>
    <dgm:pt modelId="{2D7B6525-A476-4390-9DF0-4AF5FAFA7744}" type="parTrans" cxnId="{6157D6C7-B0D1-4ED4-A1F0-28A13C63FE0D}">
      <dgm:prSet/>
      <dgm:spPr/>
      <dgm:t>
        <a:bodyPr/>
        <a:lstStyle/>
        <a:p>
          <a:endParaRPr lang="en-US"/>
        </a:p>
      </dgm:t>
    </dgm:pt>
    <dgm:pt modelId="{C300268E-70BE-47FE-9692-8484A5ACB417}" type="sibTrans" cxnId="{6157D6C7-B0D1-4ED4-A1F0-28A13C63FE0D}">
      <dgm:prSet/>
      <dgm:spPr/>
      <dgm:t>
        <a:bodyPr/>
        <a:lstStyle/>
        <a:p>
          <a:endParaRPr lang="en-US"/>
        </a:p>
      </dgm:t>
    </dgm:pt>
    <dgm:pt modelId="{1823067E-DD3F-004A-AAC0-1F20A32CF1DD}" type="pres">
      <dgm:prSet presAssocID="{BD4308DB-51C6-4039-BBA1-930B9C33E619}" presName="linear" presStyleCnt="0">
        <dgm:presLayoutVars>
          <dgm:animLvl val="lvl"/>
          <dgm:resizeHandles val="exact"/>
        </dgm:presLayoutVars>
      </dgm:prSet>
      <dgm:spPr/>
    </dgm:pt>
    <dgm:pt modelId="{B9CCE284-1C34-E948-9F7B-63067A343517}" type="pres">
      <dgm:prSet presAssocID="{D9311181-3E53-48C1-9EFF-C8F7D68B7E9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AF61696-0997-3240-8D87-0829C061D183}" type="pres">
      <dgm:prSet presAssocID="{8F48646A-7369-497E-83A2-EE04D9F1F35F}" presName="spacer" presStyleCnt="0"/>
      <dgm:spPr/>
    </dgm:pt>
    <dgm:pt modelId="{F858538C-C7B1-3641-8662-26BC4E30BD7E}" type="pres">
      <dgm:prSet presAssocID="{9F1487A9-4DCF-4D44-ABED-EC6F7CC004D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C96812-69D7-C547-9A55-49D7E307B2D4}" type="pres">
      <dgm:prSet presAssocID="{81F89BC5-717F-42F6-A243-AA5049F0AB97}" presName="spacer" presStyleCnt="0"/>
      <dgm:spPr/>
    </dgm:pt>
    <dgm:pt modelId="{6BA0FD2D-ED20-B940-B32C-369C2BBCDA60}" type="pres">
      <dgm:prSet presAssocID="{E30BB87F-B5AA-4BEC-AFE3-ECBC7E6CFC6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6C1854-FEEF-EE47-9A78-11378699B182}" type="presOf" srcId="{9F1487A9-4DCF-4D44-ABED-EC6F7CC004DB}" destId="{F858538C-C7B1-3641-8662-26BC4E30BD7E}" srcOrd="0" destOrd="0" presId="urn:microsoft.com/office/officeart/2005/8/layout/vList2"/>
    <dgm:cxn modelId="{2F765081-4E3F-F74B-B98C-8089AD100927}" type="presOf" srcId="{D9311181-3E53-48C1-9EFF-C8F7D68B7E9D}" destId="{B9CCE284-1C34-E948-9F7B-63067A343517}" srcOrd="0" destOrd="0" presId="urn:microsoft.com/office/officeart/2005/8/layout/vList2"/>
    <dgm:cxn modelId="{A16D90B2-428B-4A4F-8903-1C2D0DB39F72}" srcId="{BD4308DB-51C6-4039-BBA1-930B9C33E619}" destId="{9F1487A9-4DCF-4D44-ABED-EC6F7CC004DB}" srcOrd="1" destOrd="0" parTransId="{7D2E0E14-905C-445A-8918-19684564F086}" sibTransId="{81F89BC5-717F-42F6-A243-AA5049F0AB97}"/>
    <dgm:cxn modelId="{3D3FB1B3-E9D6-1D47-B47A-E98CAD17013A}" type="presOf" srcId="{E30BB87F-B5AA-4BEC-AFE3-ECBC7E6CFC69}" destId="{6BA0FD2D-ED20-B940-B32C-369C2BBCDA60}" srcOrd="0" destOrd="0" presId="urn:microsoft.com/office/officeart/2005/8/layout/vList2"/>
    <dgm:cxn modelId="{41CE2FC7-A9FF-4A75-8360-06A87474B37F}" srcId="{BD4308DB-51C6-4039-BBA1-930B9C33E619}" destId="{D9311181-3E53-48C1-9EFF-C8F7D68B7E9D}" srcOrd="0" destOrd="0" parTransId="{B1E917EC-DB89-4309-A0A9-F1D0C0651762}" sibTransId="{8F48646A-7369-497E-83A2-EE04D9F1F35F}"/>
    <dgm:cxn modelId="{6157D6C7-B0D1-4ED4-A1F0-28A13C63FE0D}" srcId="{BD4308DB-51C6-4039-BBA1-930B9C33E619}" destId="{E30BB87F-B5AA-4BEC-AFE3-ECBC7E6CFC69}" srcOrd="2" destOrd="0" parTransId="{2D7B6525-A476-4390-9DF0-4AF5FAFA7744}" sibTransId="{C300268E-70BE-47FE-9692-8484A5ACB417}"/>
    <dgm:cxn modelId="{E93406D8-3CF0-DC42-8D01-888A63F382DA}" type="presOf" srcId="{BD4308DB-51C6-4039-BBA1-930B9C33E619}" destId="{1823067E-DD3F-004A-AAC0-1F20A32CF1DD}" srcOrd="0" destOrd="0" presId="urn:microsoft.com/office/officeart/2005/8/layout/vList2"/>
    <dgm:cxn modelId="{165A93CD-347D-4C4C-B69C-E545E4ADC2A9}" type="presParOf" srcId="{1823067E-DD3F-004A-AAC0-1F20A32CF1DD}" destId="{B9CCE284-1C34-E948-9F7B-63067A343517}" srcOrd="0" destOrd="0" presId="urn:microsoft.com/office/officeart/2005/8/layout/vList2"/>
    <dgm:cxn modelId="{457E1618-3D03-5548-9F42-D36D5C102FFA}" type="presParOf" srcId="{1823067E-DD3F-004A-AAC0-1F20A32CF1DD}" destId="{EAF61696-0997-3240-8D87-0829C061D183}" srcOrd="1" destOrd="0" presId="urn:microsoft.com/office/officeart/2005/8/layout/vList2"/>
    <dgm:cxn modelId="{C2D7A6DF-0767-1345-871C-9C8FD1CD35DE}" type="presParOf" srcId="{1823067E-DD3F-004A-AAC0-1F20A32CF1DD}" destId="{F858538C-C7B1-3641-8662-26BC4E30BD7E}" srcOrd="2" destOrd="0" presId="urn:microsoft.com/office/officeart/2005/8/layout/vList2"/>
    <dgm:cxn modelId="{B7C6C98B-DB43-F84E-81B0-5851E92C9907}" type="presParOf" srcId="{1823067E-DD3F-004A-AAC0-1F20A32CF1DD}" destId="{AFC96812-69D7-C547-9A55-49D7E307B2D4}" srcOrd="3" destOrd="0" presId="urn:microsoft.com/office/officeart/2005/8/layout/vList2"/>
    <dgm:cxn modelId="{59CD5153-BFD2-104A-A21D-6EB7F5979D29}" type="presParOf" srcId="{1823067E-DD3F-004A-AAC0-1F20A32CF1DD}" destId="{6BA0FD2D-ED20-B940-B32C-369C2BBCDA6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CE284-1C34-E948-9F7B-63067A343517}">
      <dsp:nvSpPr>
        <dsp:cNvPr id="0" name=""/>
        <dsp:cNvSpPr/>
      </dsp:nvSpPr>
      <dsp:spPr>
        <a:xfrm>
          <a:off x="0" y="474569"/>
          <a:ext cx="6967728" cy="14718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Use the previous knowledge of Pythagoras</a:t>
          </a:r>
        </a:p>
      </dsp:txBody>
      <dsp:txXfrm>
        <a:off x="71850" y="546419"/>
        <a:ext cx="6824028" cy="1328160"/>
      </dsp:txXfrm>
    </dsp:sp>
    <dsp:sp modelId="{F858538C-C7B1-3641-8662-26BC4E30BD7E}">
      <dsp:nvSpPr>
        <dsp:cNvPr id="0" name=""/>
        <dsp:cNvSpPr/>
      </dsp:nvSpPr>
      <dsp:spPr>
        <a:xfrm>
          <a:off x="0" y="2052990"/>
          <a:ext cx="6967728" cy="14718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Theorem to find sides of a right-angle triangle.</a:t>
          </a:r>
        </a:p>
      </dsp:txBody>
      <dsp:txXfrm>
        <a:off x="71850" y="2124840"/>
        <a:ext cx="6824028" cy="1328160"/>
      </dsp:txXfrm>
    </dsp:sp>
    <dsp:sp modelId="{6BA0FD2D-ED20-B940-B32C-369C2BBCDA60}">
      <dsp:nvSpPr>
        <dsp:cNvPr id="0" name=""/>
        <dsp:cNvSpPr/>
      </dsp:nvSpPr>
      <dsp:spPr>
        <a:xfrm>
          <a:off x="0" y="3631410"/>
          <a:ext cx="6967728" cy="14718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Determine trigonometric ratios of a right-angle triangle.</a:t>
          </a:r>
        </a:p>
      </dsp:txBody>
      <dsp:txXfrm>
        <a:off x="71850" y="3703260"/>
        <a:ext cx="6824028" cy="132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EC688-32D3-9B4B-B343-A459D2C5E360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16FF-847D-914A-BC12-4A5D5AD5E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4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62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07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4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Wednesday, 13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48545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Wednesday, 13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89284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Wednesday, 13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606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5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9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2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9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2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7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3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  <p:sldLayoutId id="2147483674" r:id="rId12"/>
    <p:sldLayoutId id="2147483675" r:id="rId13"/>
    <p:sldLayoutId id="21474836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DB432C-069B-4C71-93E5-D2D790674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08D027-FEB6-D043-9DBE-24476641E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-883369"/>
            <a:ext cx="4729450" cy="4275793"/>
          </a:xfrm>
        </p:spPr>
        <p:txBody>
          <a:bodyPr anchor="b">
            <a:normAutofit/>
          </a:bodyPr>
          <a:lstStyle/>
          <a:p>
            <a:r>
              <a:rPr lang="en-US" sz="4800" dirty="0"/>
              <a:t>Trigonometry Ratios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47B8C-7FFE-354E-95D7-804EF1C22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/>
              <a:t>Finding a side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Walking in Mathland - Teaching Math Blog | Math puns, Math blog, Fun math">
            <a:extLst>
              <a:ext uri="{FF2B5EF4-FFF2-40B4-BE49-F238E27FC236}">
                <a16:creationId xmlns:a16="http://schemas.microsoft.com/office/drawing/2014/main" id="{D5853470-86D8-769D-F4D4-47FC559C2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907" y="338707"/>
            <a:ext cx="5379880" cy="401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40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Now it’s time to test your knowledge!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06461" y="2211203"/>
            <a:ext cx="3179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 paper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056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395C62-689F-4948-A12B-C67DE6F2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Learning intentions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B750C4-FA9B-4985-9B7E-6DCCF87E35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44112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374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1960F7-D2AC-C04E-AF52-07691E6CA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30640"/>
            <a:ext cx="9144000" cy="4365287"/>
          </a:xfrm>
          <a:prstGeom prst="rect">
            <a:avLst/>
          </a:prstGeom>
        </p:spPr>
      </p:pic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E5455676-571B-F840-B7CF-AFDAA4C88CB0}"/>
              </a:ext>
            </a:extLst>
          </p:cNvPr>
          <p:cNvSpPr/>
          <p:nvPr/>
        </p:nvSpPr>
        <p:spPr>
          <a:xfrm>
            <a:off x="7143956" y="4655234"/>
            <a:ext cx="3213154" cy="886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4494" y="81943"/>
            <a:ext cx="6172200" cy="10492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 it by scientific calculator! 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7A268860-334F-D847-B337-FBB14269461A}"/>
              </a:ext>
            </a:extLst>
          </p:cNvPr>
          <p:cNvSpPr/>
          <p:nvPr/>
        </p:nvSpPr>
        <p:spPr>
          <a:xfrm>
            <a:off x="7162317" y="3639040"/>
            <a:ext cx="3213154" cy="886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45BC9DA-45B1-F948-A5EF-EF14D626D1E5}"/>
              </a:ext>
            </a:extLst>
          </p:cNvPr>
          <p:cNvSpPr/>
          <p:nvPr/>
        </p:nvSpPr>
        <p:spPr>
          <a:xfrm>
            <a:off x="7171575" y="4016631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BEC836A0-3DFF-094A-A596-17999B7171D4}"/>
              </a:ext>
            </a:extLst>
          </p:cNvPr>
          <p:cNvSpPr/>
          <p:nvPr/>
        </p:nvSpPr>
        <p:spPr>
          <a:xfrm>
            <a:off x="7956426" y="4011178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A3267DAE-295B-DA46-B48F-8AA31A734863}"/>
              </a:ext>
            </a:extLst>
          </p:cNvPr>
          <p:cNvSpPr/>
          <p:nvPr/>
        </p:nvSpPr>
        <p:spPr>
          <a:xfrm>
            <a:off x="8750534" y="4011178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85536CFC-A534-F244-8124-51C0676130AA}"/>
              </a:ext>
            </a:extLst>
          </p:cNvPr>
          <p:cNvSpPr/>
          <p:nvPr/>
        </p:nvSpPr>
        <p:spPr>
          <a:xfrm>
            <a:off x="9532817" y="4011178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18CE7E-89AE-A747-928A-F39A4650DB3C}"/>
              </a:ext>
            </a:extLst>
          </p:cNvPr>
          <p:cNvSpPr txBox="1"/>
          <p:nvPr/>
        </p:nvSpPr>
        <p:spPr>
          <a:xfrm>
            <a:off x="7078227" y="3628084"/>
            <a:ext cx="31466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latin typeface="Comic Sans MS" panose="030F0702030302020204" pitchFamily="66" charset="0"/>
              </a:rPr>
              <a:t>On your calculator: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AB3080-262A-8B40-ACFB-066B726601AD}"/>
                  </a:ext>
                </a:extLst>
              </p:cNvPr>
              <p:cNvSpPr txBox="1"/>
              <p:nvPr/>
            </p:nvSpPr>
            <p:spPr>
              <a:xfrm>
                <a:off x="7214581" y="4078401"/>
                <a:ext cx="597500" cy="38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AB3080-262A-8B40-ACFB-066B72660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581" y="4078401"/>
                <a:ext cx="597500" cy="389979"/>
              </a:xfrm>
              <a:prstGeom prst="rect">
                <a:avLst/>
              </a:prstGeom>
              <a:blipFill>
                <a:blip r:embed="rId3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4BB1DE-7A4A-4F48-BEC6-F7C7FE9EA7D7}"/>
                  </a:ext>
                </a:extLst>
              </p:cNvPr>
              <p:cNvSpPr txBox="1"/>
              <p:nvPr/>
            </p:nvSpPr>
            <p:spPr>
              <a:xfrm>
                <a:off x="8079200" y="4024507"/>
                <a:ext cx="1766714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b="1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b="1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4BB1DE-7A4A-4F48-BEC6-F7C7FE9EA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200" y="4024507"/>
                <a:ext cx="1766714" cy="375552"/>
              </a:xfrm>
              <a:prstGeom prst="rect">
                <a:avLst/>
              </a:prstGeom>
              <a:blipFill>
                <a:blip r:embed="rId4"/>
                <a:stretch>
                  <a:fillRect l="-2878" t="-3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0FBF31B3-95F6-F344-928C-4DB0567BA968}"/>
              </a:ext>
            </a:extLst>
          </p:cNvPr>
          <p:cNvSpPr txBox="1"/>
          <p:nvPr/>
        </p:nvSpPr>
        <p:spPr>
          <a:xfrm>
            <a:off x="9646704" y="4037155"/>
            <a:ext cx="458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C06C9D6B-601B-144D-98F8-A7356D9C9BAF}"/>
              </a:ext>
            </a:extLst>
          </p:cNvPr>
          <p:cNvSpPr/>
          <p:nvPr/>
        </p:nvSpPr>
        <p:spPr>
          <a:xfrm>
            <a:off x="7171575" y="5073906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DD656211-34EB-9F44-84FF-D71E327BECC3}"/>
              </a:ext>
            </a:extLst>
          </p:cNvPr>
          <p:cNvSpPr/>
          <p:nvPr/>
        </p:nvSpPr>
        <p:spPr>
          <a:xfrm>
            <a:off x="7956426" y="5068453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18E4C61-01F1-154E-9554-19A3495E6863}"/>
              </a:ext>
            </a:extLst>
          </p:cNvPr>
          <p:cNvSpPr/>
          <p:nvPr/>
        </p:nvSpPr>
        <p:spPr>
          <a:xfrm>
            <a:off x="8750534" y="5068453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00CA026-2A6F-494F-9903-2CBBC1A517E5}"/>
              </a:ext>
            </a:extLst>
          </p:cNvPr>
          <p:cNvSpPr/>
          <p:nvPr/>
        </p:nvSpPr>
        <p:spPr>
          <a:xfrm>
            <a:off x="9532817" y="5068453"/>
            <a:ext cx="752323" cy="41424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C704CD-D2B6-5B4F-8713-81014062B93F}"/>
              </a:ext>
            </a:extLst>
          </p:cNvPr>
          <p:cNvSpPr txBox="1"/>
          <p:nvPr/>
        </p:nvSpPr>
        <p:spPr>
          <a:xfrm>
            <a:off x="7078227" y="4685359"/>
            <a:ext cx="31466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latin typeface="Comic Sans MS" panose="030F0702030302020204" pitchFamily="66" charset="0"/>
              </a:rPr>
              <a:t>On your calculator: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9EE4BAE-151A-2244-8583-6A8E9BA9EE8B}"/>
                  </a:ext>
                </a:extLst>
              </p:cNvPr>
              <p:cNvSpPr txBox="1"/>
              <p:nvPr/>
            </p:nvSpPr>
            <p:spPr>
              <a:xfrm>
                <a:off x="7190415" y="5099425"/>
                <a:ext cx="597500" cy="38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9EE4BAE-151A-2244-8583-6A8E9BA9E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415" y="5099425"/>
                <a:ext cx="597500" cy="389979"/>
              </a:xfrm>
              <a:prstGeom prst="rect">
                <a:avLst/>
              </a:prstGeom>
              <a:blipFill>
                <a:blip r:embed="rId5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9731EDD-95EE-B647-84C6-F63062500F1D}"/>
                  </a:ext>
                </a:extLst>
              </p:cNvPr>
              <p:cNvSpPr txBox="1"/>
              <p:nvPr/>
            </p:nvSpPr>
            <p:spPr>
              <a:xfrm>
                <a:off x="8034193" y="5089205"/>
                <a:ext cx="1766714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b="1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9731EDD-95EE-B647-84C6-F63062500F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4193" y="5089205"/>
                <a:ext cx="1766714" cy="375552"/>
              </a:xfrm>
              <a:prstGeom prst="rect">
                <a:avLst/>
              </a:prstGeom>
              <a:blipFill>
                <a:blip r:embed="rId6"/>
                <a:stretch>
                  <a:fillRect l="-2857" t="-3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6BE17083-DF5F-994D-BA04-4C35E1165CB9}"/>
              </a:ext>
            </a:extLst>
          </p:cNvPr>
          <p:cNvSpPr txBox="1"/>
          <p:nvPr/>
        </p:nvSpPr>
        <p:spPr>
          <a:xfrm>
            <a:off x="9692774" y="5073905"/>
            <a:ext cx="458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80027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FA691C-D825-FF44-9B0E-2BC52CBF3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119" y="0"/>
            <a:ext cx="9019761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843AFCD-C646-1E4D-87E2-941DF14796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528" y="4377870"/>
            <a:ext cx="2937991" cy="19358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AA886F7-1CA7-0E48-A731-C00967C19F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860969" y="4357907"/>
            <a:ext cx="2937989" cy="19358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3523CF-D5D6-104D-A47D-AC4D9FA2CA19}"/>
              </a:ext>
            </a:extLst>
          </p:cNvPr>
          <p:cNvSpPr txBox="1"/>
          <p:nvPr/>
        </p:nvSpPr>
        <p:spPr>
          <a:xfrm>
            <a:off x="2364014" y="3895016"/>
            <a:ext cx="29379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Label right angle ⊾</a:t>
            </a:r>
          </a:p>
          <a:p>
            <a:r>
              <a:rPr lang="en-US" sz="2400" dirty="0">
                <a:solidFill>
                  <a:srgbClr val="FF0000"/>
                </a:solidFill>
              </a:rPr>
              <a:t>Label a b, c</a:t>
            </a:r>
          </a:p>
          <a:p>
            <a:r>
              <a:rPr lang="en-US" sz="2400" dirty="0"/>
              <a:t>Working with </a:t>
            </a:r>
            <a:r>
              <a:rPr lang="en-US" sz="2400" dirty="0">
                <a:solidFill>
                  <a:srgbClr val="7030A0"/>
                </a:solidFill>
              </a:rPr>
              <a:t>Three sides</a:t>
            </a:r>
            <a:r>
              <a:rPr lang="en-US" sz="2400" dirty="0"/>
              <a:t>, One of them unknown.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3CECB1-41D1-1543-B062-A0EC863094C9}"/>
              </a:ext>
            </a:extLst>
          </p:cNvPr>
          <p:cNvSpPr txBox="1"/>
          <p:nvPr/>
        </p:nvSpPr>
        <p:spPr>
          <a:xfrm>
            <a:off x="6875483" y="3965775"/>
            <a:ext cx="29379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Label O, A, H</a:t>
            </a:r>
          </a:p>
          <a:p>
            <a:r>
              <a:rPr lang="en-US" sz="2400" dirty="0"/>
              <a:t>Working with </a:t>
            </a:r>
            <a:r>
              <a:rPr lang="en-US" sz="2400" dirty="0">
                <a:solidFill>
                  <a:srgbClr val="7030A0"/>
                </a:solidFill>
              </a:rPr>
              <a:t>Two sides, One angle</a:t>
            </a:r>
            <a:r>
              <a:rPr lang="en-US" sz="2400" dirty="0"/>
              <a:t>, One of them unknown.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577DFB-7725-494E-9A5F-33CB85F88B74}"/>
              </a:ext>
            </a:extLst>
          </p:cNvPr>
          <p:cNvSpPr txBox="1"/>
          <p:nvPr/>
        </p:nvSpPr>
        <p:spPr>
          <a:xfrm>
            <a:off x="2639786" y="1886566"/>
            <a:ext cx="8115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Both working on Right Angle Triangle</a:t>
            </a:r>
          </a:p>
        </p:txBody>
      </p:sp>
    </p:spTree>
    <p:extLst>
      <p:ext uri="{BB962C8B-B14F-4D97-AF65-F5344CB8AC3E}">
        <p14:creationId xmlns:p14="http://schemas.microsoft.com/office/powerpoint/2010/main" val="120574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A4A873D2-DA7D-6745-8737-D7D09B6B0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09601"/>
            <a:ext cx="6858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latin typeface="Comic Sans MS" panose="030F0902030302020204" pitchFamily="66" charset="0"/>
              </a:rPr>
              <a:t>The Trigonometric Functions we will be looking at</a:t>
            </a:r>
            <a:r>
              <a:rPr lang="en-US" altLang="en-US"/>
              <a:t> 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90CED930-C389-274C-BB80-515ADFE94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2004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latin typeface="Comic Sans MS" panose="030F0902030302020204" pitchFamily="66" charset="0"/>
              </a:rPr>
              <a:t>SINE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E353EFA8-5C07-084A-81D2-120FAE8B0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352800"/>
            <a:ext cx="41910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latin typeface="Comic Sans MS" panose="030F0902030302020204" pitchFamily="66" charset="0"/>
              </a:rPr>
              <a:t>COSINE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693A8FDC-867F-D94D-8D90-3105FCDB5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800600"/>
            <a:ext cx="5029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latin typeface="Comic Sans MS" panose="030F0902030302020204" pitchFamily="66" charset="0"/>
              </a:rPr>
              <a:t>TANGENT</a:t>
            </a:r>
          </a:p>
        </p:txBody>
      </p:sp>
    </p:spTree>
    <p:extLst>
      <p:ext uri="{BB962C8B-B14F-4D97-AF65-F5344CB8AC3E}">
        <p14:creationId xmlns:p14="http://schemas.microsoft.com/office/powerpoint/2010/main" val="107570669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76" grpId="0" autoUpdateAnimBg="0"/>
      <p:bldP spid="307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D9FB2CA-252D-964A-9869-8C3C1BA11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09600"/>
            <a:ext cx="685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latin typeface="Comic Sans MS" panose="030F0902030302020204" pitchFamily="66" charset="0"/>
              </a:rPr>
              <a:t>The Trigonometric Functions</a:t>
            </a:r>
            <a:r>
              <a:rPr lang="en-US" altLang="en-US"/>
              <a:t> 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09D6A687-99A8-594E-A50F-BEE811D20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2004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solidFill>
                  <a:srgbClr val="FF0000"/>
                </a:solidFill>
                <a:latin typeface="Comic Sans MS" panose="030F0902030302020204" pitchFamily="66" charset="0"/>
              </a:rPr>
              <a:t>SIN</a:t>
            </a:r>
            <a:r>
              <a:rPr lang="en-US" altLang="en-US" sz="6600" b="1">
                <a:latin typeface="Comic Sans MS" panose="030F0902030302020204" pitchFamily="66" charset="0"/>
              </a:rPr>
              <a:t>E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C8B3D1BA-19AB-A14A-B4F8-F3BC0AFF3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352800"/>
            <a:ext cx="41910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solidFill>
                  <a:srgbClr val="66FF33"/>
                </a:solidFill>
                <a:latin typeface="Comic Sans MS" panose="030F0902030302020204" pitchFamily="66" charset="0"/>
              </a:rPr>
              <a:t>COS</a:t>
            </a:r>
            <a:r>
              <a:rPr lang="en-US" altLang="en-US" sz="6600" b="1">
                <a:latin typeface="Comic Sans MS" panose="030F0902030302020204" pitchFamily="66" charset="0"/>
              </a:rPr>
              <a:t>INE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A42984DD-D187-184D-A3D1-6681A66D3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800600"/>
            <a:ext cx="5029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>
                <a:solidFill>
                  <a:schemeClr val="accent2"/>
                </a:solidFill>
                <a:latin typeface="Comic Sans MS" panose="030F0902030302020204" pitchFamily="66" charset="0"/>
              </a:rPr>
              <a:t>TAN</a:t>
            </a:r>
            <a:r>
              <a:rPr lang="en-US" altLang="en-US" sz="6600" b="1">
                <a:latin typeface="Comic Sans MS" panose="030F0902030302020204" pitchFamily="66" charset="0"/>
              </a:rPr>
              <a:t>GENT</a:t>
            </a:r>
          </a:p>
        </p:txBody>
      </p:sp>
    </p:spTree>
    <p:extLst>
      <p:ext uri="{BB962C8B-B14F-4D97-AF65-F5344CB8AC3E}">
        <p14:creationId xmlns:p14="http://schemas.microsoft.com/office/powerpoint/2010/main" val="210736605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Labelling Triangles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711624" y="1262687"/>
            <a:ext cx="6552728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Before we even consider using trigonometry to solve problems, we need to know how to label right-angled triangles.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42645" y="256490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pic>
        <p:nvPicPr>
          <p:cNvPr id="11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62935" flipH="1" flipV="1">
            <a:off x="3822826" y="2502666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92464" y="2274647"/>
            <a:ext cx="3756773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hypotenuse.</a:t>
            </a:r>
            <a:r>
              <a:rPr lang="en-GB" sz="1600" dirty="0"/>
              <a:t> It is the longest side and always opposite  the right angle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40496" y="3484921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028278" y="3764437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pic>
        <p:nvPicPr>
          <p:cNvPr id="15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6482" flipH="1" flipV="1">
            <a:off x="7612208" y="3286727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968209" y="2512774"/>
            <a:ext cx="3024336" cy="628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called the </a:t>
            </a:r>
            <a:r>
              <a:rPr lang="en-GB" sz="1600" b="1" dirty="0"/>
              <a:t>opposite.</a:t>
            </a:r>
            <a:r>
              <a:rPr lang="en-GB" sz="1600" dirty="0"/>
              <a:t> It is opposite the labelled angle.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16281" y="5400792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flipH="1" flipV="1">
            <a:off x="6014492" y="5715842"/>
            <a:ext cx="984328" cy="6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6896054" y="5751418"/>
            <a:ext cx="3024336" cy="628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The is called the </a:t>
            </a:r>
            <a:r>
              <a:rPr lang="en-GB" sz="1600" b="1" dirty="0"/>
              <a:t>adjacent.</a:t>
            </a:r>
            <a:r>
              <a:rPr lang="en-GB" sz="1600" dirty="0"/>
              <a:t> It is next to the angle.</a:t>
            </a:r>
          </a:p>
        </p:txBody>
      </p:sp>
    </p:spTree>
    <p:extLst>
      <p:ext uri="{BB962C8B-B14F-4D97-AF65-F5344CB8AC3E}">
        <p14:creationId xmlns:p14="http://schemas.microsoft.com/office/powerpoint/2010/main" val="164689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90836" y="1009898"/>
            <a:ext cx="1000911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Label the following triangles…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9" y="2564904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2" y="1700808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901" y="1473637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043" y="2299819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924" y="1225333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1" y="2003807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952" y="2034734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071" y="2189403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636" y="2955155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2016" y="1924318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6" y="3059398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210" y="2256176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488" y="4699030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267" y="4964115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543" y="5857381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530" y="4699030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924" y="5792596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195" y="4966414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656" y="5747033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156" y="4928500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720" y="4928500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421" y="4928500"/>
            <a:ext cx="466145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420" y="5747033"/>
            <a:ext cx="474008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789" y="5052085"/>
            <a:ext cx="457159" cy="53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79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SOH-CAH-TOA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416" y="1196753"/>
            <a:ext cx="9793088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When we are faced with a trigonometry problem in a right-angled triangle, you need to remember…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23593" y="1778890"/>
            <a:ext cx="6562627" cy="49798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SOH-CAH-TOA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73" y="3238331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67191" flipV="1">
            <a:off x="1399014" y="3554250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63353" y="2780100"/>
            <a:ext cx="280831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SINE</a:t>
            </a:r>
            <a:r>
              <a:rPr lang="en-GB" sz="1600" dirty="0"/>
              <a:t> triangle</a:t>
            </a:r>
          </a:p>
        </p:txBody>
      </p:sp>
      <p:pic>
        <p:nvPicPr>
          <p:cNvPr id="25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rot="1718639" flipH="1" flipV="1">
            <a:off x="5488284" y="4897089"/>
            <a:ext cx="984328" cy="6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6355142" y="5246880"/>
            <a:ext cx="3024336" cy="628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COSINE</a:t>
            </a:r>
            <a:r>
              <a:rPr lang="en-GB" sz="1600" dirty="0"/>
              <a:t> triangle</a:t>
            </a:r>
          </a:p>
        </p:txBody>
      </p:sp>
      <p:pic>
        <p:nvPicPr>
          <p:cNvPr id="27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6482" flipH="1" flipV="1">
            <a:off x="7998931" y="3184652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8390781" y="2880545"/>
            <a:ext cx="3024336" cy="628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TANGENT</a:t>
            </a:r>
            <a:r>
              <a:rPr lang="en-GB" sz="1600" dirty="0"/>
              <a:t> triangle</a:t>
            </a:r>
          </a:p>
        </p:txBody>
      </p:sp>
      <p:sp>
        <p:nvSpPr>
          <p:cNvPr id="29" name="Rectangular Callout 28"/>
          <p:cNvSpPr/>
          <p:nvPr/>
        </p:nvSpPr>
        <p:spPr>
          <a:xfrm>
            <a:off x="806777" y="5373216"/>
            <a:ext cx="3417015" cy="992637"/>
          </a:xfrm>
          <a:prstGeom prst="wedgeRectCallout">
            <a:avLst>
              <a:gd name="adj1" fmla="val -49505"/>
              <a:gd name="adj2" fmla="val 91404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These triangles allow us to easily remember each formula.</a:t>
            </a:r>
          </a:p>
        </p:txBody>
      </p:sp>
    </p:spTree>
    <p:extLst>
      <p:ext uri="{BB962C8B-B14F-4D97-AF65-F5344CB8AC3E}">
        <p14:creationId xmlns:p14="http://schemas.microsoft.com/office/powerpoint/2010/main" val="39791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4" grpId="0" animBg="1"/>
      <p:bldP spid="26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33D3B"/>
      </a:dk2>
      <a:lt2>
        <a:srgbClr val="E4E8E2"/>
      </a:lt2>
      <a:accent1>
        <a:srgbClr val="C976E6"/>
      </a:accent1>
      <a:accent2>
        <a:srgbClr val="8458E1"/>
      </a:accent2>
      <a:accent3>
        <a:srgbClr val="7680E6"/>
      </a:accent3>
      <a:accent4>
        <a:srgbClr val="589EE1"/>
      </a:accent4>
      <a:accent5>
        <a:srgbClr val="45B1BA"/>
      </a:accent5>
      <a:accent6>
        <a:srgbClr val="47B58F"/>
      </a:accent6>
      <a:hlink>
        <a:srgbClr val="658E56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247</Words>
  <Application>Microsoft Office PowerPoint</Application>
  <PresentationFormat>Widescreen</PresentationFormat>
  <Paragraphs>50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Avenir Next LT Pro</vt:lpstr>
      <vt:lpstr>Calibri</vt:lpstr>
      <vt:lpstr>Cambria Math</vt:lpstr>
      <vt:lpstr>Comic Sans MS</vt:lpstr>
      <vt:lpstr>Times New Roman</vt:lpstr>
      <vt:lpstr>AccentBoxVTI</vt:lpstr>
      <vt:lpstr>Trigonometry Ratios</vt:lpstr>
      <vt:lpstr>Learning intentions</vt:lpstr>
      <vt:lpstr>Do it by scientific calculator!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it’s time to test your knowledge!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Trigonometry Ratios</dc:title>
  <dc:creator>Yongmei Zhang</dc:creator>
  <cp:lastModifiedBy>Lyn ZHANG</cp:lastModifiedBy>
  <cp:revision>21</cp:revision>
  <dcterms:created xsi:type="dcterms:W3CDTF">2020-06-07T08:22:35Z</dcterms:created>
  <dcterms:modified xsi:type="dcterms:W3CDTF">2022-07-13T02:34:21Z</dcterms:modified>
</cp:coreProperties>
</file>