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2"/>
  </p:notesMasterIdLst>
  <p:sldIdLst>
    <p:sldId id="256" r:id="rId2"/>
    <p:sldId id="257" r:id="rId3"/>
    <p:sldId id="285" r:id="rId4"/>
    <p:sldId id="286" r:id="rId5"/>
    <p:sldId id="259" r:id="rId6"/>
    <p:sldId id="263" r:id="rId7"/>
    <p:sldId id="264" r:id="rId8"/>
    <p:sldId id="265" r:id="rId9"/>
    <p:sldId id="260" r:id="rId10"/>
    <p:sldId id="261" r:id="rId11"/>
    <p:sldId id="262" r:id="rId12"/>
    <p:sldId id="268" r:id="rId13"/>
    <p:sldId id="282" r:id="rId14"/>
    <p:sldId id="283" r:id="rId15"/>
    <p:sldId id="284" r:id="rId16"/>
    <p:sldId id="280" r:id="rId17"/>
    <p:sldId id="281" r:id="rId18"/>
    <p:sldId id="287" r:id="rId19"/>
    <p:sldId id="288" r:id="rId20"/>
    <p:sldId id="56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15"/>
  </p:normalViewPr>
  <p:slideViewPr>
    <p:cSldViewPr snapToGrid="0" snapToObjects="1">
      <p:cViewPr varScale="1">
        <p:scale>
          <a:sx n="49" d="100"/>
          <a:sy n="49" d="100"/>
        </p:scale>
        <p:origin x="79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308DB-51C6-4039-BBA1-930B9C33E61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1487A9-4DCF-4D44-ABED-EC6F7CC004DB}">
      <dgm:prSet/>
      <dgm:spPr/>
      <dgm:t>
        <a:bodyPr/>
        <a:lstStyle/>
        <a:p>
          <a:r>
            <a:rPr lang="en-US"/>
            <a:t>Theorem to find sides of a right-angle triangle.</a:t>
          </a:r>
        </a:p>
      </dgm:t>
    </dgm:pt>
    <dgm:pt modelId="{7D2E0E14-905C-445A-8918-19684564F086}" type="parTrans" cxnId="{A16D90B2-428B-4A4F-8903-1C2D0DB39F72}">
      <dgm:prSet/>
      <dgm:spPr/>
      <dgm:t>
        <a:bodyPr/>
        <a:lstStyle/>
        <a:p>
          <a:endParaRPr lang="en-US"/>
        </a:p>
      </dgm:t>
    </dgm:pt>
    <dgm:pt modelId="{81F89BC5-717F-42F6-A243-AA5049F0AB97}" type="sibTrans" cxnId="{A16D90B2-428B-4A4F-8903-1C2D0DB39F72}">
      <dgm:prSet/>
      <dgm:spPr/>
      <dgm:t>
        <a:bodyPr/>
        <a:lstStyle/>
        <a:p>
          <a:endParaRPr lang="en-US"/>
        </a:p>
      </dgm:t>
    </dgm:pt>
    <dgm:pt modelId="{E30BB87F-B5AA-4BEC-AFE3-ECBC7E6CFC69}">
      <dgm:prSet/>
      <dgm:spPr/>
      <dgm:t>
        <a:bodyPr/>
        <a:lstStyle/>
        <a:p>
          <a:r>
            <a:rPr lang="en-US"/>
            <a:t>Determine trigonometric ratios of a right-angle triangle.</a:t>
          </a:r>
        </a:p>
      </dgm:t>
    </dgm:pt>
    <dgm:pt modelId="{2D7B6525-A476-4390-9DF0-4AF5FAFA7744}" type="parTrans" cxnId="{6157D6C7-B0D1-4ED4-A1F0-28A13C63FE0D}">
      <dgm:prSet/>
      <dgm:spPr/>
      <dgm:t>
        <a:bodyPr/>
        <a:lstStyle/>
        <a:p>
          <a:endParaRPr lang="en-US"/>
        </a:p>
      </dgm:t>
    </dgm:pt>
    <dgm:pt modelId="{C300268E-70BE-47FE-9692-8484A5ACB417}" type="sibTrans" cxnId="{6157D6C7-B0D1-4ED4-A1F0-28A13C63FE0D}">
      <dgm:prSet/>
      <dgm:spPr/>
      <dgm:t>
        <a:bodyPr/>
        <a:lstStyle/>
        <a:p>
          <a:endParaRPr lang="en-US"/>
        </a:p>
      </dgm:t>
    </dgm:pt>
    <dgm:pt modelId="{1823067E-DD3F-004A-AAC0-1F20A32CF1DD}" type="pres">
      <dgm:prSet presAssocID="{BD4308DB-51C6-4039-BBA1-930B9C33E619}" presName="linear" presStyleCnt="0">
        <dgm:presLayoutVars>
          <dgm:animLvl val="lvl"/>
          <dgm:resizeHandles val="exact"/>
        </dgm:presLayoutVars>
      </dgm:prSet>
      <dgm:spPr/>
    </dgm:pt>
    <dgm:pt modelId="{F858538C-C7B1-3641-8662-26BC4E30BD7E}" type="pres">
      <dgm:prSet presAssocID="{9F1487A9-4DCF-4D44-ABED-EC6F7CC004D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FC96812-69D7-C547-9A55-49D7E307B2D4}" type="pres">
      <dgm:prSet presAssocID="{81F89BC5-717F-42F6-A243-AA5049F0AB97}" presName="spacer" presStyleCnt="0"/>
      <dgm:spPr/>
    </dgm:pt>
    <dgm:pt modelId="{6BA0FD2D-ED20-B940-B32C-369C2BBCDA60}" type="pres">
      <dgm:prSet presAssocID="{E30BB87F-B5AA-4BEC-AFE3-ECBC7E6CFC6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E6C1854-FEEF-EE47-9A78-11378699B182}" type="presOf" srcId="{9F1487A9-4DCF-4D44-ABED-EC6F7CC004DB}" destId="{F858538C-C7B1-3641-8662-26BC4E30BD7E}" srcOrd="0" destOrd="0" presId="urn:microsoft.com/office/officeart/2005/8/layout/vList2"/>
    <dgm:cxn modelId="{A16D90B2-428B-4A4F-8903-1C2D0DB39F72}" srcId="{BD4308DB-51C6-4039-BBA1-930B9C33E619}" destId="{9F1487A9-4DCF-4D44-ABED-EC6F7CC004DB}" srcOrd="0" destOrd="0" parTransId="{7D2E0E14-905C-445A-8918-19684564F086}" sibTransId="{81F89BC5-717F-42F6-A243-AA5049F0AB97}"/>
    <dgm:cxn modelId="{3D3FB1B3-E9D6-1D47-B47A-E98CAD17013A}" type="presOf" srcId="{E30BB87F-B5AA-4BEC-AFE3-ECBC7E6CFC69}" destId="{6BA0FD2D-ED20-B940-B32C-369C2BBCDA60}" srcOrd="0" destOrd="0" presId="urn:microsoft.com/office/officeart/2005/8/layout/vList2"/>
    <dgm:cxn modelId="{6157D6C7-B0D1-4ED4-A1F0-28A13C63FE0D}" srcId="{BD4308DB-51C6-4039-BBA1-930B9C33E619}" destId="{E30BB87F-B5AA-4BEC-AFE3-ECBC7E6CFC69}" srcOrd="1" destOrd="0" parTransId="{2D7B6525-A476-4390-9DF0-4AF5FAFA7744}" sibTransId="{C300268E-70BE-47FE-9692-8484A5ACB417}"/>
    <dgm:cxn modelId="{E93406D8-3CF0-DC42-8D01-888A63F382DA}" type="presOf" srcId="{BD4308DB-51C6-4039-BBA1-930B9C33E619}" destId="{1823067E-DD3F-004A-AAC0-1F20A32CF1DD}" srcOrd="0" destOrd="0" presId="urn:microsoft.com/office/officeart/2005/8/layout/vList2"/>
    <dgm:cxn modelId="{C2D7A6DF-0767-1345-871C-9C8FD1CD35DE}" type="presParOf" srcId="{1823067E-DD3F-004A-AAC0-1F20A32CF1DD}" destId="{F858538C-C7B1-3641-8662-26BC4E30BD7E}" srcOrd="0" destOrd="0" presId="urn:microsoft.com/office/officeart/2005/8/layout/vList2"/>
    <dgm:cxn modelId="{B7C6C98B-DB43-F84E-81B0-5851E92C9907}" type="presParOf" srcId="{1823067E-DD3F-004A-AAC0-1F20A32CF1DD}" destId="{AFC96812-69D7-C547-9A55-49D7E307B2D4}" srcOrd="1" destOrd="0" presId="urn:microsoft.com/office/officeart/2005/8/layout/vList2"/>
    <dgm:cxn modelId="{59CD5153-BFD2-104A-A21D-6EB7F5979D29}" type="presParOf" srcId="{1823067E-DD3F-004A-AAC0-1F20A32CF1DD}" destId="{6BA0FD2D-ED20-B940-B32C-369C2BBCDA6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8538C-C7B1-3641-8662-26BC4E30BD7E}">
      <dsp:nvSpPr>
        <dsp:cNvPr id="0" name=""/>
        <dsp:cNvSpPr/>
      </dsp:nvSpPr>
      <dsp:spPr>
        <a:xfrm>
          <a:off x="0" y="23849"/>
          <a:ext cx="6967728" cy="26945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Theorem to find sides of a right-angle triangle.</a:t>
          </a:r>
        </a:p>
      </dsp:txBody>
      <dsp:txXfrm>
        <a:off x="131535" y="155384"/>
        <a:ext cx="6704658" cy="2431440"/>
      </dsp:txXfrm>
    </dsp:sp>
    <dsp:sp modelId="{6BA0FD2D-ED20-B940-B32C-369C2BBCDA60}">
      <dsp:nvSpPr>
        <dsp:cNvPr id="0" name=""/>
        <dsp:cNvSpPr/>
      </dsp:nvSpPr>
      <dsp:spPr>
        <a:xfrm>
          <a:off x="0" y="2859479"/>
          <a:ext cx="6967728" cy="26945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Determine trigonometric ratios of a right-angle triangle.</a:t>
          </a:r>
        </a:p>
      </dsp:txBody>
      <dsp:txXfrm>
        <a:off x="131535" y="2991014"/>
        <a:ext cx="6704658" cy="2431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1015F-33D7-E149-BB87-21FB6A1C1B4F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1B8A3-7CFA-F44C-BCDE-0A47C8E9E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03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https://create.kahoot.it/details/0b2e229f-c9d8-416b-98da-e5946c573e98</a:t>
            </a:r>
          </a:p>
          <a:p>
            <a:r>
              <a:rPr lang="en-AU"/>
              <a:t>https://create.kahoot.it/details/60f7028a-ee60-42a5-85d4-1d5e58d9b704</a:t>
            </a:r>
            <a:endParaRPr lang="en-AU" dirty="0"/>
          </a:p>
          <a:p>
            <a:r>
              <a:rPr lang="en-AU" dirty="0"/>
              <a:t>https://create.kahoot.it/details/a83beab3-ea43-4a08-8c76-ab3569b8c045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21B8A3-7CFA-F44C-BCDE-0A47C8E9EB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84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138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0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950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86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976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13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16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11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0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45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45472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18294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9102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97660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26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29926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6748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423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04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Friday, 22 July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7069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0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8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9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0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0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7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6.PNG"/><Relationship Id="rId5" Type="http://schemas.openxmlformats.org/officeDocument/2006/relationships/image" Target="../media/image11.png"/><Relationship Id="rId4" Type="http://schemas.openxmlformats.org/officeDocument/2006/relationships/image" Target="../media/image20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1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16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jpeg"/><Relationship Id="rId7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0.png"/><Relationship Id="rId9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.jpeg"/><Relationship Id="rId7" Type="http://schemas.openxmlformats.org/officeDocument/2006/relationships/image" Target="../media/image3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32.png"/><Relationship Id="rId5" Type="http://schemas.openxmlformats.org/officeDocument/2006/relationships/image" Target="../media/image26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57.png"/><Relationship Id="rId7" Type="http://schemas.openxmlformats.org/officeDocument/2006/relationships/image" Target="../media/image48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5.png"/><Relationship Id="rId5" Type="http://schemas.openxmlformats.org/officeDocument/2006/relationships/image" Target="../media/image120.png"/><Relationship Id="rId4" Type="http://schemas.openxmlformats.org/officeDocument/2006/relationships/image" Target="../media/image2.jpe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7.png"/><Relationship Id="rId5" Type="http://schemas.openxmlformats.org/officeDocument/2006/relationships/image" Target="../media/image20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6.PNG"/><Relationship Id="rId5" Type="http://schemas.openxmlformats.org/officeDocument/2006/relationships/image" Target="../media/image11.png"/><Relationship Id="rId4" Type="http://schemas.openxmlformats.org/officeDocument/2006/relationships/image" Target="../media/image1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E7AE1859-C3DD-475D-9F37-35DB8AE10F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730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5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8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2EE8CB-1F8B-8D47-9D91-BFB0C7129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Trigonometry Ratios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E64C5-43C2-B240-A3B9-F212497DE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551469"/>
            <a:ext cx="9078562" cy="592975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Finding an angle</a:t>
            </a:r>
          </a:p>
        </p:txBody>
      </p:sp>
    </p:spTree>
    <p:extLst>
      <p:ext uri="{BB962C8B-B14F-4D97-AF65-F5344CB8AC3E}">
        <p14:creationId xmlns:p14="http://schemas.microsoft.com/office/powerpoint/2010/main" val="3101564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Using the triangles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1" y="3150170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559496" y="1268760"/>
            <a:ext cx="324036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 “Cover Up” Method</a:t>
            </a:r>
          </a:p>
        </p:txBody>
      </p:sp>
      <p:sp>
        <p:nvSpPr>
          <p:cNvPr id="14" name="Oval 13"/>
          <p:cNvSpPr/>
          <p:nvPr/>
        </p:nvSpPr>
        <p:spPr>
          <a:xfrm>
            <a:off x="5856152" y="3942258"/>
            <a:ext cx="720080" cy="738494"/>
          </a:xfrm>
          <a:prstGeom prst="ellipse">
            <a:avLst/>
          </a:prstGeom>
          <a:solidFill>
            <a:schemeClr val="accent1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958096" y="1265027"/>
            <a:ext cx="5098344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You simply cover up what you are looking for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59496" y="2137507"/>
            <a:ext cx="8496944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If we using the </a:t>
            </a:r>
            <a:r>
              <a:rPr lang="en-GB" sz="1600" dirty="0" err="1"/>
              <a:t>Coine</a:t>
            </a:r>
            <a:r>
              <a:rPr lang="en-GB" sz="1600" dirty="0"/>
              <a:t> rule and we are looking for the Hypotenuse, we cover up the opposite.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979410" y="5013176"/>
                <a:ext cx="4157150" cy="72008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𝑯𝒚𝒑𝒐𝒕𝒆𝒏𝒖𝒔𝒆</m:t>
                      </m:r>
                      <m:r>
                        <a:rPr lang="en-GB" sz="20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dirty="0">
                              <a:latin typeface="Cambria Math"/>
                            </a:rPr>
                            <m:t>𝒂𝒅𝒋𝒂𝒄𝒆𝒏𝒕</m:t>
                          </m:r>
                        </m:num>
                        <m:den>
                          <m:r>
                            <a:rPr lang="en-GB" sz="2000" b="1" i="1" dirty="0">
                              <a:latin typeface="Cambria Math"/>
                            </a:rPr>
                            <m:t>𝒄𝒐𝒔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(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𝒙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410" y="5013176"/>
                <a:ext cx="4157150" cy="720080"/>
              </a:xfrm>
              <a:prstGeom prst="rect">
                <a:avLst/>
              </a:prstGeom>
              <a:blipFill>
                <a:blip r:embed="rId4"/>
                <a:stretch>
                  <a:fillRect b="-87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flipH="1" flipV="1">
            <a:off x="5977395" y="4734346"/>
            <a:ext cx="984328" cy="9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3" y="6443215"/>
            <a:ext cx="2835060" cy="24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815087" flipV="1">
            <a:off x="5954764" y="4516151"/>
            <a:ext cx="1297076" cy="141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Using the triangles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1" y="3150170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559496" y="1268760"/>
            <a:ext cx="324036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 “Cover Up” Method</a:t>
            </a:r>
          </a:p>
        </p:txBody>
      </p:sp>
      <p:sp>
        <p:nvSpPr>
          <p:cNvPr id="14" name="Oval 13"/>
          <p:cNvSpPr/>
          <p:nvPr/>
        </p:nvSpPr>
        <p:spPr>
          <a:xfrm>
            <a:off x="7039668" y="3942258"/>
            <a:ext cx="720080" cy="738494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958096" y="1265027"/>
            <a:ext cx="5098344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You simply cover up what you are looking for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59496" y="2137507"/>
            <a:ext cx="8496944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If we are using the Tan rule and looking for the angle, we cover up tan.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991544" y="5028020"/>
                <a:ext cx="4157150" cy="7200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𝑻𝒂𝒏</m:t>
                      </m:r>
                      <m:r>
                        <a:rPr lang="en-GB" sz="2000" b="1" i="1" dirty="0">
                          <a:latin typeface="Cambria Math"/>
                        </a:rPr>
                        <m:t>(</m:t>
                      </m:r>
                      <m:r>
                        <a:rPr lang="en-GB" sz="2000" b="1" i="1" dirty="0">
                          <a:latin typeface="Cambria Math"/>
                        </a:rPr>
                        <m:t>𝒙</m:t>
                      </m:r>
                      <m:r>
                        <a:rPr lang="en-GB" sz="2000" b="1" i="1" dirty="0">
                          <a:latin typeface="Cambria Math"/>
                        </a:rPr>
                        <m:t>)= </m:t>
                      </m:r>
                      <m:f>
                        <m:f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dirty="0">
                              <a:latin typeface="Cambria Math"/>
                            </a:rPr>
                            <m:t>𝒐𝒑𝒑𝒐𝒔𝒊𝒕𝒆</m:t>
                          </m:r>
                        </m:num>
                        <m:den>
                          <m:r>
                            <a:rPr lang="en-GB" sz="2000" b="1" i="1" dirty="0">
                              <a:latin typeface="Cambria Math"/>
                            </a:rPr>
                            <m:t>𝒂𝒅𝒋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544" y="5028020"/>
                <a:ext cx="4157150" cy="720080"/>
              </a:xfrm>
              <a:prstGeom prst="rect">
                <a:avLst/>
              </a:prstGeom>
              <a:blipFill>
                <a:blip r:embed="rId5"/>
                <a:stretch>
                  <a:fillRect b="-87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251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79577" y="3212356"/>
            <a:ext cx="6408711" cy="3888432"/>
            <a:chOff x="382180" y="2582088"/>
            <a:chExt cx="4371534" cy="2501656"/>
          </a:xfrm>
        </p:grpSpPr>
        <p:sp>
          <p:nvSpPr>
            <p:cNvPr id="3" name="Right Triangle 2"/>
            <p:cNvSpPr/>
            <p:nvPr/>
          </p:nvSpPr>
          <p:spPr>
            <a:xfrm>
              <a:off x="971600" y="2582088"/>
              <a:ext cx="3312368" cy="1800200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838098" y="3925570"/>
              <a:ext cx="720080" cy="851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b="1" dirty="0"/>
                <a:t>30 °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2180" y="3415973"/>
              <a:ext cx="538366" cy="455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b="1" dirty="0"/>
                <a:t>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904849" y="4388840"/>
                  <a:ext cx="1200140" cy="4554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GB" sz="4000" b="1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4849" y="4388840"/>
                  <a:ext cx="1200140" cy="45542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Arc 6"/>
            <p:cNvSpPr/>
            <p:nvPr/>
          </p:nvSpPr>
          <p:spPr>
            <a:xfrm>
              <a:off x="3457570" y="3787600"/>
              <a:ext cx="1296144" cy="1296144"/>
            </a:xfrm>
            <a:prstGeom prst="arc">
              <a:avLst>
                <a:gd name="adj1" fmla="val 11165766"/>
                <a:gd name="adj2" fmla="val 1326463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RECAP</a:t>
              </a:r>
              <a:endParaRPr lang="en-GB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07798" y="3212357"/>
                <a:ext cx="3792659" cy="784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𝑥</m:t>
                      </m:r>
                      <m:r>
                        <a:rPr lang="en-GB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4</m:t>
                          </m:r>
                        </m:num>
                        <m:den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30</m:t>
                              </m:r>
                            </m:e>
                          </m:func>
                        </m:den>
                      </m:f>
                      <m:r>
                        <a:rPr lang="en-GB" sz="2400" i="1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2400" i="1"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latin typeface="Cambria Math"/>
                        </a:rPr>
                        <m:t>𝑜𝑟</m:t>
                      </m:r>
                      <m:r>
                        <a:rPr lang="en-GB" sz="2400" i="1">
                          <a:latin typeface="Cambria Math"/>
                        </a:rPr>
                        <m:t> 6.93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7798" y="3212357"/>
                <a:ext cx="3792659" cy="784895"/>
              </a:xfrm>
              <a:prstGeom prst="rect">
                <a:avLst/>
              </a:prstGeom>
              <a:blipFill>
                <a:blip r:embed="rId4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7138594" y="3239741"/>
            <a:ext cx="2830760" cy="7575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B1857D-1471-4E7F-93AE-E8D9ED70D5B5}"/>
              </a:ext>
            </a:extLst>
          </p:cNvPr>
          <p:cNvSpPr/>
          <p:nvPr/>
        </p:nvSpPr>
        <p:spPr>
          <a:xfrm>
            <a:off x="3143672" y="5524501"/>
            <a:ext cx="501229" cy="483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FB2CEC-3B42-4F2B-8F13-BE9B1E1F0488}"/>
              </a:ext>
            </a:extLst>
          </p:cNvPr>
          <p:cNvSpPr txBox="1"/>
          <p:nvPr/>
        </p:nvSpPr>
        <p:spPr>
          <a:xfrm>
            <a:off x="1974560" y="822162"/>
            <a:ext cx="85933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/>
              <a:t>When</a:t>
            </a:r>
            <a:r>
              <a:rPr lang="en-GB" sz="2800" dirty="0"/>
              <a:t> would we use trigonometry?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When we have a right-angled triangle.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When we’re involving two side lengths and an angle.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8F0BB7-C902-44FC-834F-1A184B8EE972}"/>
              </a:ext>
            </a:extLst>
          </p:cNvPr>
          <p:cNvSpPr/>
          <p:nvPr/>
        </p:nvSpPr>
        <p:spPr>
          <a:xfrm>
            <a:off x="2279576" y="1298774"/>
            <a:ext cx="8185224" cy="13666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6CFD1AF-D694-4BE8-BB67-29041B3A24BA}"/>
              </a:ext>
            </a:extLst>
          </p:cNvPr>
          <p:cNvCxnSpPr/>
          <p:nvPr/>
        </p:nvCxnSpPr>
        <p:spPr>
          <a:xfrm>
            <a:off x="1524000" y="2708920"/>
            <a:ext cx="91428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52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9337" y="2130427"/>
            <a:ext cx="10361851" cy="938534"/>
          </a:xfrm>
        </p:spPr>
        <p:txBody>
          <a:bodyPr>
            <a:normAutofit/>
          </a:bodyPr>
          <a:lstStyle/>
          <a:p>
            <a:r>
              <a:rPr lang="en-GB" sz="3600" b="1" dirty="0"/>
              <a:t>SOH-CAH-TOA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33618" y="2924944"/>
            <a:ext cx="8533289" cy="1080120"/>
          </a:xfrm>
        </p:spPr>
        <p:txBody>
          <a:bodyPr>
            <a:normAutofit/>
          </a:bodyPr>
          <a:lstStyle/>
          <a:p>
            <a:r>
              <a:rPr lang="en-GB" dirty="0"/>
              <a:t>Finding angles in </a:t>
            </a:r>
            <a:br>
              <a:rPr lang="en-GB" dirty="0"/>
            </a:br>
            <a:r>
              <a:rPr lang="en-GB" dirty="0"/>
              <a:t>right-angled triangles</a:t>
            </a:r>
          </a:p>
        </p:txBody>
      </p:sp>
      <p:pic>
        <p:nvPicPr>
          <p:cNvPr id="8" name="Picture 4" descr="https://cdn1.iconfinder.com/data/icons/iconza-circle-social/64/697029-twitter-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" y="6040806"/>
            <a:ext cx="788846" cy="78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6237313"/>
            <a:ext cx="27305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6418810"/>
            <a:ext cx="2835060" cy="242257"/>
          </a:xfrm>
          <a:prstGeom prst="rect">
            <a:avLst/>
          </a:prstGeom>
        </p:spPr>
      </p:pic>
      <p:sp>
        <p:nvSpPr>
          <p:cNvPr id="11" name="6-Point Star 10"/>
          <p:cNvSpPr/>
          <p:nvPr/>
        </p:nvSpPr>
        <p:spPr>
          <a:xfrm>
            <a:off x="7100461" y="1844824"/>
            <a:ext cx="2232248" cy="216024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Grade 9</a:t>
            </a:r>
          </a:p>
        </p:txBody>
      </p:sp>
      <p:pic>
        <p:nvPicPr>
          <p:cNvPr id="12" name="Picture 11"/>
          <p:cNvPicPr/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77375" t="20730" r="-502" b="17489"/>
          <a:stretch/>
        </p:blipFill>
        <p:spPr bwMode="auto">
          <a:xfrm rot="20715863">
            <a:off x="9661881" y="191323"/>
            <a:ext cx="1641928" cy="106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8124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018" y="2412617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480" y="3859918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14450" y="260648"/>
            <a:ext cx="496612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Find the angle x in the following triangle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3289" y="1196752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905081" y="1990461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51983" y="2493836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96408" y="39624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508395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316052" y="5275408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708437" y="1417577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 the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04290" y="4004462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290" y="4004462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l="-1429" r="-1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14001" y="3105827"/>
                <a:ext cx="67839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01" y="3105827"/>
                <a:ext cx="67839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𝟕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3" y="522092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573263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505" y="5083950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1884560" y="5180599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08437" y="2047607"/>
            <a:ext cx="4980318" cy="4776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Decide which rule to use.</a:t>
            </a:r>
          </a:p>
        </p:txBody>
      </p:sp>
      <p:pic>
        <p:nvPicPr>
          <p:cNvPr id="36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99"/>
          <a:stretch/>
        </p:blipFill>
        <p:spPr bwMode="auto">
          <a:xfrm>
            <a:off x="5929216" y="3245557"/>
            <a:ext cx="1512818" cy="120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722747" y="2637264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the cover-up method</a:t>
            </a:r>
          </a:p>
        </p:txBody>
      </p:sp>
      <p:sp>
        <p:nvSpPr>
          <p:cNvPr id="38" name="Oval 37"/>
          <p:cNvSpPr/>
          <p:nvPr/>
        </p:nvSpPr>
        <p:spPr>
          <a:xfrm>
            <a:off x="6107148" y="3828965"/>
            <a:ext cx="578477" cy="553579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𝒐𝒑𝒑𝒐𝒔𝒊𝒕𝒆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𝒂𝒅𝒋𝒂𝒄𝒆𝒏𝒕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blipFill>
                <a:blip r:embed="rId7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708435" y="4451959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Substitute in your values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5294876" y="657632"/>
            <a:ext cx="0" cy="59397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520810" y="5115956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810" y="5115956"/>
                <a:ext cx="3384190" cy="540056"/>
              </a:xfrm>
              <a:prstGeom prst="rect">
                <a:avLst/>
              </a:prstGeom>
              <a:blipFill>
                <a:blip r:embed="rId8"/>
                <a:stretch>
                  <a:fillRect b="-46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6520810" y="5743679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𝒕𝒂𝒏</m:t>
                          </m:r>
                        </m:e>
                        <m:sup>
                          <m:r>
                            <a:rPr lang="en-GB" sz="1600" b="1" i="1" dirty="0">
                              <a:latin typeface="Cambria Math"/>
                            </a:rPr>
                            <m:t>−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dirty="0">
                                  <a:latin typeface="Cambria Math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en-GB" sz="1600" b="1" i="1" dirty="0">
                                  <a:latin typeface="Cambria Math"/>
                                </a:rPr>
                                <m:t>𝟏𝟐</m:t>
                              </m:r>
                            </m:den>
                          </m:f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</m:t>
                      </m:r>
                      <m:r>
                        <a:rPr lang="en-GB" sz="1600" b="1" i="1" dirty="0">
                          <a:latin typeface="Cambria Math"/>
                        </a:rPr>
                        <m:t>𝟑𝟎</m:t>
                      </m:r>
                      <m:r>
                        <a:rPr lang="en-GB" sz="1600" b="1" i="1" dirty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810" y="5743679"/>
                <a:ext cx="3384190" cy="540056"/>
              </a:xfrm>
              <a:prstGeom prst="rect">
                <a:avLst/>
              </a:prstGeom>
              <a:blipFill>
                <a:blip r:embed="rId9"/>
                <a:stretch>
                  <a:fillRect b="-2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1807486A-3729-3B45-975C-82EFC04D4EAB}"/>
              </a:ext>
            </a:extLst>
          </p:cNvPr>
          <p:cNvSpPr/>
          <p:nvPr/>
        </p:nvSpPr>
        <p:spPr>
          <a:xfrm>
            <a:off x="14825" y="-2161"/>
            <a:ext cx="4420552" cy="1107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91FE221B-CF9D-A046-847B-B79D41C7E907}"/>
              </a:ext>
            </a:extLst>
          </p:cNvPr>
          <p:cNvSpPr/>
          <p:nvPr/>
        </p:nvSpPr>
        <p:spPr>
          <a:xfrm>
            <a:off x="1077055" y="576636"/>
            <a:ext cx="849787" cy="36205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86EBD1B-05DC-2145-97A3-A53953B7382A}"/>
              </a:ext>
            </a:extLst>
          </p:cNvPr>
          <p:cNvSpPr txBox="1"/>
          <p:nvPr/>
        </p:nvSpPr>
        <p:spPr>
          <a:xfrm>
            <a:off x="1156312" y="551483"/>
            <a:ext cx="985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tan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9823E4D3-49A0-CD45-9629-0BD26B083FD7}"/>
              </a:ext>
            </a:extLst>
          </p:cNvPr>
          <p:cNvSpPr/>
          <p:nvPr/>
        </p:nvSpPr>
        <p:spPr>
          <a:xfrm>
            <a:off x="2075095" y="572124"/>
            <a:ext cx="985531" cy="36205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FC6F2CE3-6142-0145-9C00-F83D54F54393}"/>
              </a:ext>
            </a:extLst>
          </p:cNvPr>
          <p:cNvSpPr/>
          <p:nvPr/>
        </p:nvSpPr>
        <p:spPr>
          <a:xfrm>
            <a:off x="3270426" y="595729"/>
            <a:ext cx="916328" cy="34821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A049F43-86BB-4344-BB3E-7963747F8139}"/>
              </a:ext>
            </a:extLst>
          </p:cNvPr>
          <p:cNvSpPr txBox="1"/>
          <p:nvPr/>
        </p:nvSpPr>
        <p:spPr>
          <a:xfrm>
            <a:off x="3527122" y="545324"/>
            <a:ext cx="51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7865C154-B899-0843-A582-456D70672A57}"/>
              </a:ext>
            </a:extLst>
          </p:cNvPr>
          <p:cNvSpPr/>
          <p:nvPr/>
        </p:nvSpPr>
        <p:spPr>
          <a:xfrm>
            <a:off x="52539" y="413618"/>
            <a:ext cx="999913" cy="67832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FF6F0DB-0368-044A-BE2E-E4C4E9FE02C1}"/>
              </a:ext>
            </a:extLst>
          </p:cNvPr>
          <p:cNvSpPr txBox="1"/>
          <p:nvPr/>
        </p:nvSpPr>
        <p:spPr>
          <a:xfrm>
            <a:off x="51450" y="351427"/>
            <a:ext cx="96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shift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DD8F369-BCC5-F940-B3E9-1A0D59A84C8F}"/>
              </a:ext>
            </a:extLst>
          </p:cNvPr>
          <p:cNvSpPr txBox="1"/>
          <p:nvPr/>
        </p:nvSpPr>
        <p:spPr>
          <a:xfrm>
            <a:off x="427159" y="-2161"/>
            <a:ext cx="3554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On your calculator: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4E061FC-74B7-8941-9125-C58DFD9EC101}"/>
              </a:ext>
            </a:extLst>
          </p:cNvPr>
          <p:cNvSpPr txBox="1"/>
          <p:nvPr/>
        </p:nvSpPr>
        <p:spPr>
          <a:xfrm>
            <a:off x="-60932" y="673886"/>
            <a:ext cx="1337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inverse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E96CA21-8734-3C43-8919-29010EFA79C9}"/>
              </a:ext>
            </a:extLst>
          </p:cNvPr>
          <p:cNvSpPr txBox="1"/>
          <p:nvPr/>
        </p:nvSpPr>
        <p:spPr>
          <a:xfrm>
            <a:off x="2046556" y="545325"/>
            <a:ext cx="1724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(7 ÷ 12)</a:t>
            </a:r>
          </a:p>
        </p:txBody>
      </p:sp>
    </p:spTree>
    <p:extLst>
      <p:ext uri="{BB962C8B-B14F-4D97-AF65-F5344CB8AC3E}">
        <p14:creationId xmlns:p14="http://schemas.microsoft.com/office/powerpoint/2010/main" val="62589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3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34" grpId="0" animBg="1"/>
      <p:bldP spid="44" grpId="0" animBg="1"/>
      <p:bldP spid="54" grpId="0" animBg="1"/>
      <p:bldP spid="55" grpId="0" animBg="1"/>
      <p:bldP spid="56" grpId="0"/>
      <p:bldP spid="57" grpId="0" animBg="1"/>
      <p:bldP spid="59" grpId="0" animBg="1"/>
      <p:bldP spid="60" grpId="0"/>
      <p:bldP spid="61" grpId="0" animBg="1"/>
      <p:bldP spid="62" grpId="0"/>
      <p:bldP spid="63" grpId="0"/>
      <p:bldP spid="64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989" y="1092458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018" y="2412617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14450" y="260648"/>
            <a:ext cx="496612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Find the angle x in the following triangle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3289" y="1196752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984556" y="1592937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51983" y="2493836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41456" y="3962445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508395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5708437" y="1417577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 the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49394" y="2175248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𝟏𝟒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394" y="2175248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l="-1408" r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14001" y="3105827"/>
                <a:ext cx="67839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01" y="3105827"/>
                <a:ext cx="67839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505" y="5083950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1926843" y="534444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08437" y="2047607"/>
            <a:ext cx="4980318" cy="4776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Decide which rule to use.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5294876" y="657632"/>
            <a:ext cx="0" cy="59397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76" y="5128568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212" y="5522522"/>
            <a:ext cx="710810" cy="65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Multiply 46"/>
          <p:cNvSpPr/>
          <p:nvPr/>
        </p:nvSpPr>
        <p:spPr>
          <a:xfrm>
            <a:off x="3524256" y="5316397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722747" y="2637264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the cover-up method</a:t>
            </a:r>
          </a:p>
        </p:txBody>
      </p:sp>
      <p:pic>
        <p:nvPicPr>
          <p:cNvPr id="49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67"/>
          <a:stretch/>
        </p:blipFill>
        <p:spPr bwMode="auto">
          <a:xfrm>
            <a:off x="5735960" y="3212977"/>
            <a:ext cx="1668030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Oval 49"/>
          <p:cNvSpPr/>
          <p:nvPr/>
        </p:nvSpPr>
        <p:spPr>
          <a:xfrm>
            <a:off x="5991499" y="3861667"/>
            <a:ext cx="578477" cy="553579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25088" y="3591020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𝒔𝒊𝒏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𝒐𝒑𝒑𝒐𝒔𝒊𝒕𝒆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𝒉𝒚𝒑𝒐𝒕𝒆𝒏𝒖𝒔𝒆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088" y="3591020"/>
                <a:ext cx="3384190" cy="540056"/>
              </a:xfrm>
              <a:prstGeom prst="rect">
                <a:avLst/>
              </a:prstGeom>
              <a:blipFill>
                <a:blip r:embed="rId7"/>
                <a:stretch>
                  <a:fillRect b="-1395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5708435" y="4451959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Substitute in your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569975" y="5085184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𝒔𝒊𝒏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975" y="5085184"/>
                <a:ext cx="3384190" cy="540056"/>
              </a:xfrm>
              <a:prstGeom prst="rect">
                <a:avLst/>
              </a:prstGeom>
              <a:blipFill>
                <a:blip r:embed="rId8"/>
                <a:stretch>
                  <a:fillRect b="-2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569975" y="5859688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GB" sz="1600" b="1" i="1" dirty="0">
                              <a:latin typeface="Cambria Math"/>
                            </a:rPr>
                            <m:t>−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dirty="0">
                                  <a:latin typeface="Cambria Math"/>
                                </a:rPr>
                                <m:t>𝟗</m:t>
                              </m:r>
                            </m:num>
                            <m:den>
                              <m:r>
                                <a:rPr lang="en-GB" sz="1600" b="1" i="1" dirty="0">
                                  <a:latin typeface="Cambria Math"/>
                                </a:rPr>
                                <m:t>𝟏𝟒</m:t>
                              </m:r>
                            </m:den>
                          </m:f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</m:t>
                      </m:r>
                      <m:r>
                        <a:rPr lang="en-GB" sz="1600" b="1" i="1" dirty="0">
                          <a:latin typeface="Cambria Math"/>
                        </a:rPr>
                        <m:t>𝟒𝟎</m:t>
                      </m:r>
                      <m:r>
                        <a:rPr lang="en-GB" sz="1600" b="1" i="1" dirty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975" y="5859688"/>
                <a:ext cx="3384190" cy="540056"/>
              </a:xfrm>
              <a:prstGeom prst="rect">
                <a:avLst/>
              </a:prstGeom>
              <a:blipFill>
                <a:blip r:embed="rId9"/>
                <a:stretch>
                  <a:fillRect b="-2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3434717-E3F4-FE4A-8921-6E661D6401AA}"/>
              </a:ext>
            </a:extLst>
          </p:cNvPr>
          <p:cNvSpPr/>
          <p:nvPr/>
        </p:nvSpPr>
        <p:spPr>
          <a:xfrm>
            <a:off x="14825" y="-2161"/>
            <a:ext cx="4420552" cy="1107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EF055343-DE73-9242-94C3-046348C952A8}"/>
              </a:ext>
            </a:extLst>
          </p:cNvPr>
          <p:cNvSpPr/>
          <p:nvPr/>
        </p:nvSpPr>
        <p:spPr>
          <a:xfrm>
            <a:off x="1077055" y="576636"/>
            <a:ext cx="849787" cy="36205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1302DBA-AF3E-3747-9A33-1B480FB059FB}"/>
              </a:ext>
            </a:extLst>
          </p:cNvPr>
          <p:cNvSpPr txBox="1"/>
          <p:nvPr/>
        </p:nvSpPr>
        <p:spPr>
          <a:xfrm>
            <a:off x="1156312" y="551483"/>
            <a:ext cx="985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sin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80E8E39-D451-654D-A458-CEF2366FF425}"/>
              </a:ext>
            </a:extLst>
          </p:cNvPr>
          <p:cNvSpPr/>
          <p:nvPr/>
        </p:nvSpPr>
        <p:spPr>
          <a:xfrm>
            <a:off x="2075095" y="572124"/>
            <a:ext cx="985531" cy="36205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0142C3D6-0856-354E-A69E-ED58D08EE58E}"/>
              </a:ext>
            </a:extLst>
          </p:cNvPr>
          <p:cNvSpPr/>
          <p:nvPr/>
        </p:nvSpPr>
        <p:spPr>
          <a:xfrm>
            <a:off x="3270426" y="595729"/>
            <a:ext cx="916328" cy="34821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BEA3E4F-570C-B646-81E2-33D36F6A0168}"/>
              </a:ext>
            </a:extLst>
          </p:cNvPr>
          <p:cNvSpPr txBox="1"/>
          <p:nvPr/>
        </p:nvSpPr>
        <p:spPr>
          <a:xfrm>
            <a:off x="3527122" y="545324"/>
            <a:ext cx="51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75D4E1FA-B3AF-B74E-9118-01B376CBECCA}"/>
              </a:ext>
            </a:extLst>
          </p:cNvPr>
          <p:cNvSpPr/>
          <p:nvPr/>
        </p:nvSpPr>
        <p:spPr>
          <a:xfrm>
            <a:off x="52539" y="413618"/>
            <a:ext cx="999913" cy="67832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19DBDD7-3C50-B042-822A-3A74A640BA36}"/>
              </a:ext>
            </a:extLst>
          </p:cNvPr>
          <p:cNvSpPr txBox="1"/>
          <p:nvPr/>
        </p:nvSpPr>
        <p:spPr>
          <a:xfrm>
            <a:off x="51450" y="351427"/>
            <a:ext cx="96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shift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3B3171E-3F87-244A-9371-1FD50525CFE1}"/>
              </a:ext>
            </a:extLst>
          </p:cNvPr>
          <p:cNvSpPr txBox="1"/>
          <p:nvPr/>
        </p:nvSpPr>
        <p:spPr>
          <a:xfrm>
            <a:off x="427159" y="-2161"/>
            <a:ext cx="3554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On your calculator: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97B4597-7B1A-2F45-9B89-B8B986A825EA}"/>
              </a:ext>
            </a:extLst>
          </p:cNvPr>
          <p:cNvSpPr txBox="1"/>
          <p:nvPr/>
        </p:nvSpPr>
        <p:spPr>
          <a:xfrm>
            <a:off x="-60932" y="673886"/>
            <a:ext cx="1337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inverse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ACEA15-F2BE-AD40-A473-4256B0C86BB7}"/>
              </a:ext>
            </a:extLst>
          </p:cNvPr>
          <p:cNvSpPr txBox="1"/>
          <p:nvPr/>
        </p:nvSpPr>
        <p:spPr>
          <a:xfrm>
            <a:off x="2046555" y="545325"/>
            <a:ext cx="1575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(9 ÷ 14)</a:t>
            </a:r>
          </a:p>
        </p:txBody>
      </p:sp>
    </p:spTree>
    <p:extLst>
      <p:ext uri="{BB962C8B-B14F-4D97-AF65-F5344CB8AC3E}">
        <p14:creationId xmlns:p14="http://schemas.microsoft.com/office/powerpoint/2010/main" val="31135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6" grpId="0" animBg="1"/>
      <p:bldP spid="33" grpId="0" animBg="1"/>
      <p:bldP spid="35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34" grpId="0" animBg="1"/>
      <p:bldP spid="36" grpId="0" animBg="1"/>
      <p:bldP spid="37" grpId="0"/>
      <p:bldP spid="38" grpId="0" animBg="1"/>
      <p:bldP spid="40" grpId="0" animBg="1"/>
      <p:bldP spid="44" grpId="0"/>
      <p:bldP spid="45" grpId="0" animBg="1"/>
      <p:bldP spid="55" grpId="0"/>
      <p:bldP spid="56" grpId="0"/>
      <p:bldP spid="57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063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2351584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7568" y="548681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is the missing angle?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636728" y="1880828"/>
            <a:ext cx="3240360" cy="194421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636728" y="3501008"/>
            <a:ext cx="307144" cy="32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07968" y="2276873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968" y="2276873"/>
                <a:ext cx="118813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6934200" y="3378200"/>
            <a:ext cx="177800" cy="444500"/>
          </a:xfrm>
          <a:custGeom>
            <a:avLst/>
            <a:gdLst>
              <a:gd name="connsiteX0" fmla="*/ 0 w 177800"/>
              <a:gd name="connsiteY0" fmla="*/ 444500 h 444500"/>
              <a:gd name="connsiteX1" fmla="*/ 38100 w 177800"/>
              <a:gd name="connsiteY1" fmla="*/ 228600 h 444500"/>
              <a:gd name="connsiteX2" fmla="*/ 127000 w 177800"/>
              <a:gd name="connsiteY2" fmla="*/ 38100 h 444500"/>
              <a:gd name="connsiteX3" fmla="*/ 177800 w 177800"/>
              <a:gd name="connsiteY3" fmla="*/ 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00" h="444500">
                <a:moveTo>
                  <a:pt x="0" y="444500"/>
                </a:moveTo>
                <a:cubicBezTo>
                  <a:pt x="8466" y="370416"/>
                  <a:pt x="16933" y="296333"/>
                  <a:pt x="38100" y="228600"/>
                </a:cubicBezTo>
                <a:cubicBezTo>
                  <a:pt x="59267" y="160867"/>
                  <a:pt x="103717" y="76200"/>
                  <a:pt x="127000" y="38100"/>
                </a:cubicBezTo>
                <a:cubicBezTo>
                  <a:pt x="150283" y="0"/>
                  <a:pt x="164041" y="0"/>
                  <a:pt x="17780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79480" y="3184883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480" y="3184883"/>
                <a:ext cx="1188132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667990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063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6456040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7568" y="548681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is the missing angle?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636728" y="1880828"/>
            <a:ext cx="3240360" cy="194421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636728" y="3501008"/>
            <a:ext cx="307144" cy="32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41496" y="2566422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496" y="2566422"/>
                <a:ext cx="118813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36728" y="2348881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728" y="2348881"/>
                <a:ext cx="1188132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4635500" y="2209800"/>
            <a:ext cx="520700" cy="342900"/>
          </a:xfrm>
          <a:custGeom>
            <a:avLst/>
            <a:gdLst>
              <a:gd name="connsiteX0" fmla="*/ 0 w 520700"/>
              <a:gd name="connsiteY0" fmla="*/ 342900 h 342900"/>
              <a:gd name="connsiteX1" fmla="*/ 241300 w 520700"/>
              <a:gd name="connsiteY1" fmla="*/ 266700 h 342900"/>
              <a:gd name="connsiteX2" fmla="*/ 419100 w 520700"/>
              <a:gd name="connsiteY2" fmla="*/ 139700 h 342900"/>
              <a:gd name="connsiteX3" fmla="*/ 520700 w 520700"/>
              <a:gd name="connsiteY3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700" h="342900">
                <a:moveTo>
                  <a:pt x="0" y="342900"/>
                </a:moveTo>
                <a:cubicBezTo>
                  <a:pt x="85725" y="321733"/>
                  <a:pt x="171450" y="300567"/>
                  <a:pt x="241300" y="266700"/>
                </a:cubicBezTo>
                <a:cubicBezTo>
                  <a:pt x="311150" y="232833"/>
                  <a:pt x="372533" y="184150"/>
                  <a:pt x="419100" y="139700"/>
                </a:cubicBezTo>
                <a:cubicBezTo>
                  <a:pt x="465667" y="95250"/>
                  <a:pt x="493183" y="47625"/>
                  <a:pt x="52070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3938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063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4423296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7568" y="548681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is the missing angle?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636728" y="1880828"/>
            <a:ext cx="3240360" cy="194421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636728" y="3501008"/>
            <a:ext cx="307144" cy="32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25096" y="2194927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096" y="2194927"/>
                <a:ext cx="118813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69730" y="2581199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730" y="2581199"/>
                <a:ext cx="118813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6934200" y="3378200"/>
            <a:ext cx="177800" cy="444500"/>
          </a:xfrm>
          <a:custGeom>
            <a:avLst/>
            <a:gdLst>
              <a:gd name="connsiteX0" fmla="*/ 0 w 177800"/>
              <a:gd name="connsiteY0" fmla="*/ 444500 h 444500"/>
              <a:gd name="connsiteX1" fmla="*/ 38100 w 177800"/>
              <a:gd name="connsiteY1" fmla="*/ 228600 h 444500"/>
              <a:gd name="connsiteX2" fmla="*/ 127000 w 177800"/>
              <a:gd name="connsiteY2" fmla="*/ 38100 h 444500"/>
              <a:gd name="connsiteX3" fmla="*/ 177800 w 177800"/>
              <a:gd name="connsiteY3" fmla="*/ 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00" h="444500">
                <a:moveTo>
                  <a:pt x="0" y="444500"/>
                </a:moveTo>
                <a:cubicBezTo>
                  <a:pt x="8466" y="370416"/>
                  <a:pt x="16933" y="296333"/>
                  <a:pt x="38100" y="228600"/>
                </a:cubicBezTo>
                <a:cubicBezTo>
                  <a:pt x="59267" y="160867"/>
                  <a:pt x="103717" y="76200"/>
                  <a:pt x="127000" y="38100"/>
                </a:cubicBezTo>
                <a:cubicBezTo>
                  <a:pt x="150283" y="0"/>
                  <a:pt x="164041" y="0"/>
                  <a:pt x="17780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79480" y="3184883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480" y="3184883"/>
                <a:ext cx="1188132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598118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063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4402702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7568" y="548681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is the missing angle?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636728" y="1880828"/>
            <a:ext cx="3240360" cy="194421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636728" y="3501008"/>
            <a:ext cx="307144" cy="32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0" y="2252946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52946"/>
                <a:ext cx="118813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36728" y="2348881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728" y="2348881"/>
                <a:ext cx="1188132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4635500" y="2209800"/>
            <a:ext cx="520700" cy="342900"/>
          </a:xfrm>
          <a:custGeom>
            <a:avLst/>
            <a:gdLst>
              <a:gd name="connsiteX0" fmla="*/ 0 w 520700"/>
              <a:gd name="connsiteY0" fmla="*/ 342900 h 342900"/>
              <a:gd name="connsiteX1" fmla="*/ 241300 w 520700"/>
              <a:gd name="connsiteY1" fmla="*/ 266700 h 342900"/>
              <a:gd name="connsiteX2" fmla="*/ 419100 w 520700"/>
              <a:gd name="connsiteY2" fmla="*/ 139700 h 342900"/>
              <a:gd name="connsiteX3" fmla="*/ 520700 w 520700"/>
              <a:gd name="connsiteY3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700" h="342900">
                <a:moveTo>
                  <a:pt x="0" y="342900"/>
                </a:moveTo>
                <a:cubicBezTo>
                  <a:pt x="85725" y="321733"/>
                  <a:pt x="171450" y="300567"/>
                  <a:pt x="241300" y="266700"/>
                </a:cubicBezTo>
                <a:cubicBezTo>
                  <a:pt x="311150" y="232833"/>
                  <a:pt x="372533" y="184150"/>
                  <a:pt x="419100" y="139700"/>
                </a:cubicBezTo>
                <a:cubicBezTo>
                  <a:pt x="465667" y="95250"/>
                  <a:pt x="493183" y="47625"/>
                  <a:pt x="52070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90549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95C62-689F-4948-A12B-C67DE6F2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Learning intentions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B750C4-FA9B-4985-9B7E-6DCCF87E3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944954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3761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it’s time to test your knowledge!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06459" y="2211203"/>
            <a:ext cx="3179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 paper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2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4690150" y="2727544"/>
            <a:ext cx="3312368" cy="180020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672064" y="413211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30°</a:t>
            </a:r>
          </a:p>
        </p:txBody>
      </p:sp>
      <p:sp>
        <p:nvSpPr>
          <p:cNvPr id="8" name="Arc 7"/>
          <p:cNvSpPr/>
          <p:nvPr/>
        </p:nvSpPr>
        <p:spPr>
          <a:xfrm>
            <a:off x="7176120" y="3933056"/>
            <a:ext cx="1296144" cy="1296144"/>
          </a:xfrm>
          <a:prstGeom prst="arc">
            <a:avLst>
              <a:gd name="adj1" fmla="val 11165766"/>
              <a:gd name="adj2" fmla="val 1326463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188787" y="3058263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hypotenuse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50356" y="4574793"/>
            <a:ext cx="1676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adjacent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8246" y="3381261"/>
            <a:ext cx="1676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opposite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1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Names of sides relative to an angle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6276984" y="3150811"/>
            <a:ext cx="2016224" cy="4110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93362" y="4655882"/>
            <a:ext cx="2016224" cy="4110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629827" y="3459823"/>
            <a:ext cx="2016224" cy="4110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6FA57E-5380-4748-B90D-4CF0F237FDFC}"/>
              </a:ext>
            </a:extLst>
          </p:cNvPr>
          <p:cNvSpPr/>
          <p:nvPr/>
        </p:nvSpPr>
        <p:spPr>
          <a:xfrm>
            <a:off x="4690150" y="4223636"/>
            <a:ext cx="326350" cy="304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67B262-B92A-4494-8EB7-A16D69EEB99D}"/>
              </a:ext>
            </a:extLst>
          </p:cNvPr>
          <p:cNvSpPr txBox="1"/>
          <p:nvPr/>
        </p:nvSpPr>
        <p:spPr>
          <a:xfrm>
            <a:off x="4498786" y="5229200"/>
            <a:ext cx="3613438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 ‘</a:t>
            </a:r>
            <a:r>
              <a:rPr lang="en-GB" b="1" dirty="0"/>
              <a:t>adjacent</a:t>
            </a:r>
            <a:r>
              <a:rPr lang="en-GB" dirty="0"/>
              <a:t>’ is the side adjacent (i.e. next to) the angle of interest.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9F9979-1AC7-44F6-BFC4-6ECAA254F7C6}"/>
              </a:ext>
            </a:extLst>
          </p:cNvPr>
          <p:cNvSpPr txBox="1"/>
          <p:nvPr/>
        </p:nvSpPr>
        <p:spPr>
          <a:xfrm>
            <a:off x="1998752" y="4016094"/>
            <a:ext cx="2192248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 ‘</a:t>
            </a:r>
            <a:r>
              <a:rPr lang="en-GB" b="1" dirty="0"/>
              <a:t>opposite</a:t>
            </a:r>
            <a:r>
              <a:rPr lang="en-GB" dirty="0"/>
              <a:t>’ is the side opposite the angle of interest.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2CC424-2730-4633-AE23-D995ACE4A90B}"/>
              </a:ext>
            </a:extLst>
          </p:cNvPr>
          <p:cNvSpPr txBox="1"/>
          <p:nvPr/>
        </p:nvSpPr>
        <p:spPr>
          <a:xfrm>
            <a:off x="6875881" y="1541278"/>
            <a:ext cx="2834655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 </a:t>
            </a:r>
            <a:r>
              <a:rPr lang="en-GB" b="1" dirty="0"/>
              <a:t>hypotenuse</a:t>
            </a:r>
            <a:r>
              <a:rPr lang="en-GB" dirty="0"/>
              <a:t> is the </a:t>
            </a:r>
            <a:r>
              <a:rPr lang="en-GB" b="1" dirty="0"/>
              <a:t>longest side </a:t>
            </a:r>
            <a:r>
              <a:rPr lang="en-GB" dirty="0"/>
              <a:t>of a right-angled triangle, and is </a:t>
            </a:r>
            <a:r>
              <a:rPr lang="en-GB" b="1" u="sng" dirty="0"/>
              <a:t>opposite the right-angle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219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rot="20608624">
            <a:off x="2135559" y="1160748"/>
            <a:ext cx="2160240" cy="1224136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187090" y="1740858"/>
            <a:ext cx="68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60°</a:t>
            </a:r>
          </a:p>
        </p:txBody>
      </p:sp>
      <p:sp>
        <p:nvSpPr>
          <p:cNvPr id="4" name="Arc 3"/>
          <p:cNvSpPr/>
          <p:nvPr/>
        </p:nvSpPr>
        <p:spPr>
          <a:xfrm>
            <a:off x="1585825" y="1064640"/>
            <a:ext cx="833597" cy="871149"/>
          </a:xfrm>
          <a:prstGeom prst="arc">
            <a:avLst>
              <a:gd name="adj1" fmla="val 729222"/>
              <a:gd name="adj2" fmla="val 437207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99656" y="134076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1340768"/>
                <a:ext cx="50405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30326" y="240799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326" y="2407999"/>
                <a:ext cx="504056" cy="369332"/>
              </a:xfrm>
              <a:prstGeom prst="rect">
                <a:avLst/>
              </a:prstGeom>
              <a:blipFill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86371" y="2009841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71" y="2009841"/>
                <a:ext cx="50405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/>
            </p:nvGraphicFramePr>
            <p:xfrm>
              <a:off x="4439816" y="1183435"/>
              <a:ext cx="6096000" cy="503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Hypotenuse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Opposite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Adjacent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  <a:p>
                          <a:pPr algn="ctr"/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  <a:p>
                          <a:pPr algn="ctr"/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  <a:p>
                          <a:pPr algn="ctr"/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/>
            </p:nvGraphicFramePr>
            <p:xfrm>
              <a:off x="4439816" y="1183435"/>
              <a:ext cx="6096000" cy="503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Hypotenuse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Opposite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Adjacent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625" t="-25203" r="-20125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000" t="-25203" r="-1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01250" t="-25203" r="-62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625" t="-126230" r="-201250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625" t="-224390" r="-201250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000" t="-224390" r="-100000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01250" t="-224390" r="-625" b="-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ight Triangle 8"/>
          <p:cNvSpPr/>
          <p:nvPr/>
        </p:nvSpPr>
        <p:spPr>
          <a:xfrm rot="1033101">
            <a:off x="2115357" y="3020114"/>
            <a:ext cx="1412407" cy="1224136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54897" y="3867584"/>
                <a:ext cx="682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97" y="3867584"/>
                <a:ext cx="68238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2837238" y="3917742"/>
            <a:ext cx="833597" cy="871149"/>
          </a:xfrm>
          <a:prstGeom prst="arc">
            <a:avLst>
              <a:gd name="adj1" fmla="val 11573815"/>
              <a:gd name="adj2" fmla="val 1451267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840502" y="32656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23593" y="338227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593" y="3382275"/>
                <a:ext cx="50405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326422" y="41345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5" name="Right Triangle 14"/>
          <p:cNvSpPr/>
          <p:nvPr/>
        </p:nvSpPr>
        <p:spPr>
          <a:xfrm rot="19770850">
            <a:off x="2071459" y="4508207"/>
            <a:ext cx="2131071" cy="1224136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345787" y="5110302"/>
            <a:ext cx="68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20°</a:t>
            </a:r>
          </a:p>
        </p:txBody>
      </p:sp>
      <p:sp>
        <p:nvSpPr>
          <p:cNvPr id="17" name="Arc 16"/>
          <p:cNvSpPr/>
          <p:nvPr/>
        </p:nvSpPr>
        <p:spPr>
          <a:xfrm>
            <a:off x="3936244" y="4759576"/>
            <a:ext cx="833597" cy="871149"/>
          </a:xfrm>
          <a:prstGeom prst="arc">
            <a:avLst>
              <a:gd name="adj1" fmla="val 9696273"/>
              <a:gd name="adj2" fmla="val 1148914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85970" y="562099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970" y="5620995"/>
                <a:ext cx="50405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85251" y="476984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251" y="4769840"/>
                <a:ext cx="50405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67633" y="564531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633" y="5645310"/>
                <a:ext cx="50405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4450194" y="1536921"/>
            <a:ext cx="2016224" cy="15121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466418" y="1536921"/>
            <a:ext cx="2016224" cy="15121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482642" y="1536921"/>
            <a:ext cx="2016224" cy="15121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50194" y="3049089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466418" y="3049089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482642" y="3049089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450194" y="4633265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66418" y="4633265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482642" y="4633265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4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Quickfire Side Naming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A6E4CEAC-3970-4FE6-BE94-F5724A13B8E2}"/>
              </a:ext>
            </a:extLst>
          </p:cNvPr>
          <p:cNvSpPr/>
          <p:nvPr/>
        </p:nvSpPr>
        <p:spPr>
          <a:xfrm rot="20606336">
            <a:off x="2320361" y="2423161"/>
            <a:ext cx="209480" cy="213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A63157F-9D26-4F8B-8EFA-0ACE51E45E9D}"/>
              </a:ext>
            </a:extLst>
          </p:cNvPr>
          <p:cNvSpPr/>
          <p:nvPr/>
        </p:nvSpPr>
        <p:spPr>
          <a:xfrm rot="1072643">
            <a:off x="1996605" y="3825149"/>
            <a:ext cx="209480" cy="213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154FF5-25C8-4F1F-B9D9-49BC80D63E94}"/>
              </a:ext>
            </a:extLst>
          </p:cNvPr>
          <p:cNvSpPr/>
          <p:nvPr/>
        </p:nvSpPr>
        <p:spPr>
          <a:xfrm rot="19751013">
            <a:off x="2464501" y="5935996"/>
            <a:ext cx="209480" cy="213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28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SOH-CAH-TOA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416" y="1196753"/>
            <a:ext cx="9793088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When we are faced with a trigonometry problem in a right-angled triangle, you need to remember…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23593" y="1778890"/>
            <a:ext cx="6562627" cy="49798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SOH-CAH-TOA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73" y="3238331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7191" flipV="1">
            <a:off x="1399014" y="3554250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3353" y="2780100"/>
            <a:ext cx="280831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SINE</a:t>
            </a:r>
            <a:r>
              <a:rPr lang="en-GB" sz="1600" dirty="0"/>
              <a:t> triangle</a:t>
            </a:r>
          </a:p>
        </p:txBody>
      </p:sp>
      <p:pic>
        <p:nvPicPr>
          <p:cNvPr id="2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1718639" flipH="1" flipV="1">
            <a:off x="5488284" y="4897089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6355142" y="5246880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COSINE</a:t>
            </a:r>
            <a:r>
              <a:rPr lang="en-GB" sz="1600" dirty="0"/>
              <a:t> triangle</a:t>
            </a:r>
          </a:p>
        </p:txBody>
      </p:sp>
      <p:pic>
        <p:nvPicPr>
          <p:cNvPr id="27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998931" y="3184652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8390781" y="2880545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TANGENT</a:t>
            </a:r>
            <a:r>
              <a:rPr lang="en-GB" sz="1600" dirty="0"/>
              <a:t> triangle</a:t>
            </a:r>
          </a:p>
        </p:txBody>
      </p:sp>
      <p:sp>
        <p:nvSpPr>
          <p:cNvPr id="29" name="Rectangular Callout 28"/>
          <p:cNvSpPr/>
          <p:nvPr/>
        </p:nvSpPr>
        <p:spPr>
          <a:xfrm>
            <a:off x="806777" y="5373216"/>
            <a:ext cx="3417015" cy="992637"/>
          </a:xfrm>
          <a:prstGeom prst="wedgeRectCallout">
            <a:avLst>
              <a:gd name="adj1" fmla="val -49505"/>
              <a:gd name="adj2" fmla="val 91404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These triangles allow us to easily remember each formula.</a:t>
            </a:r>
          </a:p>
        </p:txBody>
      </p:sp>
    </p:spTree>
    <p:extLst>
      <p:ext uri="{BB962C8B-B14F-4D97-AF65-F5344CB8AC3E}">
        <p14:creationId xmlns:p14="http://schemas.microsoft.com/office/powerpoint/2010/main" val="202662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4" grpId="0" animBg="1"/>
      <p:bldP spid="26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7256" y="1154836"/>
            <a:ext cx="7989205" cy="10801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Every time you are faced with a trigonometry question, </a:t>
            </a:r>
            <a:br>
              <a:rPr lang="en-GB" sz="2000" b="1" dirty="0"/>
            </a:br>
            <a:r>
              <a:rPr lang="en-GB" sz="2000" b="1" dirty="0"/>
              <a:t>you will need to decide which rule you are using.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256490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499320" y="3358613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46222" y="3861988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90647" y="5330598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64379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5591945" y="385715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719" y="5228070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5848438" y="2731015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98529" y="5372614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529" y="5372614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r="-12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4473979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4473979"/>
                <a:ext cx="93166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0383" y="3356993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383" y="3356993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5" y="378076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257" y="3780769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429247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097" y="3643790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7189358" y="3853840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776530" y="5254958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We would be using the Tan rule.</a:t>
            </a:r>
          </a:p>
        </p:txBody>
      </p:sp>
    </p:spTree>
    <p:extLst>
      <p:ext uri="{BB962C8B-B14F-4D97-AF65-F5344CB8AC3E}">
        <p14:creationId xmlns:p14="http://schemas.microsoft.com/office/powerpoint/2010/main" val="263570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835" y="1887970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192418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59819" y="2410596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63982" y="3004305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00706" y="46669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00307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8844858" y="321448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848438" y="2090295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19758" y="2909216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758" y="2909216"/>
                <a:ext cx="887444" cy="461665"/>
              </a:xfrm>
              <a:prstGeom prst="rect">
                <a:avLst/>
              </a:prstGeom>
              <a:blipFill>
                <a:blip r:embed="rId5"/>
                <a:stretch>
                  <a:fillRect r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3833259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3833259"/>
                <a:ext cx="93166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38865" y="4648311"/>
                <a:ext cx="8874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65" y="4648311"/>
                <a:ext cx="88744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5776530" y="4614238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We would be using the Cosine rule.</a:t>
            </a:r>
          </a:p>
        </p:txBody>
      </p:sp>
      <p:pic>
        <p:nvPicPr>
          <p:cNvPr id="35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3529619"/>
            <a:ext cx="576064" cy="53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449" y="3591825"/>
            <a:ext cx="576064" cy="53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91" y="3094077"/>
            <a:ext cx="613591" cy="56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Multiply 38"/>
          <p:cNvSpPr/>
          <p:nvPr/>
        </p:nvSpPr>
        <p:spPr>
          <a:xfrm>
            <a:off x="5661526" y="3170132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776" y="4399974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3" y="6443215"/>
            <a:ext cx="2835060" cy="24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9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4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81" y="2243006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835" y="1782852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1819066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59819" y="2305478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63982" y="2611155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23822" y="4561828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2897952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8935861" y="3093176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848438" y="1985177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19758" y="2804098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758" y="2804098"/>
                <a:ext cx="887444" cy="461665"/>
              </a:xfrm>
              <a:prstGeom prst="rect">
                <a:avLst/>
              </a:prstGeom>
              <a:blipFill>
                <a:blip r:embed="rId5"/>
                <a:stretch>
                  <a:fillRect r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3728141"/>
                <a:ext cx="67839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3728141"/>
                <a:ext cx="678391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63981" y="3232320"/>
                <a:ext cx="8874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981" y="3232320"/>
                <a:ext cx="887444" cy="584775"/>
              </a:xfrm>
              <a:prstGeom prst="rect">
                <a:avLst/>
              </a:prstGeom>
              <a:blipFill>
                <a:blip r:embed="rId7"/>
                <a:stretch>
                  <a:fillRect l="-5714" r="-1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5776530" y="4509120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We would be using the Sine rule.</a:t>
            </a:r>
          </a:p>
        </p:txBody>
      </p:sp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124" y="3435696"/>
            <a:ext cx="563983" cy="52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450" y="3501647"/>
            <a:ext cx="563983" cy="52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859" y="3024313"/>
            <a:ext cx="522430" cy="48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7248035" y="3093176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3" y="6443215"/>
            <a:ext cx="2835060" cy="24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9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4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Using the triangles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1" y="3150170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559496" y="1268760"/>
            <a:ext cx="324036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 “Cover Up” Method</a:t>
            </a:r>
          </a:p>
        </p:txBody>
      </p:sp>
      <p:sp>
        <p:nvSpPr>
          <p:cNvPr id="14" name="Oval 13"/>
          <p:cNvSpPr/>
          <p:nvPr/>
        </p:nvSpPr>
        <p:spPr>
          <a:xfrm>
            <a:off x="3470022" y="3326631"/>
            <a:ext cx="720080" cy="738494"/>
          </a:xfrm>
          <a:prstGeom prst="ellipse">
            <a:avLst/>
          </a:prstGeom>
          <a:solidFill>
            <a:schemeClr val="accent2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958096" y="1265027"/>
            <a:ext cx="5098344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You simply cover up what you are looking for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59496" y="2137507"/>
            <a:ext cx="8496944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If we using the Sine rule and we are looking for the Opposite, we cover up the opposite.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682266" y="5013176"/>
                <a:ext cx="4594288" cy="72008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𝑶𝒑𝒑𝒐𝒔𝒊𝒕𝒆</m:t>
                      </m:r>
                      <m:r>
                        <a:rPr lang="en-GB" sz="2000" b="1" i="1" dirty="0">
                          <a:latin typeface="Cambria Math"/>
                        </a:rPr>
                        <m:t>=</m:t>
                      </m:r>
                      <m:r>
                        <a:rPr lang="en-GB" sz="2000" b="1" i="1" dirty="0">
                          <a:latin typeface="Cambria Math"/>
                        </a:rPr>
                        <m:t>𝒔𝒊𝒏</m:t>
                      </m:r>
                      <m:d>
                        <m:d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2000" b="1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2000" b="1" i="1" dirty="0">
                          <a:latin typeface="Cambria Math"/>
                          <a:ea typeface="Cambria Math"/>
                        </a:rPr>
                        <m:t>𝒉𝒚𝒑𝒐𝒕𝒆𝒏𝒖𝒔𝒆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266" y="5013176"/>
                <a:ext cx="4594288" cy="7200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flipH="1" flipV="1">
            <a:off x="3680251" y="4734346"/>
            <a:ext cx="984328" cy="9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3" y="6443215"/>
            <a:ext cx="2835060" cy="24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29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33D3B"/>
      </a:dk2>
      <a:lt2>
        <a:srgbClr val="E4E8E2"/>
      </a:lt2>
      <a:accent1>
        <a:srgbClr val="C976E6"/>
      </a:accent1>
      <a:accent2>
        <a:srgbClr val="8458E1"/>
      </a:accent2>
      <a:accent3>
        <a:srgbClr val="7680E6"/>
      </a:accent3>
      <a:accent4>
        <a:srgbClr val="589EE1"/>
      </a:accent4>
      <a:accent5>
        <a:srgbClr val="45B1BA"/>
      </a:accent5>
      <a:accent6>
        <a:srgbClr val="47B58F"/>
      </a:accent6>
      <a:hlink>
        <a:srgbClr val="658E56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687</Words>
  <Application>Microsoft Office PowerPoint</Application>
  <PresentationFormat>Widescreen</PresentationFormat>
  <Paragraphs>211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Avenir Next LT Pro</vt:lpstr>
      <vt:lpstr>Calibri</vt:lpstr>
      <vt:lpstr>Cambria Math</vt:lpstr>
      <vt:lpstr>Comic Sans MS</vt:lpstr>
      <vt:lpstr>AccentBoxVTI</vt:lpstr>
      <vt:lpstr>Trigonometry Ratios</vt:lpstr>
      <vt:lpstr>Learning intentions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SOH-CAH-TOA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it’s time to test your knowledge!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Trigonometry Ratios</dc:title>
  <dc:creator>Yongmei Zhang</dc:creator>
  <cp:lastModifiedBy>Lyn ZHANG</cp:lastModifiedBy>
  <cp:revision>10</cp:revision>
  <dcterms:created xsi:type="dcterms:W3CDTF">2020-06-07T10:08:37Z</dcterms:created>
  <dcterms:modified xsi:type="dcterms:W3CDTF">2022-07-21T21:43:16Z</dcterms:modified>
</cp:coreProperties>
</file>