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6" r:id="rId6"/>
    <p:sldId id="274" r:id="rId7"/>
    <p:sldId id="273" r:id="rId8"/>
    <p:sldId id="269" r:id="rId9"/>
    <p:sldId id="275" r:id="rId10"/>
    <p:sldId id="278" r:id="rId11"/>
    <p:sldId id="270" r:id="rId12"/>
    <p:sldId id="272" r:id="rId13"/>
    <p:sldId id="277" r:id="rId14"/>
    <p:sldId id="279" r:id="rId15"/>
    <p:sldId id="28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2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88E6C-0A2C-40ED-96B9-00CF96FF3364}" type="datetimeFigureOut">
              <a:rPr lang="en-GB" smtClean="0"/>
              <a:pPr/>
              <a:t>19/06/2023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20D2-4AC5-49DB-AC2B-DA320EAFB7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88E6C-0A2C-40ED-96B9-00CF96FF3364}" type="datetimeFigureOut">
              <a:rPr lang="en-GB" smtClean="0"/>
              <a:pPr/>
              <a:t>19/06/2023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20D2-4AC5-49DB-AC2B-DA320EAFB7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88E6C-0A2C-40ED-96B9-00CF96FF3364}" type="datetimeFigureOut">
              <a:rPr lang="en-GB" smtClean="0"/>
              <a:pPr/>
              <a:t>19/06/2023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20D2-4AC5-49DB-AC2B-DA320EAFB7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88E6C-0A2C-40ED-96B9-00CF96FF3364}" type="datetimeFigureOut">
              <a:rPr lang="en-GB" smtClean="0"/>
              <a:pPr/>
              <a:t>19/06/2023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20D2-4AC5-49DB-AC2B-DA320EAFB7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88E6C-0A2C-40ED-96B9-00CF96FF3364}" type="datetimeFigureOut">
              <a:rPr lang="en-GB" smtClean="0"/>
              <a:pPr/>
              <a:t>19/06/2023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20D2-4AC5-49DB-AC2B-DA320EAFB7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88E6C-0A2C-40ED-96B9-00CF96FF3364}" type="datetimeFigureOut">
              <a:rPr lang="en-GB" smtClean="0"/>
              <a:pPr/>
              <a:t>19/06/2023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20D2-4AC5-49DB-AC2B-DA320EAFB7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88E6C-0A2C-40ED-96B9-00CF96FF3364}" type="datetimeFigureOut">
              <a:rPr lang="en-GB" smtClean="0"/>
              <a:pPr/>
              <a:t>19/06/2023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20D2-4AC5-49DB-AC2B-DA320EAFB7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88E6C-0A2C-40ED-96B9-00CF96FF3364}" type="datetimeFigureOut">
              <a:rPr lang="en-GB" smtClean="0"/>
              <a:pPr/>
              <a:t>19/06/2023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20D2-4AC5-49DB-AC2B-DA320EAFB7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88E6C-0A2C-40ED-96B9-00CF96FF3364}" type="datetimeFigureOut">
              <a:rPr lang="en-GB" smtClean="0"/>
              <a:pPr/>
              <a:t>19/06/2023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20D2-4AC5-49DB-AC2B-DA320EAFB7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88E6C-0A2C-40ED-96B9-00CF96FF3364}" type="datetimeFigureOut">
              <a:rPr lang="en-GB" smtClean="0"/>
              <a:pPr/>
              <a:t>19/06/2023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20D2-4AC5-49DB-AC2B-DA320EAFB7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88E6C-0A2C-40ED-96B9-00CF96FF3364}" type="datetimeFigureOut">
              <a:rPr lang="en-GB" smtClean="0"/>
              <a:pPr/>
              <a:t>19/06/2023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20D2-4AC5-49DB-AC2B-DA320EAFB7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88E6C-0A2C-40ED-96B9-00CF96FF3364}" type="datetimeFigureOut">
              <a:rPr lang="en-GB" smtClean="0"/>
              <a:pPr/>
              <a:t>19/06/2023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620D2-4AC5-49DB-AC2B-DA320EAFB7F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gif"/><Relationship Id="rId7" Type="http://schemas.openxmlformats.org/officeDocument/2006/relationships/image" Target="../media/image1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3528" y="1412776"/>
            <a:ext cx="83204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Comic Sans MS" pitchFamily="66" charset="0"/>
              </a:rPr>
              <a:t>Objective</a:t>
            </a:r>
            <a:r>
              <a:rPr lang="en-GB" sz="2400" dirty="0">
                <a:latin typeface="Comic Sans MS" pitchFamily="66" charset="0"/>
              </a:rPr>
              <a:t>: to be able to apply the sine rule to triangles (Grade A) </a:t>
            </a:r>
          </a:p>
          <a:p>
            <a:endParaRPr lang="en-GB" sz="2400" dirty="0">
              <a:latin typeface="Comic Sans MS" pitchFamily="66" charset="0"/>
            </a:endParaRP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u="sng" dirty="0">
                <a:latin typeface="Comic Sans MS" pitchFamily="66" charset="0"/>
              </a:rPr>
              <a:t>By the end of the lesson</a:t>
            </a:r>
            <a:r>
              <a:rPr lang="en-GB" sz="2400" dirty="0">
                <a:latin typeface="Comic Sans MS" pitchFamily="66" charset="0"/>
              </a:rPr>
              <a:t>:</a:t>
            </a:r>
          </a:p>
          <a:p>
            <a:r>
              <a:rPr lang="en-GB" sz="2400" u="sng" dirty="0">
                <a:solidFill>
                  <a:srgbClr val="00B050"/>
                </a:solidFill>
                <a:latin typeface="Comic Sans MS" pitchFamily="66" charset="0"/>
              </a:rPr>
              <a:t>All</a:t>
            </a:r>
            <a:r>
              <a:rPr lang="en-GB" sz="2400" dirty="0">
                <a:latin typeface="Comic Sans MS" pitchFamily="66" charset="0"/>
              </a:rPr>
              <a:t>: will be able to remember the sine rule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u="sng" dirty="0">
                <a:solidFill>
                  <a:srgbClr val="FFC000"/>
                </a:solidFill>
                <a:latin typeface="Comic Sans MS" pitchFamily="66" charset="0"/>
              </a:rPr>
              <a:t>Most</a:t>
            </a:r>
            <a:r>
              <a:rPr lang="en-GB" sz="2400" dirty="0">
                <a:latin typeface="Comic Sans MS" pitchFamily="66" charset="0"/>
              </a:rPr>
              <a:t>: will be able to find missing angles using Sine Rule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u="sng" dirty="0">
                <a:solidFill>
                  <a:srgbClr val="FF0000"/>
                </a:solidFill>
                <a:latin typeface="Comic Sans MS" pitchFamily="66" charset="0"/>
              </a:rPr>
              <a:t>Some</a:t>
            </a:r>
            <a:r>
              <a:rPr lang="en-GB" sz="2400" dirty="0">
                <a:latin typeface="Comic Sans MS" pitchFamily="66" charset="0"/>
              </a:rPr>
              <a:t>: will be able to find missing sides using Sine Rule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86480" y="0"/>
            <a:ext cx="2857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Comic Sans MS" pitchFamily="66" charset="0"/>
              </a:rPr>
              <a:t>24</a:t>
            </a:r>
            <a:r>
              <a:rPr lang="en-GB" sz="2400" u="sng" baseline="30000" dirty="0">
                <a:latin typeface="Comic Sans MS" pitchFamily="66" charset="0"/>
              </a:rPr>
              <a:t>th</a:t>
            </a:r>
            <a:r>
              <a:rPr lang="en-GB" sz="2400" u="sng" dirty="0">
                <a:latin typeface="Comic Sans MS" pitchFamily="66" charset="0"/>
              </a:rPr>
              <a:t> April 2013</a:t>
            </a:r>
          </a:p>
        </p:txBody>
      </p:sp>
      <p:sp>
        <p:nvSpPr>
          <p:cNvPr id="9" name="Rectangle 8"/>
          <p:cNvSpPr/>
          <p:nvPr/>
        </p:nvSpPr>
        <p:spPr>
          <a:xfrm>
            <a:off x="3330396" y="476672"/>
            <a:ext cx="24657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u="sng" dirty="0">
                <a:latin typeface="Comic Sans MS" pitchFamily="66" charset="0"/>
              </a:rPr>
              <a:t>Trigonometry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64" y="116632"/>
            <a:ext cx="8229600" cy="1143000"/>
          </a:xfrm>
          <a:solidFill>
            <a:schemeClr val="tx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Missing Side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1800" y="1484784"/>
            <a:ext cx="4104456" cy="4680520"/>
          </a:xfrm>
        </p:spPr>
        <p:txBody>
          <a:bodyPr>
            <a:noAutofit/>
          </a:bodyPr>
          <a:lstStyle/>
          <a:p>
            <a:pPr>
              <a:buNone/>
            </a:pPr>
            <a:endParaRPr lang="en-GB" sz="4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4800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GB" sz="4800" dirty="0">
                <a:latin typeface="Times New Roman" pitchFamily="18" charset="0"/>
                <a:cs typeface="Times New Roman" pitchFamily="18" charset="0"/>
              </a:rPr>
              <a:t>= 7.93 cm</a:t>
            </a:r>
          </a:p>
          <a:p>
            <a:pPr>
              <a:buNone/>
            </a:pPr>
            <a:r>
              <a:rPr lang="en-GB" sz="48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GB" sz="4800" dirty="0">
                <a:latin typeface="Times New Roman" pitchFamily="18" charset="0"/>
                <a:cs typeface="Times New Roman" pitchFamily="18" charset="0"/>
              </a:rPr>
              <a:t> = 8.59 cm</a:t>
            </a:r>
          </a:p>
          <a:p>
            <a:pPr>
              <a:buNone/>
            </a:pPr>
            <a:r>
              <a:rPr lang="en-GB" sz="48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4800" dirty="0">
                <a:latin typeface="Times New Roman" pitchFamily="18" charset="0"/>
                <a:cs typeface="Times New Roman" pitchFamily="18" charset="0"/>
              </a:rPr>
              <a:t> = 23.5 cm</a:t>
            </a:r>
          </a:p>
          <a:p>
            <a:pPr>
              <a:buNone/>
            </a:pPr>
            <a:r>
              <a:rPr lang="en-GB" sz="48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sz="4800" dirty="0">
                <a:latin typeface="Times New Roman" pitchFamily="18" charset="0"/>
                <a:cs typeface="Times New Roman" pitchFamily="18" charset="0"/>
              </a:rPr>
              <a:t> = 15.9 cm</a:t>
            </a:r>
            <a:endParaRPr lang="en-GB" sz="4800" baseline="4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48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4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In your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635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en-GB" sz="48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4800" dirty="0">
                <a:latin typeface="Comic Sans MS" pitchFamily="66" charset="0"/>
              </a:rPr>
              <a:t>To find a missing side on a non right angle triangle using the Sine rule I...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3212976"/>
            <a:ext cx="4794761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41585"/>
            <a:ext cx="4716016" cy="282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2752725"/>
            <a:ext cx="2476500" cy="676275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332656"/>
            <a:ext cx="3541390" cy="218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171128" y="3212976"/>
            <a:ext cx="4832920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71128" y="4077072"/>
            <a:ext cx="4832920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71128" y="4941168"/>
            <a:ext cx="4832920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79512" y="5733256"/>
            <a:ext cx="4968552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37820" y="3660626"/>
            <a:ext cx="1714500" cy="676275"/>
          </a:xfrm>
          <a:prstGeom prst="rect">
            <a:avLst/>
          </a:prstGeom>
          <a:noFill/>
        </p:spPr>
      </p:pic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4552925"/>
            <a:ext cx="2495550" cy="676275"/>
          </a:xfrm>
          <a:prstGeom prst="rect">
            <a:avLst/>
          </a:prstGeom>
          <a:noFill/>
        </p:spPr>
      </p:pic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7182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5445224"/>
            <a:ext cx="2543175" cy="381000"/>
          </a:xfrm>
          <a:prstGeom prst="rect">
            <a:avLst/>
          </a:prstGeom>
          <a:noFill/>
        </p:spPr>
      </p:pic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7185" name="Picture 1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6093296"/>
            <a:ext cx="2441071" cy="432048"/>
          </a:xfrm>
          <a:prstGeom prst="rect">
            <a:avLst/>
          </a:prstGeom>
          <a:noFill/>
        </p:spPr>
      </p:pic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752"/>
            <a:ext cx="9144000" cy="1143000"/>
          </a:xfrm>
        </p:spPr>
        <p:txBody>
          <a:bodyPr>
            <a:normAutofit/>
          </a:bodyPr>
          <a:lstStyle/>
          <a:p>
            <a:r>
              <a:rPr lang="en-GB" dirty="0">
                <a:latin typeface="Comic Sans MS" pitchFamily="66" charset="0"/>
              </a:rPr>
              <a:t>Your Turn – </a:t>
            </a:r>
            <a:r>
              <a:rPr lang="en-GB" sz="2700" dirty="0">
                <a:latin typeface="Comic Sans MS" pitchFamily="66" charset="0"/>
              </a:rPr>
              <a:t>Give your answer to 1 decimal place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566607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  <a:latin typeface="Comic Sans MS" pitchFamily="66" charset="0"/>
              </a:rPr>
              <a:t>Extension</a:t>
            </a:r>
          </a:p>
          <a:p>
            <a:r>
              <a:rPr lang="en-GB" sz="2800" dirty="0">
                <a:latin typeface="Comic Sans MS" pitchFamily="66" charset="0"/>
              </a:rPr>
              <a:t>Create and draw your own non right triangle problem that requires the Sine Rule to calculate a missing angle. Give this to the person next to you to answer. You must mark their work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032710"/>
            <a:ext cx="7105081" cy="3548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64" y="116632"/>
            <a:ext cx="8229600" cy="1143000"/>
          </a:xfrm>
          <a:solidFill>
            <a:schemeClr val="tx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Missing Angle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1800" y="1484784"/>
            <a:ext cx="4104456" cy="4680520"/>
          </a:xfrm>
        </p:spPr>
        <p:txBody>
          <a:bodyPr>
            <a:noAutofit/>
          </a:bodyPr>
          <a:lstStyle/>
          <a:p>
            <a:pPr>
              <a:buNone/>
            </a:pPr>
            <a:endParaRPr lang="en-GB" sz="4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4800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GB" sz="4800" dirty="0">
                <a:latin typeface="Times New Roman" pitchFamily="18" charset="0"/>
                <a:cs typeface="Times New Roman" pitchFamily="18" charset="0"/>
              </a:rPr>
              <a:t>= 35.9</a:t>
            </a:r>
            <a:r>
              <a:rPr lang="en-GB" sz="4800" baseline="66000" dirty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>
              <a:buNone/>
            </a:pPr>
            <a:r>
              <a:rPr lang="en-GB" sz="48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GB" sz="4800" dirty="0">
                <a:latin typeface="Times New Roman" pitchFamily="18" charset="0"/>
                <a:cs typeface="Times New Roman" pitchFamily="18" charset="0"/>
              </a:rPr>
              <a:t> = 64.5</a:t>
            </a:r>
            <a:r>
              <a:rPr lang="en-GB" sz="4800" baseline="66000" dirty="0">
                <a:latin typeface="Times New Roman" pitchFamily="18" charset="0"/>
                <a:cs typeface="Times New Roman" pitchFamily="18" charset="0"/>
              </a:rPr>
              <a:t>o</a:t>
            </a:r>
            <a:endParaRPr lang="en-GB" sz="4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48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4800" dirty="0">
                <a:latin typeface="Times New Roman" pitchFamily="18" charset="0"/>
                <a:cs typeface="Times New Roman" pitchFamily="18" charset="0"/>
              </a:rPr>
              <a:t> = 26.2</a:t>
            </a:r>
            <a:r>
              <a:rPr lang="en-GB" sz="4800" baseline="66000" dirty="0">
                <a:latin typeface="Times New Roman" pitchFamily="18" charset="0"/>
                <a:cs typeface="Times New Roman" pitchFamily="18" charset="0"/>
              </a:rPr>
              <a:t>o</a:t>
            </a:r>
            <a:endParaRPr lang="en-GB" sz="4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48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sz="4800" dirty="0">
                <a:latin typeface="Times New Roman" pitchFamily="18" charset="0"/>
                <a:cs typeface="Times New Roman" pitchFamily="18" charset="0"/>
              </a:rPr>
              <a:t> = 29.3</a:t>
            </a:r>
            <a:r>
              <a:rPr lang="en-GB" sz="4800" baseline="66000" dirty="0">
                <a:latin typeface="Times New Roman" pitchFamily="18" charset="0"/>
                <a:cs typeface="Times New Roman" pitchFamily="18" charset="0"/>
              </a:rPr>
              <a:t>o</a:t>
            </a:r>
            <a:endParaRPr lang="en-GB" sz="4800" baseline="4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48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4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1A64898-7DD2-FF4A-ED3E-869FEE21E8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1988840"/>
            <a:ext cx="8831941" cy="1872208"/>
          </a:xfrm>
        </p:spPr>
      </p:pic>
    </p:spTree>
    <p:extLst>
      <p:ext uri="{BB962C8B-B14F-4D97-AF65-F5344CB8AC3E}">
        <p14:creationId xmlns:p14="http://schemas.microsoft.com/office/powerpoint/2010/main" val="2021477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0622"/>
            <a:ext cx="8229600" cy="92211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>
                <a:latin typeface="Comic Sans MS" pitchFamily="66" charset="0"/>
              </a:rPr>
              <a:t>Pythagoras, Sin, Cos or Tan?</a:t>
            </a:r>
          </a:p>
        </p:txBody>
      </p:sp>
      <p:pic>
        <p:nvPicPr>
          <p:cNvPr id="16386" name="Picture 2" descr="http://www.cimt.plymouth.ac.uk/projects/mepres/book8/bk8i3/s4q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268760"/>
            <a:ext cx="2160240" cy="2133735"/>
          </a:xfrm>
          <a:prstGeom prst="rect">
            <a:avLst/>
          </a:prstGeom>
          <a:noFill/>
        </p:spPr>
      </p:pic>
      <p:pic>
        <p:nvPicPr>
          <p:cNvPr id="16388" name="Picture 4" descr="http://www.cimt.plymouth.ac.uk/projects/mepres/book9/bk9i15/s1e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293096"/>
            <a:ext cx="3086522" cy="1656184"/>
          </a:xfrm>
          <a:prstGeom prst="rect">
            <a:avLst/>
          </a:prstGeom>
          <a:noFill/>
        </p:spPr>
      </p:pic>
      <p:pic>
        <p:nvPicPr>
          <p:cNvPr id="16390" name="Picture 6" descr="http://www.cimt.plymouth.ac.uk/projects/mepres/step-up/sect4/cheg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1412776"/>
            <a:ext cx="2741077" cy="1872208"/>
          </a:xfrm>
          <a:prstGeom prst="rect">
            <a:avLst/>
          </a:prstGeom>
          <a:noFill/>
        </p:spPr>
      </p:pic>
      <p:pic>
        <p:nvPicPr>
          <p:cNvPr id="16392" name="Picture 8" descr="http://www.cimt.plymouth.ac.uk/projects/mepres/book9/bk9i15/s4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3883366"/>
            <a:ext cx="2304256" cy="220993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827584" y="1844824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i="1" dirty="0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88024" y="4366845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i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pic>
        <p:nvPicPr>
          <p:cNvPr id="16394" name="Picture 10" descr="http://www.cimt.plymouth.ac.uk/projects/mepres/book9/bk9i15/s3e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90304" y="1412776"/>
            <a:ext cx="2453696" cy="1800201"/>
          </a:xfrm>
          <a:prstGeom prst="rect">
            <a:avLst/>
          </a:prstGeom>
          <a:noFill/>
        </p:spPr>
      </p:pic>
      <p:pic>
        <p:nvPicPr>
          <p:cNvPr id="16396" name="Picture 12" descr="http://www.cimt.plymouth.ac.uk/projects/mepres/step-up/sect4/cheg1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72200" y="4437112"/>
            <a:ext cx="2525819" cy="151216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23528" y="3429000"/>
            <a:ext cx="1872208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  <a:cs typeface="Times New Roman" pitchFamily="18" charset="0"/>
              </a:rPr>
              <a:t>Pythagoras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19872" y="3429000"/>
            <a:ext cx="2376264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  <a:cs typeface="Times New Roman" pitchFamily="18" charset="0"/>
              </a:rPr>
              <a:t>Sin – Missing Side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44208" y="3429000"/>
            <a:ext cx="2520280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  <a:cs typeface="Times New Roman" pitchFamily="18" charset="0"/>
              </a:rPr>
              <a:t>Tan – Missing Side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1520" y="6165304"/>
            <a:ext cx="2520280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  <a:cs typeface="Times New Roman" pitchFamily="18" charset="0"/>
              </a:rPr>
              <a:t>Tan – Missing angle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35896" y="6165304"/>
            <a:ext cx="2016224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  <a:cs typeface="Times New Roman" pitchFamily="18" charset="0"/>
              </a:rPr>
              <a:t>Pythagoras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32240" y="6165304"/>
            <a:ext cx="2016224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  <a:cs typeface="Times New Roman" pitchFamily="18" charset="0"/>
              </a:rPr>
              <a:t>Neither...?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3528" y="126876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omic Sans MS" pitchFamily="66" charset="0"/>
              </a:rPr>
              <a:t>1)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03848" y="126876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omic Sans MS" pitchFamily="66" charset="0"/>
              </a:rPr>
              <a:t>2)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88224" y="132160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omic Sans MS" pitchFamily="66" charset="0"/>
              </a:rPr>
              <a:t>3)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7544" y="4005064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omic Sans MS" pitchFamily="66" charset="0"/>
              </a:rPr>
              <a:t>4)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47864" y="400506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omic Sans MS" pitchFamily="66" charset="0"/>
              </a:rPr>
              <a:t>5)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32240" y="405790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omic Sans MS" pitchFamily="66" charset="0"/>
              </a:rPr>
              <a:t>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>
                <a:latin typeface="Comic Sans MS" pitchFamily="66" charset="0"/>
              </a:rPr>
              <a:t>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  <a:ln w="63500">
            <a:solidFill>
              <a:srgbClr val="FF0000"/>
            </a:solidFill>
          </a:ln>
        </p:spPr>
        <p:txBody>
          <a:bodyPr/>
          <a:lstStyle/>
          <a:p>
            <a:pPr algn="ctr">
              <a:buNone/>
            </a:pPr>
            <a:endParaRPr lang="en-GB" dirty="0"/>
          </a:p>
          <a:p>
            <a:pPr algn="ctr">
              <a:buNone/>
            </a:pPr>
            <a:r>
              <a:rPr lang="en-GB" sz="3600" dirty="0">
                <a:latin typeface="Comic Sans MS" pitchFamily="66" charset="0"/>
              </a:rPr>
              <a:t>What do we do when I have a missing angle or side in a non right angled triangle?</a:t>
            </a:r>
          </a:p>
        </p:txBody>
      </p:sp>
      <p:pic>
        <p:nvPicPr>
          <p:cNvPr id="4" name="Picture 12" descr="http://www.cimt.plymouth.ac.uk/projects/mepres/step-up/sect4/cheg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276872"/>
            <a:ext cx="4089421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Not a right angle?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221088"/>
            <a:ext cx="4320480" cy="1905075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algn="ctr">
              <a:buNone/>
            </a:pPr>
            <a:endParaRPr lang="en-GB" sz="13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dirty="0">
                <a:latin typeface="Comic Sans MS" pitchFamily="66" charset="0"/>
              </a:rPr>
              <a:t>It is important you see this is a proportional relationship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4536" y="1484784"/>
            <a:ext cx="3737944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56792"/>
            <a:ext cx="4127195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http://www.cimt.plymouth.ac.uk/projects/mepres/step-up/sect4/cheg1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4077072"/>
            <a:ext cx="3803127" cy="2276872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6444208" y="1556792"/>
            <a:ext cx="360040" cy="3600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6804248" y="3573016"/>
            <a:ext cx="360040" cy="3600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148064" y="3429000"/>
            <a:ext cx="360040" cy="36004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7452320" y="2420888"/>
            <a:ext cx="360040" cy="36004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724128" y="249289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8532440" y="3429000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7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907704" cy="6858000"/>
          </a:xfrm>
          <a:solidFill>
            <a:srgbClr val="00B0F0"/>
          </a:solidFill>
        </p:spPr>
        <p:txBody>
          <a:bodyPr vert="wordArtVert"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Formula Page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0206" y="0"/>
            <a:ext cx="570379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347864" y="5517232"/>
            <a:ext cx="2088232" cy="4766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508104" y="5805264"/>
            <a:ext cx="115212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88224" y="5180999"/>
            <a:ext cx="2411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You don’t need to remember it1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  <a:solidFill>
            <a:srgbClr val="00B05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How can I be sure?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700808"/>
            <a:ext cx="4283967" cy="2244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8411" y="1700808"/>
            <a:ext cx="4465590" cy="2207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4365104"/>
            <a:ext cx="3368488" cy="2153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&quot;No&quot; Symbol 5"/>
          <p:cNvSpPr/>
          <p:nvPr/>
        </p:nvSpPr>
        <p:spPr>
          <a:xfrm>
            <a:off x="3347864" y="4149080"/>
            <a:ext cx="2808312" cy="2492896"/>
          </a:xfrm>
          <a:prstGeom prst="noSmoking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3778"/>
            <a:ext cx="8229600" cy="940966"/>
          </a:xfrm>
          <a:solidFill>
            <a:srgbClr val="FF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3800" dirty="0">
                <a:solidFill>
                  <a:schemeClr val="bg1"/>
                </a:solidFill>
                <a:latin typeface="Comic Sans MS" pitchFamily="66" charset="0"/>
              </a:rPr>
              <a:t>Circle if we can apply the Sine Rule</a:t>
            </a:r>
          </a:p>
        </p:txBody>
      </p:sp>
      <p:pic>
        <p:nvPicPr>
          <p:cNvPr id="3074" name="Picture 2" descr="http://www.cimt.plymouth.ac.uk/projects/mepres/step-up/sect4/cheg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340769"/>
            <a:ext cx="2405542" cy="14401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pic>
        <p:nvPicPr>
          <p:cNvPr id="3076" name="Picture 4" descr="http://www.cimt.plymouth.ac.uk/projects/mepres/step-up/sect4/egcosinerule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56992"/>
            <a:ext cx="1728192" cy="330355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pic>
        <p:nvPicPr>
          <p:cNvPr id="3078" name="Picture 6" descr="http://www.cimt.plymouth.ac.uk/projects/mepres/step-up/sect4/pqsinerule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8436" y="1268760"/>
            <a:ext cx="2897700" cy="15121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pic>
        <p:nvPicPr>
          <p:cNvPr id="3080" name="Picture 8" descr="http://www.cimt.plymouth.ac.uk/projects/mepres/step-up/sect4/pqsinerule1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55776" y="2996952"/>
            <a:ext cx="3096344" cy="158786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pic>
        <p:nvPicPr>
          <p:cNvPr id="3082" name="Picture 10" descr="http://www.cimt.plymouth.ac.uk/projects/mepres/step-up/sect4/egcosinerule2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192" y="4580009"/>
            <a:ext cx="2304256" cy="208935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49184" y="4941168"/>
            <a:ext cx="2614904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72200" y="1196752"/>
            <a:ext cx="24098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 9"/>
          <p:cNvSpPr/>
          <p:nvPr/>
        </p:nvSpPr>
        <p:spPr>
          <a:xfrm>
            <a:off x="2627784" y="3068960"/>
            <a:ext cx="3168352" cy="19442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-180528" y="1196752"/>
            <a:ext cx="3168352" cy="19442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843808" y="1052736"/>
            <a:ext cx="3168352" cy="19442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432048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284984"/>
            <a:ext cx="4104456" cy="3085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260648"/>
            <a:ext cx="2736304" cy="2668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152" y="3356992"/>
            <a:ext cx="2476500" cy="685800"/>
          </a:xfrm>
          <a:prstGeom prst="rect">
            <a:avLst/>
          </a:prstGeom>
          <a:noFill/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15161" y="4293096"/>
            <a:ext cx="1781175" cy="676275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5157192"/>
            <a:ext cx="1944216" cy="714202"/>
          </a:xfrm>
          <a:prstGeom prst="rect">
            <a:avLst/>
          </a:prstGeom>
          <a:noFill/>
        </p:spPr>
      </p:pic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9230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6047958"/>
            <a:ext cx="2189043" cy="405378"/>
          </a:xfrm>
          <a:prstGeom prst="rect">
            <a:avLst/>
          </a:prstGeom>
          <a:noFill/>
        </p:spPr>
      </p:pic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23528" y="3284984"/>
            <a:ext cx="410445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323528" y="4149080"/>
            <a:ext cx="410445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323528" y="5013176"/>
            <a:ext cx="410445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475928" y="5805264"/>
            <a:ext cx="410445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omic Sans MS" pitchFamily="66" charset="0"/>
              </a:rPr>
              <a:t>Your Turn – </a:t>
            </a:r>
            <a:r>
              <a:rPr lang="en-GB" sz="2700" dirty="0">
                <a:latin typeface="Comic Sans MS" pitchFamily="66" charset="0"/>
              </a:rPr>
              <a:t>Give your answer to 3 significant figures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96752"/>
            <a:ext cx="7272808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4566607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  <a:latin typeface="Comic Sans MS" pitchFamily="66" charset="0"/>
              </a:rPr>
              <a:t>Extension</a:t>
            </a:r>
          </a:p>
          <a:p>
            <a:r>
              <a:rPr lang="en-GB" sz="2800" dirty="0">
                <a:latin typeface="Comic Sans MS" pitchFamily="66" charset="0"/>
              </a:rPr>
              <a:t>Create and draw your own non right triangle problem that requires the Sine Rule to calculate a missing side. Give this to the person next to you to answer. You must mark their work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1940</TotalTime>
  <Words>304</Words>
  <Application>Microsoft Office PowerPoint</Application>
  <PresentationFormat>On-screen Show (4:3)</PresentationFormat>
  <Paragraphs>57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Comic Sans MS</vt:lpstr>
      <vt:lpstr>Times New Roman</vt:lpstr>
      <vt:lpstr>Office Theme</vt:lpstr>
      <vt:lpstr>PowerPoint Presentation</vt:lpstr>
      <vt:lpstr>Pythagoras, Sin, Cos or Tan?</vt:lpstr>
      <vt:lpstr>Question</vt:lpstr>
      <vt:lpstr>Not a right angle?</vt:lpstr>
      <vt:lpstr>Formula Page</vt:lpstr>
      <vt:lpstr>How can I be sure?</vt:lpstr>
      <vt:lpstr>Circle if we can apply the Sine Rule</vt:lpstr>
      <vt:lpstr>PowerPoint Presentation</vt:lpstr>
      <vt:lpstr>Your Turn – Give your answer to 3 significant figures</vt:lpstr>
      <vt:lpstr>Missing Side Solutions</vt:lpstr>
      <vt:lpstr>In your words</vt:lpstr>
      <vt:lpstr>PowerPoint Presentation</vt:lpstr>
      <vt:lpstr>Your Turn – Give your answer to 1 decimal place</vt:lpstr>
      <vt:lpstr>Missing Angle Solutions</vt:lpstr>
      <vt:lpstr>PowerPoint Presentation</vt:lpstr>
    </vt:vector>
  </TitlesOfParts>
  <Company>OSB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WhiddonJ</dc:creator>
  <cp:lastModifiedBy>Lyn ZHANG</cp:lastModifiedBy>
  <cp:revision>184</cp:revision>
  <dcterms:created xsi:type="dcterms:W3CDTF">2011-01-19T11:42:20Z</dcterms:created>
  <dcterms:modified xsi:type="dcterms:W3CDTF">2023-06-19T04:44:15Z</dcterms:modified>
</cp:coreProperties>
</file>