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6" r:id="rId6"/>
    <p:sldId id="274" r:id="rId7"/>
    <p:sldId id="273" r:id="rId8"/>
    <p:sldId id="269" r:id="rId9"/>
    <p:sldId id="275" r:id="rId10"/>
    <p:sldId id="278" r:id="rId11"/>
    <p:sldId id="270" r:id="rId12"/>
    <p:sldId id="272" r:id="rId13"/>
    <p:sldId id="277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88E6C-0A2C-40ED-96B9-00CF96FF3364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20D2-4AC5-49DB-AC2B-DA320EAFB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412776"/>
            <a:ext cx="83204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Comic Sans MS" pitchFamily="66" charset="0"/>
              </a:rPr>
              <a:t>Objective</a:t>
            </a:r>
            <a:r>
              <a:rPr lang="en-GB" sz="2400" dirty="0">
                <a:latin typeface="Comic Sans MS" pitchFamily="66" charset="0"/>
              </a:rPr>
              <a:t>: to be able to apply the sine rule to triangles (Grade A) </a:t>
            </a: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u="sng" dirty="0">
                <a:latin typeface="Comic Sans MS" pitchFamily="66" charset="0"/>
              </a:rPr>
              <a:t>By the end of the lesson</a:t>
            </a:r>
            <a:r>
              <a:rPr lang="en-GB" sz="2400" dirty="0">
                <a:latin typeface="Comic Sans MS" pitchFamily="66" charset="0"/>
              </a:rPr>
              <a:t>:</a:t>
            </a:r>
          </a:p>
          <a:p>
            <a:r>
              <a:rPr lang="en-GB" sz="2400" u="sng" dirty="0">
                <a:solidFill>
                  <a:srgbClr val="00B050"/>
                </a:solidFill>
                <a:latin typeface="Comic Sans MS" pitchFamily="66" charset="0"/>
              </a:rPr>
              <a:t>All</a:t>
            </a:r>
            <a:r>
              <a:rPr lang="en-GB" sz="2400" dirty="0">
                <a:latin typeface="Comic Sans MS" pitchFamily="66" charset="0"/>
              </a:rPr>
              <a:t>: will be able to remember the sine rule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u="sng" dirty="0">
                <a:solidFill>
                  <a:srgbClr val="FFC000"/>
                </a:solidFill>
                <a:latin typeface="Comic Sans MS" pitchFamily="66" charset="0"/>
              </a:rPr>
              <a:t>Most</a:t>
            </a:r>
            <a:r>
              <a:rPr lang="en-GB" sz="2400" dirty="0">
                <a:latin typeface="Comic Sans MS" pitchFamily="66" charset="0"/>
              </a:rPr>
              <a:t>: will be able to find missing angles using Sine Rule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u="sng" dirty="0">
                <a:solidFill>
                  <a:srgbClr val="FF0000"/>
                </a:solidFill>
                <a:latin typeface="Comic Sans MS" pitchFamily="66" charset="0"/>
              </a:rPr>
              <a:t>Some</a:t>
            </a:r>
            <a:r>
              <a:rPr lang="en-GB" sz="2400" dirty="0">
                <a:latin typeface="Comic Sans MS" pitchFamily="66" charset="0"/>
              </a:rPr>
              <a:t>: will be able to find missing sides using Sine Rule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480" y="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itchFamily="66" charset="0"/>
              </a:rPr>
              <a:t>24</a:t>
            </a:r>
            <a:r>
              <a:rPr lang="en-GB" sz="2400" u="sng" baseline="30000" dirty="0">
                <a:latin typeface="Comic Sans MS" pitchFamily="66" charset="0"/>
              </a:rPr>
              <a:t>th</a:t>
            </a:r>
            <a:r>
              <a:rPr lang="en-GB" sz="2400" u="sng" dirty="0">
                <a:latin typeface="Comic Sans MS" pitchFamily="66" charset="0"/>
              </a:rPr>
              <a:t> April 2013</a:t>
            </a:r>
          </a:p>
        </p:txBody>
      </p:sp>
      <p:sp>
        <p:nvSpPr>
          <p:cNvPr id="9" name="Rectangle 8"/>
          <p:cNvSpPr/>
          <p:nvPr/>
        </p:nvSpPr>
        <p:spPr>
          <a:xfrm>
            <a:off x="3330396" y="476672"/>
            <a:ext cx="2465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Trigonometry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Missing Side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1484784"/>
            <a:ext cx="4104456" cy="4680520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= 7.93 cm</a:t>
            </a:r>
          </a:p>
          <a:p>
            <a:pPr>
              <a:buNone/>
            </a:pPr>
            <a:r>
              <a:rPr lang="en-GB" sz="4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= 8.59 cm</a:t>
            </a:r>
          </a:p>
          <a:p>
            <a:pPr>
              <a:buNone/>
            </a:pPr>
            <a:r>
              <a:rPr lang="en-GB" sz="48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= 23.5 cm</a:t>
            </a:r>
          </a:p>
          <a:p>
            <a:pPr>
              <a:buNone/>
            </a:pPr>
            <a:r>
              <a:rPr lang="en-GB" sz="48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= 15.9 cm</a:t>
            </a:r>
            <a:endParaRPr lang="en-GB" sz="4800" baseline="4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4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In your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>
                <a:latin typeface="Comic Sans MS" pitchFamily="66" charset="0"/>
              </a:rPr>
              <a:t>To find a missing side on a non right angle triangle using the Sine rule I...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212976"/>
            <a:ext cx="479476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1585"/>
            <a:ext cx="4716016" cy="28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752725"/>
            <a:ext cx="2476500" cy="67627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332656"/>
            <a:ext cx="3541390" cy="218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71128" y="3212976"/>
            <a:ext cx="483292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1128" y="4077072"/>
            <a:ext cx="483292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1128" y="4941168"/>
            <a:ext cx="483292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9512" y="5733256"/>
            <a:ext cx="496855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37820" y="3660626"/>
            <a:ext cx="1714500" cy="676275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4552925"/>
            <a:ext cx="2495550" cy="676275"/>
          </a:xfrm>
          <a:prstGeom prst="rect">
            <a:avLst/>
          </a:prstGeom>
          <a:noFill/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5445224"/>
            <a:ext cx="2543175" cy="381000"/>
          </a:xfrm>
          <a:prstGeom prst="rect">
            <a:avLst/>
          </a:prstGeom>
          <a:noFill/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6093296"/>
            <a:ext cx="2441071" cy="432048"/>
          </a:xfrm>
          <a:prstGeom prst="rect">
            <a:avLst/>
          </a:prstGeom>
          <a:noFill/>
        </p:spPr>
      </p:pic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itchFamily="66" charset="0"/>
              </a:rPr>
              <a:t>Your Turn – </a:t>
            </a:r>
            <a:r>
              <a:rPr lang="en-GB" sz="2700" dirty="0">
                <a:latin typeface="Comic Sans MS" pitchFamily="66" charset="0"/>
              </a:rPr>
              <a:t>Give your answer to 1 decimal place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6660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Extension</a:t>
            </a:r>
          </a:p>
          <a:p>
            <a:r>
              <a:rPr lang="en-GB" sz="2800" dirty="0">
                <a:latin typeface="Comic Sans MS" pitchFamily="66" charset="0"/>
              </a:rPr>
              <a:t>Create and draw your own non right triangle problem that requires the Sine Rule to calculate a missing angle. Give this to the person next to you to answer. You must mark their work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32710"/>
            <a:ext cx="7105081" cy="354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Missing Angle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1484784"/>
            <a:ext cx="4104456" cy="4680520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= 35.9</a:t>
            </a:r>
            <a:r>
              <a:rPr lang="en-GB" sz="4800" baseline="66000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GB" sz="4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= 64.5</a:t>
            </a:r>
            <a:r>
              <a:rPr lang="en-GB" sz="4800" baseline="66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GB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8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= 26.2</a:t>
            </a:r>
            <a:r>
              <a:rPr lang="en-GB" sz="4800" baseline="66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GB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8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= 29.3</a:t>
            </a:r>
            <a:r>
              <a:rPr lang="en-GB" sz="4800" baseline="66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GB" sz="4800" baseline="4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4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A64898-7DD2-FF4A-ED3E-869FEE21E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988840"/>
            <a:ext cx="8831941" cy="1872208"/>
          </a:xfrm>
        </p:spPr>
      </p:pic>
    </p:spTree>
    <p:extLst>
      <p:ext uri="{BB962C8B-B14F-4D97-AF65-F5344CB8AC3E}">
        <p14:creationId xmlns:p14="http://schemas.microsoft.com/office/powerpoint/2010/main" val="202147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92211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Comic Sans MS" pitchFamily="66" charset="0"/>
              </a:rPr>
              <a:t>Pythagoras, Sin, Cos or Tan?</a:t>
            </a:r>
          </a:p>
        </p:txBody>
      </p:sp>
      <p:pic>
        <p:nvPicPr>
          <p:cNvPr id="16386" name="Picture 2" descr="http://www.cimt.plymouth.ac.uk/projects/mepres/book8/bk8i3/s4q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2160240" cy="2133735"/>
          </a:xfrm>
          <a:prstGeom prst="rect">
            <a:avLst/>
          </a:prstGeom>
          <a:noFill/>
        </p:spPr>
      </p:pic>
      <p:pic>
        <p:nvPicPr>
          <p:cNvPr id="16388" name="Picture 4" descr="http://www.cimt.plymouth.ac.uk/projects/mepres/book9/bk9i15/s1e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293096"/>
            <a:ext cx="3086522" cy="1656184"/>
          </a:xfrm>
          <a:prstGeom prst="rect">
            <a:avLst/>
          </a:prstGeom>
          <a:noFill/>
        </p:spPr>
      </p:pic>
      <p:pic>
        <p:nvPicPr>
          <p:cNvPr id="16390" name="Picture 6" descr="http://www.cimt.plymouth.ac.uk/projects/mepres/step-up/sect4/cheg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412776"/>
            <a:ext cx="2741077" cy="1872208"/>
          </a:xfrm>
          <a:prstGeom prst="rect">
            <a:avLst/>
          </a:prstGeom>
          <a:noFill/>
        </p:spPr>
      </p:pic>
      <p:pic>
        <p:nvPicPr>
          <p:cNvPr id="16392" name="Picture 8" descr="http://www.cimt.plymouth.ac.uk/projects/mepres/book9/bk9i15/s4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883366"/>
            <a:ext cx="2304256" cy="220993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184482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024" y="4366845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pic>
        <p:nvPicPr>
          <p:cNvPr id="16394" name="Picture 10" descr="http://www.cimt.plymouth.ac.uk/projects/mepres/book9/bk9i15/s3e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90304" y="1412776"/>
            <a:ext cx="2453696" cy="1800201"/>
          </a:xfrm>
          <a:prstGeom prst="rect">
            <a:avLst/>
          </a:prstGeom>
          <a:noFill/>
        </p:spPr>
      </p:pic>
      <p:pic>
        <p:nvPicPr>
          <p:cNvPr id="16396" name="Picture 12" descr="http://www.cimt.plymouth.ac.uk/projects/mepres/step-up/sect4/cheg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4437112"/>
            <a:ext cx="2525819" cy="15121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3528" y="3429000"/>
            <a:ext cx="187220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  <a:cs typeface="Times New Roman" pitchFamily="18" charset="0"/>
              </a:rPr>
              <a:t>Pythagoras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19872" y="3429000"/>
            <a:ext cx="237626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  <a:cs typeface="Times New Roman" pitchFamily="18" charset="0"/>
              </a:rPr>
              <a:t>Sin – Missing Side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44208" y="3429000"/>
            <a:ext cx="252028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  <a:cs typeface="Times New Roman" pitchFamily="18" charset="0"/>
              </a:rPr>
              <a:t>Tan – Missing Side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6165304"/>
            <a:ext cx="252028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  <a:cs typeface="Times New Roman" pitchFamily="18" charset="0"/>
              </a:rPr>
              <a:t>Tan – Missing angle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5896" y="6165304"/>
            <a:ext cx="201622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  <a:cs typeface="Times New Roman" pitchFamily="18" charset="0"/>
              </a:rPr>
              <a:t>Pythagoras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32240" y="6165304"/>
            <a:ext cx="201622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  <a:cs typeface="Times New Roman" pitchFamily="18" charset="0"/>
              </a:rPr>
              <a:t>Neither...?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528" y="12687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1)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3848" y="12687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2)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88224" y="13216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3)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544" y="40050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4)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47864" y="40050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5)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32240" y="40579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Comic Sans MS" pitchFamily="66" charset="0"/>
              </a:rPr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  <a:ln w="63500"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3600" dirty="0">
                <a:latin typeface="Comic Sans MS" pitchFamily="66" charset="0"/>
              </a:rPr>
              <a:t>What do we do when I have a missing angle or side in a non right angled triangle?</a:t>
            </a:r>
          </a:p>
        </p:txBody>
      </p:sp>
      <p:pic>
        <p:nvPicPr>
          <p:cNvPr id="4" name="Picture 12" descr="http://www.cimt.plymouth.ac.uk/projects/mepres/step-up/sect4/che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276872"/>
            <a:ext cx="4089421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Not a right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221088"/>
            <a:ext cx="4320480" cy="1905075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n-GB" sz="13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>
                <a:latin typeface="Comic Sans MS" pitchFamily="66" charset="0"/>
              </a:rPr>
              <a:t>It is important you see this is a proportional relationship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4536" y="1484784"/>
            <a:ext cx="37379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412719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http://www.cimt.plymouth.ac.uk/projects/mepres/step-up/sect4/cheg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077072"/>
            <a:ext cx="3803127" cy="2276872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6444208" y="1556792"/>
            <a:ext cx="360040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804248" y="3573016"/>
            <a:ext cx="360040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48064" y="3429000"/>
            <a:ext cx="360040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452320" y="2420888"/>
            <a:ext cx="360040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724128" y="249289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8532440" y="342900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07704" cy="6858000"/>
          </a:xfrm>
          <a:solidFill>
            <a:srgbClr val="00B0F0"/>
          </a:solidFill>
        </p:spPr>
        <p:txBody>
          <a:bodyPr vert="wordArtVert"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Formula Page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0206" y="0"/>
            <a:ext cx="57037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347864" y="5517232"/>
            <a:ext cx="2088232" cy="4766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08104" y="5805264"/>
            <a:ext cx="115212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88224" y="5180999"/>
            <a:ext cx="2411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You don’t need to remember it1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How can I be sure?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00808"/>
            <a:ext cx="4283967" cy="2244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8411" y="1700808"/>
            <a:ext cx="4465590" cy="2207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365104"/>
            <a:ext cx="3368488" cy="215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&quot;No&quot; Symbol 5"/>
          <p:cNvSpPr/>
          <p:nvPr/>
        </p:nvSpPr>
        <p:spPr>
          <a:xfrm>
            <a:off x="3347864" y="4149080"/>
            <a:ext cx="2808312" cy="2492896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8229600" cy="940966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800" dirty="0">
                <a:solidFill>
                  <a:schemeClr val="bg1"/>
                </a:solidFill>
                <a:latin typeface="Comic Sans MS" pitchFamily="66" charset="0"/>
              </a:rPr>
              <a:t>Circle if we can apply the Sine Rule</a:t>
            </a:r>
          </a:p>
        </p:txBody>
      </p:sp>
      <p:pic>
        <p:nvPicPr>
          <p:cNvPr id="3074" name="Picture 2" descr="http://www.cimt.plymouth.ac.uk/projects/mepres/step-up/sect4/che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340769"/>
            <a:ext cx="2405542" cy="14401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076" name="Picture 4" descr="http://www.cimt.plymouth.ac.uk/projects/mepres/step-up/sect4/egcosinerule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56992"/>
            <a:ext cx="1728192" cy="3303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078" name="Picture 6" descr="http://www.cimt.plymouth.ac.uk/projects/mepres/step-up/sect4/pqsinerule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8436" y="1268760"/>
            <a:ext cx="2897700" cy="15121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080" name="Picture 8" descr="http://www.cimt.plymouth.ac.uk/projects/mepres/step-up/sect4/pqsinerule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2996952"/>
            <a:ext cx="3096344" cy="15878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082" name="Picture 10" descr="http://www.cimt.plymouth.ac.uk/projects/mepres/step-up/sect4/egcosinerule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580009"/>
            <a:ext cx="2304256" cy="20893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9184" y="4941168"/>
            <a:ext cx="2614904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1196752"/>
            <a:ext cx="24098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2627784" y="3068960"/>
            <a:ext cx="3168352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-180528" y="1196752"/>
            <a:ext cx="3168352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843808" y="1052736"/>
            <a:ext cx="3168352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3204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4104456" cy="308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60648"/>
            <a:ext cx="2736304" cy="266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3356992"/>
            <a:ext cx="2476500" cy="685800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5161" y="4293096"/>
            <a:ext cx="1781175" cy="676275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5157192"/>
            <a:ext cx="1944216" cy="714202"/>
          </a:xfrm>
          <a:prstGeom prst="rect">
            <a:avLst/>
          </a:prstGeom>
          <a:noFill/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6047958"/>
            <a:ext cx="2189043" cy="405378"/>
          </a:xfrm>
          <a:prstGeom prst="rect">
            <a:avLst/>
          </a:prstGeom>
          <a:noFill/>
        </p:spPr>
      </p:pic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3528" y="3284984"/>
            <a:ext cx="410445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23528" y="4149080"/>
            <a:ext cx="410445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23528" y="5013176"/>
            <a:ext cx="410445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75928" y="5805264"/>
            <a:ext cx="410445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itchFamily="66" charset="0"/>
              </a:rPr>
              <a:t>Your Turn – </a:t>
            </a:r>
            <a:r>
              <a:rPr lang="en-GB" sz="2700" dirty="0">
                <a:latin typeface="Comic Sans MS" pitchFamily="66" charset="0"/>
              </a:rPr>
              <a:t>Give your answer to 3 significant figures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27280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56660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Extension</a:t>
            </a:r>
          </a:p>
          <a:p>
            <a:r>
              <a:rPr lang="en-GB" sz="2800" dirty="0">
                <a:latin typeface="Comic Sans MS" pitchFamily="66" charset="0"/>
              </a:rPr>
              <a:t>Create and draw your own non right triangle problem that requires the Sine Rule to calculate a missing side. Give this to the person next to you to answer. You must mark their work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304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Pythagoras, Sin, Cos or Tan?</vt:lpstr>
      <vt:lpstr>Question</vt:lpstr>
      <vt:lpstr>Not a right angle?</vt:lpstr>
      <vt:lpstr>Formula Page</vt:lpstr>
      <vt:lpstr>How can I be sure?</vt:lpstr>
      <vt:lpstr>Circle if we can apply the Sine Rule</vt:lpstr>
      <vt:lpstr>PowerPoint Presentation</vt:lpstr>
      <vt:lpstr>Your Turn – Give your answer to 3 significant figures</vt:lpstr>
      <vt:lpstr>Missing Side Solutions</vt:lpstr>
      <vt:lpstr>In your words</vt:lpstr>
      <vt:lpstr>PowerPoint Presentation</vt:lpstr>
      <vt:lpstr>Your Turn – Give your answer to 1 decimal place</vt:lpstr>
      <vt:lpstr>Missing Angle Solutions</vt:lpstr>
      <vt:lpstr>PowerPoint Presentation</vt:lpstr>
    </vt:vector>
  </TitlesOfParts>
  <Company>OSB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WhiddonJ</dc:creator>
  <cp:lastModifiedBy>Lyn ZHANG</cp:lastModifiedBy>
  <cp:revision>184</cp:revision>
  <dcterms:created xsi:type="dcterms:W3CDTF">2011-01-19T11:42:20Z</dcterms:created>
  <dcterms:modified xsi:type="dcterms:W3CDTF">2023-06-19T04:44:15Z</dcterms:modified>
</cp:coreProperties>
</file>