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21A46B16-6A15-4625-45D7-02D267ED9034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2291" name="Freeform 3">
              <a:extLst>
                <a:ext uri="{FF2B5EF4-FFF2-40B4-BE49-F238E27FC236}">
                  <a16:creationId xmlns:a16="http://schemas.microsoft.com/office/drawing/2014/main" id="{443681F9-707D-0F4A-DBB7-69B50E41750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2" name="Freeform 4">
              <a:extLst>
                <a:ext uri="{FF2B5EF4-FFF2-40B4-BE49-F238E27FC236}">
                  <a16:creationId xmlns:a16="http://schemas.microsoft.com/office/drawing/2014/main" id="{30361EE2-CF48-6F11-632D-C652ED8DB6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3" name="Freeform 5">
              <a:extLst>
                <a:ext uri="{FF2B5EF4-FFF2-40B4-BE49-F238E27FC236}">
                  <a16:creationId xmlns:a16="http://schemas.microsoft.com/office/drawing/2014/main" id="{E5FE640A-ABC6-0B81-010D-C120CC8C440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4" name="Freeform 6">
              <a:extLst>
                <a:ext uri="{FF2B5EF4-FFF2-40B4-BE49-F238E27FC236}">
                  <a16:creationId xmlns:a16="http://schemas.microsoft.com/office/drawing/2014/main" id="{F56883E5-2255-470B-239D-1FFF350D27F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5" name="Freeform 7">
              <a:extLst>
                <a:ext uri="{FF2B5EF4-FFF2-40B4-BE49-F238E27FC236}">
                  <a16:creationId xmlns:a16="http://schemas.microsoft.com/office/drawing/2014/main" id="{7A5D7F3E-9E8B-3D30-51E8-D8EAD7CC5E6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6" name="Freeform 8">
              <a:extLst>
                <a:ext uri="{FF2B5EF4-FFF2-40B4-BE49-F238E27FC236}">
                  <a16:creationId xmlns:a16="http://schemas.microsoft.com/office/drawing/2014/main" id="{3399EF0E-0889-92D4-F71E-7E882305D4A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7" name="Freeform 9">
              <a:extLst>
                <a:ext uri="{FF2B5EF4-FFF2-40B4-BE49-F238E27FC236}">
                  <a16:creationId xmlns:a16="http://schemas.microsoft.com/office/drawing/2014/main" id="{B6447F2A-7B0D-E033-3806-B690FCD0CB3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8" name="Freeform 10">
              <a:extLst>
                <a:ext uri="{FF2B5EF4-FFF2-40B4-BE49-F238E27FC236}">
                  <a16:creationId xmlns:a16="http://schemas.microsoft.com/office/drawing/2014/main" id="{D72A2D23-5C49-A472-B3F8-3F8D6D54DB5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99" name="Freeform 11">
              <a:extLst>
                <a:ext uri="{FF2B5EF4-FFF2-40B4-BE49-F238E27FC236}">
                  <a16:creationId xmlns:a16="http://schemas.microsoft.com/office/drawing/2014/main" id="{E5FBFBE8-6969-44E5-AE79-36003132341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0" name="Freeform 12">
              <a:extLst>
                <a:ext uri="{FF2B5EF4-FFF2-40B4-BE49-F238E27FC236}">
                  <a16:creationId xmlns:a16="http://schemas.microsoft.com/office/drawing/2014/main" id="{1B6EE1FA-1284-8662-F069-3F4F5594B38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1" name="Freeform 13">
              <a:extLst>
                <a:ext uri="{FF2B5EF4-FFF2-40B4-BE49-F238E27FC236}">
                  <a16:creationId xmlns:a16="http://schemas.microsoft.com/office/drawing/2014/main" id="{C1E02EBB-91F9-8A2D-F6E1-F13A4EA9E17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2" name="Freeform 14">
              <a:extLst>
                <a:ext uri="{FF2B5EF4-FFF2-40B4-BE49-F238E27FC236}">
                  <a16:creationId xmlns:a16="http://schemas.microsoft.com/office/drawing/2014/main" id="{2CD8D30A-4510-30D7-6CEB-B5850D4410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3" name="Freeform 15">
              <a:extLst>
                <a:ext uri="{FF2B5EF4-FFF2-40B4-BE49-F238E27FC236}">
                  <a16:creationId xmlns:a16="http://schemas.microsoft.com/office/drawing/2014/main" id="{3C72CFCD-25D8-76E3-91E4-4A08883364E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4" name="Freeform 16">
              <a:extLst>
                <a:ext uri="{FF2B5EF4-FFF2-40B4-BE49-F238E27FC236}">
                  <a16:creationId xmlns:a16="http://schemas.microsoft.com/office/drawing/2014/main" id="{EE6D1D31-67FE-53C8-77B6-FB1FC5755C2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5" name="Freeform 17">
              <a:extLst>
                <a:ext uri="{FF2B5EF4-FFF2-40B4-BE49-F238E27FC236}">
                  <a16:creationId xmlns:a16="http://schemas.microsoft.com/office/drawing/2014/main" id="{68620210-CECC-FD86-4856-1BD83222AF4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6FC1CF0E-7465-6D89-C494-61BCEE8E98D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5614E34A-B3B2-25AD-ABB3-5F6DC4A981A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2308" name="Rectangle 20">
            <a:extLst>
              <a:ext uri="{FF2B5EF4-FFF2-40B4-BE49-F238E27FC236}">
                <a16:creationId xmlns:a16="http://schemas.microsoft.com/office/drawing/2014/main" id="{A9E3BF04-34EE-E992-7E45-C590951A0BE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09B01B3E-4F56-FC05-7305-92CED1F556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DED3F39B-3FF5-BFC5-1362-CB1571BD06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FCC3C9A-7D11-4128-9D03-7D2F0CF281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A9B96-BA40-0AAD-CB5D-6F93FC91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A61D8-64C1-F22A-E8CE-58B513807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2A972-B488-0C00-0EF6-CB9DD4E00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00815-C65F-E586-0EAF-4A191AA4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6FC73-8021-E854-8BB1-2D83A7F0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C2FA6-171D-4F8E-8222-636EE8D48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5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C78AE-A6EF-8D35-A624-D6364C2BE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F3E731-AD92-52C0-8DD5-A7A543896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8009D-4144-8BC6-6FD6-50A943CB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7ABD-C437-3429-8C00-A1032C35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809BA-5AE7-F3FE-C58E-3006D9677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CCB40-8C8F-499A-9EF5-8409795D7B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87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DF4B1-3650-4673-93CE-B35CE642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2BBE-9587-54B3-3FF3-989CDC89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42D11-15AB-2C46-154F-5E2DCB7A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C266C-626C-C9C4-B6BE-4B2BA2BB8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F751F-4A3A-5491-6636-46DCC460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3D695-8456-41EA-815D-09D53FF0F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82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F7B6-B163-6566-1FD5-E59C9CF5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DC8DE-9716-B586-9770-3C45AF718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14BAD-38DF-2237-97A3-6D333E1DF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A3A3C-C6BA-B2BE-9C19-583142A0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7D7A2-E67F-DD17-B0A6-4CD9004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98362-E8C9-47E0-A7B3-A14561F7B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01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7D9CD-7E22-9F86-4466-9E308A9C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622A5-0523-9CF6-F9EA-2EB145833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4B931-1D49-A50F-9DEB-7F07BB800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CD88B-747C-0147-C288-D8FA7E02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6CB9F-14D2-4E06-4CEA-038F4B40F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6DB8F-B327-56E8-CFAC-F3D349827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0198B-770A-472F-BD47-2974CD9C7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52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A3DD-A9C6-223D-3F6B-BD72FF4D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599E-210E-E5CC-62AC-47840B878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B5570-39D3-64BF-8D7C-FA75C6F0D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621510-C4F1-F2F1-9EE1-BE3985662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042B6-C1E8-C484-BF4E-AD44E16C3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EEE65D-8051-5958-DE3E-53756B92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3013B-F059-49AD-F2DE-605AD6DF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A50EB0-5340-756E-0C28-196E8E1D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82B71-2519-4433-92ED-C75D42E937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1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5C45-43C4-BA22-B7AD-E3C5A176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F6F2B-1114-5876-CA82-59555832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75FA7-1617-99BE-5FDC-C537E89F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14296-B403-5B4B-663D-B1B8467C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595CF-8D2C-4EDB-BF38-67D95481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5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6854F-163B-FA25-902B-94699F1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BA657-30C2-BBB7-0C29-FA89B2F1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B36AD-A1B2-D6B0-8E1D-4D65690E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DD9CA-54E4-43BC-A6C3-1C4810283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76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8DEF-A71A-7028-FD86-2A3F8270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30BE-B00F-82A6-1538-A0A0EFEE3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903E4-0623-6DF4-648E-B7A79E618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B854E-9670-BAF7-C03A-2575238E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1ABB-8012-C2A5-9D99-C699DDEB6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CBB55-58CD-0FBD-5B6A-06EAF300A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0C923-DADA-4E9F-BCA9-D0120D1FF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86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A85F-0C72-26D6-2E76-3DF84057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40A71-6E86-D3E5-77C2-35734DA97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92CA8-63C5-EA36-071E-D11261BA9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E2B32-787D-7A0E-1F1B-41C438D2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F84DE-9909-7F6D-91EB-759C6796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D7F25-E3CF-9DA5-2B0F-4B3BE8ABD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42FF-AAE4-468E-8A40-A7D3D843A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2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5D722FFF-D5FB-56F6-9CE8-30EA58BDBAE1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1267" name="Freeform 3">
              <a:extLst>
                <a:ext uri="{FF2B5EF4-FFF2-40B4-BE49-F238E27FC236}">
                  <a16:creationId xmlns:a16="http://schemas.microsoft.com/office/drawing/2014/main" id="{14923397-4810-FBE3-1528-C6D27D31C71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68" name="Freeform 4">
              <a:extLst>
                <a:ext uri="{FF2B5EF4-FFF2-40B4-BE49-F238E27FC236}">
                  <a16:creationId xmlns:a16="http://schemas.microsoft.com/office/drawing/2014/main" id="{7C27F89C-D607-259C-9B13-C94C02605F4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69" name="Freeform 5">
              <a:extLst>
                <a:ext uri="{FF2B5EF4-FFF2-40B4-BE49-F238E27FC236}">
                  <a16:creationId xmlns:a16="http://schemas.microsoft.com/office/drawing/2014/main" id="{3A5D399C-DE49-680F-13DB-108F9E3735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0" name="Freeform 6">
              <a:extLst>
                <a:ext uri="{FF2B5EF4-FFF2-40B4-BE49-F238E27FC236}">
                  <a16:creationId xmlns:a16="http://schemas.microsoft.com/office/drawing/2014/main" id="{48E836B9-7B88-DB16-DB29-3C75DE5C36C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1" name="Freeform 7">
              <a:extLst>
                <a:ext uri="{FF2B5EF4-FFF2-40B4-BE49-F238E27FC236}">
                  <a16:creationId xmlns:a16="http://schemas.microsoft.com/office/drawing/2014/main" id="{B56C1F8D-8187-B137-FB78-4225B7399EC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2" name="Freeform 8">
              <a:extLst>
                <a:ext uri="{FF2B5EF4-FFF2-40B4-BE49-F238E27FC236}">
                  <a16:creationId xmlns:a16="http://schemas.microsoft.com/office/drawing/2014/main" id="{62E82E5D-71C1-5312-2B48-42E84E19025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3" name="Freeform 9">
              <a:extLst>
                <a:ext uri="{FF2B5EF4-FFF2-40B4-BE49-F238E27FC236}">
                  <a16:creationId xmlns:a16="http://schemas.microsoft.com/office/drawing/2014/main" id="{4F3B490A-8704-E256-00FF-B12F2ADB097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4" name="Freeform 10">
              <a:extLst>
                <a:ext uri="{FF2B5EF4-FFF2-40B4-BE49-F238E27FC236}">
                  <a16:creationId xmlns:a16="http://schemas.microsoft.com/office/drawing/2014/main" id="{307C7621-2A4A-F615-D081-5E97B80E4B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CC4CA73-50E2-44AF-3083-CF46CBA3BBE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DE5264C6-B259-B07A-5D70-8455DDED7E8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7" name="Freeform 13">
              <a:extLst>
                <a:ext uri="{FF2B5EF4-FFF2-40B4-BE49-F238E27FC236}">
                  <a16:creationId xmlns:a16="http://schemas.microsoft.com/office/drawing/2014/main" id="{C2C8B8F2-C2B5-2371-AAA0-A11AFBE8790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8" name="Freeform 14">
              <a:extLst>
                <a:ext uri="{FF2B5EF4-FFF2-40B4-BE49-F238E27FC236}">
                  <a16:creationId xmlns:a16="http://schemas.microsoft.com/office/drawing/2014/main" id="{43038DB1-FA7E-936E-BBB3-F3D6621B29E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79" name="Freeform 15">
              <a:extLst>
                <a:ext uri="{FF2B5EF4-FFF2-40B4-BE49-F238E27FC236}">
                  <a16:creationId xmlns:a16="http://schemas.microsoft.com/office/drawing/2014/main" id="{1DCC6F9B-73FA-E3F0-B5F0-8D7992AC5AD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80" name="Freeform 16">
              <a:extLst>
                <a:ext uri="{FF2B5EF4-FFF2-40B4-BE49-F238E27FC236}">
                  <a16:creationId xmlns:a16="http://schemas.microsoft.com/office/drawing/2014/main" id="{9ECB9217-9FE1-41CE-FAE6-FB03BFFE14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81" name="Freeform 17">
              <a:extLst>
                <a:ext uri="{FF2B5EF4-FFF2-40B4-BE49-F238E27FC236}">
                  <a16:creationId xmlns:a16="http://schemas.microsoft.com/office/drawing/2014/main" id="{AA54FAF3-3AD5-1F2C-9458-78F2C3D59D8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282" name="Rectangle 18">
            <a:extLst>
              <a:ext uri="{FF2B5EF4-FFF2-40B4-BE49-F238E27FC236}">
                <a16:creationId xmlns:a16="http://schemas.microsoft.com/office/drawing/2014/main" id="{75C8D29D-EB41-2C5E-3F74-3B1F75648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283" name="Rectangle 19">
            <a:extLst>
              <a:ext uri="{FF2B5EF4-FFF2-40B4-BE49-F238E27FC236}">
                <a16:creationId xmlns:a16="http://schemas.microsoft.com/office/drawing/2014/main" id="{3478DF82-5045-5683-8D93-E4EC2C0A9B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EE94EA7B-1F76-EF33-EDF2-F62CFA550A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285" name="Rectangle 21">
            <a:extLst>
              <a:ext uri="{FF2B5EF4-FFF2-40B4-BE49-F238E27FC236}">
                <a16:creationId xmlns:a16="http://schemas.microsoft.com/office/drawing/2014/main" id="{78C53503-B887-A583-9A0B-252F586C4A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F909F97-F6C4-427E-A24B-42E75B42AF8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86" name="Rectangle 22">
            <a:extLst>
              <a:ext uri="{FF2B5EF4-FFF2-40B4-BE49-F238E27FC236}">
                <a16:creationId xmlns:a16="http://schemas.microsoft.com/office/drawing/2014/main" id="{36DDE51F-19D0-3CA2-B466-A32D3B932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6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6EC4B4D-F08B-1C37-0954-BCD077B7C2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altLang="en-US"/>
              <a:t>Sine Rule and Cosine Rule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E6B780D-6C50-0218-31EE-79246DC777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altLang="en-US" dirty="0"/>
              <a:t>Clicker Practice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32725465-6C6A-9DCD-0EF5-FBEF2BD64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343400"/>
            <a:ext cx="2514600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8F32206B-72A4-325A-006C-944A37156BD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en-US" altLang="en-US">
                <a:solidFill>
                  <a:schemeClr val="tx1"/>
                </a:solidFill>
              </a:rPr>
              <a:t>We use the Cosine Rule when: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1E5AC6-80D7-213B-4A59-62CAD844D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844675"/>
            <a:ext cx="6264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>
                <a:solidFill>
                  <a:srgbClr val="00B0F0"/>
                </a:solidFill>
              </a:rPr>
              <a:t>Two sides and the INCLUDED angle (SAS)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561FE-D047-1C1F-3E82-9A2C9A954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3027363"/>
            <a:ext cx="62642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/>
              <a:t>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00027-79E5-3801-3953-D3C919AD4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4076700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>
                <a:solidFill>
                  <a:srgbClr val="00B0F0"/>
                </a:solidFill>
              </a:rPr>
              <a:t>All three sides (SSS)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6A2DA55-DF59-A667-9DB0-E2532B366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Cosine Rule</a:t>
            </a:r>
          </a:p>
        </p:txBody>
      </p:sp>
      <p:grpSp>
        <p:nvGrpSpPr>
          <p:cNvPr id="24580" name="Group 13">
            <a:extLst>
              <a:ext uri="{FF2B5EF4-FFF2-40B4-BE49-F238E27FC236}">
                <a16:creationId xmlns:a16="http://schemas.microsoft.com/office/drawing/2014/main" id="{2D1A3A46-50CA-EDBA-2511-E701B5CD29B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219200"/>
            <a:ext cx="3263900" cy="2563813"/>
            <a:chOff x="5118410" y="914400"/>
            <a:chExt cx="2667000" cy="2015180"/>
          </a:xfrm>
        </p:grpSpPr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F309AF4-7891-DC8A-FE52-E440B54671CB}"/>
                </a:ext>
              </a:extLst>
            </p:cNvPr>
            <p:cNvSpPr/>
            <p:nvPr/>
          </p:nvSpPr>
          <p:spPr>
            <a:xfrm>
              <a:off x="5460865" y="914400"/>
              <a:ext cx="1905556" cy="1710719"/>
            </a:xfrm>
            <a:prstGeom prst="triangl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582" name="TextBox 5">
              <a:extLst>
                <a:ext uri="{FF2B5EF4-FFF2-40B4-BE49-F238E27FC236}">
                  <a16:creationId xmlns:a16="http://schemas.microsoft.com/office/drawing/2014/main" id="{AB262293-DF52-6AD8-53FE-83745A315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2269" y="2641340"/>
              <a:ext cx="533141" cy="288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Rockwell" panose="02060603020205020403" pitchFamily="18" charset="0"/>
                </a:rPr>
                <a:t>C</a:t>
              </a:r>
            </a:p>
          </p:txBody>
        </p:sp>
        <p:sp>
          <p:nvSpPr>
            <p:cNvPr id="24583" name="TextBox 6">
              <a:extLst>
                <a:ext uri="{FF2B5EF4-FFF2-40B4-BE49-F238E27FC236}">
                  <a16:creationId xmlns:a16="http://schemas.microsoft.com/office/drawing/2014/main" id="{9FC3F8D7-6987-F5A3-00FF-1D5C49D1C5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410" y="2625119"/>
              <a:ext cx="533141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Rockwell" panose="02060603020205020403" pitchFamily="18" charset="0"/>
                </a:rPr>
                <a:t>B</a:t>
              </a:r>
            </a:p>
          </p:txBody>
        </p:sp>
        <p:sp>
          <p:nvSpPr>
            <p:cNvPr id="24584" name="TextBox 7">
              <a:extLst>
                <a:ext uri="{FF2B5EF4-FFF2-40B4-BE49-F238E27FC236}">
                  <a16:creationId xmlns:a16="http://schemas.microsoft.com/office/drawing/2014/main" id="{B603CAE3-0E61-C416-49A9-21BDFF7E6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3837" y="1578224"/>
              <a:ext cx="534438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i="1">
                  <a:latin typeface="Rockwell" panose="02060603020205020403" pitchFamily="18" charset="0"/>
                </a:rPr>
                <a:t>c</a:t>
              </a:r>
            </a:p>
          </p:txBody>
        </p:sp>
        <p:sp>
          <p:nvSpPr>
            <p:cNvPr id="24585" name="TextBox 8">
              <a:extLst>
                <a:ext uri="{FF2B5EF4-FFF2-40B4-BE49-F238E27FC236}">
                  <a16:creationId xmlns:a16="http://schemas.microsoft.com/office/drawing/2014/main" id="{5DE61BDF-0902-C712-F799-05700D97F6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832" y="2621376"/>
              <a:ext cx="533141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i="1">
                  <a:latin typeface="Rockwell" panose="02060603020205020403" pitchFamily="18" charset="0"/>
                </a:rPr>
                <a:t>a</a:t>
              </a:r>
            </a:p>
          </p:txBody>
        </p:sp>
        <p:sp>
          <p:nvSpPr>
            <p:cNvPr id="24586" name="TextBox 9">
              <a:extLst>
                <a:ext uri="{FF2B5EF4-FFF2-40B4-BE49-F238E27FC236}">
                  <a16:creationId xmlns:a16="http://schemas.microsoft.com/office/drawing/2014/main" id="{DB413F2C-8687-E2E9-9672-0234AC1FA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3281" y="1606923"/>
              <a:ext cx="533140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i="1">
                  <a:latin typeface="Rockwell" panose="02060603020205020403" pitchFamily="18" charset="0"/>
                </a:rPr>
                <a:t>b</a:t>
              </a:r>
            </a:p>
          </p:txBody>
        </p:sp>
        <p:sp>
          <p:nvSpPr>
            <p:cNvPr id="24587" name="TextBox 10">
              <a:extLst>
                <a:ext uri="{FF2B5EF4-FFF2-40B4-BE49-F238E27FC236}">
                  <a16:creationId xmlns:a16="http://schemas.microsoft.com/office/drawing/2014/main" id="{BD3F5AB4-66C6-E9F1-7576-7395060F7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3507" y="2252030"/>
              <a:ext cx="533141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Rockwell" panose="02060603020205020403" pitchFamily="18" charset="0"/>
                </a:rPr>
                <a:t>B</a:t>
              </a:r>
              <a:r>
                <a:rPr lang="en-US" altLang="en-US">
                  <a:latin typeface="Rockwell" panose="02060603020205020403" pitchFamily="18" charset="0"/>
                  <a:sym typeface="Symbol" panose="05050102010706020507" pitchFamily="18" charset="2"/>
                </a:rPr>
                <a:t></a:t>
              </a:r>
              <a:endParaRPr lang="en-US" altLang="en-US">
                <a:latin typeface="Rockwell" panose="02060603020205020403" pitchFamily="18" charset="0"/>
              </a:endParaRPr>
            </a:p>
          </p:txBody>
        </p:sp>
        <p:sp>
          <p:nvSpPr>
            <p:cNvPr id="24588" name="TextBox 11">
              <a:extLst>
                <a:ext uri="{FF2B5EF4-FFF2-40B4-BE49-F238E27FC236}">
                  <a16:creationId xmlns:a16="http://schemas.microsoft.com/office/drawing/2014/main" id="{3E502229-9D9D-9AEB-CCB4-9F17B02011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7073" y="1057896"/>
              <a:ext cx="533141" cy="28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Rockwell" panose="02060603020205020403" pitchFamily="18" charset="0"/>
                </a:rPr>
                <a:t>A</a:t>
              </a:r>
              <a:r>
                <a:rPr lang="en-US" altLang="en-US">
                  <a:latin typeface="Rockwell" panose="02060603020205020403" pitchFamily="18" charset="0"/>
                  <a:sym typeface="Symbol" panose="05050102010706020507" pitchFamily="18" charset="2"/>
                </a:rPr>
                <a:t></a:t>
              </a:r>
              <a:endParaRPr lang="en-US" altLang="en-US">
                <a:latin typeface="Rockwell" panose="02060603020205020403" pitchFamily="18" charset="0"/>
              </a:endParaRPr>
            </a:p>
          </p:txBody>
        </p:sp>
        <p:sp>
          <p:nvSpPr>
            <p:cNvPr id="24589" name="TextBox 12">
              <a:extLst>
                <a:ext uri="{FF2B5EF4-FFF2-40B4-BE49-F238E27FC236}">
                  <a16:creationId xmlns:a16="http://schemas.microsoft.com/office/drawing/2014/main" id="{B8F459D2-4CF5-CB67-3016-A9D181F27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8634" y="2268251"/>
              <a:ext cx="533141" cy="288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Rockwell" panose="02060603020205020403" pitchFamily="18" charset="0"/>
                </a:rPr>
                <a:t>C</a:t>
              </a:r>
              <a:r>
                <a:rPr lang="en-US" altLang="en-US">
                  <a:latin typeface="Rockwell" panose="02060603020205020403" pitchFamily="18" charset="0"/>
                  <a:sym typeface="Symbol" panose="05050102010706020507" pitchFamily="18" charset="2"/>
                </a:rPr>
                <a:t></a:t>
              </a:r>
              <a:endParaRPr lang="en-US" altLang="en-US">
                <a:latin typeface="Rockwell" panose="02060603020205020403" pitchFamily="18" charset="0"/>
              </a:endParaRPr>
            </a:p>
          </p:txBody>
        </p:sp>
      </p:grpSp>
      <p:pic>
        <p:nvPicPr>
          <p:cNvPr id="24590" name="Picture 3" descr="ib_studies_sl_book.pdf (SECURED) - Foxit Reader - [ib_studies_sl_book.pdf (SECURED)]">
            <a:extLst>
              <a:ext uri="{FF2B5EF4-FFF2-40B4-BE49-F238E27FC236}">
                <a16:creationId xmlns:a16="http://schemas.microsoft.com/office/drawing/2014/main" id="{F441E21A-94E2-0615-00D9-5844A5B46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25" t="32442" r="31342" b="54114"/>
          <a:stretch>
            <a:fillRect/>
          </a:stretch>
        </p:blipFill>
        <p:spPr bwMode="auto">
          <a:xfrm>
            <a:off x="3733800" y="1524000"/>
            <a:ext cx="47799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1" name="TextBox 2">
            <a:extLst>
              <a:ext uri="{FF2B5EF4-FFF2-40B4-BE49-F238E27FC236}">
                <a16:creationId xmlns:a16="http://schemas.microsoft.com/office/drawing/2014/main" id="{DF943100-1C21-7CC3-70F6-B91BC03D3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14800"/>
            <a:ext cx="8305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latin typeface="Rockwell" panose="02060603020205020403" pitchFamily="18" charset="0"/>
              </a:rPr>
              <a:t>(One side)</a:t>
            </a:r>
            <a:r>
              <a:rPr lang="en-US" altLang="en-US" sz="3000" b="1" baseline="30000">
                <a:latin typeface="Rockwell" panose="02060603020205020403" pitchFamily="18" charset="0"/>
              </a:rPr>
              <a:t>2</a:t>
            </a:r>
            <a:endParaRPr lang="en-US" altLang="en-US" sz="3000" b="1">
              <a:latin typeface="Rockwell" panose="02060603020205020403" pitchFamily="18" charset="0"/>
            </a:endParaRPr>
          </a:p>
          <a:p>
            <a:pPr algn="ctr" eaLnBrk="1" hangingPunct="1"/>
            <a:r>
              <a:rPr lang="en-US" altLang="en-US" sz="3000" b="1">
                <a:latin typeface="Rockwell" panose="02060603020205020403" pitchFamily="18" charset="0"/>
              </a:rPr>
              <a:t>=</a:t>
            </a:r>
          </a:p>
          <a:p>
            <a:pPr algn="ctr" eaLnBrk="1" hangingPunct="1"/>
            <a:r>
              <a:rPr lang="en-US" altLang="en-US" sz="3000" b="1">
                <a:latin typeface="Rockwell" panose="02060603020205020403" pitchFamily="18" charset="0"/>
              </a:rPr>
              <a:t>(other side)</a:t>
            </a:r>
            <a:r>
              <a:rPr lang="en-US" altLang="en-US" sz="3000" b="1" baseline="30000">
                <a:latin typeface="Rockwell" panose="02060603020205020403" pitchFamily="18" charset="0"/>
              </a:rPr>
              <a:t>2</a:t>
            </a:r>
            <a:r>
              <a:rPr lang="en-US" altLang="en-US" sz="3000" b="1">
                <a:latin typeface="Rockwell" panose="02060603020205020403" pitchFamily="18" charset="0"/>
              </a:rPr>
              <a:t>+(last side)</a:t>
            </a:r>
            <a:r>
              <a:rPr lang="en-US" altLang="en-US" sz="3000" b="1" baseline="30000">
                <a:latin typeface="Rockwell" panose="02060603020205020403" pitchFamily="18" charset="0"/>
              </a:rPr>
              <a:t>2</a:t>
            </a:r>
            <a:endParaRPr lang="en-US" altLang="en-US" sz="3000" b="1">
              <a:latin typeface="Rockwell" panose="02060603020205020403" pitchFamily="18" charset="0"/>
            </a:endParaRPr>
          </a:p>
          <a:p>
            <a:pPr algn="ctr" eaLnBrk="1" hangingPunct="1"/>
            <a:r>
              <a:rPr lang="en-US" altLang="en-US" sz="3000" b="1">
                <a:latin typeface="Rockwell" panose="02060603020205020403" pitchFamily="18" charset="0"/>
              </a:rPr>
              <a:t>-</a:t>
            </a:r>
          </a:p>
          <a:p>
            <a:pPr algn="ctr" eaLnBrk="1" hangingPunct="1"/>
            <a:r>
              <a:rPr lang="en-US" altLang="en-US" sz="3000" b="1">
                <a:latin typeface="Rockwell" panose="02060603020205020403" pitchFamily="18" charset="0"/>
              </a:rPr>
              <a:t>2(other side)(last side)cos(angle of 1</a:t>
            </a:r>
            <a:r>
              <a:rPr lang="en-US" altLang="en-US" sz="3000" b="1" baseline="30000">
                <a:latin typeface="Rockwell" panose="02060603020205020403" pitchFamily="18" charset="0"/>
              </a:rPr>
              <a:t>st</a:t>
            </a:r>
            <a:r>
              <a:rPr lang="en-US" altLang="en-US" sz="3000" b="1">
                <a:latin typeface="Rockwell" panose="02060603020205020403" pitchFamily="18" charset="0"/>
              </a:rPr>
              <a:t> side)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B895784-F67E-DC20-349A-33F464FA4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Practice Together: Find the length of side a</a:t>
            </a:r>
          </a:p>
        </p:txBody>
      </p:sp>
      <p:pic>
        <p:nvPicPr>
          <p:cNvPr id="25604" name="Picture 2" descr="ib_studies_sl_book.pdf (SECURED) - Foxit Reader - [ib_studies_sl_book.pdf (SECURED)]">
            <a:extLst>
              <a:ext uri="{FF2B5EF4-FFF2-40B4-BE49-F238E27FC236}">
                <a16:creationId xmlns:a16="http://schemas.microsoft.com/office/drawing/2014/main" id="{C8418920-8F9E-4238-3177-182676A2D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41" t="35854" r="19389" b="43478"/>
          <a:stretch>
            <a:fillRect/>
          </a:stretch>
        </p:blipFill>
        <p:spPr bwMode="auto">
          <a:xfrm>
            <a:off x="2590800" y="1981200"/>
            <a:ext cx="4267200" cy="310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0C079F7-B701-307B-D83A-A6D99547190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length of side r in km: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479FE31-D250-CADE-D182-511F3200E329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29400" y="4572000"/>
            <a:ext cx="1854200" cy="15621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3.38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grpSp>
        <p:nvGrpSpPr>
          <p:cNvPr id="27652" name="Group 5">
            <a:extLst>
              <a:ext uri="{FF2B5EF4-FFF2-40B4-BE49-F238E27FC236}">
                <a16:creationId xmlns:a16="http://schemas.microsoft.com/office/drawing/2014/main" id="{0B8897F1-D79F-083F-6FD9-CD3CFED1657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495800" cy="3578225"/>
            <a:chOff x="3733800" y="3717"/>
            <a:chExt cx="3048000" cy="2434683"/>
          </a:xfrm>
        </p:grpSpPr>
        <p:pic>
          <p:nvPicPr>
            <p:cNvPr id="27653" name="Picture 3">
              <a:extLst>
                <a:ext uri="{FF2B5EF4-FFF2-40B4-BE49-F238E27FC236}">
                  <a16:creationId xmlns:a16="http://schemas.microsoft.com/office/drawing/2014/main" id="{E0BB1A91-7048-F0CB-02BF-90ED2BD030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761" t="61578" r="37445" b="15422"/>
            <a:stretch>
              <a:fillRect/>
            </a:stretch>
          </p:blipFill>
          <p:spPr bwMode="auto">
            <a:xfrm>
              <a:off x="3733800" y="3717"/>
              <a:ext cx="3048000" cy="2434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C3293FB-AF1A-61F4-EA41-1EDE4B1B05FB}"/>
                </a:ext>
              </a:extLst>
            </p:cNvPr>
            <p:cNvSpPr/>
            <p:nvPr/>
          </p:nvSpPr>
          <p:spPr>
            <a:xfrm>
              <a:off x="3961969" y="3717"/>
              <a:ext cx="533831" cy="45366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7655" name="Group 7">
            <a:extLst>
              <a:ext uri="{FF2B5EF4-FFF2-40B4-BE49-F238E27FC236}">
                <a16:creationId xmlns:a16="http://schemas.microsoft.com/office/drawing/2014/main" id="{123153AA-8685-ED3F-A696-53E411C354B1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447800"/>
            <a:ext cx="3124200" cy="2590800"/>
            <a:chOff x="288" y="960"/>
            <a:chExt cx="1968" cy="1632"/>
          </a:xfrm>
        </p:grpSpPr>
        <p:sp>
          <p:nvSpPr>
            <p:cNvPr id="27656" name="AutoShape 8">
              <a:extLst>
                <a:ext uri="{FF2B5EF4-FFF2-40B4-BE49-F238E27FC236}">
                  <a16:creationId xmlns:a16="http://schemas.microsoft.com/office/drawing/2014/main" id="{331FE0F6-32EB-3364-D4D2-C0650C5D6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7657" name="Text Box 9">
              <a:extLst>
                <a:ext uri="{FF2B5EF4-FFF2-40B4-BE49-F238E27FC236}">
                  <a16:creationId xmlns:a16="http://schemas.microsoft.com/office/drawing/2014/main" id="{B9FE95E5-63FF-021D-1205-50A516810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7AF9FD0-B284-D31B-DFB4-8A366370612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length of AC in cm: 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6159640-6955-7E45-4F59-A91992608F1D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553200" y="4876800"/>
            <a:ext cx="1930400" cy="12573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8.39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grpSp>
        <p:nvGrpSpPr>
          <p:cNvPr id="28679" name="Group 7">
            <a:extLst>
              <a:ext uri="{FF2B5EF4-FFF2-40B4-BE49-F238E27FC236}">
                <a16:creationId xmlns:a16="http://schemas.microsoft.com/office/drawing/2014/main" id="{81C9182F-5866-696F-BA2A-4435052CB83C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447800"/>
            <a:ext cx="3124200" cy="2590800"/>
            <a:chOff x="288" y="960"/>
            <a:chExt cx="1968" cy="1632"/>
          </a:xfrm>
        </p:grpSpPr>
        <p:sp>
          <p:nvSpPr>
            <p:cNvPr id="28680" name="AutoShape 8">
              <a:extLst>
                <a:ext uri="{FF2B5EF4-FFF2-40B4-BE49-F238E27FC236}">
                  <a16:creationId xmlns:a16="http://schemas.microsoft.com/office/drawing/2014/main" id="{2F2D7BF8-FB21-B68D-D5FD-911C73710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8681" name="Text Box 9">
              <a:extLst>
                <a:ext uri="{FF2B5EF4-FFF2-40B4-BE49-F238E27FC236}">
                  <a16:creationId xmlns:a16="http://schemas.microsoft.com/office/drawing/2014/main" id="{266F4640-8C4E-3415-EDDB-83D3AD42C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  <p:sp>
        <p:nvSpPr>
          <p:cNvPr id="28682" name="AutoShape 5">
            <a:extLst>
              <a:ext uri="{FF2B5EF4-FFF2-40B4-BE49-F238E27FC236}">
                <a16:creationId xmlns:a16="http://schemas.microsoft.com/office/drawing/2014/main" id="{B1DF7B00-4E8B-7CEE-9475-DF9DE6AB2435}"/>
              </a:ext>
            </a:extLst>
          </p:cNvPr>
          <p:cNvSpPr>
            <a:spLocks noChangeArrowheads="1"/>
          </p:cNvSpPr>
          <p:nvPr/>
        </p:nvSpPr>
        <p:spPr bwMode="auto">
          <a:xfrm rot="1944088">
            <a:off x="1600200" y="2286000"/>
            <a:ext cx="3573463" cy="3017838"/>
          </a:xfrm>
          <a:prstGeom prst="triangle">
            <a:avLst>
              <a:gd name="adj" fmla="val 448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3" name="Text Box 20">
            <a:extLst>
              <a:ext uri="{FF2B5EF4-FFF2-40B4-BE49-F238E27FC236}">
                <a16:creationId xmlns:a16="http://schemas.microsoft.com/office/drawing/2014/main" id="{1853D8EC-5FBD-8F83-A201-5CE2C05C8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A</a:t>
            </a:r>
          </a:p>
        </p:txBody>
      </p:sp>
      <p:sp>
        <p:nvSpPr>
          <p:cNvPr id="28684" name="Text Box 21">
            <a:extLst>
              <a:ext uri="{FF2B5EF4-FFF2-40B4-BE49-F238E27FC236}">
                <a16:creationId xmlns:a16="http://schemas.microsoft.com/office/drawing/2014/main" id="{6E1CF844-4576-2DF2-0D60-8C118E01E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9812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B</a:t>
            </a:r>
          </a:p>
        </p:txBody>
      </p:sp>
      <p:sp>
        <p:nvSpPr>
          <p:cNvPr id="28685" name="Text Box 22">
            <a:extLst>
              <a:ext uri="{FF2B5EF4-FFF2-40B4-BE49-F238E27FC236}">
                <a16:creationId xmlns:a16="http://schemas.microsoft.com/office/drawing/2014/main" id="{A7B11793-843D-2268-36E9-FC1FB5CCE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0198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C</a:t>
            </a:r>
          </a:p>
        </p:txBody>
      </p:sp>
      <p:sp>
        <p:nvSpPr>
          <p:cNvPr id="28687" name="Text Box 34">
            <a:extLst>
              <a:ext uri="{FF2B5EF4-FFF2-40B4-BE49-F238E27FC236}">
                <a16:creationId xmlns:a16="http://schemas.microsoft.com/office/drawing/2014/main" id="{CA326203-7DF5-029D-2331-8774B3A1B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667000"/>
            <a:ext cx="1430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72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28688" name="Text Box 35">
            <a:extLst>
              <a:ext uri="{FF2B5EF4-FFF2-40B4-BE49-F238E27FC236}">
                <a16:creationId xmlns:a16="http://schemas.microsoft.com/office/drawing/2014/main" id="{C391E439-3A57-73C8-94F1-11DE6C7E3C64}"/>
              </a:ext>
            </a:extLst>
          </p:cNvPr>
          <p:cNvSpPr txBox="1">
            <a:spLocks noChangeArrowheads="1"/>
          </p:cNvSpPr>
          <p:nvPr/>
        </p:nvSpPr>
        <p:spPr bwMode="auto">
          <a:xfrm rot="5105669">
            <a:off x="3300413" y="4440237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5.4 cm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9" name="Text Box 35">
            <a:extLst>
              <a:ext uri="{FF2B5EF4-FFF2-40B4-BE49-F238E27FC236}">
                <a16:creationId xmlns:a16="http://schemas.microsoft.com/office/drawing/2014/main" id="{39B84FF6-30F2-B035-A8BE-221CE99EBF1A}"/>
              </a:ext>
            </a:extLst>
          </p:cNvPr>
          <p:cNvSpPr txBox="1">
            <a:spLocks noChangeArrowheads="1"/>
          </p:cNvSpPr>
          <p:nvPr/>
        </p:nvSpPr>
        <p:spPr bwMode="auto">
          <a:xfrm rot="-23416859">
            <a:off x="1836738" y="2587625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8.3 cm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AECA412-0B0F-D678-3846-4BA96FD36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Practice Together: Find the measure of the unknown angles</a:t>
            </a:r>
          </a:p>
        </p:txBody>
      </p:sp>
      <p:pic>
        <p:nvPicPr>
          <p:cNvPr id="26627" name="Picture 2" descr="ib_studies_sl_book.pdf (SECURED) - Foxit Reader - [ib_studies_sl_book.pdf (SECURED)]">
            <a:extLst>
              <a:ext uri="{FF2B5EF4-FFF2-40B4-BE49-F238E27FC236}">
                <a16:creationId xmlns:a16="http://schemas.microsoft.com/office/drawing/2014/main" id="{A3E98E62-AC3E-11C1-672A-00B584CFF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41" t="35854" r="19389" b="43478"/>
          <a:stretch>
            <a:fillRect/>
          </a:stretch>
        </p:blipFill>
        <p:spPr bwMode="auto">
          <a:xfrm>
            <a:off x="2590800" y="1981200"/>
            <a:ext cx="4267200" cy="310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4F6485F-3793-A734-C74F-803CD331FC8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measure of angle GHI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E9B6976-A39F-4C28-8EE9-3F3343A9DEE5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324600" y="4800600"/>
            <a:ext cx="2159000" cy="11049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68.7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sp>
        <p:nvSpPr>
          <p:cNvPr id="29701" name="AutoShape 10">
            <a:extLst>
              <a:ext uri="{FF2B5EF4-FFF2-40B4-BE49-F238E27FC236}">
                <a16:creationId xmlns:a16="http://schemas.microsoft.com/office/drawing/2014/main" id="{39710FCD-E8F2-81E5-7529-6CA60A8BA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3733800" cy="3700463"/>
          </a:xfrm>
          <a:prstGeom prst="triangle">
            <a:avLst>
              <a:gd name="adj" fmla="val 12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2" name="Text Box 26">
            <a:extLst>
              <a:ext uri="{FF2B5EF4-FFF2-40B4-BE49-F238E27FC236}">
                <a16:creationId xmlns:a16="http://schemas.microsoft.com/office/drawing/2014/main" id="{5A55DB1D-2CB5-F367-0E93-6123DCE7B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G</a:t>
            </a:r>
          </a:p>
        </p:txBody>
      </p:sp>
      <p:sp>
        <p:nvSpPr>
          <p:cNvPr id="29703" name="Text Box 27">
            <a:extLst>
              <a:ext uri="{FF2B5EF4-FFF2-40B4-BE49-F238E27FC236}">
                <a16:creationId xmlns:a16="http://schemas.microsoft.com/office/drawing/2014/main" id="{E0A34364-107C-1713-E00B-DA809580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H</a:t>
            </a:r>
          </a:p>
        </p:txBody>
      </p:sp>
      <p:sp>
        <p:nvSpPr>
          <p:cNvPr id="29704" name="Text Box 28">
            <a:extLst>
              <a:ext uri="{FF2B5EF4-FFF2-40B4-BE49-F238E27FC236}">
                <a16:creationId xmlns:a16="http://schemas.microsoft.com/office/drawing/2014/main" id="{F75EDDC8-157F-EC03-48C8-3B7D68540150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5181600" y="55499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I</a:t>
            </a:r>
          </a:p>
        </p:txBody>
      </p:sp>
      <p:sp>
        <p:nvSpPr>
          <p:cNvPr id="29705" name="Text Box 41">
            <a:extLst>
              <a:ext uri="{FF2B5EF4-FFF2-40B4-BE49-F238E27FC236}">
                <a16:creationId xmlns:a16="http://schemas.microsoft.com/office/drawing/2014/main" id="{94A750BB-0D11-E628-0428-5AB15AAC7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800" b="1">
                <a:cs typeface="Arial" panose="020B0604020202020204" pitchFamily="34" charset="0"/>
              </a:rPr>
              <a:t>θ</a:t>
            </a:r>
          </a:p>
        </p:txBody>
      </p:sp>
      <p:sp>
        <p:nvSpPr>
          <p:cNvPr id="29707" name="Text Box 44">
            <a:extLst>
              <a:ext uri="{FF2B5EF4-FFF2-40B4-BE49-F238E27FC236}">
                <a16:creationId xmlns:a16="http://schemas.microsoft.com/office/drawing/2014/main" id="{39CAD53F-42EC-EBAA-9DBA-AE04B030F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867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12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8" name="Text Box 44">
            <a:extLst>
              <a:ext uri="{FF2B5EF4-FFF2-40B4-BE49-F238E27FC236}">
                <a16:creationId xmlns:a16="http://schemas.microsoft.com/office/drawing/2014/main" id="{E392FBE7-65F8-E31E-D8C8-062F1934E8CA}"/>
              </a:ext>
            </a:extLst>
          </p:cNvPr>
          <p:cNvSpPr txBox="1">
            <a:spLocks noChangeArrowheads="1"/>
          </p:cNvSpPr>
          <p:nvPr/>
        </p:nvSpPr>
        <p:spPr bwMode="auto">
          <a:xfrm rot="-4898739">
            <a:off x="800100" y="37719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11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9" name="Text Box 44">
            <a:extLst>
              <a:ext uri="{FF2B5EF4-FFF2-40B4-BE49-F238E27FC236}">
                <a16:creationId xmlns:a16="http://schemas.microsoft.com/office/drawing/2014/main" id="{AC7AF23D-6C5B-8251-2CFD-27A4A393CDEE}"/>
              </a:ext>
            </a:extLst>
          </p:cNvPr>
          <p:cNvSpPr txBox="1">
            <a:spLocks noChangeArrowheads="1"/>
          </p:cNvSpPr>
          <p:nvPr/>
        </p:nvSpPr>
        <p:spPr bwMode="auto">
          <a:xfrm rot="3020825">
            <a:off x="3162300" y="33909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13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710" name="Group 14">
            <a:extLst>
              <a:ext uri="{FF2B5EF4-FFF2-40B4-BE49-F238E27FC236}">
                <a16:creationId xmlns:a16="http://schemas.microsoft.com/office/drawing/2014/main" id="{6952EC21-8349-CB52-C94D-1999274CDCB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371600"/>
            <a:ext cx="3124200" cy="2590800"/>
            <a:chOff x="288" y="960"/>
            <a:chExt cx="1968" cy="1632"/>
          </a:xfrm>
        </p:grpSpPr>
        <p:sp>
          <p:nvSpPr>
            <p:cNvPr id="29711" name="AutoShape 15">
              <a:extLst>
                <a:ext uri="{FF2B5EF4-FFF2-40B4-BE49-F238E27FC236}">
                  <a16:creationId xmlns:a16="http://schemas.microsoft.com/office/drawing/2014/main" id="{264D9DFF-6D6E-807F-E3BE-B07C98FF2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9712" name="Text Box 16">
              <a:extLst>
                <a:ext uri="{FF2B5EF4-FFF2-40B4-BE49-F238E27FC236}">
                  <a16:creationId xmlns:a16="http://schemas.microsoft.com/office/drawing/2014/main" id="{0E412C13-7629-6322-5D20-A7DC8BC25F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8F6F408-90A2-FE80-EA12-33621F1F6ED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measure of angle DEF: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E769B90-8C2B-2EE3-8501-4736D426F0BA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705600" y="4724400"/>
            <a:ext cx="1778000" cy="11049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112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F479EAA2-3577-F0DE-DACB-71C77632E6E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295400"/>
            <a:ext cx="3124200" cy="2590800"/>
            <a:chOff x="288" y="960"/>
            <a:chExt cx="1968" cy="1632"/>
          </a:xfrm>
        </p:grpSpPr>
        <p:sp>
          <p:nvSpPr>
            <p:cNvPr id="30725" name="AutoShape 5">
              <a:extLst>
                <a:ext uri="{FF2B5EF4-FFF2-40B4-BE49-F238E27FC236}">
                  <a16:creationId xmlns:a16="http://schemas.microsoft.com/office/drawing/2014/main" id="{F6CB08F5-B994-93F8-5B92-D83AE48A1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0726" name="Text Box 6">
              <a:extLst>
                <a:ext uri="{FF2B5EF4-FFF2-40B4-BE49-F238E27FC236}">
                  <a16:creationId xmlns:a16="http://schemas.microsoft.com/office/drawing/2014/main" id="{0663E324-5386-69F3-E870-0B6EBC3D2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  <p:sp>
        <p:nvSpPr>
          <p:cNvPr id="30728" name="AutoShape 7">
            <a:extLst>
              <a:ext uri="{FF2B5EF4-FFF2-40B4-BE49-F238E27FC236}">
                <a16:creationId xmlns:a16="http://schemas.microsoft.com/office/drawing/2014/main" id="{0E3502BD-D5AB-2C4C-B3FE-4F1130F90E1E}"/>
              </a:ext>
            </a:extLst>
          </p:cNvPr>
          <p:cNvSpPr>
            <a:spLocks noChangeArrowheads="1"/>
          </p:cNvSpPr>
          <p:nvPr/>
        </p:nvSpPr>
        <p:spPr bwMode="auto">
          <a:xfrm rot="9555038">
            <a:off x="1195388" y="4084638"/>
            <a:ext cx="6024562" cy="1465262"/>
          </a:xfrm>
          <a:prstGeom prst="triangle">
            <a:avLst>
              <a:gd name="adj" fmla="val 380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Text Box 23">
            <a:extLst>
              <a:ext uri="{FF2B5EF4-FFF2-40B4-BE49-F238E27FC236}">
                <a16:creationId xmlns:a16="http://schemas.microsoft.com/office/drawing/2014/main" id="{FC5F4C45-48E5-1737-6B43-FD81521CE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29200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D</a:t>
            </a:r>
          </a:p>
        </p:txBody>
      </p:sp>
      <p:sp>
        <p:nvSpPr>
          <p:cNvPr id="30730" name="Text Box 24">
            <a:extLst>
              <a:ext uri="{FF2B5EF4-FFF2-40B4-BE49-F238E27FC236}">
                <a16:creationId xmlns:a16="http://schemas.microsoft.com/office/drawing/2014/main" id="{D49F70D5-FA9C-FE18-AFB9-02DD527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34000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E</a:t>
            </a:r>
          </a:p>
        </p:txBody>
      </p:sp>
      <p:sp>
        <p:nvSpPr>
          <p:cNvPr id="30731" name="Text Box 25">
            <a:extLst>
              <a:ext uri="{FF2B5EF4-FFF2-40B4-BE49-F238E27FC236}">
                <a16:creationId xmlns:a16="http://schemas.microsoft.com/office/drawing/2014/main" id="{42CF591D-A82B-72A4-B85E-4AD6012F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7000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990099"/>
                </a:solidFill>
              </a:rPr>
              <a:t>F</a:t>
            </a:r>
          </a:p>
        </p:txBody>
      </p:sp>
      <p:sp>
        <p:nvSpPr>
          <p:cNvPr id="30734" name="Text Box 39">
            <a:extLst>
              <a:ext uri="{FF2B5EF4-FFF2-40B4-BE49-F238E27FC236}">
                <a16:creationId xmlns:a16="http://schemas.microsoft.com/office/drawing/2014/main" id="{D5F5AE36-3062-C172-3038-DCA4E69DE5AC}"/>
              </a:ext>
            </a:extLst>
          </p:cNvPr>
          <p:cNvSpPr txBox="1">
            <a:spLocks noChangeArrowheads="1"/>
          </p:cNvSpPr>
          <p:nvPr/>
        </p:nvSpPr>
        <p:spPr bwMode="auto">
          <a:xfrm rot="-1264363">
            <a:off x="2895600" y="3505200"/>
            <a:ext cx="211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10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3" name="Text Box 39">
            <a:extLst>
              <a:ext uri="{FF2B5EF4-FFF2-40B4-BE49-F238E27FC236}">
                <a16:creationId xmlns:a16="http://schemas.microsoft.com/office/drawing/2014/main" id="{D9F5ABBB-33C4-FA90-4987-EABF470A2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334000"/>
            <a:ext cx="211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7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4" name="Text Box 39">
            <a:extLst>
              <a:ext uri="{FF2B5EF4-FFF2-40B4-BE49-F238E27FC236}">
                <a16:creationId xmlns:a16="http://schemas.microsoft.com/office/drawing/2014/main" id="{696640B0-B019-289B-2D47-576D54482DA7}"/>
              </a:ext>
            </a:extLst>
          </p:cNvPr>
          <p:cNvSpPr txBox="1">
            <a:spLocks noChangeArrowheads="1"/>
          </p:cNvSpPr>
          <p:nvPr/>
        </p:nvSpPr>
        <p:spPr bwMode="auto">
          <a:xfrm rot="-3188762">
            <a:off x="5494337" y="3649663"/>
            <a:ext cx="211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5 cm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67EA09A-36A6-5CFF-A194-C6EACBB533C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609600"/>
            <a:ext cx="8229600" cy="1139825"/>
          </a:xfrm>
        </p:spPr>
        <p:txBody>
          <a:bodyPr/>
          <a:lstStyle/>
          <a:p>
            <a:r>
              <a:rPr lang="en-US" altLang="en-US" sz="4000"/>
              <a:t>Find the measure of the largest angle of a triangle with sides 11cm, 13cm, and 19cm.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1681BAD-E5ED-4276-A5EB-1E41B287A322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943600" y="4267200"/>
            <a:ext cx="2540000" cy="18669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104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862A8B6-641B-DCC9-02B3-A906C873809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67000"/>
            <a:ext cx="3124200" cy="2590800"/>
            <a:chOff x="288" y="960"/>
            <a:chExt cx="1968" cy="1632"/>
          </a:xfrm>
        </p:grpSpPr>
        <p:sp>
          <p:nvSpPr>
            <p:cNvPr id="31749" name="AutoShape 5">
              <a:extLst>
                <a:ext uri="{FF2B5EF4-FFF2-40B4-BE49-F238E27FC236}">
                  <a16:creationId xmlns:a16="http://schemas.microsoft.com/office/drawing/2014/main" id="{12AEAB96-D38F-C8D5-1832-E1A0AA021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671737AB-BBDA-B6D8-9432-8CB9E5C918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D4DB16-3883-96E5-B0D7-64BDA3E22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93" y="1295400"/>
            <a:ext cx="8994507" cy="4572000"/>
          </a:xfrm>
        </p:spPr>
      </p:pic>
    </p:spTree>
    <p:extLst>
      <p:ext uri="{BB962C8B-B14F-4D97-AF65-F5344CB8AC3E}">
        <p14:creationId xmlns:p14="http://schemas.microsoft.com/office/powerpoint/2010/main" val="168038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Cloud">
            <a:extLst>
              <a:ext uri="{FF2B5EF4-FFF2-40B4-BE49-F238E27FC236}">
                <a16:creationId xmlns:a16="http://schemas.microsoft.com/office/drawing/2014/main" id="{B5A61F9F-78A1-CC7C-B1F3-2B325216CD82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771775" y="4652963"/>
            <a:ext cx="5400675" cy="1838325"/>
          </a:xfrm>
          <a:custGeom>
            <a:avLst/>
            <a:gdLst>
              <a:gd name="T0" fmla="*/ 16752 w 21600"/>
              <a:gd name="T1" fmla="*/ 919163 h 21600"/>
              <a:gd name="T2" fmla="*/ 2700338 w 21600"/>
              <a:gd name="T3" fmla="*/ 1836368 h 21600"/>
              <a:gd name="T4" fmla="*/ 5396174 w 21600"/>
              <a:gd name="T5" fmla="*/ 919163 h 21600"/>
              <a:gd name="T6" fmla="*/ 2700338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D1C77358-DCEC-A906-5657-2044F7906D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693738"/>
            <a:ext cx="8147050" cy="579437"/>
          </a:xfrm>
        </p:spPr>
        <p:txBody>
          <a:bodyPr anchorCtr="0"/>
          <a:lstStyle/>
          <a:p>
            <a:pPr algn="l"/>
            <a:r>
              <a:rPr lang="en-GB" altLang="en-US" sz="2000">
                <a:solidFill>
                  <a:schemeClr val="tx1"/>
                </a:solidFill>
              </a:rPr>
              <a:t>SOH/CAH/TOA can only be used for right-angled triangles.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43178FC-CFA2-3AD2-C990-BB6B74B7E3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8229600" cy="42100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000"/>
              <a:t>The Sine Rule can be used for </a:t>
            </a:r>
            <a:r>
              <a:rPr lang="en-GB" altLang="en-US" sz="2000" b="1"/>
              <a:t>any</a:t>
            </a:r>
            <a:r>
              <a:rPr lang="en-GB" altLang="en-US" sz="2000"/>
              <a:t> triangle:</a:t>
            </a:r>
          </a:p>
        </p:txBody>
      </p:sp>
      <p:sp>
        <p:nvSpPr>
          <p:cNvPr id="3076" name="AutoShape 4">
            <a:extLst>
              <a:ext uri="{FF2B5EF4-FFF2-40B4-BE49-F238E27FC236}">
                <a16:creationId xmlns:a16="http://schemas.microsoft.com/office/drawing/2014/main" id="{CCB3DCF2-F81B-0787-CCDA-44D980501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636838"/>
            <a:ext cx="2879725" cy="1511300"/>
          </a:xfrm>
          <a:prstGeom prst="triangle">
            <a:avLst>
              <a:gd name="adj" fmla="val 76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212FCDA-7927-D8A0-5B15-5002F2E38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39973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C4DECACD-8956-5654-855C-2FFE044C8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997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3D012390-1888-95CE-0621-83CC7942D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22685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CC0099"/>
                </a:solidFill>
              </a:rPr>
              <a:t>C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58D5484D-A476-9088-AA0A-6A04B2109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31337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EA1773F4-CC78-579D-75DB-B978C4CD4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388" y="30607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BBC0BA71-6A9A-DB29-A57C-9496B99C2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CC0099"/>
                </a:solidFill>
              </a:rPr>
              <a:t>c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CD6F3293-DC5A-A293-4709-8C253E766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068638"/>
            <a:ext cx="3802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The sides are labelled to match their opposite angles </a:t>
            </a:r>
          </a:p>
        </p:txBody>
      </p:sp>
      <p:grpSp>
        <p:nvGrpSpPr>
          <p:cNvPr id="3092" name="Group 20">
            <a:extLst>
              <a:ext uri="{FF2B5EF4-FFF2-40B4-BE49-F238E27FC236}">
                <a16:creationId xmlns:a16="http://schemas.microsoft.com/office/drawing/2014/main" id="{E65944E1-A6D0-7292-0186-FF5683F1E323}"/>
              </a:ext>
            </a:extLst>
          </p:cNvPr>
          <p:cNvGrpSpPr>
            <a:grpSpLocks/>
          </p:cNvGrpSpPr>
          <p:nvPr/>
        </p:nvGrpSpPr>
        <p:grpSpPr bwMode="auto">
          <a:xfrm>
            <a:off x="3773488" y="5157788"/>
            <a:ext cx="2967037" cy="641350"/>
            <a:chOff x="2999" y="2172"/>
            <a:chExt cx="1869" cy="404"/>
          </a:xfrm>
        </p:grpSpPr>
        <p:sp>
          <p:nvSpPr>
            <p:cNvPr id="4110" name="Text Box 13">
              <a:extLst>
                <a:ext uri="{FF2B5EF4-FFF2-40B4-BE49-F238E27FC236}">
                  <a16:creationId xmlns:a16="http://schemas.microsoft.com/office/drawing/2014/main" id="{D6C4C23C-6A89-5961-47AF-AC00A48B5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9" y="2172"/>
              <a:ext cx="4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rgbClr val="FF0000"/>
                  </a:solidFill>
                </a:rPr>
                <a:t>a</a:t>
              </a:r>
            </a:p>
            <a:p>
              <a:pPr algn="ctr" eaLnBrk="1" hangingPunct="1"/>
              <a:r>
                <a:rPr lang="en-GB" altLang="en-US"/>
                <a:t>sin</a:t>
              </a:r>
              <a:r>
                <a:rPr lang="en-GB" altLang="en-US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111" name="Text Box 14">
              <a:extLst>
                <a:ext uri="{FF2B5EF4-FFF2-40B4-BE49-F238E27FC236}">
                  <a16:creationId xmlns:a16="http://schemas.microsoft.com/office/drawing/2014/main" id="{F6FDB751-2ADA-DAB3-7052-06D83A207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8" y="2172"/>
              <a:ext cx="4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chemeClr val="hlink"/>
                  </a:solidFill>
                </a:rPr>
                <a:t>b</a:t>
              </a:r>
            </a:p>
            <a:p>
              <a:pPr algn="ctr" eaLnBrk="1" hangingPunct="1"/>
              <a:r>
                <a:rPr lang="en-GB" altLang="en-US"/>
                <a:t>sin</a:t>
              </a:r>
              <a:r>
                <a:rPr lang="en-GB" altLang="en-US" b="1">
                  <a:solidFill>
                    <a:schemeClr val="hlink"/>
                  </a:solidFill>
                </a:rPr>
                <a:t>B</a:t>
              </a:r>
            </a:p>
          </p:txBody>
        </p:sp>
        <p:sp>
          <p:nvSpPr>
            <p:cNvPr id="4112" name="Text Box 15">
              <a:extLst>
                <a:ext uri="{FF2B5EF4-FFF2-40B4-BE49-F238E27FC236}">
                  <a16:creationId xmlns:a16="http://schemas.microsoft.com/office/drawing/2014/main" id="{AE0B41E3-602E-C03E-172E-E83BDCF69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172"/>
              <a:ext cx="4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rgbClr val="CC0099"/>
                  </a:solidFill>
                </a:rPr>
                <a:t>c</a:t>
              </a:r>
            </a:p>
            <a:p>
              <a:pPr algn="ctr" eaLnBrk="1" hangingPunct="1"/>
              <a:r>
                <a:rPr lang="en-GB" altLang="en-US"/>
                <a:t>sin</a:t>
              </a:r>
              <a:r>
                <a:rPr lang="en-GB" altLang="en-US" b="1">
                  <a:solidFill>
                    <a:srgbClr val="CC0099"/>
                  </a:solidFill>
                </a:rPr>
                <a:t>C</a:t>
              </a:r>
            </a:p>
          </p:txBody>
        </p:sp>
        <p:sp>
          <p:nvSpPr>
            <p:cNvPr id="4113" name="Text Box 16">
              <a:extLst>
                <a:ext uri="{FF2B5EF4-FFF2-40B4-BE49-F238E27FC236}">
                  <a16:creationId xmlns:a16="http://schemas.microsoft.com/office/drawing/2014/main" id="{80E59790-D454-BF11-BF97-9737B61AA9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2" y="2263"/>
              <a:ext cx="1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11699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=	=</a:t>
              </a:r>
            </a:p>
          </p:txBody>
        </p:sp>
        <p:sp>
          <p:nvSpPr>
            <p:cNvPr id="4114" name="Line 17">
              <a:extLst>
                <a:ext uri="{FF2B5EF4-FFF2-40B4-BE49-F238E27FC236}">
                  <a16:creationId xmlns:a16="http://schemas.microsoft.com/office/drawing/2014/main" id="{80FCE70A-3807-6FCE-9020-35670D345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387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5" name="Line 18">
              <a:extLst>
                <a:ext uri="{FF2B5EF4-FFF2-40B4-BE49-F238E27FC236}">
                  <a16:creationId xmlns:a16="http://schemas.microsoft.com/office/drawing/2014/main" id="{AFF96FE9-8B94-F52F-8243-C96C85DE7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387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6" name="Line 19">
              <a:extLst>
                <a:ext uri="{FF2B5EF4-FFF2-40B4-BE49-F238E27FC236}">
                  <a16:creationId xmlns:a16="http://schemas.microsoft.com/office/drawing/2014/main" id="{6DA05B6E-B766-15E9-AA39-7CF164C7A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3" y="2387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093" name="Text Box 21">
            <a:extLst>
              <a:ext uri="{FF2B5EF4-FFF2-40B4-BE49-F238E27FC236}">
                <a16:creationId xmlns:a16="http://schemas.microsoft.com/office/drawing/2014/main" id="{288696EE-F4A4-7BB8-938E-BC9D60080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300663"/>
            <a:ext cx="177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The Sine Rule: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969 0.12153 L 1.11111E-6 -4.81481E-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76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108 0.10521 L -5.55556E-7 -1.50637E-7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-5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3 -0.19977 L -0.00382 0.00601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3" y="1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30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6" grpId="0" animBg="1"/>
      <p:bldP spid="3077" grpId="0"/>
      <p:bldP spid="3078" grpId="0"/>
      <p:bldP spid="3079" grpId="0"/>
      <p:bldP spid="3080" grpId="0"/>
      <p:bldP spid="3080" grpId="1"/>
      <p:bldP spid="3081" grpId="0"/>
      <p:bldP spid="3081" grpId="1"/>
      <p:bldP spid="3082" grpId="0"/>
      <p:bldP spid="3082" grpId="1"/>
      <p:bldP spid="3084" grpId="0"/>
      <p:bldP spid="3084" grpId="1"/>
      <p:bldP spid="30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C7F22DA-639C-9568-60AB-59FE59C4033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en-US" altLang="en-US">
                <a:solidFill>
                  <a:schemeClr val="tx1"/>
                </a:solidFill>
              </a:rPr>
              <a:t>We use the Sine Rule when: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CCD41B-3FBD-E0FE-C252-86D2A51ED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844675"/>
            <a:ext cx="62642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>
                <a:solidFill>
                  <a:srgbClr val="00B0F0"/>
                </a:solidFill>
              </a:rPr>
              <a:t>We have two angles and a side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36A07D-4145-57ED-7F0A-DD11FC6E2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3027363"/>
            <a:ext cx="62642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/>
              <a:t>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47145D-9D85-F55B-884C-B41A8EE40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4076700"/>
            <a:ext cx="62642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>
                <a:solidFill>
                  <a:srgbClr val="00B0F0"/>
                </a:solidFill>
              </a:rPr>
              <a:t>We have two sides and the non-included angle (this is the ambiguous case)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D31EEC7-8D2C-59AB-9485-33ACFBB59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Practice Together: find the length of h in mm.</a:t>
            </a:r>
          </a:p>
        </p:txBody>
      </p:sp>
      <p:grpSp>
        <p:nvGrpSpPr>
          <p:cNvPr id="15374" name="Group 14">
            <a:extLst>
              <a:ext uri="{FF2B5EF4-FFF2-40B4-BE49-F238E27FC236}">
                <a16:creationId xmlns:a16="http://schemas.microsoft.com/office/drawing/2014/main" id="{A210138B-AC95-DE6D-4F7C-2275C18F3571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752600"/>
            <a:ext cx="4321175" cy="4572000"/>
            <a:chOff x="1680" y="1104"/>
            <a:chExt cx="2722" cy="2880"/>
          </a:xfrm>
        </p:grpSpPr>
        <p:sp>
          <p:nvSpPr>
            <p:cNvPr id="15364" name="AutoShape 10">
              <a:extLst>
                <a:ext uri="{FF2B5EF4-FFF2-40B4-BE49-F238E27FC236}">
                  <a16:creationId xmlns:a16="http://schemas.microsoft.com/office/drawing/2014/main" id="{C5AE9CF8-0593-5923-E1E8-3D9BB764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344"/>
              <a:ext cx="2352" cy="2331"/>
            </a:xfrm>
            <a:prstGeom prst="triangle">
              <a:avLst>
                <a:gd name="adj" fmla="val 125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65" name="Text Box 26">
              <a:extLst>
                <a:ext uri="{FF2B5EF4-FFF2-40B4-BE49-F238E27FC236}">
                  <a16:creationId xmlns:a16="http://schemas.microsoft.com/office/drawing/2014/main" id="{795F42E3-9F05-1F19-D352-B3F9685CF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04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G</a:t>
              </a:r>
            </a:p>
          </p:txBody>
        </p:sp>
        <p:sp>
          <p:nvSpPr>
            <p:cNvPr id="15366" name="Text Box 27">
              <a:extLst>
                <a:ext uri="{FF2B5EF4-FFF2-40B4-BE49-F238E27FC236}">
                  <a16:creationId xmlns:a16="http://schemas.microsoft.com/office/drawing/2014/main" id="{53D93B97-27C5-FE14-CF9D-47FA8969B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600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H</a:t>
              </a:r>
            </a:p>
          </p:txBody>
        </p:sp>
        <p:sp>
          <p:nvSpPr>
            <p:cNvPr id="15367" name="Text Box 28">
              <a:extLst>
                <a:ext uri="{FF2B5EF4-FFF2-40B4-BE49-F238E27FC236}">
                  <a16:creationId xmlns:a16="http://schemas.microsoft.com/office/drawing/2014/main" id="{3BB52883-2760-1097-13BD-78D23FE86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4176" y="3496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I</a:t>
              </a:r>
            </a:p>
          </p:txBody>
        </p:sp>
        <p:sp>
          <p:nvSpPr>
            <p:cNvPr id="15368" name="Text Box 41">
              <a:extLst>
                <a:ext uri="{FF2B5EF4-FFF2-40B4-BE49-F238E27FC236}">
                  <a16:creationId xmlns:a16="http://schemas.microsoft.com/office/drawing/2014/main" id="{80E32AF6-D382-9C93-57D4-DC4E4EB8F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632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41</a:t>
              </a: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º</a:t>
              </a:r>
            </a:p>
          </p:txBody>
        </p:sp>
        <p:sp>
          <p:nvSpPr>
            <p:cNvPr id="15369" name="Text Box 42">
              <a:extLst>
                <a:ext uri="{FF2B5EF4-FFF2-40B4-BE49-F238E27FC236}">
                  <a16:creationId xmlns:a16="http://schemas.microsoft.com/office/drawing/2014/main" id="{93A5BD43-D63B-120C-866E-BE73BB5F17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08"/>
              <a:ext cx="5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76</a:t>
              </a: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º</a:t>
              </a:r>
            </a:p>
          </p:txBody>
        </p:sp>
        <p:sp>
          <p:nvSpPr>
            <p:cNvPr id="15370" name="Text Box 44">
              <a:extLst>
                <a:ext uri="{FF2B5EF4-FFF2-40B4-BE49-F238E27FC236}">
                  <a16:creationId xmlns:a16="http://schemas.microsoft.com/office/drawing/2014/main" id="{6642A189-8102-F73F-7D7E-35DD378E9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696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26 mm</a:t>
              </a:r>
              <a:endPara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E905EECE-DBC5-9107-2C11-B98D0DDDC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447800"/>
            <a:ext cx="3124200" cy="2830513"/>
          </a:xfrm>
          <a:prstGeom prst="irregularSeal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C28B03B0-F914-C705-22A1-1F7007333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514600"/>
            <a:ext cx="1981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Degree mode!!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B51D2D-F179-7DD2-7C68-E68E5E22591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length of a in cm.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D1FC195-916C-B6C6-7EC9-4B18EFCED518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324600" y="4419600"/>
            <a:ext cx="2159000" cy="17145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5.53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sp>
        <p:nvSpPr>
          <p:cNvPr id="3077" name="AutoShape 5">
            <a:extLst>
              <a:ext uri="{FF2B5EF4-FFF2-40B4-BE49-F238E27FC236}">
                <a16:creationId xmlns:a16="http://schemas.microsoft.com/office/drawing/2014/main" id="{90DA2C2E-56A0-3969-B388-0B06E1192890}"/>
              </a:ext>
            </a:extLst>
          </p:cNvPr>
          <p:cNvSpPr>
            <a:spLocks noChangeArrowheads="1"/>
          </p:cNvSpPr>
          <p:nvPr/>
        </p:nvSpPr>
        <p:spPr bwMode="auto">
          <a:xfrm rot="1944088">
            <a:off x="2227263" y="2062163"/>
            <a:ext cx="3573462" cy="3017837"/>
          </a:xfrm>
          <a:prstGeom prst="triangle">
            <a:avLst>
              <a:gd name="adj" fmla="val 448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Text Box 20">
            <a:extLst>
              <a:ext uri="{FF2B5EF4-FFF2-40B4-BE49-F238E27FC236}">
                <a16:creationId xmlns:a16="http://schemas.microsoft.com/office/drawing/2014/main" id="{9D3DBE53-04FA-93AB-0403-DDDCED9C0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7338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A</a:t>
            </a:r>
          </a:p>
        </p:txBody>
      </p:sp>
      <p:sp>
        <p:nvSpPr>
          <p:cNvPr id="3079" name="Text Box 21">
            <a:extLst>
              <a:ext uri="{FF2B5EF4-FFF2-40B4-BE49-F238E27FC236}">
                <a16:creationId xmlns:a16="http://schemas.microsoft.com/office/drawing/2014/main" id="{C36D86C6-941D-BBE1-6670-92F4E1C54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8288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B</a:t>
            </a:r>
          </a:p>
        </p:txBody>
      </p:sp>
      <p:sp>
        <p:nvSpPr>
          <p:cNvPr id="3080" name="Text Box 22">
            <a:extLst>
              <a:ext uri="{FF2B5EF4-FFF2-40B4-BE49-F238E27FC236}">
                <a16:creationId xmlns:a16="http://schemas.microsoft.com/office/drawing/2014/main" id="{5394B371-508D-BB3C-F4C2-CC4C87E3A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9120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990099"/>
                </a:solidFill>
              </a:rPr>
              <a:t>C</a:t>
            </a:r>
          </a:p>
        </p:txBody>
      </p:sp>
      <p:sp>
        <p:nvSpPr>
          <p:cNvPr id="3081" name="Text Box 33">
            <a:extLst>
              <a:ext uri="{FF2B5EF4-FFF2-40B4-BE49-F238E27FC236}">
                <a16:creationId xmlns:a16="http://schemas.microsoft.com/office/drawing/2014/main" id="{57DB267F-C09A-6168-0634-0A84ABA18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657600"/>
            <a:ext cx="1430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/>
              <a:t>62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3082" name="Text Box 34">
            <a:extLst>
              <a:ext uri="{FF2B5EF4-FFF2-40B4-BE49-F238E27FC236}">
                <a16:creationId xmlns:a16="http://schemas.microsoft.com/office/drawing/2014/main" id="{9EFC0AED-070C-EF9F-DA65-1915875EE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0800"/>
            <a:ext cx="1430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/>
              <a:t>53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3083" name="Text Box 35">
            <a:extLst>
              <a:ext uri="{FF2B5EF4-FFF2-40B4-BE49-F238E27FC236}">
                <a16:creationId xmlns:a16="http://schemas.microsoft.com/office/drawing/2014/main" id="{C7E718B5-6514-36DB-3977-DF8031A0D8B2}"/>
              </a:ext>
            </a:extLst>
          </p:cNvPr>
          <p:cNvSpPr txBox="1">
            <a:spLocks noChangeArrowheads="1"/>
          </p:cNvSpPr>
          <p:nvPr/>
        </p:nvSpPr>
        <p:spPr bwMode="auto">
          <a:xfrm rot="2176306">
            <a:off x="2286000" y="5029200"/>
            <a:ext cx="1962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/>
              <a:t>5 cm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5" name="AutoShape 13">
            <a:extLst>
              <a:ext uri="{FF2B5EF4-FFF2-40B4-BE49-F238E27FC236}">
                <a16:creationId xmlns:a16="http://schemas.microsoft.com/office/drawing/2014/main" id="{CDD71A5C-C446-8634-8D40-339EE01E2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676400"/>
            <a:ext cx="3124200" cy="2590800"/>
          </a:xfrm>
          <a:prstGeom prst="irregularSeal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A5AA408A-B6A3-8180-405A-E2D20564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819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3 sig figs!!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5691600-5B39-FD9E-5486-2484C86EF1C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length of f in cm.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E8C686E-23F5-45A7-9F81-337493C5248D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705600" y="4648200"/>
            <a:ext cx="1778000" cy="14859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6.36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grpSp>
        <p:nvGrpSpPr>
          <p:cNvPr id="14359" name="Group 23">
            <a:extLst>
              <a:ext uri="{FF2B5EF4-FFF2-40B4-BE49-F238E27FC236}">
                <a16:creationId xmlns:a16="http://schemas.microsoft.com/office/drawing/2014/main" id="{1878805A-4AA1-F6B5-9A53-4D1D7E7F29F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667000"/>
            <a:ext cx="6907213" cy="3124200"/>
            <a:chOff x="528" y="1680"/>
            <a:chExt cx="4351" cy="1968"/>
          </a:xfrm>
        </p:grpSpPr>
        <p:sp>
          <p:nvSpPr>
            <p:cNvPr id="14349" name="AutoShape 7">
              <a:extLst>
                <a:ext uri="{FF2B5EF4-FFF2-40B4-BE49-F238E27FC236}">
                  <a16:creationId xmlns:a16="http://schemas.microsoft.com/office/drawing/2014/main" id="{C26C30E1-D2EE-3CFD-3B85-AC48D37A2E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555038">
              <a:off x="897" y="2573"/>
              <a:ext cx="3795" cy="923"/>
            </a:xfrm>
            <a:prstGeom prst="triangle">
              <a:avLst>
                <a:gd name="adj" fmla="val 380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0" name="Text Box 23">
              <a:extLst>
                <a:ext uri="{FF2B5EF4-FFF2-40B4-BE49-F238E27FC236}">
                  <a16:creationId xmlns:a16="http://schemas.microsoft.com/office/drawing/2014/main" id="{BFF71D7E-D4F8-AA10-0246-AD6B2D048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D</a:t>
              </a:r>
            </a:p>
          </p:txBody>
        </p:sp>
        <p:sp>
          <p:nvSpPr>
            <p:cNvPr id="14351" name="Text Box 24">
              <a:extLst>
                <a:ext uri="{FF2B5EF4-FFF2-40B4-BE49-F238E27FC236}">
                  <a16:creationId xmlns:a16="http://schemas.microsoft.com/office/drawing/2014/main" id="{2AB109ED-18E2-4676-0168-862EDC3F8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360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E</a:t>
              </a:r>
            </a:p>
          </p:txBody>
        </p:sp>
        <p:sp>
          <p:nvSpPr>
            <p:cNvPr id="14352" name="Text Box 25">
              <a:extLst>
                <a:ext uri="{FF2B5EF4-FFF2-40B4-BE49-F238E27FC236}">
                  <a16:creationId xmlns:a16="http://schemas.microsoft.com/office/drawing/2014/main" id="{FA0BA528-F0AB-C11D-66D8-1E2BFF19E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80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990099"/>
                  </a:solidFill>
                </a:rPr>
                <a:t>F</a:t>
              </a:r>
            </a:p>
          </p:txBody>
        </p:sp>
        <p:sp>
          <p:nvSpPr>
            <p:cNvPr id="14353" name="Text Box 37">
              <a:extLst>
                <a:ext uri="{FF2B5EF4-FFF2-40B4-BE49-F238E27FC236}">
                  <a16:creationId xmlns:a16="http://schemas.microsoft.com/office/drawing/2014/main" id="{271F775D-DC31-C3B2-D0AA-95AD4409B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024"/>
              <a:ext cx="8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28</a:t>
              </a: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º</a:t>
              </a:r>
            </a:p>
          </p:txBody>
        </p:sp>
        <p:sp>
          <p:nvSpPr>
            <p:cNvPr id="14354" name="Text Box 38">
              <a:extLst>
                <a:ext uri="{FF2B5EF4-FFF2-40B4-BE49-F238E27FC236}">
                  <a16:creationId xmlns:a16="http://schemas.microsoft.com/office/drawing/2014/main" id="{05597959-BF14-64FE-41D7-D2DAEE25A1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024"/>
              <a:ext cx="10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130</a:t>
              </a: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º</a:t>
              </a:r>
            </a:p>
          </p:txBody>
        </p:sp>
        <p:sp>
          <p:nvSpPr>
            <p:cNvPr id="14355" name="Text Box 39">
              <a:extLst>
                <a:ext uri="{FF2B5EF4-FFF2-40B4-BE49-F238E27FC236}">
                  <a16:creationId xmlns:a16="http://schemas.microsoft.com/office/drawing/2014/main" id="{17C583AF-FC4B-8575-5265-7FF3C713F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264363">
              <a:off x="1968" y="2208"/>
              <a:ext cx="13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13 cm</a:t>
              </a:r>
              <a:endPara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358" name="Group 22">
            <a:extLst>
              <a:ext uri="{FF2B5EF4-FFF2-40B4-BE49-F238E27FC236}">
                <a16:creationId xmlns:a16="http://schemas.microsoft.com/office/drawing/2014/main" id="{346300F4-FBF4-FB3E-3DB7-E9402ABEF06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524000"/>
            <a:ext cx="3124200" cy="2590800"/>
            <a:chOff x="288" y="960"/>
            <a:chExt cx="1968" cy="1632"/>
          </a:xfrm>
        </p:grpSpPr>
        <p:sp>
          <p:nvSpPr>
            <p:cNvPr id="14356" name="AutoShape 20">
              <a:extLst>
                <a:ext uri="{FF2B5EF4-FFF2-40B4-BE49-F238E27FC236}">
                  <a16:creationId xmlns:a16="http://schemas.microsoft.com/office/drawing/2014/main" id="{ED02169E-065E-5645-79F3-5B82E6D00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4357" name="Text Box 21">
              <a:extLst>
                <a:ext uri="{FF2B5EF4-FFF2-40B4-BE49-F238E27FC236}">
                  <a16:creationId xmlns:a16="http://schemas.microsoft.com/office/drawing/2014/main" id="{AB3731C1-6ADD-D487-DB8E-9A35FAB42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C005AD-9694-6811-38C9-D03EF31CA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Practice Together: Find the measure of angle ABC.</a:t>
            </a:r>
          </a:p>
        </p:txBody>
      </p:sp>
      <p:sp>
        <p:nvSpPr>
          <p:cNvPr id="16398" name="AutoShape 7">
            <a:extLst>
              <a:ext uri="{FF2B5EF4-FFF2-40B4-BE49-F238E27FC236}">
                <a16:creationId xmlns:a16="http://schemas.microsoft.com/office/drawing/2014/main" id="{865F63C6-31DF-93E3-2D9D-C6902FBF1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075" y="1828800"/>
            <a:ext cx="4202113" cy="3640138"/>
          </a:xfrm>
          <a:prstGeom prst="triangle">
            <a:avLst>
              <a:gd name="adj" fmla="val 11431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9" name="Text Box 21">
            <a:extLst>
              <a:ext uri="{FF2B5EF4-FFF2-40B4-BE49-F238E27FC236}">
                <a16:creationId xmlns:a16="http://schemas.microsoft.com/office/drawing/2014/main" id="{1DA26708-ED6C-6C7D-6E15-4001695A2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14600"/>
            <a:ext cx="1978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/>
              <a:t>47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16400" name="Text Box 22">
            <a:extLst>
              <a:ext uri="{FF2B5EF4-FFF2-40B4-BE49-F238E27FC236}">
                <a16:creationId xmlns:a16="http://schemas.microsoft.com/office/drawing/2014/main" id="{83E47A55-9F00-CC83-1564-7250A3D62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719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/>
              <a:t>6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1" name="Text Box 24">
            <a:extLst>
              <a:ext uri="{FF2B5EF4-FFF2-40B4-BE49-F238E27FC236}">
                <a16:creationId xmlns:a16="http://schemas.microsoft.com/office/drawing/2014/main" id="{8A495BA1-B2CF-A41C-D4B6-280C58EE667A}"/>
              </a:ext>
            </a:extLst>
          </p:cNvPr>
          <p:cNvSpPr txBox="1">
            <a:spLocks noChangeArrowheads="1"/>
          </p:cNvSpPr>
          <p:nvPr/>
        </p:nvSpPr>
        <p:spPr bwMode="auto">
          <a:xfrm rot="-5045344">
            <a:off x="1699419" y="3101181"/>
            <a:ext cx="2301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/>
              <a:t>5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68271F33-EE8C-17E3-7253-8725FE238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1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A</a:t>
            </a: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84DD66E0-E4BC-41AA-4A88-C5DFFA1D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B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982156E3-81F6-E3AA-2B52-092F38A43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4478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C</a:t>
            </a:r>
          </a:p>
        </p:txBody>
      </p:sp>
      <p:sp>
        <p:nvSpPr>
          <p:cNvPr id="16405" name="Text Box 39">
            <a:extLst>
              <a:ext uri="{FF2B5EF4-FFF2-40B4-BE49-F238E27FC236}">
                <a16:creationId xmlns:a16="http://schemas.microsoft.com/office/drawing/2014/main" id="{424C09D6-540A-C52C-0ECD-9C5107484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876800"/>
            <a:ext cx="1760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 b="1">
                <a:cs typeface="Arial" panose="020B0604020202020204" pitchFamily="34" charset="0"/>
              </a:rPr>
              <a:t>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49CE9C0-0003-9B40-B3BD-615B6E58C69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measure of angle PRQ: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5943B47-C555-323F-1C71-AAF821EC3EF9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29400" y="4648200"/>
            <a:ext cx="1854200" cy="14859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51.1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0.1</a:t>
            </a:r>
          </a:p>
        </p:txBody>
      </p:sp>
      <p:sp>
        <p:nvSpPr>
          <p:cNvPr id="17413" name="AutoShape 12">
            <a:extLst>
              <a:ext uri="{FF2B5EF4-FFF2-40B4-BE49-F238E27FC236}">
                <a16:creationId xmlns:a16="http://schemas.microsoft.com/office/drawing/2014/main" id="{BB0F10F2-0C9A-14CD-FE3F-1AA193FE720B}"/>
              </a:ext>
            </a:extLst>
          </p:cNvPr>
          <p:cNvSpPr>
            <a:spLocks noChangeArrowheads="1"/>
          </p:cNvSpPr>
          <p:nvPr/>
        </p:nvSpPr>
        <p:spPr bwMode="auto">
          <a:xfrm rot="-5703226">
            <a:off x="2182018" y="2053432"/>
            <a:ext cx="2754313" cy="4375150"/>
          </a:xfrm>
          <a:prstGeom prst="triangle">
            <a:avLst>
              <a:gd name="adj" fmla="val 80639"/>
            </a:avLst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Text Box 43">
            <a:extLst>
              <a:ext uri="{FF2B5EF4-FFF2-40B4-BE49-F238E27FC236}">
                <a16:creationId xmlns:a16="http://schemas.microsoft.com/office/drawing/2014/main" id="{E0398A90-A8FD-26B2-6E32-EEE36B45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429000"/>
            <a:ext cx="958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/>
              <a:t>27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17415" name="Text Box 44">
            <a:extLst>
              <a:ext uri="{FF2B5EF4-FFF2-40B4-BE49-F238E27FC236}">
                <a16:creationId xmlns:a16="http://schemas.microsoft.com/office/drawing/2014/main" id="{53A2F25D-6A60-0FDC-FBC3-B68AB8CAF542}"/>
              </a:ext>
            </a:extLst>
          </p:cNvPr>
          <p:cNvSpPr txBox="1">
            <a:spLocks noChangeArrowheads="1"/>
          </p:cNvSpPr>
          <p:nvPr/>
        </p:nvSpPr>
        <p:spPr bwMode="auto">
          <a:xfrm rot="-605598">
            <a:off x="2819400" y="2438400"/>
            <a:ext cx="2155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/>
              <a:t>6 km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6" name="Text Box 45">
            <a:extLst>
              <a:ext uri="{FF2B5EF4-FFF2-40B4-BE49-F238E27FC236}">
                <a16:creationId xmlns:a16="http://schemas.microsoft.com/office/drawing/2014/main" id="{556E7241-9A1C-DA8C-9CCB-A629151BA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3446463"/>
            <a:ext cx="2155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/>
              <a:t>3.5 km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17" name="Group 9">
            <a:extLst>
              <a:ext uri="{FF2B5EF4-FFF2-40B4-BE49-F238E27FC236}">
                <a16:creationId xmlns:a16="http://schemas.microsoft.com/office/drawing/2014/main" id="{68C60D04-0A0C-8D02-5566-5EF855BA49D6}"/>
              </a:ext>
            </a:extLst>
          </p:cNvPr>
          <p:cNvGrpSpPr>
            <a:grpSpLocks/>
          </p:cNvGrpSpPr>
          <p:nvPr/>
        </p:nvGrpSpPr>
        <p:grpSpPr bwMode="auto">
          <a:xfrm>
            <a:off x="0" y="4267200"/>
            <a:ext cx="3124200" cy="2590800"/>
            <a:chOff x="288" y="960"/>
            <a:chExt cx="1968" cy="1632"/>
          </a:xfrm>
        </p:grpSpPr>
        <p:sp>
          <p:nvSpPr>
            <p:cNvPr id="17418" name="AutoShape 10">
              <a:extLst>
                <a:ext uri="{FF2B5EF4-FFF2-40B4-BE49-F238E27FC236}">
                  <a16:creationId xmlns:a16="http://schemas.microsoft.com/office/drawing/2014/main" id="{E5A06EC1-EA33-87C4-165D-E8C996678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1968" cy="1632"/>
            </a:xfrm>
            <a:prstGeom prst="irregularSeal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7419" name="Text Box 11">
              <a:extLst>
                <a:ext uri="{FF2B5EF4-FFF2-40B4-BE49-F238E27FC236}">
                  <a16:creationId xmlns:a16="http://schemas.microsoft.com/office/drawing/2014/main" id="{275E77B6-7395-2629-CAEA-2B8908897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8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3 sig figs!!</a:t>
              </a:r>
            </a:p>
          </p:txBody>
        </p:sp>
      </p:grpSp>
      <p:sp>
        <p:nvSpPr>
          <p:cNvPr id="17420" name="Text Box 12">
            <a:extLst>
              <a:ext uri="{FF2B5EF4-FFF2-40B4-BE49-F238E27FC236}">
                <a16:creationId xmlns:a16="http://schemas.microsoft.com/office/drawing/2014/main" id="{DA067AFA-86AB-EAF4-8D80-048D33D4A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76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P</a:t>
            </a: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76F75A60-1248-E827-AADB-295F95D5E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286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Q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38E0ABE2-5019-7276-121F-A65D473B2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86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R</a:t>
            </a:r>
          </a:p>
        </p:txBody>
      </p:sp>
      <p:sp>
        <p:nvSpPr>
          <p:cNvPr id="17423" name="Text Box 39">
            <a:extLst>
              <a:ext uri="{FF2B5EF4-FFF2-40B4-BE49-F238E27FC236}">
                <a16:creationId xmlns:a16="http://schemas.microsoft.com/office/drawing/2014/main" id="{CE8BE844-E89B-CCB5-61D6-79857FEB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724400"/>
            <a:ext cx="1760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 b="1">
                <a:cs typeface="Arial" panose="020B0604020202020204" pitchFamily="34" charset="0"/>
              </a:rPr>
              <a:t>θ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94B54EE-C010-A8F5-8856-606B17CEF86D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Find the measure of angle EDF: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8F84DD5-9007-AD63-2835-9BE2F31ED53E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29400" y="4876800"/>
            <a:ext cx="1854200" cy="12573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en-US"/>
              <a:t>57.7</a:t>
            </a:r>
          </a:p>
          <a:p>
            <a:pPr marL="609600" indent="-609600">
              <a:buFont typeface="Wingdings" panose="05000000000000000000" pitchFamily="2" charset="2"/>
              <a:buBlip>
                <a:blip r:embed="rId6"/>
              </a:buBlip>
            </a:pPr>
            <a:r>
              <a:rPr lang="en-US" altLang="en-US"/>
              <a:t>0</a:t>
            </a:r>
          </a:p>
        </p:txBody>
      </p:sp>
      <p:sp>
        <p:nvSpPr>
          <p:cNvPr id="18438" name="AutoShape 11">
            <a:extLst>
              <a:ext uri="{FF2B5EF4-FFF2-40B4-BE49-F238E27FC236}">
                <a16:creationId xmlns:a16="http://schemas.microsoft.com/office/drawing/2014/main" id="{3E71E43E-736F-5607-31B5-A2F22809B8A6}"/>
              </a:ext>
            </a:extLst>
          </p:cNvPr>
          <p:cNvSpPr>
            <a:spLocks noChangeArrowheads="1"/>
          </p:cNvSpPr>
          <p:nvPr/>
        </p:nvSpPr>
        <p:spPr bwMode="auto">
          <a:xfrm rot="-9944849">
            <a:off x="3021013" y="2422525"/>
            <a:ext cx="4179887" cy="3714750"/>
          </a:xfrm>
          <a:prstGeom prst="triangle">
            <a:avLst>
              <a:gd name="adj" fmla="val 80639"/>
            </a:avLst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9" name="Text Box 38">
            <a:extLst>
              <a:ext uri="{FF2B5EF4-FFF2-40B4-BE49-F238E27FC236}">
                <a16:creationId xmlns:a16="http://schemas.microsoft.com/office/drawing/2014/main" id="{7EE3705E-8BBD-1552-DAA5-E6429AC9B487}"/>
              </a:ext>
            </a:extLst>
          </p:cNvPr>
          <p:cNvSpPr txBox="1">
            <a:spLocks noChangeArrowheads="1"/>
          </p:cNvSpPr>
          <p:nvPr/>
        </p:nvSpPr>
        <p:spPr bwMode="auto">
          <a:xfrm rot="858872">
            <a:off x="4267200" y="1981200"/>
            <a:ext cx="308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 b="1"/>
              <a:t>8 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0" name="Text Box 39">
            <a:extLst>
              <a:ext uri="{FF2B5EF4-FFF2-40B4-BE49-F238E27FC236}">
                <a16:creationId xmlns:a16="http://schemas.microsoft.com/office/drawing/2014/main" id="{4CAA7059-2502-CD34-93DC-95CFEE400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95600"/>
            <a:ext cx="176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/>
              <a:t>70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</a:p>
        </p:txBody>
      </p:sp>
      <p:sp>
        <p:nvSpPr>
          <p:cNvPr id="18441" name="Text Box 40">
            <a:extLst>
              <a:ext uri="{FF2B5EF4-FFF2-40B4-BE49-F238E27FC236}">
                <a16:creationId xmlns:a16="http://schemas.microsoft.com/office/drawing/2014/main" id="{77DDC283-C774-0607-56AA-43C6EED20324}"/>
              </a:ext>
            </a:extLst>
          </p:cNvPr>
          <p:cNvSpPr txBox="1">
            <a:spLocks noChangeArrowheads="1"/>
          </p:cNvSpPr>
          <p:nvPr/>
        </p:nvSpPr>
        <p:spPr bwMode="auto">
          <a:xfrm rot="-5045244">
            <a:off x="2018506" y="3544094"/>
            <a:ext cx="236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 b="1"/>
              <a:t>9.5 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25D6142D-B548-E384-F0E2-F7F60CDB0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600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D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2C3F4ECE-06F2-C7EE-658A-AB18DF30E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E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5709FF8F-985F-FCBB-0D3F-2B565A177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819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F</a:t>
            </a:r>
          </a:p>
        </p:txBody>
      </p:sp>
      <p:sp>
        <p:nvSpPr>
          <p:cNvPr id="18445" name="Text Box 39">
            <a:extLst>
              <a:ext uri="{FF2B5EF4-FFF2-40B4-BE49-F238E27FC236}">
                <a16:creationId xmlns:a16="http://schemas.microsoft.com/office/drawing/2014/main" id="{A60F1DF2-22F4-CCD6-AD87-1CCB840C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133600"/>
            <a:ext cx="1760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 b="1">
                <a:cs typeface="Arial" panose="020B0604020202020204" pitchFamily="34" charset="0"/>
              </a:rPr>
              <a:t>θ</a:t>
            </a:r>
          </a:p>
        </p:txBody>
      </p:sp>
      <p:sp>
        <p:nvSpPr>
          <p:cNvPr id="18447" name="AutoShape 15">
            <a:extLst>
              <a:ext uri="{FF2B5EF4-FFF2-40B4-BE49-F238E27FC236}">
                <a16:creationId xmlns:a16="http://schemas.microsoft.com/office/drawing/2014/main" id="{E645C3E0-A929-1E34-48BE-86121B376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057400"/>
            <a:ext cx="2438400" cy="2286000"/>
          </a:xfrm>
          <a:prstGeom prst="irregularSeal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A454C491-A956-2D51-573E-24679E138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819400"/>
            <a:ext cx="15462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/>
              <a:t>3 sig figs!!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Numeric - No Graphi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heme/theme1.xml><?xml version="1.0" encoding="utf-8"?>
<a:theme xmlns:a="http://schemas.openxmlformats.org/drawingml/2006/main" name="Cliff">
  <a:themeElements>
    <a:clrScheme name="Cliff 7">
      <a:dk1>
        <a:srgbClr val="336699"/>
      </a:dk1>
      <a:lt1>
        <a:srgbClr val="F8F8F8"/>
      </a:lt1>
      <a:dk2>
        <a:srgbClr val="003366"/>
      </a:dk2>
      <a:lt2>
        <a:srgbClr val="D1DDD4"/>
      </a:lt2>
      <a:accent1>
        <a:srgbClr val="3399FF"/>
      </a:accent1>
      <a:accent2>
        <a:srgbClr val="006699"/>
      </a:accent2>
      <a:accent3>
        <a:srgbClr val="AAADB8"/>
      </a:accent3>
      <a:accent4>
        <a:srgbClr val="D4D4D4"/>
      </a:accent4>
      <a:accent5>
        <a:srgbClr val="ADCAFF"/>
      </a:accent5>
      <a:accent6>
        <a:srgbClr val="005C8A"/>
      </a:accent6>
      <a:hlink>
        <a:srgbClr val="86C0CE"/>
      </a:hlink>
      <a:folHlink>
        <a:srgbClr val="008080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225</TotalTime>
  <Words>418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Rockwell</vt:lpstr>
      <vt:lpstr>Symbol</vt:lpstr>
      <vt:lpstr>Cliff</vt:lpstr>
      <vt:lpstr>Sine Rule and Cosine Rule</vt:lpstr>
      <vt:lpstr>SOH/CAH/TOA can only be used for right-angled triangles.</vt:lpstr>
      <vt:lpstr>We use the Sine Rule when:</vt:lpstr>
      <vt:lpstr>Practice Together: find the length of h in mm.</vt:lpstr>
      <vt:lpstr>Find the length of a in cm.</vt:lpstr>
      <vt:lpstr>Find the length of f in cm.</vt:lpstr>
      <vt:lpstr>Practice Together: Find the measure of angle ABC.</vt:lpstr>
      <vt:lpstr>Find the measure of angle PRQ:</vt:lpstr>
      <vt:lpstr>Find the measure of angle EDF:</vt:lpstr>
      <vt:lpstr>We use the Cosine Rule when:</vt:lpstr>
      <vt:lpstr>The Cosine Rule</vt:lpstr>
      <vt:lpstr>Practice Together: Find the length of side a</vt:lpstr>
      <vt:lpstr>Find the length of side r in km:</vt:lpstr>
      <vt:lpstr>Find the length of AC in cm:  </vt:lpstr>
      <vt:lpstr>Practice Together: Find the measure of the unknown angles</vt:lpstr>
      <vt:lpstr>Find the measure of angle GHI</vt:lpstr>
      <vt:lpstr>Find the measure of angle DEF:</vt:lpstr>
      <vt:lpstr>Find the measure of the largest angle of a triangle with sides 11cm, 13cm, and 19cm.</vt:lpstr>
      <vt:lpstr>PowerPoint Presentation</vt:lpstr>
    </vt:vector>
  </TitlesOfParts>
  <Company>wsfcs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Sine Rule and Cosine Rule</dc:title>
  <dc:creator>WSFCS Workstation</dc:creator>
  <cp:lastModifiedBy>Lyn ZHANG</cp:lastModifiedBy>
  <cp:revision>17</cp:revision>
  <dcterms:created xsi:type="dcterms:W3CDTF">2012-03-05T16:34:46Z</dcterms:created>
  <dcterms:modified xsi:type="dcterms:W3CDTF">2023-06-19T04:52:30Z</dcterms:modified>
</cp:coreProperties>
</file>