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8" r:id="rId13"/>
    <p:sldId id="269" r:id="rId14"/>
    <p:sldId id="272" r:id="rId15"/>
    <p:sldId id="270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8"/>
  </p:normalViewPr>
  <p:slideViewPr>
    <p:cSldViewPr snapToGrid="0" snapToObjects="1">
      <p:cViewPr varScale="1">
        <p:scale>
          <a:sx n="56" d="100"/>
          <a:sy n="56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4163D-9790-7B4D-ABBE-8823B9A23D06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31301-425F-B349-A6DF-9FE2DF3C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4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A110392-1FDA-E549-A285-B9CD9624DDB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906F96A-46CF-0C4F-9678-32734ACB9E2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03210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0392-1FDA-E549-A285-B9CD9624DDB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F96A-46CF-0C4F-9678-32734ACB9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01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0392-1FDA-E549-A285-B9CD9624DDB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F96A-46CF-0C4F-9678-32734ACB9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6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0392-1FDA-E549-A285-B9CD9624DDB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F96A-46CF-0C4F-9678-32734ACB9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34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A110392-1FDA-E549-A285-B9CD9624DDB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06F96A-46CF-0C4F-9678-32734ACB9E2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30555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0392-1FDA-E549-A285-B9CD9624DDB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F96A-46CF-0C4F-9678-32734ACB9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078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0392-1FDA-E549-A285-B9CD9624DDB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F96A-46CF-0C4F-9678-32734ACB9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942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0392-1FDA-E549-A285-B9CD9624DDB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F96A-46CF-0C4F-9678-32734ACB9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55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0392-1FDA-E549-A285-B9CD9624DDB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F96A-46CF-0C4F-9678-32734ACB9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67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A110392-1FDA-E549-A285-B9CD9624DDB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F906F96A-46CF-0C4F-9678-32734ACB9E2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10196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A110392-1FDA-E549-A285-B9CD9624DDB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F906F96A-46CF-0C4F-9678-32734ACB9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43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A110392-1FDA-E549-A285-B9CD9624DDB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906F96A-46CF-0C4F-9678-32734ACB9E2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1040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Area of a triangle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11I</a:t>
            </a:r>
          </a:p>
        </p:txBody>
      </p:sp>
    </p:spTree>
    <p:extLst>
      <p:ext uri="{BB962C8B-B14F-4D97-AF65-F5344CB8AC3E}">
        <p14:creationId xmlns:p14="http://schemas.microsoft.com/office/powerpoint/2010/main" val="585426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Have a go for yourself!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86000" y="2089150"/>
            <a:ext cx="0" cy="2374900"/>
          </a:xfrm>
          <a:prstGeom prst="straightConnector1">
            <a:avLst/>
          </a:prstGeom>
          <a:ln w="38100">
            <a:solidFill>
              <a:srgbClr val="FBB157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400767" y="4656978"/>
            <a:ext cx="4348162" cy="0"/>
          </a:xfrm>
          <a:prstGeom prst="straightConnector1">
            <a:avLst/>
          </a:prstGeom>
          <a:ln w="38100">
            <a:solidFill>
              <a:srgbClr val="FBB157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499067" y="3276600"/>
            <a:ext cx="9017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7cm</a:t>
            </a:r>
          </a:p>
          <a:p>
            <a:pPr algn="ctr">
              <a:defRPr/>
            </a:pPr>
            <a:endParaRPr lang="en-GB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GB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 rot="16200000" flipV="1">
            <a:off x="3515519" y="1102519"/>
            <a:ext cx="2374900" cy="4348162"/>
          </a:xfrm>
          <a:prstGeom prst="triangle">
            <a:avLst>
              <a:gd name="adj" fmla="val 0"/>
            </a:avLst>
          </a:prstGeom>
          <a:solidFill>
            <a:srgbClr val="64CF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3805518" y="4800600"/>
            <a:ext cx="1788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8cm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333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tackle it!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86000" y="2089150"/>
            <a:ext cx="0" cy="2374900"/>
          </a:xfrm>
          <a:prstGeom prst="straightConnector1">
            <a:avLst/>
          </a:prstGeom>
          <a:ln w="38100">
            <a:solidFill>
              <a:srgbClr val="FBB157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400767" y="4656978"/>
            <a:ext cx="4348162" cy="0"/>
          </a:xfrm>
          <a:prstGeom prst="straightConnector1">
            <a:avLst/>
          </a:prstGeom>
          <a:ln w="38100">
            <a:solidFill>
              <a:srgbClr val="FBB157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499067" y="3276600"/>
            <a:ext cx="9017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7cm</a:t>
            </a:r>
          </a:p>
          <a:p>
            <a:pPr algn="ctr">
              <a:defRPr/>
            </a:pPr>
            <a:endParaRPr lang="en-GB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GB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 rot="16200000" flipV="1">
            <a:off x="3515519" y="1102519"/>
            <a:ext cx="2374900" cy="4348162"/>
          </a:xfrm>
          <a:prstGeom prst="triangle">
            <a:avLst>
              <a:gd name="adj" fmla="val 0"/>
            </a:avLst>
          </a:prstGeom>
          <a:solidFill>
            <a:srgbClr val="64CF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3805518" y="4800600"/>
            <a:ext cx="1788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8cm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073153" y="1358153"/>
            <a:ext cx="424927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First step: </a:t>
            </a:r>
          </a:p>
          <a:p>
            <a:endParaRPr lang="en-US" dirty="0"/>
          </a:p>
          <a:p>
            <a:r>
              <a:rPr lang="en-US" dirty="0"/>
              <a:t>Length x Height = Total rectangle area.</a:t>
            </a:r>
          </a:p>
          <a:p>
            <a:endParaRPr lang="en-US" dirty="0"/>
          </a:p>
          <a:p>
            <a:r>
              <a:rPr lang="en-US" dirty="0"/>
              <a:t>8cm    x    7 cm =   56 cm</a:t>
            </a:r>
            <a:r>
              <a:rPr lang="en-GB" altLang="en-US" dirty="0">
                <a:solidFill>
                  <a:schemeClr val="tx1"/>
                </a:solidFill>
              </a:rPr>
              <a:t>²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Second step:</a:t>
            </a:r>
          </a:p>
          <a:p>
            <a:endParaRPr lang="en-US" dirty="0"/>
          </a:p>
          <a:p>
            <a:r>
              <a:rPr lang="en-US" dirty="0"/>
              <a:t>Divide Total rectangle area by 2 to find out triangle area.</a:t>
            </a:r>
          </a:p>
          <a:p>
            <a:endParaRPr lang="en-US" dirty="0"/>
          </a:p>
          <a:p>
            <a:r>
              <a:rPr lang="en-US" dirty="0"/>
              <a:t>56 divide by 2 = 28cm</a:t>
            </a:r>
            <a:r>
              <a:rPr lang="en-GB" altLang="en-US" dirty="0">
                <a:solidFill>
                  <a:schemeClr val="tx1"/>
                </a:solidFill>
              </a:rPr>
              <a:t>²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883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035050" y="3071813"/>
            <a:ext cx="9017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22738" y="4443413"/>
            <a:ext cx="901700" cy="4191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57E9C0-E2E5-DA6E-27F4-B7C117525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049" y="771295"/>
            <a:ext cx="10728795" cy="507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069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035050" y="3071813"/>
            <a:ext cx="9017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22738" y="4443413"/>
            <a:ext cx="901700" cy="4191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5286A6D-D19B-718B-63C2-720F89A3A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of a triangle</a:t>
            </a:r>
            <a:endParaRPr lang="en-A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468344C-BA97-8EDF-46D8-0855122AA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2630" y="2227738"/>
            <a:ext cx="4212878" cy="289635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377E348-2823-6764-5E5D-8C9A798070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879" y="1860287"/>
            <a:ext cx="6621249" cy="4298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114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035050" y="3071813"/>
            <a:ext cx="9017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22738" y="4443413"/>
            <a:ext cx="901700" cy="4191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5286A6D-D19B-718B-63C2-720F89A3A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of a triangle</a:t>
            </a:r>
            <a:endParaRPr lang="en-A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468344C-BA97-8EDF-46D8-0855122AA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2630" y="2227738"/>
            <a:ext cx="4212878" cy="289635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8906B23-3B13-B0FD-8DE9-9152457E67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42" y="2227738"/>
            <a:ext cx="6529964" cy="2896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422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053" y="108518"/>
            <a:ext cx="10829871" cy="1492132"/>
          </a:xfrm>
        </p:spPr>
        <p:txBody>
          <a:bodyPr/>
          <a:lstStyle/>
          <a:p>
            <a:pPr algn="ctr"/>
            <a:r>
              <a:rPr lang="en-US" dirty="0"/>
              <a:t>heron’s rule for the area of a triangle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35050" y="3071813"/>
            <a:ext cx="9017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22738" y="4443413"/>
            <a:ext cx="901700" cy="4191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AC4311-F67A-6731-9938-21E3C463D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049" y="2021767"/>
            <a:ext cx="7904253" cy="32230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7FE3318-EFBC-6899-D8E8-9572BBC6E9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9302" y="2862013"/>
            <a:ext cx="2762636" cy="1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520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3BBDEA4-BF46-10CB-9703-E6B527BD5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655" y="260580"/>
            <a:ext cx="10932146" cy="633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083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Warm up</a:t>
            </a:r>
            <a:br>
              <a:rPr lang="en-US" dirty="0"/>
            </a:br>
            <a:r>
              <a:rPr lang="en-US" dirty="0"/>
              <a:t>work out the area and perimeter of this shape</a:t>
            </a:r>
          </a:p>
        </p:txBody>
      </p:sp>
      <p:sp>
        <p:nvSpPr>
          <p:cNvPr id="4" name="Shape"/>
          <p:cNvSpPr/>
          <p:nvPr/>
        </p:nvSpPr>
        <p:spPr>
          <a:xfrm>
            <a:off x="4880162" y="3704291"/>
            <a:ext cx="2574925" cy="1103313"/>
          </a:xfrm>
          <a:prstGeom prst="rect">
            <a:avLst/>
          </a:prstGeom>
          <a:solidFill>
            <a:srgbClr val="F08213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" name="Button 1"/>
          <p:cNvSpPr>
            <a:spLocks noChangeArrowheads="1"/>
          </p:cNvSpPr>
          <p:nvPr/>
        </p:nvSpPr>
        <p:spPr bwMode="auto">
          <a:xfrm>
            <a:off x="5775512" y="3083579"/>
            <a:ext cx="796925" cy="547687"/>
          </a:xfrm>
          <a:prstGeom prst="roundRect">
            <a:avLst>
              <a:gd name="adj" fmla="val 16667"/>
            </a:avLst>
          </a:prstGeom>
          <a:solidFill>
            <a:srgbClr val="01A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6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7cm</a:t>
            </a:r>
          </a:p>
        </p:txBody>
      </p:sp>
      <p:sp>
        <p:nvSpPr>
          <p:cNvPr id="6" name="Button 2"/>
          <p:cNvSpPr>
            <a:spLocks noChangeArrowheads="1"/>
          </p:cNvSpPr>
          <p:nvPr/>
        </p:nvSpPr>
        <p:spPr bwMode="auto">
          <a:xfrm>
            <a:off x="7537637" y="3964641"/>
            <a:ext cx="796925" cy="547688"/>
          </a:xfrm>
          <a:prstGeom prst="roundRect">
            <a:avLst>
              <a:gd name="adj" fmla="val 16667"/>
            </a:avLst>
          </a:prstGeom>
          <a:solidFill>
            <a:srgbClr val="01A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6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3cm</a:t>
            </a:r>
          </a:p>
        </p:txBody>
      </p:sp>
    </p:spTree>
    <p:extLst>
      <p:ext uri="{BB962C8B-B14F-4D97-AF65-F5344CB8AC3E}">
        <p14:creationId xmlns:p14="http://schemas.microsoft.com/office/powerpoint/2010/main" val="730645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Warm up</a:t>
            </a:r>
            <a:br>
              <a:rPr lang="en-US" dirty="0"/>
            </a:br>
            <a:r>
              <a:rPr lang="en-US" dirty="0"/>
              <a:t>work out the area and perimeter of this shape</a:t>
            </a:r>
          </a:p>
        </p:txBody>
      </p:sp>
      <p:sp>
        <p:nvSpPr>
          <p:cNvPr id="4" name="Shape"/>
          <p:cNvSpPr/>
          <p:nvPr/>
        </p:nvSpPr>
        <p:spPr>
          <a:xfrm>
            <a:off x="4880162" y="3704291"/>
            <a:ext cx="2574925" cy="1103313"/>
          </a:xfrm>
          <a:prstGeom prst="rect">
            <a:avLst/>
          </a:prstGeom>
          <a:solidFill>
            <a:srgbClr val="F08213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" name="Button 1"/>
          <p:cNvSpPr>
            <a:spLocks noChangeArrowheads="1"/>
          </p:cNvSpPr>
          <p:nvPr/>
        </p:nvSpPr>
        <p:spPr bwMode="auto">
          <a:xfrm>
            <a:off x="5775512" y="3083579"/>
            <a:ext cx="796925" cy="547687"/>
          </a:xfrm>
          <a:prstGeom prst="roundRect">
            <a:avLst>
              <a:gd name="adj" fmla="val 16667"/>
            </a:avLst>
          </a:prstGeom>
          <a:solidFill>
            <a:srgbClr val="01A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6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7cm</a:t>
            </a:r>
          </a:p>
        </p:txBody>
      </p:sp>
      <p:sp>
        <p:nvSpPr>
          <p:cNvPr id="6" name="Button 2"/>
          <p:cNvSpPr>
            <a:spLocks noChangeArrowheads="1"/>
          </p:cNvSpPr>
          <p:nvPr/>
        </p:nvSpPr>
        <p:spPr bwMode="auto">
          <a:xfrm>
            <a:off x="7537637" y="3964641"/>
            <a:ext cx="796925" cy="547688"/>
          </a:xfrm>
          <a:prstGeom prst="roundRect">
            <a:avLst>
              <a:gd name="adj" fmla="val 16667"/>
            </a:avLst>
          </a:prstGeom>
          <a:solidFill>
            <a:srgbClr val="01A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6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Twinkl" charset="0"/>
                <a:ea typeface="Sassoon Infant Rg" charset="0"/>
                <a:cs typeface="Sassoon Infant Rg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3cm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1952" y="5056796"/>
            <a:ext cx="33132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Perimeter :</a:t>
            </a:r>
          </a:p>
          <a:p>
            <a:endParaRPr lang="en-US" sz="2000" dirty="0"/>
          </a:p>
          <a:p>
            <a:r>
              <a:rPr lang="en-US" sz="2000" dirty="0"/>
              <a:t>7cm+3cm+7cm+3cm= 20cm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36099" y="5030953"/>
            <a:ext cx="507853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Area:</a:t>
            </a:r>
          </a:p>
          <a:p>
            <a:endParaRPr lang="en-US" sz="2000" dirty="0"/>
          </a:p>
          <a:p>
            <a:r>
              <a:rPr lang="en-US" sz="2000" dirty="0"/>
              <a:t>7cm x 3cm= 21cm</a:t>
            </a:r>
            <a:r>
              <a:rPr lang="en-GB" altLang="en-US" sz="2000" dirty="0">
                <a:solidFill>
                  <a:schemeClr val="tx1"/>
                </a:solidFill>
              </a:rPr>
              <a:t>²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10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Area of a triangle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4620978" y="2851150"/>
            <a:ext cx="2682875" cy="4006850"/>
          </a:xfrm>
          <a:prstGeom prst="triangle">
            <a:avLst>
              <a:gd name="adj" fmla="val 0"/>
            </a:avLst>
          </a:prstGeom>
          <a:solidFill>
            <a:srgbClr val="64CF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Isosceles Triangle 3"/>
          <p:cNvSpPr/>
          <p:nvPr/>
        </p:nvSpPr>
        <p:spPr>
          <a:xfrm rot="10800000">
            <a:off x="4620978" y="1128451"/>
            <a:ext cx="2682875" cy="4006850"/>
          </a:xfrm>
          <a:prstGeom prst="triangle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611035" y="1476058"/>
            <a:ext cx="38189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The area of a triangle is actually half the area of rectangle. </a:t>
            </a:r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See! When I put the same two right angled triangles together it makes a rectangle. </a:t>
            </a:r>
          </a:p>
        </p:txBody>
      </p:sp>
    </p:spTree>
    <p:extLst>
      <p:ext uri="{BB962C8B-B14F-4D97-AF65-F5344CB8AC3E}">
        <p14:creationId xmlns:p14="http://schemas.microsoft.com/office/powerpoint/2010/main" val="167715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L -2.5E-6 0.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5935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 rot="16200000">
            <a:off x="7942403" y="-524063"/>
            <a:ext cx="2682875" cy="4006850"/>
          </a:xfrm>
          <a:prstGeom prst="triangle">
            <a:avLst>
              <a:gd name="adj" fmla="val 0"/>
            </a:avLst>
          </a:prstGeom>
          <a:solidFill>
            <a:srgbClr val="64CF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Isosceles Triangle 3"/>
          <p:cNvSpPr/>
          <p:nvPr/>
        </p:nvSpPr>
        <p:spPr>
          <a:xfrm rot="5400000">
            <a:off x="2581508" y="-524063"/>
            <a:ext cx="2682875" cy="4006850"/>
          </a:xfrm>
          <a:prstGeom prst="triangle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Isosceles Triangle 3"/>
          <p:cNvSpPr/>
          <p:nvPr/>
        </p:nvSpPr>
        <p:spPr>
          <a:xfrm rot="10039896">
            <a:off x="4137897" y="2531417"/>
            <a:ext cx="2682875" cy="4006850"/>
          </a:xfrm>
          <a:prstGeom prst="triangle">
            <a:avLst>
              <a:gd name="adj" fmla="val 0"/>
            </a:avLst>
          </a:prstGeom>
          <a:solidFill>
            <a:srgbClr val="64CF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Isosceles Triangle 3"/>
          <p:cNvSpPr/>
          <p:nvPr/>
        </p:nvSpPr>
        <p:spPr>
          <a:xfrm rot="20883325">
            <a:off x="1939754" y="3745566"/>
            <a:ext cx="2682875" cy="4006850"/>
          </a:xfrm>
          <a:prstGeom prst="triangle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920318" y="5029200"/>
            <a:ext cx="35096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See! Triangles are half of rectangles!</a:t>
            </a:r>
          </a:p>
        </p:txBody>
      </p:sp>
    </p:spTree>
    <p:extLst>
      <p:ext uri="{BB962C8B-B14F-4D97-AF65-F5344CB8AC3E}">
        <p14:creationId xmlns:p14="http://schemas.microsoft.com/office/powerpoint/2010/main" val="62277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7.40741E-7 L 0.43711 0.005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49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599 -0.18032 L 0.18112 -0.1745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49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can we work out the area of a dark blue triangle?</a:t>
            </a:r>
          </a:p>
        </p:txBody>
      </p:sp>
      <p:sp>
        <p:nvSpPr>
          <p:cNvPr id="4" name="Isosceles Triangle 3"/>
          <p:cNvSpPr/>
          <p:nvPr/>
        </p:nvSpPr>
        <p:spPr>
          <a:xfrm rot="16200000" flipV="1">
            <a:off x="4809378" y="1758062"/>
            <a:ext cx="2682875" cy="5557837"/>
          </a:xfrm>
          <a:prstGeom prst="triangle">
            <a:avLst>
              <a:gd name="adj" fmla="val 0"/>
            </a:avLst>
          </a:prstGeom>
          <a:solidFill>
            <a:srgbClr val="64CF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Isosceles Triangle 6"/>
          <p:cNvSpPr/>
          <p:nvPr/>
        </p:nvSpPr>
        <p:spPr>
          <a:xfrm rot="5400000" flipV="1">
            <a:off x="4810172" y="1758063"/>
            <a:ext cx="2682875" cy="5557837"/>
          </a:xfrm>
          <a:prstGeom prst="triangle">
            <a:avLst>
              <a:gd name="adj" fmla="val 0"/>
            </a:avLst>
          </a:prstGeom>
          <a:solidFill>
            <a:srgbClr val="9FE2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5699966" y="6173694"/>
            <a:ext cx="901700" cy="4191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35071" y="5878418"/>
            <a:ext cx="2689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10cm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26793" y="3872753"/>
            <a:ext cx="1344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5cm</a:t>
            </a:r>
          </a:p>
        </p:txBody>
      </p:sp>
    </p:spTree>
    <p:extLst>
      <p:ext uri="{BB962C8B-B14F-4D97-AF65-F5344CB8AC3E}">
        <p14:creationId xmlns:p14="http://schemas.microsoft.com/office/powerpoint/2010/main" val="341930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can we work out the area of a dark blue triangle?</a:t>
            </a:r>
          </a:p>
        </p:txBody>
      </p:sp>
      <p:sp>
        <p:nvSpPr>
          <p:cNvPr id="4" name="Isosceles Triangle 3"/>
          <p:cNvSpPr/>
          <p:nvPr/>
        </p:nvSpPr>
        <p:spPr>
          <a:xfrm rot="16200000" flipV="1">
            <a:off x="4809378" y="1758062"/>
            <a:ext cx="2682875" cy="5557837"/>
          </a:xfrm>
          <a:prstGeom prst="triangle">
            <a:avLst>
              <a:gd name="adj" fmla="val 0"/>
            </a:avLst>
          </a:prstGeom>
          <a:solidFill>
            <a:srgbClr val="64CF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Isosceles Triangle 6"/>
          <p:cNvSpPr/>
          <p:nvPr/>
        </p:nvSpPr>
        <p:spPr>
          <a:xfrm rot="5400000" flipV="1">
            <a:off x="4810172" y="1758063"/>
            <a:ext cx="2682875" cy="5557837"/>
          </a:xfrm>
          <a:prstGeom prst="triangle">
            <a:avLst>
              <a:gd name="adj" fmla="val 0"/>
            </a:avLst>
          </a:prstGeom>
          <a:solidFill>
            <a:srgbClr val="9FE2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5699966" y="6173694"/>
            <a:ext cx="901700" cy="4191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6109" y="5878418"/>
            <a:ext cx="2689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10cm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26793" y="3872753"/>
            <a:ext cx="1344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5cm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79767" y="6373419"/>
            <a:ext cx="1003150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Length x Height = total area of rectangle.              10cm x 5cm = 50cm</a:t>
            </a:r>
            <a:r>
              <a:rPr lang="en-GB" altLang="en-US" sz="2000" dirty="0">
                <a:solidFill>
                  <a:schemeClr val="tx1"/>
                </a:solidFill>
              </a:rPr>
              <a:t>²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468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can we work out the area of a dark blue triangle?</a:t>
            </a:r>
          </a:p>
        </p:txBody>
      </p:sp>
      <p:sp>
        <p:nvSpPr>
          <p:cNvPr id="4" name="Isosceles Triangle 3"/>
          <p:cNvSpPr/>
          <p:nvPr/>
        </p:nvSpPr>
        <p:spPr>
          <a:xfrm rot="16200000" flipV="1">
            <a:off x="4702596" y="732312"/>
            <a:ext cx="2682875" cy="5557837"/>
          </a:xfrm>
          <a:prstGeom prst="triangle">
            <a:avLst>
              <a:gd name="adj" fmla="val 0"/>
            </a:avLst>
          </a:prstGeom>
          <a:solidFill>
            <a:srgbClr val="64CF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Isosceles Triangle 6"/>
          <p:cNvSpPr/>
          <p:nvPr/>
        </p:nvSpPr>
        <p:spPr>
          <a:xfrm rot="5400000" flipV="1">
            <a:off x="4702596" y="732312"/>
            <a:ext cx="2682875" cy="5557837"/>
          </a:xfrm>
          <a:prstGeom prst="triangle">
            <a:avLst>
              <a:gd name="adj" fmla="val 0"/>
            </a:avLst>
          </a:prstGeom>
          <a:solidFill>
            <a:srgbClr val="9FE2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5699966" y="6173694"/>
            <a:ext cx="901700" cy="4191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73042" y="4958163"/>
            <a:ext cx="2689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10cm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40240" y="2918012"/>
            <a:ext cx="1344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5cm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35063" y="5433368"/>
            <a:ext cx="1003150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Length x Height = total area of rectangle.              10cm x 5cm = 50cm</a:t>
            </a:r>
            <a:r>
              <a:rPr lang="en-GB" altLang="en-US" sz="2000" dirty="0">
                <a:solidFill>
                  <a:schemeClr val="tx1"/>
                </a:solidFill>
              </a:rPr>
              <a:t>²</a:t>
            </a:r>
          </a:p>
          <a:p>
            <a:pPr algn="ctr"/>
            <a:endParaRPr lang="en-GB" altLang="en-US" sz="2000" dirty="0"/>
          </a:p>
          <a:p>
            <a:pPr algn="ctr"/>
            <a:r>
              <a:rPr lang="en-GB" altLang="en-US" sz="2000" dirty="0">
                <a:solidFill>
                  <a:schemeClr val="tx1"/>
                </a:solidFill>
              </a:rPr>
              <a:t>Then divide by 2 to work out half the area 1 triangle! </a:t>
            </a:r>
          </a:p>
          <a:p>
            <a:pPr algn="ctr"/>
            <a:endParaRPr lang="en-GB" altLang="en-US" sz="2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500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can we work out the area of a dark blue triangle?</a:t>
            </a:r>
          </a:p>
        </p:txBody>
      </p:sp>
      <p:sp>
        <p:nvSpPr>
          <p:cNvPr id="4" name="Isosceles Triangle 3"/>
          <p:cNvSpPr/>
          <p:nvPr/>
        </p:nvSpPr>
        <p:spPr>
          <a:xfrm rot="16200000" flipV="1">
            <a:off x="4702596" y="732312"/>
            <a:ext cx="2682875" cy="5557837"/>
          </a:xfrm>
          <a:prstGeom prst="triangle">
            <a:avLst>
              <a:gd name="adj" fmla="val 0"/>
            </a:avLst>
          </a:prstGeom>
          <a:solidFill>
            <a:srgbClr val="64CF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Isosceles Triangle 6"/>
          <p:cNvSpPr/>
          <p:nvPr/>
        </p:nvSpPr>
        <p:spPr>
          <a:xfrm rot="5400000" flipV="1">
            <a:off x="4702595" y="731934"/>
            <a:ext cx="2682875" cy="5557837"/>
          </a:xfrm>
          <a:prstGeom prst="triangle">
            <a:avLst>
              <a:gd name="adj" fmla="val 0"/>
            </a:avLst>
          </a:prstGeom>
          <a:solidFill>
            <a:srgbClr val="9FE2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5699966" y="6173694"/>
            <a:ext cx="901700" cy="4191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73042" y="4958163"/>
            <a:ext cx="2689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10cm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40240" y="2918012"/>
            <a:ext cx="1344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5cm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35063" y="5433368"/>
            <a:ext cx="1003150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Length x Height = total area of rectangle.              10cm x 5cm = 50cm</a:t>
            </a:r>
            <a:r>
              <a:rPr lang="en-GB" altLang="en-US" sz="2000" dirty="0">
                <a:solidFill>
                  <a:schemeClr val="tx1"/>
                </a:solidFill>
              </a:rPr>
              <a:t>²</a:t>
            </a:r>
          </a:p>
          <a:p>
            <a:pPr algn="ctr"/>
            <a:endParaRPr lang="en-GB" altLang="en-US" sz="2000" dirty="0"/>
          </a:p>
          <a:p>
            <a:pPr algn="ctr"/>
            <a:r>
              <a:rPr lang="en-GB" altLang="en-US" sz="2000" dirty="0">
                <a:solidFill>
                  <a:schemeClr val="tx1"/>
                </a:solidFill>
              </a:rPr>
              <a:t>Then divide by 2 to work out half the area 1 triangle! </a:t>
            </a:r>
          </a:p>
          <a:p>
            <a:pPr algn="ctr"/>
            <a:r>
              <a:rPr lang="en-GB" altLang="en-US" sz="2000" dirty="0"/>
              <a:t>50cm</a:t>
            </a:r>
            <a:r>
              <a:rPr lang="en-GB" altLang="en-US" sz="2000" dirty="0">
                <a:solidFill>
                  <a:schemeClr val="tx1"/>
                </a:solidFill>
              </a:rPr>
              <a:t>² divide by 2 = 25cm²</a:t>
            </a:r>
          </a:p>
          <a:p>
            <a:pPr algn="ctr"/>
            <a:endParaRPr lang="en-GB" altLang="en-US" sz="2000" dirty="0">
              <a:solidFill>
                <a:schemeClr val="tx1"/>
              </a:solidFill>
            </a:endParaRPr>
          </a:p>
          <a:p>
            <a:pPr algn="ctr"/>
            <a:endParaRPr lang="en-GB" altLang="en-US" sz="2000" dirty="0">
              <a:solidFill>
                <a:schemeClr val="tx1"/>
              </a:solidFill>
            </a:endParaRPr>
          </a:p>
          <a:p>
            <a:pPr algn="ctr"/>
            <a:endParaRPr lang="en-GB" altLang="en-US" sz="2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60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35 -0.38056 L 0.02435 -0.130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</a:majorFont>
      <a:minorFont>
        <a:latin typeface="Gill Sans MT" panose="020B0502020104020203"/>
        <a:ea typeface=""/>
        <a:cs typeface="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46</TotalTime>
  <Words>303</Words>
  <Application>Microsoft Office PowerPoint</Application>
  <PresentationFormat>Widescreen</PresentationFormat>
  <Paragraphs>66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Twinkl</vt:lpstr>
      <vt:lpstr>Arial</vt:lpstr>
      <vt:lpstr>Calibri</vt:lpstr>
      <vt:lpstr>Gill Sans MT</vt:lpstr>
      <vt:lpstr>Impact</vt:lpstr>
      <vt:lpstr>Badge</vt:lpstr>
      <vt:lpstr>Area of a triangle </vt:lpstr>
      <vt:lpstr>Warm up work out the area and perimeter of this shape</vt:lpstr>
      <vt:lpstr>Warm up work out the area and perimeter of this shape</vt:lpstr>
      <vt:lpstr>Area of a triangle</vt:lpstr>
      <vt:lpstr>PowerPoint Presentation</vt:lpstr>
      <vt:lpstr>How can we work out the area of a dark blue triangle?</vt:lpstr>
      <vt:lpstr>How can we work out the area of a dark blue triangle?</vt:lpstr>
      <vt:lpstr>How can we work out the area of a dark blue triangle?</vt:lpstr>
      <vt:lpstr>How can we work out the area of a dark blue triangle?</vt:lpstr>
      <vt:lpstr>Have a go for yourself!</vt:lpstr>
      <vt:lpstr>How to tackle it!</vt:lpstr>
      <vt:lpstr>PowerPoint Presentation</vt:lpstr>
      <vt:lpstr>Area of a triangle</vt:lpstr>
      <vt:lpstr>Area of a triangle</vt:lpstr>
      <vt:lpstr>heron’s rule for the area of a triangle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of a triangle</dc:title>
  <dc:creator>Aimee Johnson</dc:creator>
  <cp:lastModifiedBy>Lyn ZHANG</cp:lastModifiedBy>
  <cp:revision>6</cp:revision>
  <dcterms:created xsi:type="dcterms:W3CDTF">2019-02-27T18:37:36Z</dcterms:created>
  <dcterms:modified xsi:type="dcterms:W3CDTF">2023-06-19T05:07:28Z</dcterms:modified>
</cp:coreProperties>
</file>