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7EA75-CFF7-4763-AFCE-62EE7F0AFA88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DACE6-00AB-49FF-ABF9-6964F433B0E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8208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https://www.transum.org/software/GraphMatch/Default.asp?Level=2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FDACE6-00AB-49FF-ABF9-6964F433B0E0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518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732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1982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223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5858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5795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1120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7656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540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842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06519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684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2242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53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251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416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4851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714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3648B57-405D-4FB3-A7C3-9F4E5C24694D}" type="datetimeFigureOut">
              <a:rPr lang="en-AU" smtClean="0"/>
              <a:t>3/08/2021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E64DA1-1C05-4003-A7D5-7E2B353514D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823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19E43-B8D1-41CF-81B6-561E8E76D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0327" y="1648496"/>
            <a:ext cx="7579798" cy="2737235"/>
          </a:xfrm>
        </p:spPr>
        <p:txBody>
          <a:bodyPr/>
          <a:lstStyle/>
          <a:p>
            <a:r>
              <a:rPr lang="en-US" dirty="0"/>
              <a:t>The language of polynomials 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FC0EDE-25F4-47D9-A35A-D12EB79E36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6A</a:t>
            </a:r>
          </a:p>
        </p:txBody>
      </p:sp>
    </p:spTree>
    <p:extLst>
      <p:ext uri="{BB962C8B-B14F-4D97-AF65-F5344CB8AC3E}">
        <p14:creationId xmlns:p14="http://schemas.microsoft.com/office/powerpoint/2010/main" val="448229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8D354-8269-4919-96EE-9C52FF26F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105" y="27904"/>
            <a:ext cx="10131425" cy="1038896"/>
          </a:xfrm>
        </p:spPr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2A496F-2A5F-4458-A54F-7722AE89DF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850007"/>
                <a:ext cx="10640094" cy="4941194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A </a:t>
                </a:r>
                <a:r>
                  <a:rPr lang="en-US" sz="2400" dirty="0">
                    <a:solidFill>
                      <a:srgbClr val="FF0000"/>
                    </a:solidFill>
                  </a:rPr>
                  <a:t>polynomial function </a:t>
                </a:r>
                <a:r>
                  <a:rPr lang="en-US" sz="2400" dirty="0"/>
                  <a:t>is a function that can be written in the form</a:t>
                </a:r>
              </a:p>
              <a:p>
                <a:r>
                  <a:rPr lang="en-US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400" dirty="0"/>
                  <a:t>+⋯+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where n is a natural number or zero, and the coefficients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,…,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/>
                  <a:t> are real numbers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≠0. 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leading term </a:t>
                </a:r>
                <a:r>
                  <a:rPr lang="en-US" sz="2400" dirty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/>
                  <a:t> (the term of highest index) and the </a:t>
                </a:r>
                <a:r>
                  <a:rPr lang="en-US" sz="2400" b="1" dirty="0"/>
                  <a:t>constant term </a:t>
                </a:r>
                <a:r>
                  <a:rPr lang="en-US" sz="2400" dirty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 (the term not involving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).</a:t>
                </a:r>
              </a:p>
              <a:p>
                <a:r>
                  <a:rPr lang="en-US" sz="2400" dirty="0"/>
                  <a:t>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degree of a polynomial </a:t>
                </a:r>
                <a:r>
                  <a:rPr lang="en-US" sz="2400" dirty="0"/>
                  <a:t>is the index n of the leading term.</a:t>
                </a:r>
              </a:p>
              <a:p>
                <a:r>
                  <a:rPr lang="en-US" sz="2400" dirty="0"/>
                  <a:t>The sum, difference and product of two polynomials is a polynomial. Division does not always lead to another polynomial.</a:t>
                </a:r>
              </a:p>
              <a:p>
                <a:r>
                  <a:rPr lang="en-US" sz="2400" dirty="0"/>
                  <a:t>Two polynomials P and Q are equal only if their corresponding coefficients are equal. Two cubic polynomials,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 and 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, are equal if and only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 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.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2A496F-2A5F-4458-A54F-7722AE89DF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850007"/>
                <a:ext cx="10640094" cy="4941194"/>
              </a:xfrm>
              <a:blipFill>
                <a:blip r:embed="rId2"/>
                <a:stretch>
                  <a:fillRect l="-802" r="-1433" b="-8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65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BD505-3E4E-4BE6-B410-975EB6C5E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0131425" cy="807076"/>
          </a:xfrm>
        </p:spPr>
        <p:txBody>
          <a:bodyPr/>
          <a:lstStyle/>
          <a:p>
            <a:r>
              <a:rPr lang="en-AU" dirty="0"/>
              <a:t>A polynomial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64036E-1B0C-44C5-9E6F-8E5448BB6A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807076"/>
                <a:ext cx="10820398" cy="5387661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A polynomial function is a function that can be written in the form</a:t>
                </a:r>
              </a:p>
              <a:p>
                <a:r>
                  <a:rPr lang="en-US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2400" dirty="0"/>
                  <a:t>+⋯+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400" dirty="0"/>
              </a:p>
              <a:p>
                <a:r>
                  <a:rPr lang="en-US" sz="2400" dirty="0"/>
                  <a:t>where n is a natural number or zero, and 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coefficients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,…,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400" dirty="0"/>
                  <a:t> are real numbers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≠0.</a:t>
                </a:r>
              </a:p>
              <a:p>
                <a:r>
                  <a:rPr lang="en-US" sz="2400" dirty="0"/>
                  <a:t>The number 0 is called 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zero polynomial</a:t>
                </a:r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leading term</a:t>
                </a:r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, of a polynomial is the term of highest index among those terms with a non-zero coefficient.</a:t>
                </a:r>
              </a:p>
              <a:p>
                <a:r>
                  <a:rPr lang="en-US" sz="2400" dirty="0"/>
                  <a:t>The </a:t>
                </a:r>
                <a:r>
                  <a:rPr lang="en-US" sz="2400" dirty="0">
                    <a:solidFill>
                      <a:srgbClr val="FF0000"/>
                    </a:solidFill>
                  </a:rPr>
                  <a:t>degree of a polynomial </a:t>
                </a:r>
                <a:r>
                  <a:rPr lang="en-US" sz="2400" dirty="0"/>
                  <a:t>is the index n of the leading term.</a:t>
                </a:r>
              </a:p>
              <a:p>
                <a:r>
                  <a:rPr lang="en-US" sz="2400" dirty="0"/>
                  <a:t>A </a:t>
                </a:r>
                <a:r>
                  <a:rPr lang="en-US" sz="2400" dirty="0">
                    <a:solidFill>
                      <a:srgbClr val="FF0000"/>
                    </a:solidFill>
                  </a:rPr>
                  <a:t>monic polynomial </a:t>
                </a:r>
                <a:r>
                  <a:rPr lang="en-US" sz="2400" dirty="0"/>
                  <a:t>is a polynomial whose leading term has coefficient 1.</a:t>
                </a:r>
              </a:p>
              <a:p>
                <a:r>
                  <a:rPr lang="en-US" sz="2400" dirty="0"/>
                  <a:t>The </a:t>
                </a:r>
                <a:r>
                  <a:rPr lang="en-US" sz="2400" b="1" dirty="0"/>
                  <a:t>constant term </a:t>
                </a:r>
                <a:r>
                  <a:rPr lang="en-US" sz="2400" dirty="0"/>
                  <a:t>is the term of index 0. (This is the term not involving x.)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64036E-1B0C-44C5-9E6F-8E5448BB6A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807076"/>
                <a:ext cx="10820398" cy="5387661"/>
              </a:xfrm>
              <a:blipFill>
                <a:blip r:embed="rId2"/>
                <a:stretch>
                  <a:fillRect l="-789" r="-112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012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6E82-39A6-40BD-B412-27760C7CB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891" y="319348"/>
            <a:ext cx="10131425" cy="919647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AE64D8-77C6-4DCF-885C-2D7ADE16AB3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043189"/>
                <a:ext cx="10131425" cy="5035639"/>
              </a:xfrm>
            </p:spPr>
            <p:txBody>
              <a:bodyPr>
                <a:normAutofit/>
              </a:bodyPr>
              <a:lstStyle/>
              <a:p>
                <a:r>
                  <a:rPr lang="en-AU" sz="2400" dirty="0"/>
                  <a:t>Let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AU" sz="2400" dirty="0"/>
                  <a:t>−2. Find:</a:t>
                </a:r>
              </a:p>
              <a:p>
                <a:r>
                  <a:rPr lang="en-AU" sz="2400" dirty="0"/>
                  <a:t>1. P(1)</a:t>
                </a:r>
              </a:p>
              <a:p>
                <a:r>
                  <a:rPr lang="en-AU" sz="2400" dirty="0"/>
                  <a:t>2. P(−1)</a:t>
                </a:r>
              </a:p>
              <a:p>
                <a:r>
                  <a:rPr lang="en-AU" sz="2400" dirty="0"/>
                  <a:t>3. P(2)</a:t>
                </a:r>
              </a:p>
              <a:p>
                <a:r>
                  <a:rPr lang="en-AU" sz="2400" dirty="0"/>
                  <a:t>4. P(−2)</a:t>
                </a:r>
              </a:p>
              <a:p>
                <a:r>
                  <a:rPr lang="en-AU" sz="2400" dirty="0"/>
                  <a:t>Solution</a:t>
                </a:r>
              </a:p>
              <a:p>
                <a:r>
                  <a:rPr lang="en-AU" sz="2400" dirty="0"/>
                  <a:t>1. P(1)=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AU" sz="2400" dirty="0"/>
                  <a:t>−2 =1−3−2=−4</a:t>
                </a:r>
              </a:p>
              <a:p>
                <a:r>
                  <a:rPr lang="en-AU" sz="2400" dirty="0"/>
                  <a:t>2. P(−1)=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AU" sz="2400" dirty="0"/>
                          <m:t>(−1)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−3×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AU" sz="2400" dirty="0"/>
                          <m:t>(−1)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−2=1+3−2=2</a:t>
                </a:r>
              </a:p>
              <a:p>
                <a:r>
                  <a:rPr lang="en-AU" sz="2400" dirty="0"/>
                  <a:t>3. P(2)=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−3×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−2=16−24−2=−10</a:t>
                </a:r>
              </a:p>
              <a:p>
                <a:r>
                  <a:rPr lang="en-AU" sz="2400" dirty="0"/>
                  <a:t>4. P(−2)=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AU" sz="2400" dirty="0"/>
                          <m:t>(−</m:t>
                        </m:r>
                        <m:r>
                          <m:rPr>
                            <m:nor/>
                          </m:rPr>
                          <a:rPr lang="en-US" sz="2400" b="0" i="0" dirty="0" smtClean="0"/>
                          <m:t>2</m:t>
                        </m:r>
                        <m:r>
                          <m:rPr>
                            <m:nor/>
                          </m:rPr>
                          <a:rPr lang="en-AU" sz="2400" dirty="0"/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−3×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AU" sz="2400" dirty="0"/>
                          <m:t>(−</m:t>
                        </m:r>
                        <m:r>
                          <m:rPr>
                            <m:nor/>
                          </m:rPr>
                          <a:rPr lang="en-US" sz="2400" b="0" i="0" dirty="0" smtClean="0"/>
                          <m:t>2</m:t>
                        </m:r>
                        <m:r>
                          <m:rPr>
                            <m:nor/>
                          </m:rPr>
                          <a:rPr lang="en-AU" sz="2400" dirty="0"/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−2=16+24−2=38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CAE64D8-77C6-4DCF-885C-2D7ADE16AB3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043189"/>
                <a:ext cx="10131425" cy="5035639"/>
              </a:xfrm>
              <a:blipFill>
                <a:blip r:embed="rId2"/>
                <a:stretch>
                  <a:fillRect l="-843" b="-14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460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B9DAD-C538-4C98-96DA-68CFCF8E9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4172"/>
            <a:ext cx="10131425" cy="992628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E57BD7-4C29-4E2A-825D-160D25F0B9D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9397" y="772733"/>
                <a:ext cx="10327829" cy="583413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a. Let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+2c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+6. If P(1)=21, find the value of c.</a:t>
                </a:r>
              </a:p>
              <a:p>
                <a:r>
                  <a:rPr lang="en-US" dirty="0"/>
                  <a:t>b. Let Q(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+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+b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+20. If Q(−1)=Q(2)=0, find the values of a and b.</a:t>
                </a:r>
              </a:p>
              <a:p>
                <a:r>
                  <a:rPr lang="en-US" dirty="0"/>
                  <a:t>a. P(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/>
                  <a:t>)=2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+2c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 and P(1)=21.</a:t>
                </a:r>
              </a:p>
              <a:p>
                <a:r>
                  <a:rPr lang="en-US" dirty="0"/>
                  <a:t>P(1)=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(1)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+2c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 =2−1+2c+6=7+2c</a:t>
                </a:r>
              </a:p>
              <a:p>
                <a:r>
                  <a:rPr lang="en-US" dirty="0"/>
                  <a:t>Since P(1)=21,  7+2c=21  </a:t>
                </a:r>
                <a:r>
                  <a:rPr lang="en-US" dirty="0">
                    <a:sym typeface="Wingdings" panose="05000000000000000000" pitchFamily="2" charset="2"/>
                  </a:rPr>
                  <a:t> c</a:t>
                </a:r>
                <a:r>
                  <a:rPr lang="en-US" dirty="0"/>
                  <a:t>=7	</a:t>
                </a:r>
              </a:p>
              <a:p>
                <a:r>
                  <a:rPr lang="en-US" dirty="0"/>
                  <a:t>b. Q(x)=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+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+b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+20 and Q(−1)=Q(2)=0.</a:t>
                </a:r>
              </a:p>
              <a:p>
                <a:r>
                  <a:rPr lang="en-US" dirty="0"/>
                  <a:t>Q(−1)=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+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 b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+20 =2+1+a−b+20=23+a−b</a:t>
                </a:r>
              </a:p>
              <a:p>
                <a:r>
                  <a:rPr lang="en-US" dirty="0"/>
                  <a:t>Q(2)= 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+ 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(2)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+ 2b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+20 =128−8+4a+2b+20=140+4a+2b	</a:t>
                </a:r>
              </a:p>
              <a:p>
                <a:r>
                  <a:rPr lang="en-US" dirty="0"/>
                  <a:t>Since Q(−1)=Q(2)=0, this gives</a:t>
                </a:r>
              </a:p>
              <a:p>
                <a:r>
                  <a:rPr lang="en-US" dirty="0"/>
                  <a:t>23+a−b =0           (1) </a:t>
                </a:r>
              </a:p>
              <a:p>
                <a:r>
                  <a:rPr lang="en-US" dirty="0"/>
                  <a:t>140+4a+2b =0    (2)</a:t>
                </a:r>
              </a:p>
              <a:p>
                <a:r>
                  <a:rPr lang="en-US" dirty="0"/>
                  <a:t>Divide (2) by 2:     70+2a+b=0   (3)</a:t>
                </a:r>
              </a:p>
              <a:p>
                <a:r>
                  <a:rPr lang="en-US" dirty="0"/>
                  <a:t>Add (1) and (3):</a:t>
                </a:r>
              </a:p>
              <a:p>
                <a:r>
                  <a:rPr lang="en-US" dirty="0"/>
                  <a:t>93+3a=0     </a:t>
                </a:r>
                <a:r>
                  <a:rPr lang="en-US" dirty="0">
                    <a:sym typeface="Wingdings" panose="05000000000000000000" pitchFamily="2" charset="2"/>
                  </a:rPr>
                  <a:t>   </a:t>
                </a:r>
                <a:r>
                  <a:rPr lang="en-US" dirty="0"/>
                  <a:t>a=−31</a:t>
                </a:r>
              </a:p>
              <a:p>
                <a:r>
                  <a:rPr lang="en-US" dirty="0"/>
                  <a:t>Substitute in (1):         b=−8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CE57BD7-4C29-4E2A-825D-160D25F0B9D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9397" y="772733"/>
                <a:ext cx="10327829" cy="5834130"/>
              </a:xfrm>
              <a:blipFill>
                <a:blip r:embed="rId2"/>
                <a:stretch>
                  <a:fillRect l="-35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817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B2560-D924-4CE0-B01D-DBEEDA4AB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18493"/>
            <a:ext cx="10131425" cy="999068"/>
          </a:xfrm>
        </p:spPr>
        <p:txBody>
          <a:bodyPr/>
          <a:lstStyle/>
          <a:p>
            <a:r>
              <a:rPr lang="en-AU" dirty="0"/>
              <a:t>The arithmetic of polynomials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E16FEA-92CD-4589-90FC-5F4BBC5E60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532587"/>
                <a:ext cx="10131425" cy="4258614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The operations of addition, subtraction and multiplication for polynomials are naturally defined, as shown in the following examples.</a:t>
                </a:r>
              </a:p>
              <a:p>
                <a:r>
                  <a:rPr lang="en-US" sz="2400" dirty="0"/>
                  <a:t>Let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+2 </a:t>
                </a:r>
                <a:r>
                  <a:rPr lang="en-US" sz="2400" dirty="0"/>
                  <a:t>and Q(x)=2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+4. Then</a:t>
                </a:r>
              </a:p>
              <a:p>
                <a:r>
                  <a:rPr lang="en-US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)+Q(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 =(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+</a:t>
                </a:r>
                <a:r>
                  <a:rPr lang="en-US" sz="2400" dirty="0"/>
                  <a:t>2)+(2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+4)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+5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+6 </a:t>
                </a:r>
              </a:p>
              <a:p>
                <a:r>
                  <a:rPr lang="en-US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)−Q(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 =(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+</a:t>
                </a:r>
                <a:r>
                  <a:rPr lang="en-US" sz="2400" dirty="0"/>
                  <a:t>2)−(2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+4)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−2 </a:t>
                </a:r>
              </a:p>
              <a:p>
                <a:r>
                  <a:rPr lang="en-US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 =(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+</a:t>
                </a:r>
                <a:r>
                  <a:rPr lang="en-US" sz="2400" dirty="0"/>
                  <a:t>2)(2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+4) =(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+</a:t>
                </a:r>
                <a:r>
                  <a:rPr lang="en-US" sz="2400" dirty="0"/>
                  <a:t>2)×2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+</a:t>
                </a:r>
                <a:r>
                  <a:rPr lang="en-US" sz="2400" dirty="0"/>
                  <a:t>2)×4 </a:t>
                </a:r>
              </a:p>
              <a:p>
                <a:r>
                  <a:rPr lang="en-US" sz="2400" dirty="0"/>
                  <a:t>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+12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+8 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+16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+8</a:t>
                </a:r>
              </a:p>
              <a:p>
                <a:r>
                  <a:rPr lang="en-US" sz="2400" dirty="0"/>
                  <a:t>The sum, difference and product of two polynomials is a polynomial.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E16FEA-92CD-4589-90FC-5F4BBC5E60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532587"/>
                <a:ext cx="10131425" cy="4258614"/>
              </a:xfrm>
              <a:blipFill>
                <a:blip r:embed="rId2"/>
                <a:stretch>
                  <a:fillRect l="-843" r="-96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37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F084-8912-405F-829C-2C3E17677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2299"/>
            <a:ext cx="10131425" cy="974501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46799A-E550-4A73-B656-1EE2E8E2E9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0710" y="901522"/>
                <a:ext cx="11771290" cy="5293217"/>
              </a:xfrm>
            </p:spPr>
            <p:txBody>
              <a:bodyPr>
                <a:normAutofit/>
              </a:bodyPr>
              <a:lstStyle/>
              <a:p>
                <a:r>
                  <a:rPr lang="en-AU" sz="2400" dirty="0"/>
                  <a:t>Let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 and 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+1. Find:</a:t>
                </a:r>
              </a:p>
              <a:p>
                <a:r>
                  <a:rPr lang="en-AU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)+Q(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</a:t>
                </a:r>
              </a:p>
              <a:p>
                <a:r>
                  <a:rPr lang="en-AU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)−Q(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</a:t>
                </a:r>
              </a:p>
              <a:p>
                <a:r>
                  <a:rPr lang="en-AU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</a:t>
                </a:r>
              </a:p>
              <a:p>
                <a:r>
                  <a:rPr lang="en-AU" sz="2400" dirty="0"/>
                  <a:t>Solution</a:t>
                </a:r>
              </a:p>
              <a:p>
                <a:r>
                  <a:rPr lang="en-AU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)+Q(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 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+1 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−6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+3+1=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−9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+4</a:t>
                </a:r>
              </a:p>
              <a:p>
                <a:r>
                  <a:rPr lang="en-AU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)−Q(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+3 −</a:t>
                </a:r>
                <a:r>
                  <a:rPr lang="en-US" sz="2400" dirty="0"/>
                  <a:t>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+1)=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+3 −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+3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−1=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+3−1=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−3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+2</a:t>
                </a:r>
              </a:p>
              <a:p>
                <a:r>
                  <a:rPr lang="en-AU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)=(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+1) 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+1)−6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+1)+3(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+1) 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−6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+18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−9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)+(18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AU" sz="2400" dirty="0"/>
                  <a:t>)−(6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+9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sz="2400" dirty="0"/>
                  <a:t>)+3=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AU" sz="2400" dirty="0"/>
                  <a:t>−3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+21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−15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/>
                  <a:t>+3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46799A-E550-4A73-B656-1EE2E8E2E9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0710" y="901522"/>
                <a:ext cx="11771290" cy="5293217"/>
              </a:xfrm>
              <a:blipFill>
                <a:blip r:embed="rId2"/>
                <a:stretch>
                  <a:fillRect l="-6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739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4640-F721-45E1-9DAC-B742E2407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953" y="0"/>
            <a:ext cx="10131425" cy="1219200"/>
          </a:xfrm>
        </p:spPr>
        <p:txBody>
          <a:bodyPr/>
          <a:lstStyle/>
          <a:p>
            <a:r>
              <a:rPr lang="en-AU" dirty="0"/>
              <a:t>Equating coefficients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76ED62-8076-4360-BF77-05C8F389FE8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030311"/>
                <a:ext cx="10131425" cy="5293216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We use the notation deg(</a:t>
                </a:r>
                <a:r>
                  <a:rPr lang="en-US" sz="2400" i="1" dirty="0"/>
                  <a:t>f</a:t>
                </a:r>
                <a:r>
                  <a:rPr lang="en-US" sz="2400" dirty="0"/>
                  <a:t>) to denote the degree of a polynomial </a:t>
                </a:r>
                <a:r>
                  <a:rPr lang="en-US" sz="2400" i="1" dirty="0"/>
                  <a:t>f. </a:t>
                </a:r>
                <a:r>
                  <a:rPr lang="en-US" sz="2400" dirty="0"/>
                  <a:t>For </a:t>
                </a:r>
                <a:r>
                  <a:rPr lang="en-US" sz="2400" i="1" dirty="0"/>
                  <a:t>f,g</a:t>
                </a:r>
                <a:r>
                  <a:rPr lang="en-US" sz="2400" dirty="0"/>
                  <a:t>≠0, we have</a:t>
                </a:r>
              </a:p>
              <a:p>
                <a:r>
                  <a:rPr lang="en-US" sz="2400" dirty="0"/>
                  <a:t>deg(</a:t>
                </a:r>
                <a:r>
                  <a:rPr lang="en-US" sz="2400" i="1" dirty="0" err="1"/>
                  <a:t>f+g</a:t>
                </a:r>
                <a:r>
                  <a:rPr lang="en-US" sz="2400" dirty="0"/>
                  <a:t>) ≤max{deg(</a:t>
                </a:r>
                <a:r>
                  <a:rPr lang="en-US" sz="2400" i="1" dirty="0"/>
                  <a:t>f</a:t>
                </a:r>
                <a:r>
                  <a:rPr lang="en-US" sz="2400" dirty="0"/>
                  <a:t>),deg(</a:t>
                </a:r>
                <a:r>
                  <a:rPr lang="en-US" sz="2400" i="1" dirty="0"/>
                  <a:t>g</a:t>
                </a:r>
                <a:r>
                  <a:rPr lang="en-US" sz="2400" dirty="0"/>
                  <a:t>)} </a:t>
                </a:r>
              </a:p>
              <a:p>
                <a:r>
                  <a:rPr lang="en-US" sz="2400" dirty="0"/>
                  <a:t>deg(</a:t>
                </a:r>
                <a:r>
                  <a:rPr lang="en-US" sz="2400" i="1" dirty="0" err="1"/>
                  <a:t>f×g</a:t>
                </a:r>
                <a:r>
                  <a:rPr lang="en-US" sz="2400" dirty="0"/>
                  <a:t>) =deg(</a:t>
                </a:r>
                <a:r>
                  <a:rPr lang="en-US" sz="2400" i="1" dirty="0"/>
                  <a:t>f</a:t>
                </a:r>
                <a:r>
                  <a:rPr lang="en-US" sz="2400" dirty="0"/>
                  <a:t>)+deg(</a:t>
                </a:r>
                <a:r>
                  <a:rPr lang="en-US" sz="2400" i="1" dirty="0"/>
                  <a:t>g</a:t>
                </a:r>
                <a:r>
                  <a:rPr lang="en-US" sz="2400" dirty="0"/>
                  <a:t>)</a:t>
                </a:r>
              </a:p>
              <a:p>
                <a:r>
                  <a:rPr lang="en-US" sz="2400" dirty="0"/>
                  <a:t>Equating coefficients</a:t>
                </a:r>
              </a:p>
              <a:p>
                <a:r>
                  <a:rPr lang="en-US" sz="2400" dirty="0"/>
                  <a:t>Two polynomials P and Q are equal only if their corresponding coefficients are equal. For two cubic polynomials,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 and 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, they are equal if and only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 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For example, if</a:t>
                </a:r>
              </a:p>
              <a:p>
                <a:r>
                  <a:rPr lang="en-US" sz="2400" dirty="0"/>
                  <a:t>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3 </m:t>
                    </m:r>
                  </m:oMath>
                </a14:m>
                <a:r>
                  <a:rPr lang="en-US" sz="2400" dirty="0"/>
                  <a:t> and 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+</a:t>
                </a:r>
                <a:r>
                  <a:rPr lang="pt-B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2400" dirty="0"/>
              </a:p>
              <a:p>
                <a:r>
                  <a:rPr lang="en-US" sz="2400" dirty="0"/>
                  <a:t>then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)=Q(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 if and only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=4,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=5,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=−1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=3.</a:t>
                </a:r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A76ED62-8076-4360-BF77-05C8F389FE8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030311"/>
                <a:ext cx="10131425" cy="5293216"/>
              </a:xfrm>
              <a:blipFill>
                <a:blip r:embed="rId2"/>
                <a:stretch>
                  <a:fillRect l="-843" t="-1613" r="-1325" b="-34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096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38079-8DEF-42C4-B5F1-AB532D1BA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9420"/>
            <a:ext cx="10131425" cy="731949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E31BA0-978E-4ADC-B4DB-B0CF1C6823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0761" y="811369"/>
                <a:ext cx="11319502" cy="5409127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The polynomial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+1 can be written in the form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−2)(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+b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+c)+r where b, c and r are real numbers. Find the values of b, c and r.</a:t>
                </a:r>
              </a:p>
              <a:p>
                <a:r>
                  <a:rPr lang="en-US" sz="2400" dirty="0"/>
                  <a:t>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−2)(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+bx+c)+r</a:t>
                </a:r>
              </a:p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+b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+c)−2(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+b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+c)+r=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+b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+c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−2b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−2c+r=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+(b−2)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+(c−2b)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−2c+r	</a:t>
                </a:r>
              </a:p>
              <a:p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+1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−2)(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+b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+c)+r for all real numbers x, then from the above</a:t>
                </a:r>
              </a:p>
              <a:p>
                <a:r>
                  <a:rPr lang="en-US" sz="2400" dirty="0"/>
                  <a:t>b−2 =3 ∴ b =5 </a:t>
                </a:r>
              </a:p>
              <a:p>
                <a:r>
                  <a:rPr lang="en-US" sz="2400" dirty="0"/>
                  <a:t>c−2b =2 ∴ c =2b+2=12  </a:t>
                </a:r>
              </a:p>
              <a:p>
                <a:r>
                  <a:rPr lang="en-US" sz="2400" dirty="0"/>
                  <a:t>−2c+r =1∴ r =2c+1=25</a:t>
                </a:r>
              </a:p>
              <a:p>
                <a:r>
                  <a:rPr lang="en-US" sz="2400" dirty="0"/>
                  <a:t>Hence b=5, c=12 and r=25.</a:t>
                </a:r>
              </a:p>
              <a:p>
                <a:r>
                  <a:rPr lang="en-US" sz="2400" dirty="0"/>
                  <a:t>This means P(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)=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−2)(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+5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+12)+25.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BE31BA0-978E-4ADC-B4DB-B0CF1C6823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0761" y="811369"/>
                <a:ext cx="11319502" cy="5409127"/>
              </a:xfrm>
              <a:blipFill>
                <a:blip r:embed="rId2"/>
                <a:stretch>
                  <a:fillRect l="-754" b="-11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270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AF865E-1640-4968-A6B4-FA4382343B2F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685801" y="223234"/>
                <a:ext cx="10131425" cy="1051775"/>
              </a:xfrm>
            </p:spPr>
            <p:txBody>
              <a:bodyPr/>
              <a:lstStyle/>
              <a:p>
                <a:r>
                  <a:rPr lang="en-US" dirty="0"/>
                  <a:t>The expansion </a:t>
                </a:r>
                <a:r>
                  <a:rPr lang="en-US" sz="3600" dirty="0"/>
                  <a:t>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C0AF865E-1640-4968-A6B4-FA4382343B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801" y="223234"/>
                <a:ext cx="10131425" cy="1051775"/>
              </a:xfrm>
              <a:blipFill>
                <a:blip r:embed="rId2"/>
                <a:stretch>
                  <a:fillRect l="-1866" b="-23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8EF3F4-29BC-4244-AC5F-A73EE4E249E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017431"/>
                <a:ext cx="10131425" cy="5293217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We know that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r>
                  <a:rPr lang="en-US" sz="24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r>
                  <a:rPr lang="en-US" sz="2400" dirty="0"/>
                  <a:t>This is called an identity; it is true for all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. If we multiply both sides of this identity by 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), then we obtain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=(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(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r>
                  <a:rPr lang="en-US" sz="24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)=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r>
                  <a:rPr lang="en-US" sz="24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)+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+2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r>
                  <a:rPr lang="en-US" sz="24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)=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b+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+b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+2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b+3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/>
              </a:p>
              <a:p>
                <a:r>
                  <a:rPr lang="en-US" sz="2400" dirty="0"/>
                  <a:t>So we have a new identity: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+3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/>
              </a:p>
              <a:p>
                <a:r>
                  <a:rPr lang="en-US" sz="2400" dirty="0"/>
                  <a:t>We can continue to build identities in this way: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+4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AU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8EF3F4-29BC-4244-AC5F-A73EE4E249E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017431"/>
                <a:ext cx="10131425" cy="5293217"/>
              </a:xfrm>
              <a:blipFill>
                <a:blip r:embed="rId3"/>
                <a:stretch>
                  <a:fillRect l="-84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2436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1352</TotalTime>
  <Words>1787</Words>
  <Application>Microsoft Office PowerPoint</Application>
  <PresentationFormat>Widescreen</PresentationFormat>
  <Paragraphs>92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Celestial</vt:lpstr>
      <vt:lpstr>The language of polynomials </vt:lpstr>
      <vt:lpstr>A polynomial function</vt:lpstr>
      <vt:lpstr>Example</vt:lpstr>
      <vt:lpstr>Example</vt:lpstr>
      <vt:lpstr>The arithmetic of polynomials</vt:lpstr>
      <vt:lpstr>example</vt:lpstr>
      <vt:lpstr>Equating coefficients</vt:lpstr>
      <vt:lpstr>Example</vt:lpstr>
      <vt:lpstr>The expansion of 〖(a+b)〗^n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language of polynomials </dc:title>
  <dc:creator>Lyn ZHANG</dc:creator>
  <cp:lastModifiedBy>Lyn ZHANG</cp:lastModifiedBy>
  <cp:revision>26</cp:revision>
  <dcterms:created xsi:type="dcterms:W3CDTF">2021-07-02T06:11:48Z</dcterms:created>
  <dcterms:modified xsi:type="dcterms:W3CDTF">2021-08-02T22:12:06Z</dcterms:modified>
</cp:coreProperties>
</file>