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4" d="100"/>
          <a:sy n="74" d="100"/>
        </p:scale>
        <p:origin x="33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A33E0BA5-0574-4309-A84B-31BD02862154}" type="datetimeFigureOut">
              <a:rPr lang="en-AU" smtClean="0"/>
              <a:t>4/07/2021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8DEC5105-EFE9-449B-94CB-85A593CD0731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3093917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E0BA5-0574-4309-A84B-31BD02862154}" type="datetimeFigureOut">
              <a:rPr lang="en-AU" smtClean="0"/>
              <a:t>4/07/2021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C5105-EFE9-449B-94CB-85A593CD0731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4615243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A33E0BA5-0574-4309-A84B-31BD02862154}" type="datetimeFigureOut">
              <a:rPr lang="en-AU" smtClean="0"/>
              <a:t>4/07/2021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8DEC5105-EFE9-449B-94CB-85A593CD0731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0502249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A33E0BA5-0574-4309-A84B-31BD02862154}" type="datetimeFigureOut">
              <a:rPr lang="en-AU" smtClean="0"/>
              <a:t>4/07/2021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8DEC5105-EFE9-449B-94CB-85A593CD0731}" type="slidenum">
              <a:rPr lang="en-AU" smtClean="0"/>
              <a:t>‹#›</a:t>
            </a:fld>
            <a:endParaRPr lang="en-AU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8503149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A33E0BA5-0574-4309-A84B-31BD02862154}" type="datetimeFigureOut">
              <a:rPr lang="en-AU" smtClean="0"/>
              <a:t>4/07/2021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8DEC5105-EFE9-449B-94CB-85A593CD0731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8872206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E0BA5-0574-4309-A84B-31BD02862154}" type="datetimeFigureOut">
              <a:rPr lang="en-AU" smtClean="0"/>
              <a:t>4/07/2021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C5105-EFE9-449B-94CB-85A593CD0731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7008611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E0BA5-0574-4309-A84B-31BD02862154}" type="datetimeFigureOut">
              <a:rPr lang="en-AU" smtClean="0"/>
              <a:t>4/07/2021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C5105-EFE9-449B-94CB-85A593CD0731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42772247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E0BA5-0574-4309-A84B-31BD02862154}" type="datetimeFigureOut">
              <a:rPr lang="en-AU" smtClean="0"/>
              <a:t>4/07/2021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C5105-EFE9-449B-94CB-85A593CD0731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28510461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A33E0BA5-0574-4309-A84B-31BD02862154}" type="datetimeFigureOut">
              <a:rPr lang="en-AU" smtClean="0"/>
              <a:t>4/07/2021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8DEC5105-EFE9-449B-94CB-85A593CD0731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4918176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E0BA5-0574-4309-A84B-31BD02862154}" type="datetimeFigureOut">
              <a:rPr lang="en-AU" smtClean="0"/>
              <a:t>4/07/2021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C5105-EFE9-449B-94CB-85A593CD0731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8061919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A33E0BA5-0574-4309-A84B-31BD02862154}" type="datetimeFigureOut">
              <a:rPr lang="en-AU" smtClean="0"/>
              <a:t>4/07/2021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8DEC5105-EFE9-449B-94CB-85A593CD0731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100839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E0BA5-0574-4309-A84B-31BD02862154}" type="datetimeFigureOut">
              <a:rPr lang="en-AU" smtClean="0"/>
              <a:t>4/07/2021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C5105-EFE9-449B-94CB-85A593CD0731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1152070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E0BA5-0574-4309-A84B-31BD02862154}" type="datetimeFigureOut">
              <a:rPr lang="en-AU" smtClean="0"/>
              <a:t>4/07/2021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C5105-EFE9-449B-94CB-85A593CD0731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6569042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E0BA5-0574-4309-A84B-31BD02862154}" type="datetimeFigureOut">
              <a:rPr lang="en-AU" smtClean="0"/>
              <a:t>4/07/2021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C5105-EFE9-449B-94CB-85A593CD0731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7012767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E0BA5-0574-4309-A84B-31BD02862154}" type="datetimeFigureOut">
              <a:rPr lang="en-AU" smtClean="0"/>
              <a:t>4/07/2021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C5105-EFE9-449B-94CB-85A593CD0731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619574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E0BA5-0574-4309-A84B-31BD02862154}" type="datetimeFigureOut">
              <a:rPr lang="en-AU" smtClean="0"/>
              <a:t>4/07/2021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C5105-EFE9-449B-94CB-85A593CD0731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784421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E0BA5-0574-4309-A84B-31BD02862154}" type="datetimeFigureOut">
              <a:rPr lang="en-AU" smtClean="0"/>
              <a:t>4/07/2021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C5105-EFE9-449B-94CB-85A593CD0731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885903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3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3E0BA5-0574-4309-A84B-31BD02862154}" type="datetimeFigureOut">
              <a:rPr lang="en-AU" smtClean="0"/>
              <a:t>4/07/2021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EC5105-EFE9-449B-94CB-85A593CD0731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1839655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  <p:sldLayoutId id="2147483709" r:id="rId13"/>
    <p:sldLayoutId id="2147483710" r:id="rId14"/>
    <p:sldLayoutId id="2147483711" r:id="rId15"/>
    <p:sldLayoutId id="2147483712" r:id="rId16"/>
    <p:sldLayoutId id="2147483713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811819-AB2B-41C6-BDD2-DCD03938626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AU" dirty="0"/>
              <a:t>Solving cubic equations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689691C-C3AF-4BBA-B8AE-1DF1709FDD1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AU" dirty="0"/>
              <a:t>6D</a:t>
            </a:r>
          </a:p>
        </p:txBody>
      </p:sp>
    </p:spTree>
    <p:extLst>
      <p:ext uri="{BB962C8B-B14F-4D97-AF65-F5344CB8AC3E}">
        <p14:creationId xmlns:p14="http://schemas.microsoft.com/office/powerpoint/2010/main" val="29830270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DF0053-8393-41CD-BF6D-8BB782B752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</a:t>
            </a:r>
            <a:endParaRPr lang="en-AU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06E1A403-9EBE-41E3-82B5-E243D6D61E1F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Solve (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−2)(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+1)(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+3)=0.</a:t>
                </a:r>
              </a:p>
              <a:p>
                <a:r>
                  <a:rPr lang="en-US" dirty="0"/>
                  <a:t>In this example, the cubic has already been </a:t>
                </a:r>
                <a:r>
                  <a:rPr lang="en-US" dirty="0" err="1"/>
                  <a:t>factorised</a:t>
                </a:r>
                <a:r>
                  <a:rPr lang="en-US" dirty="0"/>
                  <a:t>.</a:t>
                </a:r>
              </a:p>
              <a:p>
                <a:r>
                  <a:rPr lang="en-US" dirty="0"/>
                  <a:t>Using the null factor theorem, (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−2)(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+1)(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+3)=0 implies</a:t>
                </a:r>
              </a:p>
              <a:p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−2=0    or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+1=0     or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+3=0</a:t>
                </a:r>
              </a:p>
              <a:p>
                <a:r>
                  <a:rPr lang="en-US" dirty="0"/>
                  <a:t>Thus the solutions are 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=2, −1 and −3.</a:t>
                </a:r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06E1A403-9EBE-41E3-82B5-E243D6D61E1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676" t="-1970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589172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BA4BA1-9006-4257-9BAD-B25575F15B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85752" y="412123"/>
            <a:ext cx="8610600" cy="795271"/>
          </a:xfrm>
        </p:spPr>
        <p:txBody>
          <a:bodyPr/>
          <a:lstStyle/>
          <a:p>
            <a:r>
              <a:rPr lang="en-US" dirty="0"/>
              <a:t>example</a:t>
            </a:r>
            <a:endParaRPr lang="en-AU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4C0A61A1-AC60-41FB-A2FC-967D1FAA902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685800" y="1318675"/>
                <a:ext cx="10820400" cy="5127202"/>
              </a:xfrm>
            </p:spPr>
            <p:txBody>
              <a:bodyPr>
                <a:normAutofit fontScale="92500" lnSpcReduction="10000"/>
              </a:bodyPr>
              <a:lstStyle/>
              <a:p>
                <a:r>
                  <a:rPr lang="en-AU" dirty="0"/>
                  <a:t>Solve each of the following equations for x:</a:t>
                </a:r>
              </a:p>
              <a:p>
                <a:r>
                  <a:rPr lang="en-AU" dirty="0"/>
                  <a:t>1. 2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US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AU" dirty="0"/>
                  <a:t>−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AU" dirty="0"/>
                  <a:t>−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AU" dirty="0"/>
                  <a:t>=0</a:t>
                </a:r>
              </a:p>
              <a:p>
                <a:r>
                  <a:rPr lang="en-US" dirty="0"/>
                  <a:t>2.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US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AU" dirty="0"/>
                  <a:t>+2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AU" dirty="0"/>
                  <a:t>−10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AU" dirty="0"/>
                  <a:t>=0</a:t>
                </a:r>
              </a:p>
              <a:p>
                <a:r>
                  <a:rPr lang="en-AU" dirty="0"/>
                  <a:t>Solution</a:t>
                </a:r>
              </a:p>
              <a:p>
                <a:r>
                  <a:rPr lang="en-AU" dirty="0"/>
                  <a:t>2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US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AU" dirty="0"/>
                  <a:t>−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AU" dirty="0"/>
                  <a:t>−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AU" dirty="0"/>
                  <a:t>=0 </a:t>
                </a:r>
              </a:p>
              <a:p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AU" dirty="0"/>
                  <a:t>(2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AU" dirty="0"/>
                  <a:t>−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AU" dirty="0"/>
                  <a:t>−1) =0 </a:t>
                </a:r>
              </a:p>
              <a:p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AU" dirty="0"/>
                  <a:t>(2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AU" dirty="0"/>
                  <a:t>+1)(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AU" dirty="0"/>
                  <a:t>−1) =0</a:t>
                </a:r>
              </a:p>
              <a:p>
                <a:r>
                  <a:rPr lang="en-AU" dirty="0"/>
                  <a:t>∴ 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AU" dirty="0"/>
                  <a:t>=0 or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AU" dirty="0"/>
                  <a:t>=−12 or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AU" dirty="0"/>
                  <a:t>=1</a:t>
                </a:r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US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AU" dirty="0"/>
                  <a:t>+2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AU" dirty="0"/>
                  <a:t>−10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AU" dirty="0"/>
                  <a:t> =0 </a:t>
                </a:r>
              </a:p>
              <a:p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AU" dirty="0"/>
                  <a:t>(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AU" dirty="0"/>
                  <a:t>+2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AU" dirty="0"/>
                  <a:t>−10) =0 </a:t>
                </a:r>
              </a:p>
              <a:p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AU" dirty="0"/>
                  <a:t>(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AU" dirty="0"/>
                  <a:t>+2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AU" dirty="0"/>
                  <a:t>+1−11) =0 </a:t>
                </a:r>
              </a:p>
              <a:p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AU" dirty="0"/>
                  <a:t>(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AU" dirty="0"/>
                  <a:t>+1−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11</m:t>
                        </m:r>
                      </m:e>
                    </m:rad>
                  </m:oMath>
                </a14:m>
                <a:r>
                  <a:rPr lang="en-AU" dirty="0"/>
                  <a:t>)(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AU" dirty="0"/>
                  <a:t>+1+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11</m:t>
                        </m:r>
                      </m:e>
                    </m:rad>
                  </m:oMath>
                </a14:m>
                <a:r>
                  <a:rPr lang="en-AU" dirty="0"/>
                  <a:t>) =0</a:t>
                </a:r>
              </a:p>
              <a:p>
                <a:r>
                  <a:rPr lang="en-AU" dirty="0"/>
                  <a:t>∴ 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AU" dirty="0"/>
                  <a:t>=0 or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AU" dirty="0"/>
                  <a:t>=−1+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11</m:t>
                        </m:r>
                      </m:e>
                    </m:rad>
                  </m:oMath>
                </a14:m>
                <a:r>
                  <a:rPr lang="en-AU" dirty="0"/>
                  <a:t> or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AU" dirty="0"/>
                  <a:t>=−1−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11</m:t>
                        </m:r>
                      </m:e>
                    </m:rad>
                  </m:oMath>
                </a14:m>
                <a:endParaRPr lang="en-AU" dirty="0"/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4C0A61A1-AC60-41FB-A2FC-967D1FAA902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85800" y="1318675"/>
                <a:ext cx="10820400" cy="5127202"/>
              </a:xfrm>
              <a:blipFill>
                <a:blip r:embed="rId2"/>
                <a:stretch>
                  <a:fillRect l="-507" t="-1784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994030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A7739C-DA26-41FA-8415-318F6A52EA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95600" y="347729"/>
            <a:ext cx="8610600" cy="885424"/>
          </a:xfrm>
        </p:spPr>
        <p:txBody>
          <a:bodyPr/>
          <a:lstStyle/>
          <a:p>
            <a:r>
              <a:rPr lang="en-US" dirty="0"/>
              <a:t>example</a:t>
            </a:r>
            <a:endParaRPr lang="en-AU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88381A5B-ADDE-4F3C-B300-A10B5B7C43D7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685800" y="1360532"/>
                <a:ext cx="10820400" cy="5149739"/>
              </a:xfrm>
            </p:spPr>
            <p:txBody>
              <a:bodyPr>
                <a:normAutofit lnSpcReduction="10000"/>
              </a:bodyPr>
              <a:lstStyle/>
              <a:p>
                <a:r>
                  <a:rPr lang="en-AU" dirty="0"/>
                  <a:t>Solve each of the following equations for 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AU" dirty="0"/>
                  <a:t>:</a:t>
                </a:r>
              </a:p>
              <a:p>
                <a:r>
                  <a:rPr lang="en-US" dirty="0"/>
                  <a:t>1.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US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AU" dirty="0"/>
                  <a:t>−4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AU" dirty="0"/>
                  <a:t>−11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AU" dirty="0"/>
                  <a:t>+44=0</a:t>
                </a:r>
              </a:p>
              <a:p>
                <a:r>
                  <a:rPr lang="en-US" dirty="0"/>
                  <a:t>2.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US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AU" dirty="0"/>
                  <a:t>−a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AU" dirty="0"/>
                  <a:t>−11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AU" dirty="0"/>
                  <a:t>+11a=0</a:t>
                </a:r>
              </a:p>
              <a:p>
                <a:r>
                  <a:rPr lang="en-AU" dirty="0"/>
                  <a:t>Solution</a:t>
                </a:r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US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AU" dirty="0"/>
                  <a:t>−4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AU" dirty="0"/>
                  <a:t>−11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AU" dirty="0"/>
                  <a:t>+44 =0</a:t>
                </a:r>
                <a:r>
                  <a:rPr lang="en-US" dirty="0"/>
                  <a:t> </a:t>
                </a:r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AU" dirty="0"/>
                  <a:t>(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AU" dirty="0"/>
                  <a:t>−4)−11(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AU" dirty="0"/>
                  <a:t>−4)=0</a:t>
                </a:r>
              </a:p>
              <a:p>
                <a:r>
                  <a:rPr lang="en-AU" dirty="0"/>
                  <a:t>Therefore (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AU" dirty="0"/>
                  <a:t>−4)(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AU" dirty="0"/>
                  <a:t>−11)=0</a:t>
                </a:r>
              </a:p>
              <a:p>
                <a:r>
                  <a:rPr lang="en-AU" dirty="0"/>
                  <a:t>Hence 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AU" dirty="0"/>
                  <a:t>=4 or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AU" dirty="0"/>
                  <a:t>=±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11</m:t>
                        </m:r>
                      </m:e>
                    </m:rad>
                  </m:oMath>
                </a14:m>
                <a:endParaRPr lang="en-AU" dirty="0"/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US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AU" dirty="0"/>
                  <a:t>−a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AU" dirty="0"/>
                  <a:t>−11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AU" dirty="0"/>
                  <a:t>+11a=0</a:t>
                </a:r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AU" dirty="0"/>
                  <a:t>(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AU" dirty="0"/>
                  <a:t>−a)−11(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AU" dirty="0"/>
                  <a:t>−a)=0</a:t>
                </a:r>
              </a:p>
              <a:p>
                <a:r>
                  <a:rPr lang="en-AU" dirty="0"/>
                  <a:t>Therefore (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AU" dirty="0"/>
                  <a:t>−a)(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AU" dirty="0"/>
                  <a:t>−11)=0</a:t>
                </a:r>
              </a:p>
              <a:p>
                <a:r>
                  <a:rPr lang="en-AU" dirty="0"/>
                  <a:t>Hence 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AU" dirty="0"/>
                  <a:t>=a or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AU" dirty="0"/>
                  <a:t>=±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11</m:t>
                        </m:r>
                      </m:e>
                    </m:rad>
                  </m:oMath>
                </a14:m>
                <a:endParaRPr lang="en-AU" dirty="0"/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88381A5B-ADDE-4F3C-B300-A10B5B7C43D7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85800" y="1360532"/>
                <a:ext cx="10820400" cy="5149739"/>
              </a:xfrm>
              <a:blipFill>
                <a:blip r:embed="rId2"/>
                <a:stretch>
                  <a:fillRect l="-676" t="-2130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717464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B23FF9-F98A-4A32-A1D2-AFAFA5CD8E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95600" y="365128"/>
            <a:ext cx="8610600" cy="819728"/>
          </a:xfrm>
        </p:spPr>
        <p:txBody>
          <a:bodyPr/>
          <a:lstStyle/>
          <a:p>
            <a:r>
              <a:rPr lang="en-US" dirty="0"/>
              <a:t>example</a:t>
            </a:r>
            <a:endParaRPr lang="en-AU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47338A98-8158-4321-9F50-E2FB8A7031B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685800" y="1390918"/>
                <a:ext cx="10820400" cy="4827767"/>
              </a:xfrm>
            </p:spPr>
            <p:txBody>
              <a:bodyPr>
                <a:normAutofit lnSpcReduction="10000"/>
              </a:bodyPr>
              <a:lstStyle/>
              <a:p>
                <a:r>
                  <a:rPr lang="en-US" dirty="0"/>
                  <a:t>Solve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US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−4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−11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+30 =0.</a:t>
                </a:r>
              </a:p>
              <a:p>
                <a:r>
                  <a:rPr lang="en-US" dirty="0"/>
                  <a:t>In this example we first identify a linear factor using the factor theorem.</a:t>
                </a:r>
              </a:p>
              <a:p>
                <a:r>
                  <a:rPr lang="en-US" dirty="0"/>
                  <a:t>Let     P(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dirty="0"/>
                  <a:t>) =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US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−4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−11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+30</a:t>
                </a:r>
              </a:p>
              <a:p>
                <a:r>
                  <a:rPr lang="en-US" dirty="0"/>
                  <a:t>Then  P(1) =1−4−11+30≠0 </a:t>
                </a:r>
              </a:p>
              <a:p>
                <a:r>
                  <a:rPr lang="en-US" dirty="0"/>
                  <a:t>          P(−1) =−1−4+11+30≠0 </a:t>
                </a:r>
              </a:p>
              <a:p>
                <a:r>
                  <a:rPr lang="en-US" dirty="0"/>
                  <a:t>          P(2) =8−16−22+30=0</a:t>
                </a:r>
              </a:p>
              <a:p>
                <a:r>
                  <a:rPr lang="en-US" dirty="0"/>
                  <a:t>∴ 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−2 is a factor.</a:t>
                </a:r>
              </a:p>
              <a:p>
                <a:r>
                  <a:rPr lang="en-US" dirty="0"/>
                  <a:t>By division or inspection,</a:t>
                </a:r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US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−4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−11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+30 =(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−2)(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−2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−15)=(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−2)(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−5)(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+3)</a:t>
                </a:r>
              </a:p>
              <a:p>
                <a:r>
                  <a:rPr lang="en-US" dirty="0"/>
                  <a:t>∴(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−2)(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−5)(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+3)=0</a:t>
                </a:r>
              </a:p>
              <a:p>
                <a:r>
                  <a:rPr lang="en-US" dirty="0"/>
                  <a:t>∴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−2=0 or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−5=0 or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+3=0</a:t>
                </a:r>
              </a:p>
              <a:p>
                <a:r>
                  <a:rPr lang="en-US" dirty="0"/>
                  <a:t>∴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=2, 5 or −3	</a:t>
                </a:r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47338A98-8158-4321-9F50-E2FB8A7031B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85800" y="1390918"/>
                <a:ext cx="10820400" cy="4827767"/>
              </a:xfrm>
              <a:blipFill>
                <a:blip r:embed="rId2"/>
                <a:stretch>
                  <a:fillRect l="-676" t="-2273" b="-126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25472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BD764E-3CBE-4625-8B50-06E41F1ACA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98631" y="455280"/>
            <a:ext cx="8610600" cy="716697"/>
          </a:xfrm>
        </p:spPr>
        <p:txBody>
          <a:bodyPr/>
          <a:lstStyle/>
          <a:p>
            <a:r>
              <a:rPr lang="en-US" dirty="0"/>
              <a:t>example</a:t>
            </a:r>
            <a:endParaRPr lang="en-AU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6C4EB906-5CB9-4C73-B819-88378B48BACF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685800" y="1455314"/>
                <a:ext cx="10820400" cy="4763372"/>
              </a:xfrm>
            </p:spPr>
            <p:txBody>
              <a:bodyPr>
                <a:normAutofit fontScale="92500" lnSpcReduction="10000"/>
              </a:bodyPr>
              <a:lstStyle/>
              <a:p>
                <a:r>
                  <a:rPr lang="en-US" dirty="0"/>
                  <a:t>Solve 2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US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−5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+5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−2 =0.</a:t>
                </a:r>
              </a:p>
              <a:p>
                <a:r>
                  <a:rPr lang="en-US" dirty="0"/>
                  <a:t>First find a linear factor using the factor theorem. Then find the quadratic factor by division.</a:t>
                </a:r>
              </a:p>
              <a:p>
                <a:r>
                  <a:rPr lang="en-US" dirty="0"/>
                  <a:t>Let     P(x)= 2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US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−5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+5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−2 </a:t>
                </a:r>
              </a:p>
              <a:p>
                <a:r>
                  <a:rPr lang="en-US" dirty="0"/>
                  <a:t>Then  P(1)=2−5+5−2=0</a:t>
                </a:r>
              </a:p>
              <a:p>
                <a:r>
                  <a:rPr lang="en-US" dirty="0"/>
                  <a:t>∴ 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−1 is a factor.</a:t>
                </a:r>
              </a:p>
              <a:p>
                <a:r>
                  <a:rPr lang="en-US" dirty="0"/>
                  <a:t>By division or inspection,</a:t>
                </a:r>
              </a:p>
              <a:p>
                <a:r>
                  <a:rPr lang="en-US" dirty="0"/>
                  <a:t>2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US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−5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+5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−2 =(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−1)(2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−3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+2)</a:t>
                </a:r>
              </a:p>
              <a:p>
                <a:r>
                  <a:rPr lang="en-US" dirty="0"/>
                  <a:t>∴(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−1)(2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−3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+2)=0</a:t>
                </a:r>
              </a:p>
              <a:p>
                <a:r>
                  <a:rPr lang="en-US" dirty="0"/>
                  <a:t>∴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=1	</a:t>
                </a:r>
              </a:p>
              <a:p>
                <a:r>
                  <a:rPr lang="en-US" dirty="0"/>
                  <a:t>The discriminant of this quadratic is a negative number, so this quadratic cannot be </a:t>
                </a:r>
                <a:r>
                  <a:rPr lang="en-US" dirty="0" err="1"/>
                  <a:t>factorised</a:t>
                </a:r>
                <a:r>
                  <a:rPr lang="en-US" dirty="0"/>
                  <a:t> further. Hence there is only one linear factor and therefore only one solution.</a:t>
                </a:r>
                <a:endParaRPr lang="en-AU" dirty="0"/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6C4EB906-5CB9-4C73-B819-88378B48BAC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85800" y="1455314"/>
                <a:ext cx="10820400" cy="4763372"/>
              </a:xfrm>
              <a:blipFill>
                <a:blip r:embed="rId2"/>
                <a:stretch>
                  <a:fillRect l="-507" t="-2049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916307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DDB2D1-6332-4E26-BFE4-F2973BBFE6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11510" y="390885"/>
            <a:ext cx="8610600" cy="922759"/>
          </a:xfrm>
        </p:spPr>
        <p:txBody>
          <a:bodyPr/>
          <a:lstStyle/>
          <a:p>
            <a:r>
              <a:rPr lang="en-AU" dirty="0"/>
              <a:t>Section 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C10567-0BE1-42E8-8813-A3A2F40A7A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506828"/>
            <a:ext cx="10820400" cy="471185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/>
              <a:t>Cubic polynomial equations can be solved by first using an appropriate </a:t>
            </a:r>
            <a:r>
              <a:rPr lang="en-US" sz="2800" dirty="0" err="1"/>
              <a:t>factorisation</a:t>
            </a:r>
            <a:r>
              <a:rPr lang="en-US" sz="2800" dirty="0"/>
              <a:t> technique. </a:t>
            </a:r>
            <a:r>
              <a:rPr lang="en-US" sz="2800" dirty="0" err="1"/>
              <a:t>Factorisation</a:t>
            </a:r>
            <a:r>
              <a:rPr lang="en-US" sz="2800" dirty="0"/>
              <a:t> may involve:</a:t>
            </a:r>
          </a:p>
          <a:p>
            <a:r>
              <a:rPr lang="en-US" sz="2800" dirty="0"/>
              <a:t>extracting a simple common factor</a:t>
            </a:r>
          </a:p>
          <a:p>
            <a:r>
              <a:rPr lang="en-US" sz="2800" dirty="0"/>
              <a:t>using the </a:t>
            </a:r>
            <a:r>
              <a:rPr lang="en-US" sz="2800" dirty="0">
                <a:solidFill>
                  <a:srgbClr val="FF0000"/>
                </a:solidFill>
              </a:rPr>
              <a:t>factor theorem</a:t>
            </a:r>
          </a:p>
          <a:p>
            <a:r>
              <a:rPr lang="en-US" sz="2800" dirty="0"/>
              <a:t>polynomial division or equating coefficients</a:t>
            </a:r>
          </a:p>
          <a:p>
            <a:r>
              <a:rPr lang="en-US" sz="2800" dirty="0"/>
              <a:t>sum or difference of two cubes</a:t>
            </a:r>
          </a:p>
          <a:p>
            <a:r>
              <a:rPr lang="en-US" sz="2800" dirty="0"/>
              <a:t>using the </a:t>
            </a:r>
            <a:r>
              <a:rPr lang="en-US" sz="2800" dirty="0">
                <a:solidFill>
                  <a:srgbClr val="FF0000"/>
                </a:solidFill>
              </a:rPr>
              <a:t>quadratic formula </a:t>
            </a:r>
            <a:r>
              <a:rPr lang="en-US" sz="2800" dirty="0"/>
              <a:t>to complete the </a:t>
            </a:r>
            <a:r>
              <a:rPr lang="en-US" sz="2800" dirty="0" err="1"/>
              <a:t>factorisation</a:t>
            </a:r>
            <a:r>
              <a:rPr lang="en-US" sz="2800" dirty="0"/>
              <a:t>.</a:t>
            </a:r>
            <a:endParaRPr lang="en-AU" sz="2800" dirty="0"/>
          </a:p>
        </p:txBody>
      </p:sp>
    </p:spTree>
    <p:extLst>
      <p:ext uri="{BB962C8B-B14F-4D97-AF65-F5344CB8AC3E}">
        <p14:creationId xmlns:p14="http://schemas.microsoft.com/office/powerpoint/2010/main" val="755353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C4220D"/>
      </a:accent1>
      <a:accent2>
        <a:srgbClr val="EB7712"/>
      </a:accent2>
      <a:accent3>
        <a:srgbClr val="ECBD31"/>
      </a:accent3>
      <a:accent4>
        <a:srgbClr val="92CE4A"/>
      </a:accent4>
      <a:accent5>
        <a:srgbClr val="50CFB4"/>
      </a:accent5>
      <a:accent6>
        <a:srgbClr val="0D8EC5"/>
      </a:accent6>
      <a:hlink>
        <a:srgbClr val="EA5A0C"/>
      </a:hlink>
      <a:folHlink>
        <a:srgbClr val="F09D3A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FE1EB5C7-81A8-4CBA-AE6E-B3BF73DC389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41</TotalTime>
  <Words>702</Words>
  <Application>Microsoft Office PowerPoint</Application>
  <PresentationFormat>Widescreen</PresentationFormat>
  <Paragraphs>66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Cambria Math</vt:lpstr>
      <vt:lpstr>Century Gothic</vt:lpstr>
      <vt:lpstr>Vapor Trail</vt:lpstr>
      <vt:lpstr>Solving cubic equations</vt:lpstr>
      <vt:lpstr>example</vt:lpstr>
      <vt:lpstr>example</vt:lpstr>
      <vt:lpstr>example</vt:lpstr>
      <vt:lpstr>example</vt:lpstr>
      <vt:lpstr>example</vt:lpstr>
      <vt:lpstr>Section Summary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Solving cubic equations</dc:title>
  <dc:creator>Lyn ZHANG</dc:creator>
  <cp:lastModifiedBy>Lyn ZHANG</cp:lastModifiedBy>
  <cp:revision>10</cp:revision>
  <dcterms:created xsi:type="dcterms:W3CDTF">2021-07-04T06:37:12Z</dcterms:created>
  <dcterms:modified xsi:type="dcterms:W3CDTF">2021-07-04T07:18:21Z</dcterms:modified>
</cp:coreProperties>
</file>