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939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152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0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03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22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086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7722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104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81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19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8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20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690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27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195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844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9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0BA5-0574-4309-A84B-31BD02862154}" type="datetimeFigureOut">
              <a:rPr lang="en-AU" smtClean="0"/>
              <a:t>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C5105-EFE9-449B-94CB-85A593CD07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96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11819-AB2B-41C6-BDD2-DCD0393862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Solving cubic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9691C-C3AF-4BBA-B8AE-1DF1709FD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6D</a:t>
            </a:r>
          </a:p>
        </p:txBody>
      </p:sp>
    </p:spTree>
    <p:extLst>
      <p:ext uri="{BB962C8B-B14F-4D97-AF65-F5344CB8AC3E}">
        <p14:creationId xmlns:p14="http://schemas.microsoft.com/office/powerpoint/2010/main" val="298302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0053-8393-41CD-BF6D-8BB782B75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E1A403-9EBE-41E3-82B5-E243D6D61E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Solve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+3)=0.</a:t>
                </a:r>
              </a:p>
              <a:p>
                <a:r>
                  <a:rPr lang="en-US" dirty="0"/>
                  <a:t>In this example, the cubic has already been </a:t>
                </a:r>
                <a:r>
                  <a:rPr lang="en-US" dirty="0" err="1"/>
                  <a:t>factorised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Using the null factor theorem,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+3)=0 implies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−2=0   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+1=0    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+3=0</a:t>
                </a:r>
              </a:p>
              <a:p>
                <a:r>
                  <a:rPr lang="en-US" dirty="0"/>
                  <a:t>Thus the solutions are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=2, −1 and −3.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6E1A403-9EBE-41E3-82B5-E243D6D61E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6" t="-19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9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4BA1-9006-4257-9BAD-B25575F15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752" y="412123"/>
            <a:ext cx="8610600" cy="795271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0A61A1-AC60-41FB-A2FC-967D1FAA90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18675"/>
                <a:ext cx="10820400" cy="512720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AU" dirty="0"/>
                  <a:t>Solve each of the following equations for x:</a:t>
                </a:r>
              </a:p>
              <a:p>
                <a:r>
                  <a:rPr lang="en-AU" dirty="0"/>
                  <a:t>1. 2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=0</a:t>
                </a:r>
              </a:p>
              <a:p>
                <a:r>
                  <a:rPr lang="en-US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−10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=0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=0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−1) =0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(2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+1)(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−1) =0</a:t>
                </a:r>
              </a:p>
              <a:p>
                <a:r>
                  <a:rPr lang="en-AU" dirty="0"/>
                  <a:t>∴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=0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=−12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−10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 =0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−10) =0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+1−11) =0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+1−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AU" dirty="0"/>
                  <a:t>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+1+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AU" dirty="0"/>
                  <a:t>) =0</a:t>
                </a:r>
              </a:p>
              <a:p>
                <a:r>
                  <a:rPr lang="en-AU" dirty="0"/>
                  <a:t>∴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=0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=−1+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AU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=−1−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0A61A1-AC60-41FB-A2FC-967D1FAA90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18675"/>
                <a:ext cx="10820400" cy="5127202"/>
              </a:xfrm>
              <a:blipFill>
                <a:blip r:embed="rId2"/>
                <a:stretch>
                  <a:fillRect l="-507" t="-17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40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7739C-DA26-41FA-8415-318F6A52E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47729"/>
            <a:ext cx="8610600" cy="885424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381A5B-ADDE-4F3C-B300-A10B5B7C43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60532"/>
                <a:ext cx="10820400" cy="514973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Solve each of the following equations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:</a:t>
                </a:r>
              </a:p>
              <a:p>
                <a:r>
                  <a:rPr lang="en-US" dirty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+44=0</a:t>
                </a:r>
              </a:p>
              <a:p>
                <a:r>
                  <a:rPr lang="en-US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/>
                  <a:t>+11a=0</a:t>
                </a:r>
              </a:p>
              <a:p>
                <a:r>
                  <a:rPr lang="en-AU" dirty="0"/>
                  <a:t>Solution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+44 =0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−4)−11(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−4)=0</a:t>
                </a:r>
              </a:p>
              <a:p>
                <a:r>
                  <a:rPr lang="en-AU" dirty="0"/>
                  <a:t>Therefore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−4)(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−11)=0</a:t>
                </a:r>
              </a:p>
              <a:p>
                <a:r>
                  <a:rPr lang="en-AU" dirty="0"/>
                  <a:t>Hence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=4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=±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+11a=0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−a)−11(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−a)=0</a:t>
                </a:r>
              </a:p>
              <a:p>
                <a:r>
                  <a:rPr lang="en-AU" dirty="0"/>
                  <a:t>Therefore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−a)(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−11)=0</a:t>
                </a:r>
              </a:p>
              <a:p>
                <a:r>
                  <a:rPr lang="en-AU" dirty="0"/>
                  <a:t>Hence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=a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=±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381A5B-ADDE-4F3C-B300-A10B5B7C43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60532"/>
                <a:ext cx="10820400" cy="5149739"/>
              </a:xfrm>
              <a:blipFill>
                <a:blip r:embed="rId2"/>
                <a:stretch>
                  <a:fillRect l="-676" t="-213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7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3FF9-F98A-4A32-A1D2-AFAFA5CD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65128"/>
            <a:ext cx="8610600" cy="819728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338A98-8158-4321-9F50-E2FB8A7031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90918"/>
                <a:ext cx="10820400" cy="482776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+30 =0.</a:t>
                </a:r>
              </a:p>
              <a:p>
                <a:r>
                  <a:rPr lang="en-US" dirty="0"/>
                  <a:t>In this example we first identify a linear factor using the factor theorem.</a:t>
                </a:r>
              </a:p>
              <a:p>
                <a:r>
                  <a:rPr lang="en-US" dirty="0"/>
                  <a:t>Let    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+30</a:t>
                </a:r>
              </a:p>
              <a:p>
                <a:r>
                  <a:rPr lang="en-US" dirty="0"/>
                  <a:t>Then  P(1) =1−4−11+30≠0 </a:t>
                </a:r>
              </a:p>
              <a:p>
                <a:r>
                  <a:rPr lang="en-US" dirty="0"/>
                  <a:t>          P(−1) =−1−4+11+30≠0 </a:t>
                </a:r>
              </a:p>
              <a:p>
                <a:r>
                  <a:rPr lang="en-US" dirty="0"/>
                  <a:t>          P(2) =8−16−22+30=0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is a factor.</a:t>
                </a:r>
              </a:p>
              <a:p>
                <a:r>
                  <a:rPr lang="en-US" dirty="0"/>
                  <a:t>By division or inspection,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+30 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−15)=(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+3)</a:t>
                </a:r>
              </a:p>
              <a:p>
                <a:r>
                  <a:rPr lang="en-US" dirty="0"/>
                  <a:t>∴(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+3)=0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−2=0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−5=0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=2, 5 or −3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338A98-8158-4321-9F50-E2FB8A7031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90918"/>
                <a:ext cx="10820400" cy="4827767"/>
              </a:xfrm>
              <a:blipFill>
                <a:blip r:embed="rId2"/>
                <a:stretch>
                  <a:fillRect l="-676" t="-2273" b="-1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4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764E-3CBE-4625-8B50-06E41F1A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631" y="455280"/>
            <a:ext cx="8610600" cy="716697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4EB906-5CB9-4C73-B819-88378B48BA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55314"/>
                <a:ext cx="10820400" cy="476337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Solve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=0.</a:t>
                </a:r>
              </a:p>
              <a:p>
                <a:r>
                  <a:rPr lang="en-US" dirty="0"/>
                  <a:t>First find a linear factor using the factor theorem. Then find the quadratic factor by division.</a:t>
                </a:r>
              </a:p>
              <a:p>
                <a:r>
                  <a:rPr lang="en-US" dirty="0"/>
                  <a:t>Let     P(x)=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</a:t>
                </a:r>
              </a:p>
              <a:p>
                <a:r>
                  <a:rPr lang="en-US" dirty="0"/>
                  <a:t>Then  P(1)=2−5+5−2=0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 is a factor.</a:t>
                </a:r>
              </a:p>
              <a:p>
                <a:r>
                  <a:rPr lang="en-US" dirty="0"/>
                  <a:t>By division or inspection,</a:t>
                </a:r>
              </a:p>
              <a:p>
                <a:r>
                  <a:rPr lang="en-US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=(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−1)(2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+2)</a:t>
                </a:r>
              </a:p>
              <a:p>
                <a:r>
                  <a:rPr lang="en-US" dirty="0"/>
                  <a:t>∴(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−1)(2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+2)=0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=1	</a:t>
                </a:r>
              </a:p>
              <a:p>
                <a:r>
                  <a:rPr lang="en-US" dirty="0"/>
                  <a:t>The discriminant of this quadratic is a negative number, so this quadratic cannot be </a:t>
                </a:r>
                <a:r>
                  <a:rPr lang="en-US" dirty="0" err="1"/>
                  <a:t>factorised</a:t>
                </a:r>
                <a:r>
                  <a:rPr lang="en-US" dirty="0"/>
                  <a:t> further. Hence there is only one linear factor and therefore only one solution.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4EB906-5CB9-4C73-B819-88378B48BA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55314"/>
                <a:ext cx="10820400" cy="4763372"/>
              </a:xfrm>
              <a:blipFill>
                <a:blip r:embed="rId2"/>
                <a:stretch>
                  <a:fillRect l="-507" t="-204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63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DB2D1-6332-4E26-BFE4-F2973BBF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1510" y="390885"/>
            <a:ext cx="8610600" cy="922759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0567-0BE1-42E8-8813-A3A2F40A7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06828"/>
            <a:ext cx="10820400" cy="4711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Cubic polynomial equations can be solved by first using an appropriate </a:t>
            </a:r>
            <a:r>
              <a:rPr lang="en-US" sz="2800" dirty="0" err="1"/>
              <a:t>factorisation</a:t>
            </a:r>
            <a:r>
              <a:rPr lang="en-US" sz="2800" dirty="0"/>
              <a:t> technique. </a:t>
            </a:r>
            <a:r>
              <a:rPr lang="en-US" sz="2800" dirty="0" err="1"/>
              <a:t>Factorisation</a:t>
            </a:r>
            <a:r>
              <a:rPr lang="en-US" sz="2800" dirty="0"/>
              <a:t> may involve:</a:t>
            </a:r>
          </a:p>
          <a:p>
            <a:r>
              <a:rPr lang="en-US" sz="2800" dirty="0"/>
              <a:t>extracting a simple common factor</a:t>
            </a:r>
          </a:p>
          <a:p>
            <a:r>
              <a:rPr lang="en-US" sz="2800" dirty="0"/>
              <a:t>using the </a:t>
            </a:r>
            <a:r>
              <a:rPr lang="en-US" sz="2800" dirty="0">
                <a:solidFill>
                  <a:srgbClr val="FF0000"/>
                </a:solidFill>
              </a:rPr>
              <a:t>factor theorem</a:t>
            </a:r>
          </a:p>
          <a:p>
            <a:r>
              <a:rPr lang="en-US" sz="2800" dirty="0"/>
              <a:t>polynomial division or equating coefficients</a:t>
            </a:r>
          </a:p>
          <a:p>
            <a:r>
              <a:rPr lang="en-US" sz="2800" dirty="0"/>
              <a:t>sum or difference of two cubes</a:t>
            </a:r>
          </a:p>
          <a:p>
            <a:r>
              <a:rPr lang="en-US" sz="2800" dirty="0"/>
              <a:t>using the </a:t>
            </a:r>
            <a:r>
              <a:rPr lang="en-US" sz="2800" dirty="0">
                <a:solidFill>
                  <a:srgbClr val="FF0000"/>
                </a:solidFill>
              </a:rPr>
              <a:t>quadratic formula </a:t>
            </a:r>
            <a:r>
              <a:rPr lang="en-US" sz="2800" dirty="0"/>
              <a:t>to complete the </a:t>
            </a:r>
            <a:r>
              <a:rPr lang="en-US" sz="2800" dirty="0" err="1"/>
              <a:t>factorisation</a:t>
            </a:r>
            <a:r>
              <a:rPr lang="en-US" sz="2800" dirty="0"/>
              <a:t>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7553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41</TotalTime>
  <Words>702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Century Gothic</vt:lpstr>
      <vt:lpstr>Vapor Trail</vt:lpstr>
      <vt:lpstr>Solving cubic equations</vt:lpstr>
      <vt:lpstr>example</vt:lpstr>
      <vt:lpstr>example</vt:lpstr>
      <vt:lpstr>example</vt:lpstr>
      <vt:lpstr>example</vt:lpstr>
      <vt:lpstr>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cubic equations</dc:title>
  <dc:creator>Lyn ZHANG</dc:creator>
  <cp:lastModifiedBy>Lyn ZHANG</cp:lastModifiedBy>
  <cp:revision>10</cp:revision>
  <dcterms:created xsi:type="dcterms:W3CDTF">2021-07-04T06:37:12Z</dcterms:created>
  <dcterms:modified xsi:type="dcterms:W3CDTF">2021-07-04T07:18:21Z</dcterms:modified>
</cp:coreProperties>
</file>