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-5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79EDF-DE34-419D-A128-7D8AA9D0BBF9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D07EE-84F5-495F-80A3-5E9D35C117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82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https://www.transum.org/Software/sw/Starter_of_the_day/Starter_August5.asp</a:t>
            </a:r>
          </a:p>
          <a:p>
            <a:r>
              <a:rPr lang="en-AU"/>
              <a:t>https://www.mathopenref.com/heronsformula.html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D07EE-84F5-495F-80A3-5E9D35C1172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794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B83901-62BF-4B57-9488-FCA67B69A3B4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6A65150-936A-4A58-A49E-F153F8651C7B}" type="slidenum">
              <a:rPr lang="en-AU" smtClean="0"/>
              <a:t>‹#›</a:t>
            </a:fld>
            <a:endParaRPr lang="en-A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093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3901-62BF-4B57-9488-FCA67B69A3B4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5150-936A-4A58-A49E-F153F8651C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744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3901-62BF-4B57-9488-FCA67B69A3B4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5150-936A-4A58-A49E-F153F8651C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9451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3901-62BF-4B57-9488-FCA67B69A3B4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5150-936A-4A58-A49E-F153F8651C7B}" type="slidenum">
              <a:rPr lang="en-AU" smtClean="0"/>
              <a:t>‹#›</a:t>
            </a:fld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6418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3901-62BF-4B57-9488-FCA67B69A3B4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5150-936A-4A58-A49E-F153F8651C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6632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3901-62BF-4B57-9488-FCA67B69A3B4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5150-936A-4A58-A49E-F153F8651C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9860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3901-62BF-4B57-9488-FCA67B69A3B4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5150-936A-4A58-A49E-F153F8651C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07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3901-62BF-4B57-9488-FCA67B69A3B4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5150-936A-4A58-A49E-F153F8651C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1891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3901-62BF-4B57-9488-FCA67B69A3B4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5150-936A-4A58-A49E-F153F8651C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511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3901-62BF-4B57-9488-FCA67B69A3B4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5150-936A-4A58-A49E-F153F8651C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84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3901-62BF-4B57-9488-FCA67B69A3B4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5150-936A-4A58-A49E-F153F8651C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114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3901-62BF-4B57-9488-FCA67B69A3B4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5150-936A-4A58-A49E-F153F8651C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869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3901-62BF-4B57-9488-FCA67B69A3B4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5150-936A-4A58-A49E-F153F8651C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0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3901-62BF-4B57-9488-FCA67B69A3B4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5150-936A-4A58-A49E-F153F8651C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231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3901-62BF-4B57-9488-FCA67B69A3B4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5150-936A-4A58-A49E-F153F8651C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03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3901-62BF-4B57-9488-FCA67B69A3B4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5150-936A-4A58-A49E-F153F8651C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887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3901-62BF-4B57-9488-FCA67B69A3B4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5150-936A-4A58-A49E-F153F8651C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216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B83901-62BF-4B57-9488-FCA67B69A3B4}" type="datetimeFigureOut">
              <a:rPr lang="en-AU" smtClean="0"/>
              <a:t>20/08/2021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6A65150-936A-4A58-A49E-F153F8651C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731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FB62-9913-46CA-A43B-872B2F7A36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Quartic and other polynomial functions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85F9C8-D9D3-426C-B3A8-E44D90997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6I</a:t>
            </a:r>
          </a:p>
        </p:txBody>
      </p:sp>
    </p:spTree>
    <p:extLst>
      <p:ext uri="{BB962C8B-B14F-4D97-AF65-F5344CB8AC3E}">
        <p14:creationId xmlns:p14="http://schemas.microsoft.com/office/powerpoint/2010/main" val="186927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9090D-652C-4483-9ED9-7CA84A7FE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09282"/>
            <a:ext cx="10396882" cy="79527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80F24-D8DD-4312-9774-1A2B11DD2B26}"/>
                  </a:ext>
                </a:extLst>
              </p:cNvPr>
              <p:cNvSpPr txBox="1"/>
              <p:nvPr/>
            </p:nvSpPr>
            <p:spPr>
              <a:xfrm>
                <a:off x="1000259" y="1004552"/>
                <a:ext cx="10505940" cy="4501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State whether each of the following polynomials is even or odd: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2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0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2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2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+2 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0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22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6(−</m:t>
                          </m:r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200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2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3(−</m:t>
                          </m:r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2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dirty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200" dirty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  <a:p>
                <a:r>
                  <a:rPr lang="en-US" sz="2200" dirty="0"/>
                  <a:t>The function is even.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3(−</m:t>
                          </m:r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200" b="0" i="0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2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2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dirty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2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2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  <a:p>
                <a:r>
                  <a:rPr lang="en-US" sz="2200" dirty="0"/>
                  <a:t>The function is odd.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2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sz="2200" b="0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2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200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200" dirty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2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200" b="0" dirty="0"/>
              </a:p>
              <a:p>
                <a:r>
                  <a:rPr lang="en-US" sz="2200" dirty="0"/>
                  <a:t>The function is even.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200" b="0" i="0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22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dirty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2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dirty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22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2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  <a:p>
                <a:r>
                  <a:rPr lang="en-US" sz="2200" dirty="0"/>
                  <a:t>The function is odd.</a:t>
                </a:r>
                <a:endParaRPr lang="en-AU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80F24-D8DD-4312-9774-1A2B11DD2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59" y="1004552"/>
                <a:ext cx="10505940" cy="4501232"/>
              </a:xfrm>
              <a:prstGeom prst="rect">
                <a:avLst/>
              </a:prstGeom>
              <a:blipFill>
                <a:blip r:embed="rId2"/>
                <a:stretch>
                  <a:fillRect l="-754" t="-949" b="-176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3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9090D-652C-4483-9ED9-7CA84A7FE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8679"/>
            <a:ext cx="11475076" cy="1151965"/>
          </a:xfrm>
        </p:spPr>
        <p:txBody>
          <a:bodyPr>
            <a:normAutofit fontScale="90000"/>
          </a:bodyPr>
          <a:lstStyle/>
          <a:p>
            <a:r>
              <a:rPr lang="en-AU" dirty="0"/>
              <a:t>Even or Odd-degree power functions?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80F24-D8DD-4312-9774-1A2B11DD2B26}"/>
                  </a:ext>
                </a:extLst>
              </p:cNvPr>
              <p:cNvSpPr txBox="1"/>
              <p:nvPr/>
            </p:nvSpPr>
            <p:spPr>
              <a:xfrm>
                <a:off x="0" y="2090172"/>
                <a:ext cx="11732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results of the example are not surprising since: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 sum of two even functions is even, and any constant multiple of an even function is even.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 sum of two odd functions is odd, and any constant multiple of an odd function is odd.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Not every polynomial is even or odd. For example, the polynomial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neither.</a:t>
                </a:r>
                <a:endParaRPr lang="en-AU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80F24-D8DD-4312-9774-1A2B11DD2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90172"/>
                <a:ext cx="11732654" cy="2677656"/>
              </a:xfrm>
              <a:prstGeom prst="rect">
                <a:avLst/>
              </a:prstGeom>
              <a:blipFill>
                <a:blip r:embed="rId2"/>
                <a:stretch>
                  <a:fillRect l="-779" t="-1822" r="-779" b="-43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9090D-652C-4483-9ED9-7CA84A7FE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85" y="260798"/>
            <a:ext cx="10396882" cy="821496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80F24-D8DD-4312-9774-1A2B11DD2B26}"/>
                  </a:ext>
                </a:extLst>
              </p:cNvPr>
              <p:cNvSpPr txBox="1"/>
              <p:nvPr/>
            </p:nvSpPr>
            <p:spPr>
              <a:xfrm>
                <a:off x="262285" y="1180942"/>
                <a:ext cx="6336406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a. On the one set of axes sketch the graphs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b. Solve the equation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c. Solve the inequality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≤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b.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/>
                  <a:t> −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=0 </a:t>
                </a:r>
                <a:r>
                  <a:rPr lang="en-US" sz="2400" dirty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0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=0   or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=2</a:t>
                </a:r>
              </a:p>
              <a:p>
                <a:r>
                  <a:rPr lang="en-US" sz="2400" dirty="0"/>
                  <a:t>c.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≤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/>
                  <a:t> ≤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From the graphs and part b,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≤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∈[0,2].</a:t>
                </a:r>
                <a:endParaRPr lang="en-AU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80F24-D8DD-4312-9774-1A2B11DD2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85" y="1180942"/>
                <a:ext cx="6336406" cy="4154984"/>
              </a:xfrm>
              <a:prstGeom prst="rect">
                <a:avLst/>
              </a:prstGeom>
              <a:blipFill>
                <a:blip r:embed="rId2"/>
                <a:stretch>
                  <a:fillRect l="-1444" t="-1175" b="-249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AB5F5EB-66DD-4AF7-B13E-F3B48D86F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691" y="1507296"/>
            <a:ext cx="5025222" cy="296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6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9090D-652C-4483-9ED9-7CA84A7FE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80F24-D8DD-4312-9774-1A2B11DD2B26}"/>
                  </a:ext>
                </a:extLst>
              </p:cNvPr>
              <p:cNvSpPr txBox="1"/>
              <p:nvPr/>
            </p:nvSpPr>
            <p:spPr>
              <a:xfrm>
                <a:off x="631272" y="1880915"/>
                <a:ext cx="1050594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+𝑘 has the same shape as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but is translated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units in the positive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-axis direction and 𝑘 units in the positive y-axis direction (for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𝑘 positive constants).</a:t>
                </a: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The </a:t>
                </a:r>
                <a:r>
                  <a:rPr lang="en-US" sz="2000" dirty="0">
                    <a:solidFill>
                      <a:srgbClr val="C00000"/>
                    </a:solidFill>
                  </a:rPr>
                  <a:t>implied domain </a:t>
                </a:r>
                <a:r>
                  <a:rPr lang="en-US" sz="2000" dirty="0">
                    <a:solidFill>
                      <a:schemeClr val="tx1"/>
                    </a:solidFill>
                  </a:rPr>
                  <a:t>of all quartic functions is </a:t>
                </a:r>
                <a:r>
                  <a:rPr lang="en-US" sz="2000" dirty="0">
                    <a:solidFill>
                      <a:schemeClr val="tx1"/>
                    </a:solidFill>
                    <a:latin typeface="Castellar" panose="020A0402060406010301" pitchFamily="18" charset="0"/>
                  </a:rPr>
                  <a:t>R</a:t>
                </a:r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A function f is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even</a:t>
                </a:r>
                <a:r>
                  <a:rPr lang="en-US" sz="20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 This means that the graph is symmetric about the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-axis.</a:t>
                </a: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A function f is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odd</a:t>
                </a:r>
                <a:r>
                  <a:rPr lang="en-US" sz="20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 The graph of an odd function has rotational symmetry with respect to the origin.</a:t>
                </a: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A </a:t>
                </a:r>
                <a:r>
                  <a:rPr lang="en-US" sz="2000" dirty="0">
                    <a:solidFill>
                      <a:srgbClr val="C00000"/>
                    </a:solidFill>
                  </a:rPr>
                  <a:t>power function </a:t>
                </a:r>
                <a:r>
                  <a:rPr lang="en-US" sz="2000" dirty="0">
                    <a:solidFill>
                      <a:schemeClr val="tx1"/>
                    </a:solidFill>
                  </a:rPr>
                  <a:t>is a function f with rule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a non-zero real number.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80F24-D8DD-4312-9774-1A2B11DD2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72" y="1880915"/>
                <a:ext cx="10505940" cy="3477875"/>
              </a:xfrm>
              <a:prstGeom prst="rect">
                <a:avLst/>
              </a:prstGeom>
              <a:blipFill>
                <a:blip r:embed="rId2"/>
                <a:stretch>
                  <a:fillRect l="-638" t="-1404" b="-22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99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E2A45-8136-41D7-81B4-27E4DA40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3D265-689D-4C87-BADD-ADEF8288AD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B8553-E517-4CFD-8210-FF1E5E625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1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0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F9090D-652C-4483-9ED9-7CA84A7FE6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87251" y="106847"/>
                <a:ext cx="11217498" cy="115196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Quartic functions of the form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endParaRPr lang="en-A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F9090D-652C-4483-9ED9-7CA84A7FE6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87251" y="106847"/>
                <a:ext cx="11217498" cy="1151965"/>
              </a:xfrm>
              <a:blipFill>
                <a:blip r:embed="rId2"/>
                <a:stretch>
                  <a:fillRect l="-2554" t="-31383" b="-69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80F24-D8DD-4312-9774-1A2B11DD2B26}"/>
                  </a:ext>
                </a:extLst>
              </p:cNvPr>
              <p:cNvSpPr txBox="1"/>
              <p:nvPr/>
            </p:nvSpPr>
            <p:spPr>
              <a:xfrm>
                <a:off x="0" y="1323207"/>
                <a:ext cx="7907629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graph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en-US" sz="2000" dirty="0"/>
                  <a:t> is obtained from the graph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dirty="0"/>
                  <a:t> by a translation of 1 unit in the positive direction of the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-axis and 3 units in the positive direction of the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-axis.</a:t>
                </a:r>
              </a:p>
              <a:p>
                <a:r>
                  <a:rPr lang="en-US" sz="2000" dirty="0"/>
                  <a:t>As with other graphs it has been seen that changing the value of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simply narrows or broadens the graph without changing its fundamental shape. Again, if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&lt;0, the graph is inverted.</a:t>
                </a:r>
              </a:p>
              <a:p>
                <a:r>
                  <a:rPr lang="en-US" sz="2000" dirty="0"/>
                  <a:t>The significant feature of the graph of a quartic of this form is the turning point (a point of zero gradient). The turning point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dirty="0"/>
                  <a:t> is at the origin (0,0).</a:t>
                </a:r>
              </a:p>
              <a:p>
                <a:r>
                  <a:rPr lang="en-US" sz="2000" dirty="0"/>
                  <a:t>For the graph of a quartic function of the form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    the turning point is at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 err="1"/>
                  <a:t>,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).</a:t>
                </a:r>
              </a:p>
              <a:p>
                <a:r>
                  <a:rPr lang="en-US" sz="2000" dirty="0"/>
                  <a:t>When sketching quartic graphs of the form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, first identify the turning point. To add further detail to the graph, find the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-axis and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-axis intercepts.</a:t>
                </a:r>
                <a:endParaRPr lang="en-AU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80F24-D8DD-4312-9774-1A2B11DD2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23207"/>
                <a:ext cx="7907629" cy="4401205"/>
              </a:xfrm>
              <a:prstGeom prst="rect">
                <a:avLst/>
              </a:prstGeom>
              <a:blipFill>
                <a:blip r:embed="rId3"/>
                <a:stretch>
                  <a:fillRect l="-771" t="-693" r="-848" b="-15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77B474C-6A9C-4171-B84C-6E7A715A3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477" y="1900024"/>
            <a:ext cx="4172532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9090D-652C-4483-9ED9-7CA84A7FE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859" y="376707"/>
            <a:ext cx="10396882" cy="76951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80F24-D8DD-4312-9774-1A2B11DD2B26}"/>
                  </a:ext>
                </a:extLst>
              </p:cNvPr>
              <p:cNvSpPr txBox="1"/>
              <p:nvPr/>
            </p:nvSpPr>
            <p:spPr>
              <a:xfrm>
                <a:off x="117896" y="1146220"/>
                <a:ext cx="7543799" cy="4002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Sketch the graph of the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Turning point is (2,−1).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-axis intercepts:	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ctrlPr>
                            <a:rPr lang="en-US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=2+1</m:t>
                    </m:r>
                  </m:oMath>
                </a14:m>
                <a:r>
                  <a:rPr lang="en-US" dirty="0"/>
                  <a:t>   or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=2−1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  or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-axis intercept:	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16−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implied domain of all quartics is </a:t>
                </a:r>
                <a:r>
                  <a:rPr lang="en-US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, but unlike </a:t>
                </a:r>
                <a:r>
                  <a:rPr lang="en-US" dirty="0" err="1"/>
                  <a:t>cubics</a:t>
                </a:r>
                <a:r>
                  <a:rPr lang="en-US" dirty="0"/>
                  <a:t> the range is not </a:t>
                </a:r>
                <a:r>
                  <a:rPr lang="en-US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80F24-D8DD-4312-9774-1A2B11DD2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96" y="1146220"/>
                <a:ext cx="7543799" cy="4002955"/>
              </a:xfrm>
              <a:prstGeom prst="rect">
                <a:avLst/>
              </a:prstGeom>
              <a:blipFill>
                <a:blip r:embed="rId2"/>
                <a:stretch>
                  <a:fillRect l="-646" t="-761" b="-15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99ED7FB-83B0-4A1B-BCD5-FFD424FBD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089" y="618186"/>
            <a:ext cx="4654598" cy="400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3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9090D-652C-4483-9ED9-7CA84A7FE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 quartic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80F24-D8DD-4312-9774-1A2B11DD2B26}"/>
                  </a:ext>
                </a:extLst>
              </p:cNvPr>
              <p:cNvSpPr txBox="1"/>
              <p:nvPr/>
            </p:nvSpPr>
            <p:spPr>
              <a:xfrm>
                <a:off x="428224" y="2060620"/>
                <a:ext cx="487787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techniques for graphing quartic functions in general are very similar to those employed for cubic functions.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graph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0" dirty="0" smtClean="0">
                        <a:latin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shown.</a:t>
                </a:r>
                <a:endParaRPr lang="en-A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80F24-D8DD-4312-9774-1A2B11DD2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24" y="2060620"/>
                <a:ext cx="4877872" cy="1754326"/>
              </a:xfrm>
              <a:prstGeom prst="rect">
                <a:avLst/>
              </a:prstGeom>
              <a:blipFill>
                <a:blip r:embed="rId2"/>
                <a:stretch>
                  <a:fillRect l="-1000" t="-1736" b="-451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22403CC-CD30-4993-85D8-236580287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092" y="1703988"/>
            <a:ext cx="3774913" cy="345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1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9090D-652C-4483-9ED9-7CA84A7FE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12313"/>
            <a:ext cx="10396882" cy="753318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80F24-D8DD-4312-9774-1A2B11DD2B26}"/>
                  </a:ext>
                </a:extLst>
              </p:cNvPr>
              <p:cNvSpPr txBox="1"/>
              <p:nvPr/>
            </p:nvSpPr>
            <p:spPr>
              <a:xfrm>
                <a:off x="268310" y="1062316"/>
                <a:ext cx="1165538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Solve each of the following equations for x:</a:t>
                </a:r>
              </a:p>
              <a:p>
                <a:r>
                  <a:rPr lang="en-US" sz="2000" dirty="0">
                    <a:solidFill>
                      <a:srgbClr val="836967"/>
                    </a:solidFill>
                  </a:rPr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  <a:p>
                <a:r>
                  <a:rPr lang="en-US" sz="2000" dirty="0">
                    <a:solidFill>
                      <a:srgbClr val="836967"/>
                    </a:solidFill>
                  </a:rPr>
                  <a:t>2. 2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3. 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0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24</m:t>
                      </m:r>
                      <m:sSup>
                        <m:sSupPr>
                          <m:ctrlPr>
                            <a:rPr lang="en-US" sz="20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 err="1"/>
                  <a:t>Factorise</a:t>
                </a:r>
                <a:r>
                  <a:rPr lang="en-US" sz="2000" dirty="0"/>
                  <a:t> to obtain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000" i="0" dirty="0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 </a:t>
                </a:r>
                <a:r>
                  <a:rPr lang="en-US" sz="20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=0 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/>
                  <a:t> 8 =0         ∴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000" dirty="0"/>
                  <a:t>  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>
                    <a:solidFill>
                      <a:srgbClr val="836967"/>
                    </a:solidFill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  <a:p>
                <a:r>
                  <a:rPr lang="en-US" sz="2000" dirty="0" err="1"/>
                  <a:t>Factorise</a:t>
                </a:r>
                <a:r>
                  <a:rPr lang="en-US" sz="2000" dirty="0"/>
                  <a:t> to obtain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=0 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−4=0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    ∴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000" dirty="0"/>
                  <a:t>  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=2   </m:t>
                    </m:r>
                  </m:oMath>
                </a14:m>
                <a:r>
                  <a:rPr lang="en-US" sz="2000" dirty="0"/>
                  <a:t>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=−2 </m:t>
                    </m:r>
                  </m:oMath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0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24</m:t>
                      </m:r>
                      <m:sSup>
                        <m:sSupPr>
                          <m:ctrlPr>
                            <a:rPr lang="en-US" sz="20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 err="1"/>
                  <a:t>Factorise</a:t>
                </a:r>
                <a:r>
                  <a:rPr lang="en-US" sz="2000" dirty="0"/>
                  <a:t> to obtain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</m:d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=0 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dirty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24=0 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000" dirty="0"/>
                  <a:t>  or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−6)(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+4)=0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∴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000" dirty="0"/>
                  <a:t>  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=6   </m:t>
                    </m:r>
                  </m:oMath>
                </a14:m>
                <a:r>
                  <a:rPr lang="en-US" sz="2000" dirty="0"/>
                  <a:t>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=−4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80F24-D8DD-4312-9774-1A2B11DD2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10" y="1062316"/>
                <a:ext cx="11655380" cy="3477875"/>
              </a:xfrm>
              <a:prstGeom prst="rect">
                <a:avLst/>
              </a:prstGeom>
              <a:blipFill>
                <a:blip r:embed="rId2"/>
                <a:stretch>
                  <a:fillRect l="-523" t="-876" b="-21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074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9090D-652C-4483-9ED9-7CA84A7FE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02466"/>
            <a:ext cx="10396882" cy="936938"/>
          </a:xfrm>
        </p:spPr>
        <p:txBody>
          <a:bodyPr/>
          <a:lstStyle/>
          <a:p>
            <a:r>
              <a:rPr lang="en-AU" dirty="0"/>
              <a:t>Odd and even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80F24-D8DD-4312-9774-1A2B11DD2B26}"/>
                  </a:ext>
                </a:extLst>
              </p:cNvPr>
              <p:cNvSpPr txBox="1"/>
              <p:nvPr/>
            </p:nvSpPr>
            <p:spPr>
              <a:xfrm>
                <a:off x="631272" y="1493949"/>
                <a:ext cx="10505940" cy="3253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 this subsection we look briefly at odd and even polynomial functions. Knowing that a function is even or that it is odd is very helpful when sketching its graph.</a:t>
                </a:r>
              </a:p>
              <a:p>
                <a:endParaRPr lang="en-US" dirty="0"/>
              </a:p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even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. This means that the graph is symmetric about the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-axis. That is, the graph appears the same after reflection in the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-axis.</a:t>
                </a:r>
              </a:p>
              <a:p>
                <a:endParaRPr lang="en-US" dirty="0"/>
              </a:p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odd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. The graph of an odd function has rotational symmetry with respect to the origin: the graph remains unchanged after rotation of 180° about the origin.</a:t>
                </a:r>
              </a:p>
              <a:p>
                <a:endParaRPr lang="en-US" dirty="0"/>
              </a:p>
              <a:p>
                <a:r>
                  <a:rPr lang="en-US" dirty="0"/>
                  <a:t>A power function is a function f with rule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a non-zero real number. In this book we focus on the cases where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a positive integer 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∈{−2,−1,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}.</a:t>
                </a:r>
                <a:endParaRPr lang="en-A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80F24-D8DD-4312-9774-1A2B11DD2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72" y="1493949"/>
                <a:ext cx="10505940" cy="3253455"/>
              </a:xfrm>
              <a:prstGeom prst="rect">
                <a:avLst/>
              </a:prstGeom>
              <a:blipFill>
                <a:blip r:embed="rId2"/>
                <a:stretch>
                  <a:fillRect l="-522" t="-936" r="-871" b="-3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32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9090D-652C-4483-9ED9-7CA84A7FE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Even-degree power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80F24-D8DD-4312-9774-1A2B11DD2B26}"/>
                  </a:ext>
                </a:extLst>
              </p:cNvPr>
              <p:cNvSpPr txBox="1"/>
              <p:nvPr/>
            </p:nvSpPr>
            <p:spPr>
              <a:xfrm>
                <a:off x="532439" y="1837765"/>
                <a:ext cx="6680914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The functions with rules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are examples of even-degree power functions.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The following are properties of all even-degree power functions: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=(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 for all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(0)=0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→±∞,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→∞.</a:t>
                </a:r>
              </a:p>
              <a:p>
                <a:r>
                  <a:rPr lang="en-US" sz="2000" dirty="0"/>
                  <a:t>Note that, if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are positive even integers with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&gt;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, then: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/>
                  <a:t>&gt;</a:t>
                </a:r>
                <a:r>
                  <a:rPr lang="en-US" sz="20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&gt;1 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&lt;−1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&lt;</a:t>
                </a:r>
                <a:r>
                  <a:rPr lang="en-US" sz="20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for −1&lt;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&lt;1 with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≠0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</a:t>
                </a:r>
                <a:r>
                  <a:rPr lang="en-US" sz="20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=1 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=−1 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=0.</a:t>
                </a:r>
                <a:endParaRPr lang="en-AU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80F24-D8DD-4312-9774-1A2B11DD2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39" y="1837765"/>
                <a:ext cx="6680914" cy="3785652"/>
              </a:xfrm>
              <a:prstGeom prst="rect">
                <a:avLst/>
              </a:prstGeom>
              <a:blipFill>
                <a:blip r:embed="rId2"/>
                <a:stretch>
                  <a:fillRect l="-912" t="-805" b="-193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59164C0-BC7A-462C-B4F0-C8C1F6682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816" y="1955057"/>
            <a:ext cx="4846745" cy="306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5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9090D-652C-4483-9ED9-7CA84A7FE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Odd-degree power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80F24-D8DD-4312-9774-1A2B11DD2B26}"/>
                  </a:ext>
                </a:extLst>
              </p:cNvPr>
              <p:cNvSpPr txBox="1"/>
              <p:nvPr/>
            </p:nvSpPr>
            <p:spPr>
              <a:xfrm>
                <a:off x="325193" y="1541551"/>
                <a:ext cx="6268790" cy="4096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functions with rules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are examples of odd-degree power functions.</a:t>
                </a:r>
              </a:p>
              <a:p>
                <a:r>
                  <a:rPr lang="en-US" sz="2000" dirty="0"/>
                  <a:t>The following are properties of all odd-degree power functions: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=−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(0)=0</a:t>
                </a:r>
              </a:p>
              <a:p>
                <a:r>
                  <a:rPr lang="en-US" sz="2000" dirty="0"/>
                  <a:t>As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→∞, y→∞ and</a:t>
                </a:r>
              </a:p>
              <a:p>
                <a:r>
                  <a:rPr lang="en-US" sz="2000" dirty="0"/>
                  <a:t>as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→−∞, y→−∞.</a:t>
                </a:r>
              </a:p>
              <a:p>
                <a:r>
                  <a:rPr lang="en-US" sz="2000" dirty="0"/>
                  <a:t>Note that, if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are positive odd integers with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&gt;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, then: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&gt;</a:t>
                </a:r>
                <a:r>
                  <a:rPr lang="en-US" sz="20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&gt;1 or −1&lt;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&lt;0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&lt;</a:t>
                </a:r>
                <a:r>
                  <a:rPr lang="en-US" sz="20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&lt;−1 or 0&lt;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&lt;1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</a:t>
                </a:r>
                <a:r>
                  <a:rPr lang="en-US" sz="20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=1 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=−1 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=0.</a:t>
                </a:r>
                <a:endParaRPr lang="en-AU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80F24-D8DD-4312-9774-1A2B11DD2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93" y="1541551"/>
                <a:ext cx="6268790" cy="4096955"/>
              </a:xfrm>
              <a:prstGeom prst="rect">
                <a:avLst/>
              </a:prstGeom>
              <a:blipFill>
                <a:blip r:embed="rId2"/>
                <a:stretch>
                  <a:fillRect l="-972" t="-744" b="-178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F2C5DDB-38B7-4510-90C0-36AFFF1E0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441" y="1762807"/>
            <a:ext cx="5291206" cy="333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8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1396</TotalTime>
  <Words>1383</Words>
  <Application>Microsoft Office PowerPoint</Application>
  <PresentationFormat>Widescreen</PresentationFormat>
  <Paragraphs>115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Castellar</vt:lpstr>
      <vt:lpstr>Main Event</vt:lpstr>
      <vt:lpstr>Quartic and other polynomial functions</vt:lpstr>
      <vt:lpstr>PowerPoint Presentation</vt:lpstr>
      <vt:lpstr>Quartic functions of the form  f(x)=a(x-h)^4+k </vt:lpstr>
      <vt:lpstr>example</vt:lpstr>
      <vt:lpstr>Other quartic functions</vt:lpstr>
      <vt:lpstr>example</vt:lpstr>
      <vt:lpstr>Odd and even polynomials</vt:lpstr>
      <vt:lpstr>Even-degree power functions</vt:lpstr>
      <vt:lpstr>Odd-degree power functions</vt:lpstr>
      <vt:lpstr>example</vt:lpstr>
      <vt:lpstr>Even or Odd-degree power functions?</vt:lpstr>
      <vt:lpstr>example</vt:lpstr>
      <vt:lpstr>Section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Quartic and other polynomial functions</dc:title>
  <dc:creator>Lyn ZHANG</dc:creator>
  <cp:lastModifiedBy>Lyn ZHANG</cp:lastModifiedBy>
  <cp:revision>25</cp:revision>
  <dcterms:created xsi:type="dcterms:W3CDTF">2021-07-05T01:33:46Z</dcterms:created>
  <dcterms:modified xsi:type="dcterms:W3CDTF">2021-08-19T21:50:00Z</dcterms:modified>
</cp:coreProperties>
</file>