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A8039-6C12-4876-B1E4-750C1E60C9B7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2D899-BC8F-41BF-8A81-FD54EA6626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5772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https://www.transum.org/Software/SW/Starter_of_the_day/starter_June26.ASP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2D899-BC8F-41BF-8A81-FD54EA66264E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921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2F31-E163-41F0-8FF9-2137E2B9136C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9CAF-9CCC-4783-932D-DACE4E2E96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935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2F31-E163-41F0-8FF9-2137E2B9136C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9CAF-9CCC-4783-932D-DACE4E2E96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411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2F31-E163-41F0-8FF9-2137E2B9136C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9CAF-9CCC-4783-932D-DACE4E2E96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826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2F31-E163-41F0-8FF9-2137E2B9136C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9CAF-9CCC-4783-932D-DACE4E2E96DE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5433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2F31-E163-41F0-8FF9-2137E2B9136C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9CAF-9CCC-4783-932D-DACE4E2E96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1687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2F31-E163-41F0-8FF9-2137E2B9136C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9CAF-9CCC-4783-932D-DACE4E2E96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7132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2F31-E163-41F0-8FF9-2137E2B9136C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9CAF-9CCC-4783-932D-DACE4E2E96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1549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2F31-E163-41F0-8FF9-2137E2B9136C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9CAF-9CCC-4783-932D-DACE4E2E96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5343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2F31-E163-41F0-8FF9-2137E2B9136C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9CAF-9CCC-4783-932D-DACE4E2E96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219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2F31-E163-41F0-8FF9-2137E2B9136C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9CAF-9CCC-4783-932D-DACE4E2E96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790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2F31-E163-41F0-8FF9-2137E2B9136C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9CAF-9CCC-4783-932D-DACE4E2E96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734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2F31-E163-41F0-8FF9-2137E2B9136C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9CAF-9CCC-4783-932D-DACE4E2E96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9190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2F31-E163-41F0-8FF9-2137E2B9136C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9CAF-9CCC-4783-932D-DACE4E2E96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012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2F31-E163-41F0-8FF9-2137E2B9136C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9CAF-9CCC-4783-932D-DACE4E2E96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393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2F31-E163-41F0-8FF9-2137E2B9136C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9CAF-9CCC-4783-932D-DACE4E2E96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470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2F31-E163-41F0-8FF9-2137E2B9136C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9CAF-9CCC-4783-932D-DACE4E2E96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634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2F31-E163-41F0-8FF9-2137E2B9136C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9CAF-9CCC-4783-932D-DACE4E2E96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358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B2F31-E163-41F0-8FF9-2137E2B9136C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19CAF-9CCC-4783-932D-DACE4E2E96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62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desmos.com/calculator/ngiostcr9p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www.calculatorsoup.com/calculators/algebra/cubicequation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mos.com/calculator/ngiostcr9p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81A29-E9E3-4C1E-A5FF-D2EFDDF3A1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Applications of polynomial functions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E68F87-87A8-45AD-B006-88C8FC9050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6J</a:t>
            </a:r>
          </a:p>
        </p:txBody>
      </p:sp>
    </p:spTree>
    <p:extLst>
      <p:ext uri="{BB962C8B-B14F-4D97-AF65-F5344CB8AC3E}">
        <p14:creationId xmlns:p14="http://schemas.microsoft.com/office/powerpoint/2010/main" val="983019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E11E5A-A298-4AEB-AA29-40BC099684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0237" y="0"/>
            <a:ext cx="9791525" cy="6265027"/>
          </a:xfrm>
        </p:spPr>
      </p:pic>
    </p:spTree>
    <p:extLst>
      <p:ext uri="{BB962C8B-B14F-4D97-AF65-F5344CB8AC3E}">
        <p14:creationId xmlns:p14="http://schemas.microsoft.com/office/powerpoint/2010/main" val="4189132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38434-8AF1-4254-A4DF-45E195758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69572"/>
            <a:ext cx="10353761" cy="897228"/>
          </a:xfrm>
        </p:spPr>
        <p:txBody>
          <a:bodyPr/>
          <a:lstStyle/>
          <a:p>
            <a:r>
              <a:rPr lang="en-US" dirty="0"/>
              <a:t>example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2701EC-195C-4EE6-9937-033EE4D8B5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25951" y="1051276"/>
                <a:ext cx="6962751" cy="501307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effectLst/>
                  </a:rPr>
                  <a:t>A square sheet of tin measures 12 cm×12 cm.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effectLst/>
                  </a:rPr>
                  <a:t>Four equal squares of edge x cm are cut out of the corners and the sides are turned up to form an open rectangular box. Find: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  <a:effectLst/>
                  </a:rPr>
                  <a:t>a. the values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effectLst/>
                  </a:rPr>
                  <a:t> for which the volume is 100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  <a:effectLst/>
                  </a:rPr>
                  <a:t>b. the maximum volume.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effectLst/>
                  </a:rPr>
                  <a:t>The figure shows how it is possible to form many open rectangular boxes with dimensions 12−2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effectLst/>
                  </a:rPr>
                  <a:t>, 12−2</a:t>
                </a:r>
                <a14:m>
                  <m:oMath xmlns:m="http://schemas.openxmlformats.org/officeDocument/2006/math">
                    <m:r>
                      <a:rPr lang="en-US" i="1" dirty="0">
                        <a:effectLst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effectLst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effectLst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effectLst/>
                  </a:rPr>
                  <a:t>.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effectLst/>
                  </a:rPr>
                  <a:t>The volume of the box is</a:t>
                </a:r>
                <a:r>
                  <a:rPr lang="en-US" dirty="0">
                    <a:effectLst/>
                  </a:rPr>
                  <a:t> V=</a:t>
                </a:r>
                <a14:m>
                  <m:oMath xmlns:m="http://schemas.openxmlformats.org/officeDocument/2006/math">
                    <m:r>
                      <a:rPr lang="en-US" i="1" dirty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i="1" dirty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dirty="0">
                                <a:effectLst/>
                                <a:latin typeface="Cambria Math" panose="02040503050406030204" pitchFamily="18" charset="0"/>
                              </a:rPr>
                              <m:t>12−2</m:t>
                            </m:r>
                            <m:r>
                              <a:rPr lang="en-US" i="1" dirty="0"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dirty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dirty="0" smtClean="0">
                        <a:effectLst/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endParaRPr lang="en-US" dirty="0">
                  <a:effectLst/>
                </a:endParaRPr>
              </a:p>
              <a:p>
                <a:r>
                  <a:rPr lang="en-AU" dirty="0">
                    <a:hlinkClick r:id="rId2"/>
                  </a:rPr>
                  <a:t>Cubic Equation Calculator (calculatorsoup.com)</a:t>
                </a:r>
                <a:endParaRPr lang="en-US" dirty="0">
                  <a:effectLst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effectLst/>
                  </a:rPr>
                  <a:t>0=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effectLst/>
                  </a:rPr>
                  <a:t>-48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0" dirty="0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</a:rPr>
                      <m:t>+144</m:t>
                    </m:r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</a:rPr>
                      <m:t>−100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effectLst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=7.79, 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effectLst/>
                  </a:rPr>
                  <a:t>=1,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effectLst/>
                  </a:rPr>
                  <a:t>=3.21</a:t>
                </a:r>
                <a:r>
                  <a:rPr lang="en-US" dirty="0">
                    <a:solidFill>
                      <a:schemeClr val="tx1"/>
                    </a:solidFill>
                    <a:effectLst/>
                  </a:rPr>
                  <a:t>, 0≤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effectLst/>
                  </a:rPr>
                  <a:t>≤6</a:t>
                </a:r>
              </a:p>
              <a:p>
                <a:r>
                  <a:rPr lang="en-AU" dirty="0">
                    <a:hlinkClick r:id="rId3"/>
                  </a:rPr>
                  <a:t>Min Max Problem (desmos.com)</a:t>
                </a:r>
                <a:endParaRPr lang="en-AU" dirty="0"/>
              </a:p>
              <a:p>
                <a:r>
                  <a:rPr lang="en-AU" dirty="0"/>
                  <a:t>Vmax=128 when x=2</a:t>
                </a:r>
              </a:p>
              <a:p>
                <a:endParaRPr lang="en-AU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2701EC-195C-4EE6-9937-033EE4D8B5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5951" y="1051276"/>
                <a:ext cx="6962751" cy="5013074"/>
              </a:xfrm>
              <a:blipFill>
                <a:blip r:embed="rId4"/>
                <a:stretch>
                  <a:fillRect l="-613" t="-243" r="-131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051983F-E8CA-4B79-B8AE-5281B5FD4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3423" y="793650"/>
            <a:ext cx="3647323" cy="2835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B73397-9A8F-424E-81F9-9278A5E045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3423" y="4047113"/>
            <a:ext cx="3757781" cy="15180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0CF196-D589-4A2B-9D42-9B36EB980D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5059" y="793650"/>
            <a:ext cx="1790950" cy="52013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F51027-12FD-445D-9ADF-8F7F8C46D6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1363" y="1596443"/>
            <a:ext cx="1790950" cy="39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3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A6B70-CB06-4DCA-B7F2-02FAE30B2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4561B7-F2A4-4DB1-856B-C4B6BF698C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3" y="1935921"/>
                <a:ext cx="6285496" cy="3695136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effectLst/>
                  </a:rPr>
                  <a:t>It is found that 250 </a:t>
                </a:r>
                <a:r>
                  <a:rPr lang="en-US" dirty="0" err="1">
                    <a:effectLst/>
                  </a:rPr>
                  <a:t>metres</a:t>
                </a:r>
                <a:r>
                  <a:rPr lang="en-US" dirty="0">
                    <a:effectLst/>
                  </a:rPr>
                  <a:t> of the path of a stream can be modelled by a cubic function. The cubic passes through the points (0,0), (100,22), (150,−10), (200,−20).</a:t>
                </a:r>
              </a:p>
              <a:p>
                <a:r>
                  <a:rPr lang="en-US" dirty="0">
                    <a:effectLst/>
                  </a:rPr>
                  <a:t>Find the equation of the cubic function.</a:t>
                </a:r>
              </a:p>
              <a:p>
                <a:r>
                  <a:rPr lang="en-US" dirty="0">
                    <a:effectLst/>
                  </a:rPr>
                  <a:t>Find the maximum deviation of the graph from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effectLst/>
                  </a:rPr>
                  <a:t>-axis for </a:t>
                </a:r>
                <a14:m>
                  <m:oMath xmlns:m="http://schemas.openxmlformats.org/officeDocument/2006/math">
                    <m:r>
                      <a:rPr lang="en-US" i="1" dirty="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effectLst/>
                  </a:rPr>
                  <a:t>∈[0,250].</a:t>
                </a:r>
                <a:endParaRPr lang="en-AU" dirty="0"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4561B7-F2A4-4DB1-856B-C4B6BF698C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3" y="1935921"/>
                <a:ext cx="6285496" cy="3695136"/>
              </a:xfrm>
              <a:blipFill>
                <a:blip r:embed="rId2"/>
                <a:stretch>
                  <a:fillRect l="-873" t="-165" r="-135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5BD2363-3F32-4AEB-A403-33D58D837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471" y="1721192"/>
            <a:ext cx="4795526" cy="341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9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24717-C08E-4248-982A-27DED439E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125" y="164233"/>
            <a:ext cx="10353762" cy="505468"/>
          </a:xfrm>
        </p:spPr>
        <p:txBody>
          <a:bodyPr/>
          <a:lstStyle/>
          <a:p>
            <a:r>
              <a:rPr lang="en-AU" dirty="0"/>
              <a:t>https://www.dcode.fr/function-equation-finder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D30CCE-2916-4475-B757-EF9D93C5C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04" y="669701"/>
            <a:ext cx="9919105" cy="618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62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B0DD72-2CD3-434B-B5A7-463A65D843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383" y="767634"/>
            <a:ext cx="11771233" cy="532273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D31937-0FD5-4E8D-8F5B-DDA98ED43B13}"/>
              </a:ext>
            </a:extLst>
          </p:cNvPr>
          <p:cNvSpPr txBox="1"/>
          <p:nvPr/>
        </p:nvSpPr>
        <p:spPr>
          <a:xfrm>
            <a:off x="563450" y="208139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hlinkClick r:id="rId3"/>
              </a:rPr>
              <a:t>Min Max Problem (desmos.com)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237719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88</TotalTime>
  <Words>271</Words>
  <Application>Microsoft Office PowerPoint</Application>
  <PresentationFormat>Widescreen</PresentationFormat>
  <Paragraphs>21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Bookman Old Style</vt:lpstr>
      <vt:lpstr>Calibri</vt:lpstr>
      <vt:lpstr>Cambria Math</vt:lpstr>
      <vt:lpstr>Rockwell</vt:lpstr>
      <vt:lpstr>Damask</vt:lpstr>
      <vt:lpstr>Applications of polynomial functions</vt:lpstr>
      <vt:lpstr>PowerPoint Presentation</vt:lpstr>
      <vt:lpstr>example</vt:lpstr>
      <vt:lpstr>example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Applications of polynomial functions</dc:title>
  <dc:creator>Lyn ZHANG</dc:creator>
  <cp:lastModifiedBy>Lyn ZHANG</cp:lastModifiedBy>
  <cp:revision>6</cp:revision>
  <dcterms:created xsi:type="dcterms:W3CDTF">2021-07-06T00:36:50Z</dcterms:created>
  <dcterms:modified xsi:type="dcterms:W3CDTF">2021-08-23T22:36:03Z</dcterms:modified>
</cp:coreProperties>
</file>