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7D92-BD88-4BC4-9E7F-92AAD3EF9411}" type="datetimeFigureOut">
              <a:rPr lang="en-AU" smtClean="0"/>
              <a:t>24/08/2021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54B86B0-08EB-42C5-86C5-75CCC51DC4E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0147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7D92-BD88-4BC4-9E7F-92AAD3EF9411}" type="datetimeFigureOut">
              <a:rPr lang="en-AU" smtClean="0"/>
              <a:t>24/08/2021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54B86B0-08EB-42C5-86C5-75CCC51DC4E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23797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7D92-BD88-4BC4-9E7F-92AAD3EF9411}" type="datetimeFigureOut">
              <a:rPr lang="en-AU" smtClean="0"/>
              <a:t>24/08/2021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54B86B0-08EB-42C5-86C5-75CCC51DC4E4}" type="slidenum">
              <a:rPr lang="en-AU" smtClean="0"/>
              <a:t>‹#›</a:t>
            </a:fld>
            <a:endParaRPr lang="en-A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73900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7D92-BD88-4BC4-9E7F-92AAD3EF9411}" type="datetimeFigureOut">
              <a:rPr lang="en-AU" smtClean="0"/>
              <a:t>24/08/2021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54B86B0-08EB-42C5-86C5-75CCC51DC4E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062115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7D92-BD88-4BC4-9E7F-92AAD3EF9411}" type="datetimeFigureOut">
              <a:rPr lang="en-AU" smtClean="0"/>
              <a:t>24/08/2021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54B86B0-08EB-42C5-86C5-75CCC51DC4E4}" type="slidenum">
              <a:rPr lang="en-AU" smtClean="0"/>
              <a:t>‹#›</a:t>
            </a:fld>
            <a:endParaRPr lang="en-A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26436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7D92-BD88-4BC4-9E7F-92AAD3EF9411}" type="datetimeFigureOut">
              <a:rPr lang="en-AU" smtClean="0"/>
              <a:t>24/08/2021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54B86B0-08EB-42C5-86C5-75CCC51DC4E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07466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7D92-BD88-4BC4-9E7F-92AAD3EF9411}" type="datetimeFigureOut">
              <a:rPr lang="en-AU" smtClean="0"/>
              <a:t>24/08/2021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B86B0-08EB-42C5-86C5-75CCC51DC4E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94187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7D92-BD88-4BC4-9E7F-92AAD3EF9411}" type="datetimeFigureOut">
              <a:rPr lang="en-AU" smtClean="0"/>
              <a:t>24/08/2021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B86B0-08EB-42C5-86C5-75CCC51DC4E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90002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7D92-BD88-4BC4-9E7F-92AAD3EF9411}" type="datetimeFigureOut">
              <a:rPr lang="en-AU" smtClean="0"/>
              <a:t>24/08/2021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B86B0-08EB-42C5-86C5-75CCC51DC4E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68169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7D92-BD88-4BC4-9E7F-92AAD3EF9411}" type="datetimeFigureOut">
              <a:rPr lang="en-AU" smtClean="0"/>
              <a:t>24/08/2021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54B86B0-08EB-42C5-86C5-75CCC51DC4E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77981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7D92-BD88-4BC4-9E7F-92AAD3EF9411}" type="datetimeFigureOut">
              <a:rPr lang="en-AU" smtClean="0"/>
              <a:t>24/08/2021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54B86B0-08EB-42C5-86C5-75CCC51DC4E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82065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7D92-BD88-4BC4-9E7F-92AAD3EF9411}" type="datetimeFigureOut">
              <a:rPr lang="en-AU" smtClean="0"/>
              <a:t>24/08/2021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54B86B0-08EB-42C5-86C5-75CCC51DC4E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63032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7D92-BD88-4BC4-9E7F-92AAD3EF9411}" type="datetimeFigureOut">
              <a:rPr lang="en-AU" smtClean="0"/>
              <a:t>24/08/2021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B86B0-08EB-42C5-86C5-75CCC51DC4E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55930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7D92-BD88-4BC4-9E7F-92AAD3EF9411}" type="datetimeFigureOut">
              <a:rPr lang="en-AU" smtClean="0"/>
              <a:t>24/08/2021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B86B0-08EB-42C5-86C5-75CCC51DC4E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99824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7D92-BD88-4BC4-9E7F-92AAD3EF9411}" type="datetimeFigureOut">
              <a:rPr lang="en-AU" smtClean="0"/>
              <a:t>24/08/2021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B86B0-08EB-42C5-86C5-75CCC51DC4E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4912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7D92-BD88-4BC4-9E7F-92AAD3EF9411}" type="datetimeFigureOut">
              <a:rPr lang="en-AU" smtClean="0"/>
              <a:t>24/08/2021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54B86B0-08EB-42C5-86C5-75CCC51DC4E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70902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27D92-BD88-4BC4-9E7F-92AAD3EF9411}" type="datetimeFigureOut">
              <a:rPr lang="en-AU" smtClean="0"/>
              <a:t>24/08/2021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54B86B0-08EB-42C5-86C5-75CCC51DC4E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52214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keisan.casio.com/exec/system/122299906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96623-BB76-44DA-9736-FE1BD3035F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The bisection method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3C96E3-4502-417C-A4E2-31B573B8B0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6K</a:t>
            </a:r>
          </a:p>
        </p:txBody>
      </p:sp>
    </p:spTree>
    <p:extLst>
      <p:ext uri="{BB962C8B-B14F-4D97-AF65-F5344CB8AC3E}">
        <p14:creationId xmlns:p14="http://schemas.microsoft.com/office/powerpoint/2010/main" val="2114696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84251-AF87-49F1-B0BE-194B3AA1C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0046" y="41395"/>
            <a:ext cx="8911687" cy="715293"/>
          </a:xfrm>
        </p:spPr>
        <p:txBody>
          <a:bodyPr/>
          <a:lstStyle/>
          <a:p>
            <a:r>
              <a:rPr lang="en-AU" dirty="0"/>
              <a:t>The bisection method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FA9AD13-8706-4719-A48D-587B62E6D44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179887" y="795731"/>
                <a:ext cx="6039634" cy="5879206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The </a:t>
                </a:r>
                <a:r>
                  <a:rPr lang="en-US" dirty="0">
                    <a:solidFill>
                      <a:srgbClr val="FF0000"/>
                    </a:solidFill>
                  </a:rPr>
                  <a:t>bisection method </a:t>
                </a:r>
                <a:r>
                  <a:rPr lang="en-US" dirty="0"/>
                  <a:t>is a method for finding approximate solutions of equations. Here we restrict our attention to equations involving polynomial functions.</a:t>
                </a:r>
              </a:p>
              <a:p>
                <a:r>
                  <a:rPr lang="en-US" dirty="0"/>
                  <a:t>With higher degree polynomials, the problem of finding exact solutions is more demanding, and it can be shown that beyond degree 4 there is no nice general formula to find all the solutions of a polynomial equation.</a:t>
                </a:r>
              </a:p>
              <a:p>
                <a:r>
                  <a:rPr lang="en-US" dirty="0"/>
                  <a:t>For the cubic function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0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0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0" dirty="0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US" dirty="0"/>
                  <a:t>, the equation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=0 has only one real solution. The exact solution is</a:t>
                </a:r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0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sSup>
                          <m:sSupPr>
                            <m:ctrlPr>
                              <a:rPr lang="en-US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 dirty="0" smtClean="0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0" dirty="0" smtClean="0">
                                    <a:latin typeface="Cambria Math" panose="02040503050406030204" pitchFamily="18" charset="0"/>
                                  </a:rPr>
                                  <m:t>−3+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i="1" dirty="0" smtClean="0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i="0" dirty="0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</m:rad>
                              </m:e>
                            </m:d>
                          </m:e>
                          <m:sup>
                            <m:r>
                              <a:rPr lang="en-US" i="0" dirty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i="1" dirty="0" smtClean="0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0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i="0" dirty="0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sup>
                        </m:sSup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dirty="0">
                                <a:latin typeface="Cambria Math" panose="02040503050406030204" pitchFamily="18" charset="0"/>
                              </a:rPr>
                              <m:t>−3+</m:t>
                            </m:r>
                            <m:rad>
                              <m:radPr>
                                <m:degHide m:val="on"/>
                                <m:ctrlPr>
                                  <a:rPr lang="en-US" i="1" dirty="0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dirty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rad>
                          </m:e>
                        </m:d>
                      </m:e>
                      <m:sup>
                        <m:r>
                          <a:rPr lang="en-US" dirty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dirty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Finding this by hand is beyond the requirements of this course, but we can find a numerical approximation to this solution using the bisection method.</a:t>
                </a:r>
              </a:p>
              <a:p>
                <a:r>
                  <a:rPr lang="en-US" dirty="0"/>
                  <a:t>We note that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/>
                  <a:t>(−2)&lt;0 and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/>
                  <a:t>(−1)&gt;0. This observation is central to using the bisection method.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FA9AD13-8706-4719-A48D-587B62E6D44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79887" y="795731"/>
                <a:ext cx="6039634" cy="5879206"/>
              </a:xfrm>
              <a:blipFill>
                <a:blip r:embed="rId2"/>
                <a:stretch>
                  <a:fillRect l="-505" t="-830" r="-161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30591E39-490A-48C8-B8DC-B537BC1936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9521" y="2269437"/>
            <a:ext cx="3972479" cy="2667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70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85C4F-65F5-4A11-B1C2-0BA28283A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bisection method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87873D-2312-4B6A-BFC8-F73D9808A8D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In general, consider an equation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=0 that has one solution α in the </a:t>
                </a:r>
                <a:r>
                  <a:rPr lang="en-US" dirty="0">
                    <a:solidFill>
                      <a:srgbClr val="FF0000"/>
                    </a:solidFill>
                  </a:rPr>
                  <a:t>interval </a:t>
                </a:r>
                <a:r>
                  <a:rPr lang="en-US" dirty="0"/>
                  <a:t>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,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].</a:t>
                </a:r>
              </a:p>
              <a:p>
                <a:r>
                  <a:rPr lang="en-US" dirty="0"/>
                  <a:t>The sign of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 is the opposite of the sign of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, because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</m:oMath>
                </a14:m>
                <a:r>
                  <a:rPr lang="en-US" dirty="0"/>
                  <a:t>=0 and so the function must change from being positive to being negative or vice versa.</a:t>
                </a:r>
              </a:p>
              <a:p>
                <a:r>
                  <a:rPr lang="en-US" dirty="0"/>
                  <a:t>Calculate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i="0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0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i="0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i="0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:r>
                  <a:rPr lang="en-US" dirty="0"/>
                  <a:t>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Choose the interval 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,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] if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×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&lt;0, and the interval 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,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] otherwise.</a:t>
                </a:r>
              </a:p>
              <a:p>
                <a:r>
                  <a:rPr lang="en-US" dirty="0"/>
                  <a:t>The process is then repeated with the new interval, and then repeatedly until the required accuracy is reached.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87873D-2312-4B6A-BFC8-F73D9808A8D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79" t="-80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0687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443F3-E485-4018-8593-70D43D102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6980" y="624110"/>
            <a:ext cx="10595019" cy="753929"/>
          </a:xfrm>
        </p:spPr>
        <p:txBody>
          <a:bodyPr/>
          <a:lstStyle/>
          <a:p>
            <a:r>
              <a:rPr lang="en-US" dirty="0"/>
              <a:t>Using a spreadsheet with the bisection method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F3B8AF9-7B94-4864-87A5-746F8F0B3FA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254360" y="1540188"/>
                <a:ext cx="9516929" cy="4693701"/>
              </a:xfrm>
            </p:spPr>
            <p:txBody>
              <a:bodyPr>
                <a:normAutofit fontScale="92500"/>
              </a:bodyPr>
              <a:lstStyle/>
              <a:p>
                <a:r>
                  <a:rPr lang="en-US" dirty="0"/>
                  <a:t>We now return to the function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0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0" dirty="0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+6</m:t>
                    </m:r>
                  </m:oMath>
                </a14:m>
                <a:r>
                  <a:rPr lang="en-US" dirty="0"/>
                  <a:t> and finding the solution of 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dirty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dirty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+6</m:t>
                    </m:r>
                  </m:oMath>
                </a14:m>
                <a:r>
                  <a:rPr lang="en-US" dirty="0"/>
                  <a:t> =0.</a:t>
                </a:r>
              </a:p>
              <a:p>
                <a:r>
                  <a:rPr lang="en-US" i="1" dirty="0"/>
                  <a:t>Step 1</a:t>
                </a:r>
                <a:r>
                  <a:rPr lang="en-US" dirty="0"/>
                  <a:t> We start with the interval [−2,−1], since we know the solution lies in this interval.</a:t>
                </a:r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</m:oMath>
                </a14:m>
                <a:r>
                  <a:rPr lang="en-US" dirty="0"/>
                  <a:t>=−8&lt;0 and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en-US" dirty="0"/>
                  <a:t>=2&gt;0.</a:t>
                </a:r>
              </a:p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dirty="0"/>
                          <m:t>−</m:t>
                        </m:r>
                        <m:r>
                          <m:rPr>
                            <m:nor/>
                          </m:rPr>
                          <a:rPr lang="en-US" b="0" i="0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 dirty="0"/>
                          <m:t>+(−1)</m:t>
                        </m:r>
                      </m:num>
                      <m:den>
                        <m:r>
                          <a:rPr lang="en-US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0" dirty="0" smtClean="0">
                        <a:solidFill>
                          <a:srgbClr val="836967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=−1.5.</a:t>
                </a:r>
              </a:p>
              <a:p>
                <a:r>
                  <a:rPr lang="en-US" dirty="0"/>
                  <a:t>Since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/>
                  <a:t>(−1.5)=−1.875&lt;0, we now know the solution is between −1.5 and −1.</a:t>
                </a:r>
              </a:p>
              <a:p>
                <a:r>
                  <a:rPr lang="en-US" i="1" dirty="0"/>
                  <a:t>Step 2</a:t>
                </a:r>
                <a:r>
                  <a:rPr lang="en-US" dirty="0"/>
                  <a:t> Choose −1.5 as the new left endpoint. Therefore the second interval is [−1.5,−1].</a:t>
                </a:r>
              </a:p>
              <a:p>
                <a:r>
                  <a:rPr lang="en-US" dirty="0"/>
                  <a:t>Now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dirty="0"/>
                          <m:t>−</m:t>
                        </m:r>
                        <m:r>
                          <m:rPr>
                            <m:nor/>
                          </m:rPr>
                          <a:rPr lang="en-US" b="0" i="0" dirty="0" smtClean="0"/>
                          <m:t>1.5</m:t>
                        </m:r>
                        <m:r>
                          <m:rPr>
                            <m:nor/>
                          </m:rPr>
                          <a:rPr lang="en-US" dirty="0"/>
                          <m:t>+(−1)</m:t>
                        </m:r>
                      </m:num>
                      <m:den>
                        <m:r>
                          <a:rPr lang="en-US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 dirty="0">
                        <a:solidFill>
                          <a:srgbClr val="836967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=−1.25 and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/>
                  <a:t>(−1.25)=0.296875&gt;0.</a:t>
                </a:r>
              </a:p>
              <a:p>
                <a:r>
                  <a:rPr lang="en-US" i="1" dirty="0"/>
                  <a:t>Step 3 </a:t>
                </a:r>
                <a:r>
                  <a:rPr lang="en-US" dirty="0"/>
                  <a:t>Choose −1.25 as the new right endpoint. Thus the third interval is [−1.5,−1.25].</a:t>
                </a:r>
              </a:p>
              <a:p>
                <a:r>
                  <a:rPr lang="en-US" dirty="0"/>
                  <a:t>Now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dirty="0"/>
                          <m:t>−</m:t>
                        </m:r>
                        <m:r>
                          <m:rPr>
                            <m:nor/>
                          </m:rPr>
                          <a:rPr lang="en-US" b="0" i="0" dirty="0" smtClean="0"/>
                          <m:t>1.5</m:t>
                        </m:r>
                        <m:r>
                          <m:rPr>
                            <m:nor/>
                          </m:rPr>
                          <a:rPr lang="en-US" dirty="0"/>
                          <m:t>+(−1</m:t>
                        </m:r>
                        <m:r>
                          <m:rPr>
                            <m:nor/>
                          </m:rPr>
                          <a:rPr lang="en-US" b="0" i="0" dirty="0" smtClean="0"/>
                          <m:t>.25</m:t>
                        </m:r>
                        <m:r>
                          <m:rPr>
                            <m:nor/>
                          </m:rPr>
                          <a:rPr lang="en-US" dirty="0"/>
                          <m:t>)</m:t>
                        </m:r>
                      </m:num>
                      <m:den>
                        <m:r>
                          <a:rPr lang="en-US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 dirty="0">
                        <a:solidFill>
                          <a:srgbClr val="836967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=−1.375 and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/>
                  <a:t>(−1.375)=−0.724609&lt;0.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F3B8AF9-7B94-4864-87A5-746F8F0B3FA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54360" y="1540188"/>
                <a:ext cx="9516929" cy="4693701"/>
              </a:xfrm>
              <a:blipFill>
                <a:blip r:embed="rId2"/>
                <a:stretch>
                  <a:fillRect l="-320" t="-39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3548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443F3-E485-4018-8593-70D43D102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6980" y="624110"/>
            <a:ext cx="10595019" cy="753929"/>
          </a:xfrm>
        </p:spPr>
        <p:txBody>
          <a:bodyPr/>
          <a:lstStyle/>
          <a:p>
            <a:r>
              <a:rPr lang="en-US" dirty="0"/>
              <a:t>Using a spreadsheet with the bisection method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F3B8AF9-7B94-4864-87A5-746F8F0B3FA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189409" y="1378040"/>
                <a:ext cx="5087154" cy="4855850"/>
              </a:xfrm>
            </p:spPr>
            <p:txBody>
              <a:bodyPr>
                <a:normAutofit/>
              </a:bodyPr>
              <a:lstStyle/>
              <a:p>
                <a:r>
                  <a:rPr lang="en-US" i="1" dirty="0"/>
                  <a:t>Step 4  </a:t>
                </a:r>
                <a:r>
                  <a:rPr lang="en-US" dirty="0"/>
                  <a:t>Choose −1.375 as the new left endpoint. Thus the fourth interval is [−1.375,−1.25].</a:t>
                </a:r>
              </a:p>
              <a:p>
                <a:r>
                  <a:rPr lang="en-US" dirty="0"/>
                  <a:t>At this point we know that the solution is in the interval [−1.375,−1.25].</a:t>
                </a:r>
              </a:p>
              <a:p>
                <a:r>
                  <a:rPr lang="en-US" dirty="0"/>
                  <a:t>We continue with the spreadsheet as shown. This spreadsheet can be modified for other functions.</a:t>
                </a:r>
              </a:p>
              <a:p>
                <a:r>
                  <a:rPr lang="en-US" dirty="0"/>
                  <a:t>We conclude that the solution is −1.29 correct to two decimal places.</a:t>
                </a:r>
              </a:p>
              <a:p>
                <a:r>
                  <a:rPr lang="en-US" dirty="0"/>
                  <a:t>Whatever equation we are working with, if the starting interval is 1 unit, then the ‘error’ is at most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after the next step and at most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 dirty="0" smtClean="0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i="0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 after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steps.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F3B8AF9-7B94-4864-87A5-746F8F0B3FA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89409" y="1378040"/>
                <a:ext cx="5087154" cy="4855850"/>
              </a:xfrm>
              <a:blipFill>
                <a:blip r:embed="rId2"/>
                <a:stretch>
                  <a:fillRect l="-838" t="-627" r="-143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D6BD373A-A3F2-4C59-9361-EAB5BEADBA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9856" y="2185648"/>
            <a:ext cx="4648849" cy="2924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616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576041-E07E-4A0B-A057-9D9F6C11F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6474" y="266164"/>
            <a:ext cx="8915400" cy="558084"/>
          </a:xfrm>
        </p:spPr>
        <p:txBody>
          <a:bodyPr/>
          <a:lstStyle/>
          <a:p>
            <a:r>
              <a:rPr lang="en-AU" dirty="0">
                <a:hlinkClick r:id="rId2"/>
              </a:rPr>
              <a:t>https://keisan.casio.com/exec/system/1222999061</a:t>
            </a:r>
            <a:endParaRPr lang="en-AU" dirty="0"/>
          </a:p>
          <a:p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5C873CA-3F74-45F4-AC19-1F0EC6C8E2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745" y="681353"/>
            <a:ext cx="5220429" cy="451548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4442F3E-F7D9-46E8-A695-4EB8DC4868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86903" y="824248"/>
            <a:ext cx="5020376" cy="4229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36095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316</TotalTime>
  <Words>586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Cambria Math</vt:lpstr>
      <vt:lpstr>Century Gothic</vt:lpstr>
      <vt:lpstr>Wingdings 3</vt:lpstr>
      <vt:lpstr>Wisp</vt:lpstr>
      <vt:lpstr>The bisection method</vt:lpstr>
      <vt:lpstr>The bisection method</vt:lpstr>
      <vt:lpstr>The bisection method</vt:lpstr>
      <vt:lpstr>Using a spreadsheet with the bisection method</vt:lpstr>
      <vt:lpstr>Using a spreadsheet with the bisection method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bisection method</dc:title>
  <dc:creator>Lyn ZHANG</dc:creator>
  <cp:lastModifiedBy>Lyn ZHANG</cp:lastModifiedBy>
  <cp:revision>9</cp:revision>
  <dcterms:created xsi:type="dcterms:W3CDTF">2021-07-06T00:50:12Z</dcterms:created>
  <dcterms:modified xsi:type="dcterms:W3CDTF">2021-08-24T02:08:58Z</dcterms:modified>
</cp:coreProperties>
</file>