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9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DA18-34BE-4AB5-94FE-9AAA5C5D5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F01DE74-D0C4-4877-B601-98B8CAD1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5D2F079-CB52-4A5B-BE8B-BC4ED2CCD1EE}"/>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5" name="Footer Placeholder 4">
            <a:extLst>
              <a:ext uri="{FF2B5EF4-FFF2-40B4-BE49-F238E27FC236}">
                <a16:creationId xmlns:a16="http://schemas.microsoft.com/office/drawing/2014/main" id="{D341D347-D0E2-452F-B35B-C87C7A9685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41250D-D7A1-4D39-A9B7-694BD2739229}"/>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215524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AEEF-A132-4CD2-8AF0-7A8F8964FAA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8875D19-F036-4D16-AFB1-91CECAA9A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212F90-C091-4F98-BA65-0C3182CA2C0D}"/>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5" name="Footer Placeholder 4">
            <a:extLst>
              <a:ext uri="{FF2B5EF4-FFF2-40B4-BE49-F238E27FC236}">
                <a16:creationId xmlns:a16="http://schemas.microsoft.com/office/drawing/2014/main" id="{F776A028-385C-440D-B278-01F9020F65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3990C3-4C52-45A7-86D2-A10125BA6FFB}"/>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231028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E5185-2E54-450A-8DE3-32BEBE7953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F715E41-B8CC-40F5-BE62-69121F7238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CC0B445-29D0-4A0B-A0EB-EEA40197E5CD}"/>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5" name="Footer Placeholder 4">
            <a:extLst>
              <a:ext uri="{FF2B5EF4-FFF2-40B4-BE49-F238E27FC236}">
                <a16:creationId xmlns:a16="http://schemas.microsoft.com/office/drawing/2014/main" id="{661B0408-0A6C-4787-A5D7-F6CCCBE01E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65DD24-CFC4-49C9-B487-BF43A41267DC}"/>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321426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B31D-8EE9-4BE4-BFEB-F925B9E325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B171633-221A-4217-AF89-CF56A42F3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CF413F-4CB0-4085-B039-7D4325292F21}"/>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5" name="Footer Placeholder 4">
            <a:extLst>
              <a:ext uri="{FF2B5EF4-FFF2-40B4-BE49-F238E27FC236}">
                <a16:creationId xmlns:a16="http://schemas.microsoft.com/office/drawing/2014/main" id="{B22ACC65-CD9D-49EF-BB95-7A6B864A0E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B01369-9DC0-4B37-AF70-67D3D6E1696B}"/>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24025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5E96-1D8A-4261-9676-3AEEE0D0B0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FE752DF-B027-49DA-9684-256CB05F37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C83A10-D6E2-4489-9E34-25303A2BD899}"/>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5" name="Footer Placeholder 4">
            <a:extLst>
              <a:ext uri="{FF2B5EF4-FFF2-40B4-BE49-F238E27FC236}">
                <a16:creationId xmlns:a16="http://schemas.microsoft.com/office/drawing/2014/main" id="{542C98B0-B003-4623-A011-3EA74844CA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6D0673B-2245-403F-9185-AAEB7D83C369}"/>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402718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28B3-AB70-4E69-81A8-CC5777A76C7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2533B73-D0EB-4E52-9981-8BEAB865AC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75D3FCE-D567-4C82-817B-8B77F5F951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C82BDC4-E751-47FA-97DD-E58CCEA5AA4C}"/>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6" name="Footer Placeholder 5">
            <a:extLst>
              <a:ext uri="{FF2B5EF4-FFF2-40B4-BE49-F238E27FC236}">
                <a16:creationId xmlns:a16="http://schemas.microsoft.com/office/drawing/2014/main" id="{BE57C5C9-DA80-42E1-ACFA-4A6921F247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82886E-5C23-4938-ABCD-35F99B975332}"/>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141785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30BF-C188-42DE-9B66-BE2B02D2D6B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9F52EB1-9CF5-436E-B893-2145B1647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1687D9-BB89-4A85-B78D-0B57B2A8D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8D0621E-2E8C-4B44-91DA-D1F37F6AF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4B314-E961-4B75-A6D9-EFB9112E31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945ACFF-886C-4DDC-A496-A4DFF44CAFAA}"/>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8" name="Footer Placeholder 7">
            <a:extLst>
              <a:ext uri="{FF2B5EF4-FFF2-40B4-BE49-F238E27FC236}">
                <a16:creationId xmlns:a16="http://schemas.microsoft.com/office/drawing/2014/main" id="{154CFC57-8ACF-403D-A188-9C3D2E17862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FD44358-AAB5-4593-B17A-5FB06C61C39E}"/>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342214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FBA5-E2F2-41DF-8410-B8F988F133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F39EC53-C755-432A-8F60-846554B0CDDC}"/>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4" name="Footer Placeholder 3">
            <a:extLst>
              <a:ext uri="{FF2B5EF4-FFF2-40B4-BE49-F238E27FC236}">
                <a16:creationId xmlns:a16="http://schemas.microsoft.com/office/drawing/2014/main" id="{2D124FF0-68E1-4220-8CB9-C7B5A9F4B8C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FA9FC4C-4615-47B9-A65D-9B9526E3BB4A}"/>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181121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39522-3084-46EC-BF0B-1DF8ACE788CD}"/>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3" name="Footer Placeholder 2">
            <a:extLst>
              <a:ext uri="{FF2B5EF4-FFF2-40B4-BE49-F238E27FC236}">
                <a16:creationId xmlns:a16="http://schemas.microsoft.com/office/drawing/2014/main" id="{CC9035F3-43A8-41C1-89C0-0B454534479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BACF61E-963F-471E-B394-A7EDA3D737DB}"/>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455366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25CC-09E5-480A-9989-C3CBFD5C0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3556AEF-894E-4D94-93AE-DE7F2C3656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4B0E4BB-B5C2-4ED5-AE8A-FFCC0BABF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C9F0F-6615-496F-A896-4DD695FE381D}"/>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6" name="Footer Placeholder 5">
            <a:extLst>
              <a:ext uri="{FF2B5EF4-FFF2-40B4-BE49-F238E27FC236}">
                <a16:creationId xmlns:a16="http://schemas.microsoft.com/office/drawing/2014/main" id="{67119D70-425B-4829-8DD5-BD5E07DC38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66DDC1E-C55E-48D4-8AB7-1F104262260B}"/>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41851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1FBE-3775-4717-A741-FD192A1EF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4D1B43B-F6D9-4CF5-AA61-45E67D60C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14F102-A7D2-4399-B636-08F072136C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061F3-4998-4285-8A7E-D616C92C2493}"/>
              </a:ext>
            </a:extLst>
          </p:cNvPr>
          <p:cNvSpPr>
            <a:spLocks noGrp="1"/>
          </p:cNvSpPr>
          <p:nvPr>
            <p:ph type="dt" sz="half" idx="10"/>
          </p:nvPr>
        </p:nvSpPr>
        <p:spPr/>
        <p:txBody>
          <a:bodyPr/>
          <a:lstStyle/>
          <a:p>
            <a:fld id="{94D8F3B4-AB58-4DC6-B2E8-6BA3C5BE0F52}" type="datetimeFigureOut">
              <a:rPr lang="en-AU" smtClean="0"/>
              <a:t>7/09/2021</a:t>
            </a:fld>
            <a:endParaRPr lang="en-AU"/>
          </a:p>
        </p:txBody>
      </p:sp>
      <p:sp>
        <p:nvSpPr>
          <p:cNvPr id="6" name="Footer Placeholder 5">
            <a:extLst>
              <a:ext uri="{FF2B5EF4-FFF2-40B4-BE49-F238E27FC236}">
                <a16:creationId xmlns:a16="http://schemas.microsoft.com/office/drawing/2014/main" id="{900B710F-FEF2-4033-A072-2EC46628FF9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3384569-DC82-4A1A-98E7-722B5E94C0FE}"/>
              </a:ext>
            </a:extLst>
          </p:cNvPr>
          <p:cNvSpPr>
            <a:spLocks noGrp="1"/>
          </p:cNvSpPr>
          <p:nvPr>
            <p:ph type="sldNum" sz="quarter" idx="12"/>
          </p:nvPr>
        </p:nvSpPr>
        <p:spPr/>
        <p:txBody>
          <a:bodyPr/>
          <a:lstStyle/>
          <a:p>
            <a:fld id="{682462B5-2853-478E-AE71-22613EA891F3}" type="slidenum">
              <a:rPr lang="en-AU" smtClean="0"/>
              <a:t>‹#›</a:t>
            </a:fld>
            <a:endParaRPr lang="en-AU"/>
          </a:p>
        </p:txBody>
      </p:sp>
    </p:spTree>
    <p:extLst>
      <p:ext uri="{BB962C8B-B14F-4D97-AF65-F5344CB8AC3E}">
        <p14:creationId xmlns:p14="http://schemas.microsoft.com/office/powerpoint/2010/main" val="55248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E8F3F-157F-4D21-A94B-C79938890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3F1B39-D2CB-4D5A-B7AA-CA9CEE2A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2D9ABD-05AE-4B6C-BFC1-04DC13D6B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8F3B4-AB58-4DC6-B2E8-6BA3C5BE0F52}" type="datetimeFigureOut">
              <a:rPr lang="en-AU" smtClean="0"/>
              <a:t>7/09/2021</a:t>
            </a:fld>
            <a:endParaRPr lang="en-AU"/>
          </a:p>
        </p:txBody>
      </p:sp>
      <p:sp>
        <p:nvSpPr>
          <p:cNvPr id="5" name="Footer Placeholder 4">
            <a:extLst>
              <a:ext uri="{FF2B5EF4-FFF2-40B4-BE49-F238E27FC236}">
                <a16:creationId xmlns:a16="http://schemas.microsoft.com/office/drawing/2014/main" id="{D3160AAC-C5FE-4E9C-B91E-5728A7810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6D0B741-B305-4674-A049-2E9BDCBE65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462B5-2853-478E-AE71-22613EA891F3}" type="slidenum">
              <a:rPr lang="en-AU" smtClean="0"/>
              <a:t>‹#›</a:t>
            </a:fld>
            <a:endParaRPr lang="en-AU"/>
          </a:p>
        </p:txBody>
      </p:sp>
    </p:spTree>
    <p:extLst>
      <p:ext uri="{BB962C8B-B14F-4D97-AF65-F5344CB8AC3E}">
        <p14:creationId xmlns:p14="http://schemas.microsoft.com/office/powerpoint/2010/main" val="109234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gridarendal/31552041573/"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sheninger.blogspot.com/2015/11/the-change-revolution.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sheninger.blogspot.com/2015/11/the-change-revolution.html"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esheninger.blogspot.com/2015/11/the-change-revolution.htm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esheninger.blogspot.com/2015/11/the-change-revolution.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esheninger.blogspot.com/2015/11/the-change-revolution.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esheninger.blogspot.com/2015/11/the-change-revolution.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ECD3-DE8B-401C-94CE-B050F098236A}"/>
              </a:ext>
            </a:extLst>
          </p:cNvPr>
          <p:cNvSpPr>
            <a:spLocks noGrp="1"/>
          </p:cNvSpPr>
          <p:nvPr>
            <p:ph type="ctrTitle"/>
          </p:nvPr>
        </p:nvSpPr>
        <p:spPr/>
        <p:txBody>
          <a:bodyPr/>
          <a:lstStyle/>
          <a:p>
            <a:r>
              <a:rPr lang="en-US" dirty="0"/>
              <a:t>Constant rate of change</a:t>
            </a:r>
            <a:endParaRPr lang="en-AU" dirty="0"/>
          </a:p>
        </p:txBody>
      </p:sp>
      <p:sp>
        <p:nvSpPr>
          <p:cNvPr id="3" name="Subtitle 2">
            <a:extLst>
              <a:ext uri="{FF2B5EF4-FFF2-40B4-BE49-F238E27FC236}">
                <a16:creationId xmlns:a16="http://schemas.microsoft.com/office/drawing/2014/main" id="{6F39E099-FCFE-48F7-BF2F-CA30732703BC}"/>
              </a:ext>
            </a:extLst>
          </p:cNvPr>
          <p:cNvSpPr>
            <a:spLocks noGrp="1"/>
          </p:cNvSpPr>
          <p:nvPr>
            <p:ph type="subTitle" idx="1"/>
          </p:nvPr>
        </p:nvSpPr>
        <p:spPr/>
        <p:txBody>
          <a:bodyPr/>
          <a:lstStyle/>
          <a:p>
            <a:r>
              <a:rPr lang="en-US" dirty="0"/>
              <a:t>16B</a:t>
            </a:r>
            <a:endParaRPr lang="en-AU" dirty="0"/>
          </a:p>
        </p:txBody>
      </p:sp>
    </p:spTree>
    <p:extLst>
      <p:ext uri="{BB962C8B-B14F-4D97-AF65-F5344CB8AC3E}">
        <p14:creationId xmlns:p14="http://schemas.microsoft.com/office/powerpoint/2010/main" val="238611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6A5A-CE2E-49C1-A31F-93E5EF77B3F0}"/>
              </a:ext>
            </a:extLst>
          </p:cNvPr>
          <p:cNvSpPr>
            <a:spLocks noGrp="1"/>
          </p:cNvSpPr>
          <p:nvPr>
            <p:ph type="title"/>
          </p:nvPr>
        </p:nvSpPr>
        <p:spPr/>
        <p:txBody>
          <a:bodyPr/>
          <a:lstStyle/>
          <a:p>
            <a:r>
              <a:rPr lang="en-US" dirty="0"/>
              <a:t>Constant rate of change</a:t>
            </a:r>
            <a:endParaRPr lang="en-AU" dirty="0"/>
          </a:p>
        </p:txBody>
      </p:sp>
      <p:sp>
        <p:nvSpPr>
          <p:cNvPr id="3" name="Content Placeholder 2">
            <a:extLst>
              <a:ext uri="{FF2B5EF4-FFF2-40B4-BE49-F238E27FC236}">
                <a16:creationId xmlns:a16="http://schemas.microsoft.com/office/drawing/2014/main" id="{6C0DBAA4-70E5-4A10-907C-B239E615551B}"/>
              </a:ext>
            </a:extLst>
          </p:cNvPr>
          <p:cNvSpPr>
            <a:spLocks noGrp="1"/>
          </p:cNvSpPr>
          <p:nvPr>
            <p:ph idx="1"/>
          </p:nvPr>
        </p:nvSpPr>
        <p:spPr/>
        <p:txBody>
          <a:bodyPr/>
          <a:lstStyle/>
          <a:p>
            <a:r>
              <a:rPr lang="en-US" dirty="0"/>
              <a:t>Any function that is linear will have a </a:t>
            </a:r>
            <a:r>
              <a:rPr lang="en-US" b="1" dirty="0">
                <a:solidFill>
                  <a:srgbClr val="FF0000"/>
                </a:solidFill>
              </a:rPr>
              <a:t>constant rate of change</a:t>
            </a:r>
            <a:r>
              <a:rPr lang="en-US" dirty="0"/>
              <a:t>. That rate of change is simply the gradient of the graph and, given appropriate information, the rate can be calculated from the graph of the function or simply read from the rule of the function if it is stated.</a:t>
            </a:r>
            <a:endParaRPr lang="en-AU" dirty="0"/>
          </a:p>
        </p:txBody>
      </p:sp>
    </p:spTree>
    <p:extLst>
      <p:ext uri="{BB962C8B-B14F-4D97-AF65-F5344CB8AC3E}">
        <p14:creationId xmlns:p14="http://schemas.microsoft.com/office/powerpoint/2010/main" val="101471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9C98-EBC7-42CF-98EB-F3BC0E738FEF}"/>
              </a:ext>
            </a:extLst>
          </p:cNvPr>
          <p:cNvSpPr>
            <a:spLocks noGrp="1"/>
          </p:cNvSpPr>
          <p:nvPr>
            <p:ph type="title"/>
          </p:nvPr>
        </p:nvSpPr>
        <p:spPr>
          <a:xfrm>
            <a:off x="838200" y="-14542"/>
            <a:ext cx="10515600" cy="695579"/>
          </a:xfrm>
        </p:spPr>
        <p:txBody>
          <a:bodyPr/>
          <a:lstStyle/>
          <a:p>
            <a:r>
              <a:rPr lang="en-US" dirty="0"/>
              <a:t>Example </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3FC2DC-9626-438F-BD30-88911F685406}"/>
                  </a:ext>
                </a:extLst>
              </p:cNvPr>
              <p:cNvSpPr>
                <a:spLocks noGrp="1"/>
              </p:cNvSpPr>
              <p:nvPr>
                <p:ph idx="1"/>
              </p:nvPr>
            </p:nvSpPr>
            <p:spPr>
              <a:xfrm>
                <a:off x="0" y="751014"/>
                <a:ext cx="7479792" cy="6106986"/>
              </a:xfrm>
            </p:spPr>
            <p:txBody>
              <a:bodyPr>
                <a:normAutofit fontScale="77500" lnSpcReduction="20000"/>
              </a:bodyPr>
              <a:lstStyle/>
              <a:p>
                <a:pPr>
                  <a:lnSpc>
                    <a:spcPct val="120000"/>
                  </a:lnSpc>
                </a:pPr>
                <a:r>
                  <a:rPr lang="en-US" dirty="0"/>
                  <a:t>A car travels from </a:t>
                </a:r>
                <a:r>
                  <a:rPr lang="en-US" dirty="0" err="1"/>
                  <a:t>Copahunga</a:t>
                </a:r>
                <a:r>
                  <a:rPr lang="en-US" dirty="0"/>
                  <a:t> to </a:t>
                </a:r>
                <a:r>
                  <a:rPr lang="en-US" dirty="0" err="1"/>
                  <a:t>Charlegum</a:t>
                </a:r>
                <a:r>
                  <a:rPr lang="en-US" dirty="0"/>
                  <a:t>, which is a distance of 150 km, in 2 hours (120 minutes). Assuming the car travels at a constant speed, draw a distance–time graph and calculate the speed.</a:t>
                </a:r>
              </a:p>
              <a:p>
                <a:pPr>
                  <a:lnSpc>
                    <a:spcPct val="120000"/>
                  </a:lnSpc>
                </a:pPr>
                <a:r>
                  <a:rPr lang="en-US" dirty="0"/>
                  <a:t>We denote the distance function by D. The graph of y=D(t) is shown.</a:t>
                </a:r>
              </a:p>
              <a:p>
                <a:pPr>
                  <a:lnSpc>
                    <a:spcPct val="120000"/>
                  </a:lnSpc>
                </a:pPr>
                <a:r>
                  <a:rPr lang="en-US" dirty="0"/>
                  <a:t>The rule of the function may be written: D(t) =</a:t>
                </a:r>
                <a:r>
                  <a:rPr lang="en-US" dirty="0">
                    <a:solidFill>
                      <a:srgbClr val="836967"/>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1</m:t>
                        </m:r>
                        <m:r>
                          <a:rPr lang="en-US" dirty="0" smtClean="0">
                            <a:solidFill>
                              <a:schemeClr val="tx1"/>
                            </a:solidFill>
                            <a:latin typeface="Cambria Math" panose="02040503050406030204" pitchFamily="18" charset="0"/>
                          </a:rPr>
                          <m:t>5</m:t>
                        </m:r>
                        <m:r>
                          <a:rPr lang="en-US" b="0" i="0" dirty="0" smtClean="0">
                            <a:solidFill>
                              <a:schemeClr val="tx1"/>
                            </a:solidFill>
                            <a:latin typeface="Cambria Math" panose="02040503050406030204" pitchFamily="18" charset="0"/>
                          </a:rPr>
                          <m:t>0</m:t>
                        </m:r>
                      </m:num>
                      <m:den>
                        <m:r>
                          <a:rPr lang="en-US" b="0" i="0" dirty="0" smtClean="0">
                            <a:solidFill>
                              <a:schemeClr val="tx1"/>
                            </a:solidFill>
                            <a:latin typeface="Cambria Math" panose="02040503050406030204" pitchFamily="18" charset="0"/>
                          </a:rPr>
                          <m:t>120</m:t>
                        </m:r>
                      </m:den>
                    </m:f>
                    <m:r>
                      <a:rPr lang="en-US" i="1" dirty="0" smtClean="0">
                        <a:solidFill>
                          <a:schemeClr val="tx1"/>
                        </a:solidFill>
                        <a:latin typeface="Cambria Math" panose="02040503050406030204" pitchFamily="18" charset="0"/>
                      </a:rPr>
                      <m:t> </m:t>
                    </m:r>
                  </m:oMath>
                </a14:m>
                <a:r>
                  <a:rPr lang="en-US" dirty="0">
                    <a:solidFill>
                      <a:schemeClr val="tx1"/>
                    </a:solidFill>
                  </a:rPr>
                  <a:t>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dirty="0" smtClean="0">
                            <a:solidFill>
                              <a:schemeClr val="tx1"/>
                            </a:solidFill>
                            <a:latin typeface="Cambria Math" panose="02040503050406030204" pitchFamily="18" charset="0"/>
                          </a:rPr>
                          <m:t>5</m:t>
                        </m:r>
                      </m:num>
                      <m:den>
                        <m:r>
                          <a:rPr lang="en-US" i="0" dirty="0" smtClean="0">
                            <a:solidFill>
                              <a:schemeClr val="tx1"/>
                            </a:solidFill>
                            <a:latin typeface="Cambria Math" panose="02040503050406030204" pitchFamily="18" charset="0"/>
                          </a:rPr>
                          <m:t>4</m:t>
                        </m:r>
                      </m:den>
                    </m:f>
                    <m:r>
                      <a:rPr lang="en-US" i="1" dirty="0" smtClean="0">
                        <a:solidFill>
                          <a:schemeClr val="tx1"/>
                        </a:solidFill>
                        <a:latin typeface="Cambria Math" panose="02040503050406030204" pitchFamily="18" charset="0"/>
                      </a:rPr>
                      <m:t> </m:t>
                    </m:r>
                  </m:oMath>
                </a14:m>
                <a:r>
                  <a:rPr lang="en-US" dirty="0">
                    <a:solidFill>
                      <a:schemeClr val="tx1"/>
                    </a:solidFill>
                  </a:rPr>
                  <a:t>t </a:t>
                </a:r>
                <a:endParaRPr lang="en-US" dirty="0"/>
              </a:p>
              <a:p>
                <a:pPr>
                  <a:lnSpc>
                    <a:spcPct val="120000"/>
                  </a:lnSpc>
                </a:pPr>
                <a:r>
                  <a:rPr lang="en-US" dirty="0"/>
                  <a:t>Note that  </a:t>
                </a:r>
                <a14:m>
                  <m:oMath xmlns:m="http://schemas.openxmlformats.org/officeDocument/2006/math">
                    <m:f>
                      <m:fPr>
                        <m:ctrlPr>
                          <a:rPr lang="en-US" i="1" dirty="0" smtClean="0">
                            <a:solidFill>
                              <a:schemeClr val="tx1"/>
                            </a:solidFill>
                            <a:latin typeface="Cambria Math" panose="02040503050406030204" pitchFamily="18" charset="0"/>
                          </a:rPr>
                        </m:ctrlPr>
                      </m:fPr>
                      <m:num>
                        <m:r>
                          <m:rPr>
                            <m:sty m:val="p"/>
                          </m:rPr>
                          <a:rPr lang="en-US" b="0" i="0" dirty="0" smtClean="0">
                            <a:solidFill>
                              <a:schemeClr val="tx1"/>
                            </a:solidFill>
                            <a:latin typeface="Cambria Math" panose="02040503050406030204" pitchFamily="18" charset="0"/>
                          </a:rPr>
                          <m:t>XY</m:t>
                        </m:r>
                      </m:num>
                      <m:den>
                        <m:r>
                          <a:rPr lang="en-US" b="0" i="1" dirty="0" smtClean="0">
                            <a:solidFill>
                              <a:schemeClr val="tx1"/>
                            </a:solidFill>
                            <a:latin typeface="Cambria Math" panose="02040503050406030204" pitchFamily="18" charset="0"/>
                          </a:rPr>
                          <m:t>𝑌𝑂</m:t>
                        </m:r>
                      </m:den>
                    </m:f>
                    <m:r>
                      <a:rPr lang="en-US" i="1" dirty="0" smtClean="0">
                        <a:solidFill>
                          <a:schemeClr val="tx1"/>
                        </a:solidFill>
                        <a:latin typeface="Cambria Math" panose="02040503050406030204" pitchFamily="18" charset="0"/>
                      </a:rPr>
                      <m:t> </m:t>
                    </m:r>
                  </m:oMath>
                </a14:m>
                <a:r>
                  <a:rPr lang="en-US" dirty="0"/>
                  <a:t>=</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m:rPr>
                            <m:sty m:val="p"/>
                          </m:rPr>
                          <a:rPr lang="en-US" b="0" i="0" dirty="0" smtClean="0">
                            <a:solidFill>
                              <a:schemeClr val="tx1"/>
                            </a:solidFill>
                            <a:latin typeface="Cambria Math" panose="02040503050406030204" pitchFamily="18" charset="0"/>
                          </a:rPr>
                          <m:t>BA</m:t>
                        </m:r>
                      </m:num>
                      <m:den>
                        <m:r>
                          <a:rPr lang="en-US" b="0" i="1" dirty="0" smtClean="0">
                            <a:solidFill>
                              <a:schemeClr val="tx1"/>
                            </a:solidFill>
                            <a:latin typeface="Cambria Math" panose="02040503050406030204" pitchFamily="18" charset="0"/>
                          </a:rPr>
                          <m:t>𝐴𝑂</m:t>
                        </m:r>
                      </m:den>
                    </m:f>
                    <m:r>
                      <a:rPr lang="en-US" i="1" dirty="0" smtClean="0">
                        <a:solidFill>
                          <a:schemeClr val="tx1"/>
                        </a:solidFill>
                        <a:latin typeface="Cambria Math" panose="02040503050406030204" pitchFamily="18" charset="0"/>
                      </a:rPr>
                      <m:t> </m:t>
                    </m:r>
                  </m:oMath>
                </a14:m>
                <a:r>
                  <a:rPr lang="en-US" dirty="0"/>
                  <a:t>=</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dirty="0" smtClean="0">
                            <a:solidFill>
                              <a:schemeClr val="tx1"/>
                            </a:solidFill>
                            <a:latin typeface="Cambria Math" panose="02040503050406030204" pitchFamily="18" charset="0"/>
                          </a:rPr>
                          <m:t>5</m:t>
                        </m:r>
                      </m:num>
                      <m:den>
                        <m:r>
                          <a:rPr lang="en-US" i="0" dirty="0" smtClean="0">
                            <a:solidFill>
                              <a:schemeClr val="tx1"/>
                            </a:solidFill>
                            <a:latin typeface="Cambria Math" panose="02040503050406030204" pitchFamily="18" charset="0"/>
                          </a:rPr>
                          <m:t>4</m:t>
                        </m:r>
                      </m:den>
                    </m:f>
                  </m:oMath>
                </a14:m>
                <a:endParaRPr lang="en-US" dirty="0"/>
              </a:p>
              <a:p>
                <a:pPr>
                  <a:lnSpc>
                    <a:spcPct val="120000"/>
                  </a:lnSpc>
                </a:pPr>
                <a:r>
                  <a:rPr lang="en-US" dirty="0"/>
                  <a:t>The gradient of the graph gives the speed in </a:t>
                </a:r>
                <a:r>
                  <a:rPr lang="en-US" dirty="0" err="1"/>
                  <a:t>kilometres</a:t>
                </a:r>
                <a:r>
                  <a:rPr lang="en-US" dirty="0"/>
                  <a:t> per minute. Therefore, the speed of the car is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dirty="0" smtClean="0">
                            <a:solidFill>
                              <a:schemeClr val="tx1"/>
                            </a:solidFill>
                            <a:latin typeface="Cambria Math" panose="02040503050406030204" pitchFamily="18" charset="0"/>
                          </a:rPr>
                          <m:t>5</m:t>
                        </m:r>
                      </m:num>
                      <m:den>
                        <m:r>
                          <a:rPr lang="en-US" i="0" dirty="0" smtClean="0">
                            <a:solidFill>
                              <a:schemeClr val="tx1"/>
                            </a:solidFill>
                            <a:latin typeface="Cambria Math" panose="02040503050406030204" pitchFamily="18" charset="0"/>
                          </a:rPr>
                          <m:t>4</m:t>
                        </m:r>
                      </m:den>
                    </m:f>
                  </m:oMath>
                </a14:m>
                <a:r>
                  <a:rPr lang="en-US" dirty="0"/>
                  <a:t> </a:t>
                </a:r>
                <a:r>
                  <a:rPr lang="en-US" dirty="0" err="1"/>
                  <a:t>kilometres</a:t>
                </a:r>
                <a:r>
                  <a:rPr lang="en-US" dirty="0"/>
                  <a:t> per minute.</a:t>
                </a:r>
              </a:p>
              <a:p>
                <a:pPr>
                  <a:lnSpc>
                    <a:spcPct val="120000"/>
                  </a:lnSpc>
                </a:pPr>
                <a:r>
                  <a:rPr lang="en-US" dirty="0"/>
                  <a:t>This speed may be expressed in </a:t>
                </a:r>
                <a:r>
                  <a:rPr lang="en-US" dirty="0" err="1"/>
                  <a:t>kilometres</a:t>
                </a:r>
                <a:r>
                  <a:rPr lang="en-US" dirty="0"/>
                  <a:t> per hour (km/h):</a:t>
                </a:r>
              </a:p>
              <a:p>
                <a:pPr>
                  <a:lnSpc>
                    <a:spcPct val="120000"/>
                  </a:lnSpc>
                </a:pPr>
                <a:r>
                  <a:rPr lang="en-US" dirty="0"/>
                  <a:t>Speed=</a:t>
                </a:r>
                <a14:m>
                  <m:oMath xmlns:m="http://schemas.openxmlformats.org/officeDocument/2006/math">
                    <m:f>
                      <m:fPr>
                        <m:ctrlPr>
                          <a:rPr lang="en-US" dirty="0" smtClean="0">
                            <a:solidFill>
                              <a:srgbClr val="836967"/>
                            </a:solidFill>
                            <a:latin typeface="Cambria Math" panose="02040503050406030204" pitchFamily="18" charset="0"/>
                          </a:rPr>
                        </m:ctrlPr>
                      </m:fPr>
                      <m:num>
                        <m:r>
                          <a:rPr lang="en-US" dirty="0" smtClean="0">
                            <a:latin typeface="Cambria Math" panose="02040503050406030204" pitchFamily="18" charset="0"/>
                          </a:rPr>
                          <m:t>5</m:t>
                        </m:r>
                      </m:num>
                      <m:den>
                        <m:r>
                          <a:rPr lang="en-US" i="0" dirty="0" smtClean="0">
                            <a:latin typeface="Cambria Math" panose="02040503050406030204" pitchFamily="18" charset="0"/>
                          </a:rPr>
                          <m:t>4</m:t>
                        </m:r>
                      </m:den>
                    </m:f>
                  </m:oMath>
                </a14:m>
                <a:r>
                  <a:rPr lang="en-US" dirty="0"/>
                  <a:t>×60=75 km/h</a:t>
                </a:r>
                <a:endParaRPr lang="en-AU" dirty="0"/>
              </a:p>
            </p:txBody>
          </p:sp>
        </mc:Choice>
        <mc:Fallback>
          <p:sp>
            <p:nvSpPr>
              <p:cNvPr id="3" name="Content Placeholder 2">
                <a:extLst>
                  <a:ext uri="{FF2B5EF4-FFF2-40B4-BE49-F238E27FC236}">
                    <a16:creationId xmlns:a16="http://schemas.microsoft.com/office/drawing/2014/main" id="{563FC2DC-9626-438F-BD30-88911F685406}"/>
                  </a:ext>
                </a:extLst>
              </p:cNvPr>
              <p:cNvSpPr>
                <a:spLocks noGrp="1" noRot="1" noChangeAspect="1" noMove="1" noResize="1" noEditPoints="1" noAdjustHandles="1" noChangeArrowheads="1" noChangeShapeType="1" noTextEdit="1"/>
              </p:cNvSpPr>
              <p:nvPr>
                <p:ph idx="1"/>
              </p:nvPr>
            </p:nvSpPr>
            <p:spPr>
              <a:xfrm>
                <a:off x="0" y="751014"/>
                <a:ext cx="7479792" cy="6106986"/>
              </a:xfrm>
              <a:blipFill>
                <a:blip r:embed="rId4"/>
                <a:stretch>
                  <a:fillRect l="-896" t="-699"/>
                </a:stretch>
              </a:blipFill>
            </p:spPr>
            <p:txBody>
              <a:bodyPr/>
              <a:lstStyle/>
              <a:p>
                <a:r>
                  <a:rPr lang="en-AU">
                    <a:noFill/>
                  </a:rPr>
                  <a:t> </a:t>
                </a:r>
              </a:p>
            </p:txBody>
          </p:sp>
        </mc:Fallback>
      </mc:AlternateContent>
      <p:pic>
        <p:nvPicPr>
          <p:cNvPr id="1026" name="Picture 2" descr="image">
            <a:extLst>
              <a:ext uri="{FF2B5EF4-FFF2-40B4-BE49-F238E27FC236}">
                <a16:creationId xmlns:a16="http://schemas.microsoft.com/office/drawing/2014/main" id="{C94AEE14-5FD6-4F28-BEBA-9275A08B6E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1236" y="1690688"/>
            <a:ext cx="4307097" cy="306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14D-F69A-47DE-9147-F18284D8E525}"/>
              </a:ext>
            </a:extLst>
          </p:cNvPr>
          <p:cNvSpPr>
            <a:spLocks noGrp="1"/>
          </p:cNvSpPr>
          <p:nvPr>
            <p:ph type="title"/>
          </p:nvPr>
        </p:nvSpPr>
        <p:spPr>
          <a:xfrm>
            <a:off x="838200" y="17335"/>
            <a:ext cx="10515600" cy="695579"/>
          </a:xfrm>
        </p:spPr>
        <p:txBody>
          <a:bodyPr/>
          <a:lstStyle/>
          <a:p>
            <a:r>
              <a:rPr lang="en-US" dirty="0"/>
              <a:t>Example </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3EEDCC-919E-4B76-B04A-7B1A0E5C1023}"/>
                  </a:ext>
                </a:extLst>
              </p:cNvPr>
              <p:cNvSpPr>
                <a:spLocks noGrp="1"/>
              </p:cNvSpPr>
              <p:nvPr>
                <p:ph idx="1"/>
              </p:nvPr>
            </p:nvSpPr>
            <p:spPr>
              <a:xfrm>
                <a:off x="0" y="750411"/>
                <a:ext cx="6492240" cy="6090254"/>
              </a:xfrm>
            </p:spPr>
            <p:txBody>
              <a:bodyPr>
                <a:normAutofit fontScale="92500" lnSpcReduction="20000"/>
              </a:bodyPr>
              <a:lstStyle/>
              <a:p>
                <a:pPr marL="0" indent="0">
                  <a:buNone/>
                </a:pPr>
                <a:r>
                  <a:rPr lang="en-US" dirty="0"/>
                  <a:t>Three cars </a:t>
                </a:r>
                <a:r>
                  <a:rPr lang="en-US" dirty="0" err="1"/>
                  <a:t>aroe</a:t>
                </a:r>
                <a:r>
                  <a:rPr lang="en-US" dirty="0"/>
                  <a:t> driven over a 2-kilometre straight track. They are all to go from point A to pint B. Each car travels with constant speed. It is not a race as:</a:t>
                </a:r>
              </a:p>
              <a:p>
                <a:r>
                  <a:rPr lang="en-US" dirty="0"/>
                  <a:t>the speed of car Y is twice that of car X</a:t>
                </a:r>
              </a:p>
              <a:p>
                <a:r>
                  <a:rPr lang="en-US" dirty="0"/>
                  <a:t>the speed of car Z is half that of car X.</a:t>
                </a:r>
              </a:p>
              <a:p>
                <a:pPr marL="0" indent="0">
                  <a:buNone/>
                </a:pPr>
                <a:r>
                  <a:rPr lang="en-US" dirty="0"/>
                  <a:t>Illustrate this situation with a distance–time graph. Assume that car X travels at 1 km/min.</a:t>
                </a:r>
              </a:p>
              <a:p>
                <a:r>
                  <a:rPr lang="en-US" dirty="0"/>
                  <a:t>The gradient of the graph for car X is </a:t>
                </a:r>
              </a:p>
              <a:p>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2000</m:t>
                        </m:r>
                      </m:num>
                      <m:den>
                        <m:r>
                          <a:rPr lang="en-US" b="0" i="0" dirty="0" smtClean="0">
                            <a:solidFill>
                              <a:schemeClr val="tx1"/>
                            </a:solidFill>
                            <a:latin typeface="Cambria Math" panose="02040503050406030204" pitchFamily="18" charset="0"/>
                          </a:rPr>
                          <m:t>120</m:t>
                        </m:r>
                      </m:den>
                    </m:f>
                    <m:r>
                      <a:rPr lang="en-US" i="1" dirty="0" smtClean="0">
                        <a:solidFill>
                          <a:schemeClr val="tx1"/>
                        </a:solidFill>
                        <a:latin typeface="Cambria Math" panose="02040503050406030204" pitchFamily="18" charset="0"/>
                      </a:rPr>
                      <m:t> </m:t>
                    </m:r>
                  </m:oMath>
                </a14:m>
                <a:r>
                  <a:rPr lang="en-US" dirty="0"/>
                  <a:t>=16</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2</m:t>
                        </m:r>
                      </m:num>
                      <m:den>
                        <m:r>
                          <a:rPr lang="en-US" b="0" i="0" dirty="0" smtClean="0">
                            <a:solidFill>
                              <a:schemeClr val="tx1"/>
                            </a:solidFill>
                            <a:latin typeface="Cambria Math" panose="02040503050406030204" pitchFamily="18" charset="0"/>
                          </a:rPr>
                          <m:t>3</m:t>
                        </m:r>
                      </m:den>
                    </m:f>
                    <m:r>
                      <a:rPr lang="en-US" i="1" dirty="0" smtClean="0">
                        <a:solidFill>
                          <a:schemeClr val="tx1"/>
                        </a:solidFill>
                        <a:latin typeface="Cambria Math" panose="02040503050406030204" pitchFamily="18" charset="0"/>
                      </a:rPr>
                      <m:t> </m:t>
                    </m:r>
                  </m:oMath>
                </a14:m>
                <a:endParaRPr lang="en-US" dirty="0"/>
              </a:p>
              <a:p>
                <a:r>
                  <a:rPr lang="en-US" dirty="0"/>
                  <a:t>The gradient of the graph for car Y is</a:t>
                </a:r>
              </a:p>
              <a:p>
                <a:r>
                  <a:rPr lang="en-US" dirty="0"/>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2000</m:t>
                        </m:r>
                      </m:num>
                      <m:den>
                        <m:r>
                          <a:rPr lang="en-US" b="0" i="0" dirty="0" smtClean="0">
                            <a:solidFill>
                              <a:schemeClr val="tx1"/>
                            </a:solidFill>
                            <a:latin typeface="Cambria Math" panose="02040503050406030204" pitchFamily="18" charset="0"/>
                          </a:rPr>
                          <m:t>6</m:t>
                        </m:r>
                        <m:r>
                          <a:rPr lang="en-US" b="0" i="0" dirty="0" smtClean="0">
                            <a:solidFill>
                              <a:schemeClr val="tx1"/>
                            </a:solidFill>
                            <a:latin typeface="Cambria Math" panose="02040503050406030204" pitchFamily="18" charset="0"/>
                          </a:rPr>
                          <m:t>0</m:t>
                        </m:r>
                      </m:den>
                    </m:f>
                    <m:r>
                      <a:rPr lang="en-US" i="1" dirty="0" smtClean="0">
                        <a:solidFill>
                          <a:schemeClr val="tx1"/>
                        </a:solidFill>
                        <a:latin typeface="Cambria Math" panose="02040503050406030204" pitchFamily="18" charset="0"/>
                      </a:rPr>
                      <m:t> </m:t>
                    </m:r>
                  </m:oMath>
                </a14:m>
                <a:r>
                  <a:rPr lang="en-US" dirty="0"/>
                  <a:t>=33</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1</m:t>
                        </m:r>
                      </m:num>
                      <m:den>
                        <m:r>
                          <a:rPr lang="en-US" b="0" i="0" dirty="0" smtClean="0">
                            <a:solidFill>
                              <a:schemeClr val="tx1"/>
                            </a:solidFill>
                            <a:latin typeface="Cambria Math" panose="02040503050406030204" pitchFamily="18" charset="0"/>
                          </a:rPr>
                          <m:t>3</m:t>
                        </m:r>
                      </m:den>
                    </m:f>
                    <m:r>
                      <a:rPr lang="en-US" i="1" dirty="0" smtClean="0">
                        <a:solidFill>
                          <a:schemeClr val="tx1"/>
                        </a:solidFill>
                        <a:latin typeface="Cambria Math" panose="02040503050406030204" pitchFamily="18" charset="0"/>
                      </a:rPr>
                      <m:t> </m:t>
                    </m:r>
                  </m:oMath>
                </a14:m>
                <a:endParaRPr lang="en-US" dirty="0"/>
              </a:p>
              <a:p>
                <a:r>
                  <a:rPr lang="en-US" dirty="0"/>
                  <a:t>The gradient of the graph for car Z is</a:t>
                </a:r>
              </a:p>
              <a:p>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2000</m:t>
                        </m:r>
                      </m:num>
                      <m:den>
                        <m:r>
                          <a:rPr lang="en-US" b="0" i="0" dirty="0" smtClean="0">
                            <a:solidFill>
                              <a:schemeClr val="tx1"/>
                            </a:solidFill>
                            <a:latin typeface="Cambria Math" panose="02040503050406030204" pitchFamily="18" charset="0"/>
                          </a:rPr>
                          <m:t>240</m:t>
                        </m:r>
                      </m:den>
                    </m:f>
                  </m:oMath>
                </a14:m>
                <a:r>
                  <a:rPr lang="en-US" dirty="0"/>
                  <a:t> =8</a:t>
                </a:r>
                <a:r>
                  <a:rPr lang="en-US" dirty="0">
                    <a:solidFill>
                      <a:schemeClr val="tx1"/>
                    </a:solidFill>
                  </a:rPr>
                  <a:t>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b="0" i="0" dirty="0" smtClean="0">
                            <a:solidFill>
                              <a:schemeClr val="tx1"/>
                            </a:solidFill>
                            <a:latin typeface="Cambria Math" panose="02040503050406030204" pitchFamily="18" charset="0"/>
                          </a:rPr>
                          <m:t>1</m:t>
                        </m:r>
                      </m:num>
                      <m:den>
                        <m:r>
                          <a:rPr lang="en-US" b="0" i="0" dirty="0" smtClean="0">
                            <a:solidFill>
                              <a:schemeClr val="tx1"/>
                            </a:solidFill>
                            <a:latin typeface="Cambria Math" panose="02040503050406030204" pitchFamily="18" charset="0"/>
                          </a:rPr>
                          <m:t>3</m:t>
                        </m:r>
                      </m:den>
                    </m:f>
                    <m:r>
                      <a:rPr lang="en-US" i="1" dirty="0" smtClean="0">
                        <a:solidFill>
                          <a:schemeClr val="tx1"/>
                        </a:solidFill>
                        <a:latin typeface="Cambria Math" panose="02040503050406030204" pitchFamily="18" charset="0"/>
                      </a:rPr>
                      <m:t> </m:t>
                    </m:r>
                  </m:oMath>
                </a14:m>
                <a:endParaRPr lang="en-AU" dirty="0"/>
              </a:p>
            </p:txBody>
          </p:sp>
        </mc:Choice>
        <mc:Fallback>
          <p:sp>
            <p:nvSpPr>
              <p:cNvPr id="3" name="Content Placeholder 2">
                <a:extLst>
                  <a:ext uri="{FF2B5EF4-FFF2-40B4-BE49-F238E27FC236}">
                    <a16:creationId xmlns:a16="http://schemas.microsoft.com/office/drawing/2014/main" id="{B03EEDCC-919E-4B76-B04A-7B1A0E5C1023}"/>
                  </a:ext>
                </a:extLst>
              </p:cNvPr>
              <p:cNvSpPr>
                <a:spLocks noGrp="1" noRot="1" noChangeAspect="1" noMove="1" noResize="1" noEditPoints="1" noAdjustHandles="1" noChangeArrowheads="1" noChangeShapeType="1" noTextEdit="1"/>
              </p:cNvSpPr>
              <p:nvPr>
                <p:ph idx="1"/>
              </p:nvPr>
            </p:nvSpPr>
            <p:spPr>
              <a:xfrm>
                <a:off x="0" y="750411"/>
                <a:ext cx="6492240" cy="6090254"/>
              </a:xfrm>
              <a:blipFill>
                <a:blip r:embed="rId4"/>
                <a:stretch>
                  <a:fillRect l="-1690" t="-2503" r="-1784"/>
                </a:stretch>
              </a:blipFill>
            </p:spPr>
            <p:txBody>
              <a:bodyPr/>
              <a:lstStyle/>
              <a:p>
                <a:r>
                  <a:rPr lang="en-AU">
                    <a:noFill/>
                  </a:rPr>
                  <a:t> </a:t>
                </a:r>
              </a:p>
            </p:txBody>
          </p:sp>
        </mc:Fallback>
      </mc:AlternateContent>
      <p:pic>
        <p:nvPicPr>
          <p:cNvPr id="2050" name="Picture 2" descr="image">
            <a:extLst>
              <a:ext uri="{FF2B5EF4-FFF2-40B4-BE49-F238E27FC236}">
                <a16:creationId xmlns:a16="http://schemas.microsoft.com/office/drawing/2014/main" id="{78B58206-E687-4EED-9D7A-8D5CDE748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36407"/>
            <a:ext cx="5943145" cy="2560955"/>
          </a:xfrm>
          <a:prstGeom prst="rect">
            <a:avLst/>
          </a:prstGeom>
          <a:blipFill dpi="0" rotWithShape="1">
            <a:blip r:embed="rId6">
              <a:alphaModFix amt="14000"/>
            </a:blip>
            <a:srcRect/>
            <a:tile tx="0" ty="0" sx="100000" sy="100000" flip="none" algn="tl"/>
          </a:blipFill>
        </p:spPr>
      </p:pic>
    </p:spTree>
    <p:extLst>
      <p:ext uri="{BB962C8B-B14F-4D97-AF65-F5344CB8AC3E}">
        <p14:creationId xmlns:p14="http://schemas.microsoft.com/office/powerpoint/2010/main" val="9246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14D-F69A-47DE-9147-F18284D8E525}"/>
              </a:ext>
            </a:extLst>
          </p:cNvPr>
          <p:cNvSpPr>
            <a:spLocks noGrp="1"/>
          </p:cNvSpPr>
          <p:nvPr>
            <p:ph type="title"/>
          </p:nvPr>
        </p:nvSpPr>
        <p:spPr>
          <a:xfrm>
            <a:off x="0" y="-157353"/>
            <a:ext cx="12192000" cy="1079627"/>
          </a:xfrm>
        </p:spPr>
        <p:txBody>
          <a:bodyPr>
            <a:normAutofit fontScale="90000"/>
          </a:bodyPr>
          <a:lstStyle/>
          <a:p>
            <a:r>
              <a:rPr lang="en-US" dirty="0"/>
              <a:t>The gradient of the straight-line graph represents a rate.</a:t>
            </a:r>
            <a:endParaRPr lang="en-AU" dirty="0"/>
          </a:p>
        </p:txBody>
      </p:sp>
      <p:sp>
        <p:nvSpPr>
          <p:cNvPr id="3" name="Content Placeholder 2">
            <a:extLst>
              <a:ext uri="{FF2B5EF4-FFF2-40B4-BE49-F238E27FC236}">
                <a16:creationId xmlns:a16="http://schemas.microsoft.com/office/drawing/2014/main" id="{B03EEDCC-919E-4B76-B04A-7B1A0E5C1023}"/>
              </a:ext>
            </a:extLst>
          </p:cNvPr>
          <p:cNvSpPr>
            <a:spLocks noGrp="1"/>
          </p:cNvSpPr>
          <p:nvPr>
            <p:ph idx="1"/>
          </p:nvPr>
        </p:nvSpPr>
        <p:spPr>
          <a:xfrm>
            <a:off x="838200" y="922274"/>
            <a:ext cx="10515600" cy="4351338"/>
          </a:xfrm>
        </p:spPr>
        <p:txBody>
          <a:bodyPr/>
          <a:lstStyle/>
          <a:p>
            <a:r>
              <a:rPr lang="en-US" dirty="0">
                <a:solidFill>
                  <a:srgbClr val="C00000"/>
                </a:solidFill>
              </a:rPr>
              <a:t>Petrol consumption of a car </a:t>
            </a:r>
            <a:r>
              <a:rPr lang="en-US" dirty="0"/>
              <a:t>A straight-line graph has been used as a model, and its gradient represents the rate of consumption of petrol, which is measured in </a:t>
            </a:r>
            <a:r>
              <a:rPr lang="en-US" dirty="0" err="1"/>
              <a:t>litres</a:t>
            </a:r>
            <a:r>
              <a:rPr lang="en-US" dirty="0"/>
              <a:t> per </a:t>
            </a:r>
            <a:r>
              <a:rPr lang="en-US" dirty="0" err="1"/>
              <a:t>kilometre</a:t>
            </a:r>
            <a:r>
              <a:rPr lang="en-US" dirty="0"/>
              <a:t>. Such a model makes fairly large assumptions. What are they?</a:t>
            </a:r>
          </a:p>
          <a:p>
            <a:endParaRPr lang="en-AU" dirty="0"/>
          </a:p>
        </p:txBody>
      </p:sp>
      <p:pic>
        <p:nvPicPr>
          <p:cNvPr id="3074" name="Picture 2" descr="image">
            <a:extLst>
              <a:ext uri="{FF2B5EF4-FFF2-40B4-BE49-F238E27FC236}">
                <a16:creationId xmlns:a16="http://schemas.microsoft.com/office/drawing/2014/main" id="{FFDE5D1C-B28D-44B3-B2CC-B976DF692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777" y="2615184"/>
            <a:ext cx="4764847" cy="417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2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14D-F69A-47DE-9147-F18284D8E525}"/>
              </a:ext>
            </a:extLst>
          </p:cNvPr>
          <p:cNvSpPr>
            <a:spLocks noGrp="1"/>
          </p:cNvSpPr>
          <p:nvPr>
            <p:ph type="title"/>
          </p:nvPr>
        </p:nvSpPr>
        <p:spPr>
          <a:xfrm>
            <a:off x="0" y="-157353"/>
            <a:ext cx="12192000" cy="1079627"/>
          </a:xfrm>
        </p:spPr>
        <p:txBody>
          <a:bodyPr>
            <a:normAutofit fontScale="90000"/>
          </a:bodyPr>
          <a:lstStyle/>
          <a:p>
            <a:r>
              <a:rPr lang="en-US" dirty="0"/>
              <a:t>The gradient of the straight-line graph represents a rate.</a:t>
            </a:r>
            <a:endParaRPr lang="en-AU" dirty="0"/>
          </a:p>
        </p:txBody>
      </p:sp>
      <p:sp>
        <p:nvSpPr>
          <p:cNvPr id="3" name="Content Placeholder 2">
            <a:extLst>
              <a:ext uri="{FF2B5EF4-FFF2-40B4-BE49-F238E27FC236}">
                <a16:creationId xmlns:a16="http://schemas.microsoft.com/office/drawing/2014/main" id="{B03EEDCC-919E-4B76-B04A-7B1A0E5C1023}"/>
              </a:ext>
            </a:extLst>
          </p:cNvPr>
          <p:cNvSpPr>
            <a:spLocks noGrp="1"/>
          </p:cNvSpPr>
          <p:nvPr>
            <p:ph idx="1"/>
          </p:nvPr>
        </p:nvSpPr>
        <p:spPr>
          <a:xfrm>
            <a:off x="838200" y="922274"/>
            <a:ext cx="10515600" cy="4351338"/>
          </a:xfrm>
        </p:spPr>
        <p:txBody>
          <a:bodyPr/>
          <a:lstStyle/>
          <a:p>
            <a:r>
              <a:rPr lang="en-US" dirty="0">
                <a:solidFill>
                  <a:srgbClr val="C00000"/>
                </a:solidFill>
              </a:rPr>
              <a:t>Exchange rates for currencies </a:t>
            </a:r>
            <a:r>
              <a:rPr lang="en-US" dirty="0"/>
              <a:t>The gradient of the graph gives the exchange rate of dollars to yen.</a:t>
            </a:r>
            <a:endParaRPr lang="en-AU" dirty="0"/>
          </a:p>
        </p:txBody>
      </p:sp>
      <p:pic>
        <p:nvPicPr>
          <p:cNvPr id="4098" name="Picture 2" descr="image">
            <a:extLst>
              <a:ext uri="{FF2B5EF4-FFF2-40B4-BE49-F238E27FC236}">
                <a16:creationId xmlns:a16="http://schemas.microsoft.com/office/drawing/2014/main" id="{A969C866-F67D-41BC-B86D-5C49AEF68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846" y="2001901"/>
            <a:ext cx="4406308" cy="383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9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14D-F69A-47DE-9147-F18284D8E525}"/>
              </a:ext>
            </a:extLst>
          </p:cNvPr>
          <p:cNvSpPr>
            <a:spLocks noGrp="1"/>
          </p:cNvSpPr>
          <p:nvPr>
            <p:ph type="title"/>
          </p:nvPr>
        </p:nvSpPr>
        <p:spPr/>
        <p:txBody>
          <a:bodyPr/>
          <a:lstStyle/>
          <a:p>
            <a:r>
              <a:rPr lang="en-AU" dirty="0"/>
              <a:t>Section summary</a:t>
            </a:r>
          </a:p>
        </p:txBody>
      </p:sp>
      <p:sp>
        <p:nvSpPr>
          <p:cNvPr id="3" name="Content Placeholder 2">
            <a:extLst>
              <a:ext uri="{FF2B5EF4-FFF2-40B4-BE49-F238E27FC236}">
                <a16:creationId xmlns:a16="http://schemas.microsoft.com/office/drawing/2014/main" id="{B03EEDCC-919E-4B76-B04A-7B1A0E5C1023}"/>
              </a:ext>
            </a:extLst>
          </p:cNvPr>
          <p:cNvSpPr>
            <a:spLocks noGrp="1"/>
          </p:cNvSpPr>
          <p:nvPr>
            <p:ph idx="1"/>
          </p:nvPr>
        </p:nvSpPr>
        <p:spPr/>
        <p:txBody>
          <a:bodyPr/>
          <a:lstStyle/>
          <a:p>
            <a:r>
              <a:rPr lang="en-US" dirty="0">
                <a:solidFill>
                  <a:srgbClr val="C00000"/>
                </a:solidFill>
              </a:rPr>
              <a:t>A linear function </a:t>
            </a:r>
            <a:r>
              <a:rPr lang="en-US" dirty="0"/>
              <a:t>f(x)=</a:t>
            </a:r>
            <a:r>
              <a:rPr lang="en-US" dirty="0" err="1"/>
              <a:t>mx+c</a:t>
            </a:r>
            <a:r>
              <a:rPr lang="en-US" dirty="0"/>
              <a:t> has a constant rate of change, m.</a:t>
            </a:r>
          </a:p>
          <a:p>
            <a:endParaRPr lang="en-US" dirty="0"/>
          </a:p>
          <a:p>
            <a:r>
              <a:rPr lang="en-US" dirty="0"/>
              <a:t>Examples include an object travelling with constant speed and currency exchange rates.</a:t>
            </a:r>
          </a:p>
          <a:p>
            <a:endParaRPr lang="en-US" dirty="0"/>
          </a:p>
        </p:txBody>
      </p:sp>
    </p:spTree>
    <p:extLst>
      <p:ext uri="{BB962C8B-B14F-4D97-AF65-F5344CB8AC3E}">
        <p14:creationId xmlns:p14="http://schemas.microsoft.com/office/powerpoint/2010/main" val="2166083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441</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 Math</vt:lpstr>
      <vt:lpstr>Office Theme</vt:lpstr>
      <vt:lpstr>Constant rate of change</vt:lpstr>
      <vt:lpstr>Constant rate of change</vt:lpstr>
      <vt:lpstr>Example </vt:lpstr>
      <vt:lpstr>Example </vt:lpstr>
      <vt:lpstr>The gradient of the straight-line graph represents a rate.</vt:lpstr>
      <vt:lpstr>The gradient of the straight-line graph represents a rate.</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 rate of change</dc:title>
  <dc:creator>Lyn ZHANG</dc:creator>
  <cp:lastModifiedBy>Lyn ZHANG</cp:lastModifiedBy>
  <cp:revision>3</cp:revision>
  <dcterms:created xsi:type="dcterms:W3CDTF">2021-09-06T23:46:53Z</dcterms:created>
  <dcterms:modified xsi:type="dcterms:W3CDTF">2021-09-07T00:18:42Z</dcterms:modified>
</cp:coreProperties>
</file>