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9" r:id="rId4"/>
    <p:sldId id="268" r:id="rId5"/>
    <p:sldId id="258" r:id="rId6"/>
    <p:sldId id="259" r:id="rId7"/>
    <p:sldId id="260" r:id="rId8"/>
    <p:sldId id="261"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3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F23AD-0E74-425C-88C6-01060855FD90}" type="datetimeFigureOut">
              <a:rPr lang="en-AU" smtClean="0"/>
              <a:t>27/10/2021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5097B7-D7F8-48EA-A0B2-8A228AA1213B}" type="slidenum">
              <a:rPr lang="en-AU" smtClean="0"/>
              <a:t>‹#›</a:t>
            </a:fld>
            <a:endParaRPr lang="en-AU"/>
          </a:p>
        </p:txBody>
      </p:sp>
    </p:spTree>
    <p:extLst>
      <p:ext uri="{BB962C8B-B14F-4D97-AF65-F5344CB8AC3E}">
        <p14:creationId xmlns:p14="http://schemas.microsoft.com/office/powerpoint/2010/main" val="3191046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https://www.transum.org/software/SW/Starter_of_the_day/starter_October31.asp</a:t>
            </a:r>
          </a:p>
        </p:txBody>
      </p:sp>
      <p:sp>
        <p:nvSpPr>
          <p:cNvPr id="4" name="Slide Number Placeholder 3"/>
          <p:cNvSpPr>
            <a:spLocks noGrp="1"/>
          </p:cNvSpPr>
          <p:nvPr>
            <p:ph type="sldNum" sz="quarter" idx="5"/>
          </p:nvPr>
        </p:nvSpPr>
        <p:spPr/>
        <p:txBody>
          <a:bodyPr/>
          <a:lstStyle/>
          <a:p>
            <a:fld id="{895097B7-D7F8-48EA-A0B2-8A228AA1213B}" type="slidenum">
              <a:rPr lang="en-AU" smtClean="0"/>
              <a:t>2</a:t>
            </a:fld>
            <a:endParaRPr lang="en-AU"/>
          </a:p>
        </p:txBody>
      </p:sp>
    </p:spTree>
    <p:extLst>
      <p:ext uri="{BB962C8B-B14F-4D97-AF65-F5344CB8AC3E}">
        <p14:creationId xmlns:p14="http://schemas.microsoft.com/office/powerpoint/2010/main" val="415942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E8F53-E742-4BC9-8B14-8025719AF1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55F2E7F4-E6C8-4557-BC54-8F8E711E2B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5781AE2-AFF8-4149-9823-97AF43C5D25B}"/>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5" name="Footer Placeholder 4">
            <a:extLst>
              <a:ext uri="{FF2B5EF4-FFF2-40B4-BE49-F238E27FC236}">
                <a16:creationId xmlns:a16="http://schemas.microsoft.com/office/drawing/2014/main" id="{DE2E9985-D232-4C72-B804-FE66A240F50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48CFAF4-44CA-4271-8089-4D39B76F95EE}"/>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124525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72DEE-1FE7-40F4-AD84-EE502A0A45B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88EA019-351D-4937-805B-D0AB94F7A0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B3D24F5-FAAF-420F-BBE2-7A94AED31485}"/>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5" name="Footer Placeholder 4">
            <a:extLst>
              <a:ext uri="{FF2B5EF4-FFF2-40B4-BE49-F238E27FC236}">
                <a16:creationId xmlns:a16="http://schemas.microsoft.com/office/drawing/2014/main" id="{71CBFA81-05DD-4B8E-9821-94E9A6C32CA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93BCD8D-3E9D-41B1-97A3-1BD792765B75}"/>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3521079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28948E-92EC-44F3-9F74-A351BB51D17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5ED55E4-8AAB-41D1-A1C9-9A08A71558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E714324-B4B7-4D7A-A4ED-1FD26071B8F6}"/>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5" name="Footer Placeholder 4">
            <a:extLst>
              <a:ext uri="{FF2B5EF4-FFF2-40B4-BE49-F238E27FC236}">
                <a16:creationId xmlns:a16="http://schemas.microsoft.com/office/drawing/2014/main" id="{65EC1223-5132-4FC0-931E-D0434D2DB18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1C7725B-AC60-477D-8361-C71F40E38EC2}"/>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314882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49BCA-97C4-49D7-8F32-834A17BC0A8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69AD961-1FF2-4394-BA6D-DCC5797600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1E9B30A-84B9-4C25-9A48-210F14581492}"/>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5" name="Footer Placeholder 4">
            <a:extLst>
              <a:ext uri="{FF2B5EF4-FFF2-40B4-BE49-F238E27FC236}">
                <a16:creationId xmlns:a16="http://schemas.microsoft.com/office/drawing/2014/main" id="{F2B63412-6972-48A3-ACF1-A30711906DA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161A4C2-4596-42E4-AEF5-DC4E4CAA02F2}"/>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110262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AF95B-CBB7-44E9-B904-310F49F45F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908AB6-5CFB-4382-9910-8840BA87B1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C509AF-117A-45E7-AC58-25BBABB1EA24}"/>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5" name="Footer Placeholder 4">
            <a:extLst>
              <a:ext uri="{FF2B5EF4-FFF2-40B4-BE49-F238E27FC236}">
                <a16:creationId xmlns:a16="http://schemas.microsoft.com/office/drawing/2014/main" id="{C4E1B492-AD4E-46F7-B64C-E321D68CED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CB9A250-E13F-4907-921E-C2B6952DCAF4}"/>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33108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15660-9A49-4A31-841E-035A99852DC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77E4527-DEE1-4FED-82BB-AB204F582A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40DDF608-727F-4F26-BA4A-4C4228DCFA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E838B83-C79C-4506-8276-FEA61C001D4D}"/>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6" name="Footer Placeholder 5">
            <a:extLst>
              <a:ext uri="{FF2B5EF4-FFF2-40B4-BE49-F238E27FC236}">
                <a16:creationId xmlns:a16="http://schemas.microsoft.com/office/drawing/2014/main" id="{7B2DE3A3-462E-4F07-B333-5B2620742E7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5F8D1A3-A39A-4EA3-B31B-0CAAECE102CE}"/>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4236579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0B2FC-4D43-4B05-B98A-A14D171BEB4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011A4C6-87C4-4125-87E3-E4C669C5D5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437510-4F75-49B6-9D5A-C2A2345E46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7053C2-811F-4DA9-9A1E-06A5863DC8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093DBA-35F3-42AD-B46D-774B45864F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C1FAC2F-D588-4535-A254-159267606498}"/>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8" name="Footer Placeholder 7">
            <a:extLst>
              <a:ext uri="{FF2B5EF4-FFF2-40B4-BE49-F238E27FC236}">
                <a16:creationId xmlns:a16="http://schemas.microsoft.com/office/drawing/2014/main" id="{D885BD51-76F2-4C2F-B97E-7168619F8DE2}"/>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56EBA68-78EE-4D89-9AC8-97F37954EA5C}"/>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2477017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BA8D0-3038-4802-B6E3-E880A576A87B}"/>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8580A2-6FA1-43A6-BB8D-4B4ACE8D2BF0}"/>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4" name="Footer Placeholder 3">
            <a:extLst>
              <a:ext uri="{FF2B5EF4-FFF2-40B4-BE49-F238E27FC236}">
                <a16:creationId xmlns:a16="http://schemas.microsoft.com/office/drawing/2014/main" id="{D5E7366A-1320-45B6-AB7B-00C30355914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5E639FF-DF7A-4D41-823D-646C27E96C7A}"/>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333515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2CD89D-1952-425F-9825-0EC8F1349266}"/>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3" name="Footer Placeholder 2">
            <a:extLst>
              <a:ext uri="{FF2B5EF4-FFF2-40B4-BE49-F238E27FC236}">
                <a16:creationId xmlns:a16="http://schemas.microsoft.com/office/drawing/2014/main" id="{B6148B5A-DFF4-4923-B876-9BC51709D97F}"/>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B36F337-F649-43A9-A266-E55F3F48A2A7}"/>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689707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07393-D4AE-492C-AAEC-A3D63B4F39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A7D3E91-8AB2-4631-9782-878652CD76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A3E411D-4928-4F44-97F6-082C3BDEE6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24612F-EC47-4B12-9339-5650A4BC87D7}"/>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6" name="Footer Placeholder 5">
            <a:extLst>
              <a:ext uri="{FF2B5EF4-FFF2-40B4-BE49-F238E27FC236}">
                <a16:creationId xmlns:a16="http://schemas.microsoft.com/office/drawing/2014/main" id="{4021C99F-EBC6-4676-B0BE-A055E5D1F67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E2CD6B4-2E93-427C-91D6-7F88AE92D0F4}"/>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656629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ED112-3E30-48FC-ACCC-769FF8A252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ABDB580-D84A-4156-96A8-95CCC1F4DD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ED0B2186-5D6B-4DAE-B4A0-67E768DECA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30DC5C-C1D6-41F2-A07E-AA5379A50C8C}"/>
              </a:ext>
            </a:extLst>
          </p:cNvPr>
          <p:cNvSpPr>
            <a:spLocks noGrp="1"/>
          </p:cNvSpPr>
          <p:nvPr>
            <p:ph type="dt" sz="half" idx="10"/>
          </p:nvPr>
        </p:nvSpPr>
        <p:spPr/>
        <p:txBody>
          <a:bodyPr/>
          <a:lstStyle/>
          <a:p>
            <a:fld id="{917D6DB4-98E6-4851-B91B-07C1E3A4EC8E}" type="datetimeFigureOut">
              <a:rPr lang="en-AU" smtClean="0"/>
              <a:t>27/10/2021</a:t>
            </a:fld>
            <a:endParaRPr lang="en-AU"/>
          </a:p>
        </p:txBody>
      </p:sp>
      <p:sp>
        <p:nvSpPr>
          <p:cNvPr id="6" name="Footer Placeholder 5">
            <a:extLst>
              <a:ext uri="{FF2B5EF4-FFF2-40B4-BE49-F238E27FC236}">
                <a16:creationId xmlns:a16="http://schemas.microsoft.com/office/drawing/2014/main" id="{8E14DD53-BCE9-4720-9C14-C373D5BC098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6278AF5-93AA-49F5-8F8B-85C510451783}"/>
              </a:ext>
            </a:extLst>
          </p:cNvPr>
          <p:cNvSpPr>
            <a:spLocks noGrp="1"/>
          </p:cNvSpPr>
          <p:nvPr>
            <p:ph type="sldNum" sz="quarter" idx="12"/>
          </p:nvPr>
        </p:nvSpPr>
        <p:spPr/>
        <p:txBody>
          <a:bodyPr/>
          <a:lstStyle/>
          <a:p>
            <a:fld id="{C8BC93B3-872C-4421-A1FB-871389D1FD44}" type="slidenum">
              <a:rPr lang="en-AU" smtClean="0"/>
              <a:t>‹#›</a:t>
            </a:fld>
            <a:endParaRPr lang="en-AU"/>
          </a:p>
        </p:txBody>
      </p:sp>
    </p:spTree>
    <p:extLst>
      <p:ext uri="{BB962C8B-B14F-4D97-AF65-F5344CB8AC3E}">
        <p14:creationId xmlns:p14="http://schemas.microsoft.com/office/powerpoint/2010/main" val="153244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A80860-BF75-4038-805F-49621E143D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1023A72-85FD-492F-9152-4C2CD66A44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547976E-F194-47B6-9CAE-734940FC78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D6DB4-98E6-4851-B91B-07C1E3A4EC8E}" type="datetimeFigureOut">
              <a:rPr lang="en-AU" smtClean="0"/>
              <a:t>27/10/2021</a:t>
            </a:fld>
            <a:endParaRPr lang="en-AU"/>
          </a:p>
        </p:txBody>
      </p:sp>
      <p:sp>
        <p:nvSpPr>
          <p:cNvPr id="5" name="Footer Placeholder 4">
            <a:extLst>
              <a:ext uri="{FF2B5EF4-FFF2-40B4-BE49-F238E27FC236}">
                <a16:creationId xmlns:a16="http://schemas.microsoft.com/office/drawing/2014/main" id="{F48D7E30-BE45-45D1-8161-A27E65CD15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B05F8D33-1F85-41B4-86EE-ACE3984450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C93B3-872C-4421-A1FB-871389D1FD44}" type="slidenum">
              <a:rPr lang="en-AU" smtClean="0"/>
              <a:t>‹#›</a:t>
            </a:fld>
            <a:endParaRPr lang="en-AU"/>
          </a:p>
        </p:txBody>
      </p:sp>
    </p:spTree>
    <p:extLst>
      <p:ext uri="{BB962C8B-B14F-4D97-AF65-F5344CB8AC3E}">
        <p14:creationId xmlns:p14="http://schemas.microsoft.com/office/powerpoint/2010/main" val="2679081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roguemedic.com/2010/09/a-bit-more-on-the-life-expectancy-chart/"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flickr.com/photos/atmospheric-infrared-sounder/825730708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hyperlink" Target="https://www.flickr.com/photos/atmospheric-infrared-sounder/8257307080"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5000"/>
            <a:lum/>
            <a:extLst>
              <a:ext uri="{837473B0-CC2E-450A-ABE3-18F120FF3D39}">
                <a1611:picAttrSrcUrl xmlns:a1611="http://schemas.microsoft.com/office/drawing/2016/11/main" r:id="rId3"/>
              </a:ext>
            </a:extLst>
          </a:blip>
          <a:srcRect/>
          <a:stretch>
            <a:fillRect t="-12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0EF74-5157-48E1-B6D3-227148446FCA}"/>
              </a:ext>
            </a:extLst>
          </p:cNvPr>
          <p:cNvSpPr>
            <a:spLocks noGrp="1"/>
          </p:cNvSpPr>
          <p:nvPr>
            <p:ph type="ctrTitle"/>
          </p:nvPr>
        </p:nvSpPr>
        <p:spPr/>
        <p:txBody>
          <a:bodyPr/>
          <a:lstStyle/>
          <a:p>
            <a:r>
              <a:rPr lang="en-US" dirty="0"/>
              <a:t>Average rate of change</a:t>
            </a:r>
            <a:endParaRPr lang="en-AU" dirty="0"/>
          </a:p>
        </p:txBody>
      </p:sp>
      <p:sp>
        <p:nvSpPr>
          <p:cNvPr id="3" name="Subtitle 2">
            <a:extLst>
              <a:ext uri="{FF2B5EF4-FFF2-40B4-BE49-F238E27FC236}">
                <a16:creationId xmlns:a16="http://schemas.microsoft.com/office/drawing/2014/main" id="{D3CC0B26-BD95-49F9-BF93-79957660412A}"/>
              </a:ext>
            </a:extLst>
          </p:cNvPr>
          <p:cNvSpPr>
            <a:spLocks noGrp="1"/>
          </p:cNvSpPr>
          <p:nvPr>
            <p:ph type="subTitle" idx="1"/>
          </p:nvPr>
        </p:nvSpPr>
        <p:spPr/>
        <p:txBody>
          <a:bodyPr/>
          <a:lstStyle/>
          <a:p>
            <a:r>
              <a:rPr lang="en-US" dirty="0"/>
              <a:t>16C</a:t>
            </a:r>
            <a:endParaRPr lang="en-AU" dirty="0"/>
          </a:p>
        </p:txBody>
      </p:sp>
    </p:spTree>
    <p:extLst>
      <p:ext uri="{BB962C8B-B14F-4D97-AF65-F5344CB8AC3E}">
        <p14:creationId xmlns:p14="http://schemas.microsoft.com/office/powerpoint/2010/main" val="1802493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p:txBody>
              <a:bodyPr>
                <a:normAutofit/>
              </a:bodyPr>
              <a:lstStyle/>
              <a:p>
                <a:r>
                  <a:rPr lang="en-US" dirty="0"/>
                  <a:t>Find the average rate of change of the function depicted in the graph for the interval [−2,5].</a:t>
                </a:r>
              </a:p>
              <a:p>
                <a:r>
                  <a:rPr lang="en-US" dirty="0"/>
                  <a:t>Solution</a:t>
                </a:r>
              </a:p>
              <a:p>
                <a:r>
                  <a:rPr lang="en-US" dirty="0"/>
                  <a:t>Average rate of change for the interval [−2,5]</a:t>
                </a:r>
              </a:p>
              <a:p>
                <a:r>
                  <a:rPr lang="en-US" dirty="0"/>
                  <a:t>=</a:t>
                </a:r>
                <a:r>
                  <a:rPr lang="en-US" dirty="0">
                    <a:solidFill>
                      <a:srgbClr val="836967"/>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20</m:t>
                        </m:r>
                        <m:r>
                          <a:rPr lang="en-US" i="1" dirty="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4</m:t>
                        </m:r>
                      </m:num>
                      <m:den>
                        <m:r>
                          <a:rPr lang="en-US" b="0" i="0" dirty="0" smtClean="0">
                            <a:solidFill>
                              <a:schemeClr val="tx1"/>
                            </a:solidFill>
                            <a:latin typeface="Cambria Math" panose="02040503050406030204" pitchFamily="18" charset="0"/>
                          </a:rPr>
                          <m:t>5</m:t>
                        </m:r>
                        <m:r>
                          <a:rPr lang="en-US" dirty="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(−2)</m:t>
                        </m:r>
                      </m:den>
                    </m:f>
                    <m:r>
                      <a:rPr lang="en-US" b="0" i="1" dirty="0" smtClean="0">
                        <a:solidFill>
                          <a:schemeClr val="tx1"/>
                        </a:solidFill>
                        <a:latin typeface="Cambria Math" panose="02040503050406030204" pitchFamily="18" charset="0"/>
                      </a:rPr>
                      <m:t> </m:t>
                    </m:r>
                  </m:oMath>
                </a14:m>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16</m:t>
                        </m:r>
                      </m:num>
                      <m:den>
                        <m:r>
                          <a:rPr lang="en-US" b="0" i="0" dirty="0" smtClean="0">
                            <a:solidFill>
                              <a:schemeClr val="tx1"/>
                            </a:solidFill>
                            <a:latin typeface="Cambria Math" panose="02040503050406030204" pitchFamily="18" charset="0"/>
                          </a:rPr>
                          <m:t>7</m:t>
                        </m:r>
                      </m:den>
                    </m:f>
                    <m:r>
                      <a:rPr lang="en-US" b="0" i="1" dirty="0" smtClean="0">
                        <a:solidFill>
                          <a:schemeClr val="tx1"/>
                        </a:solidFill>
                        <a:latin typeface="Cambria Math" panose="02040503050406030204" pitchFamily="18" charset="0"/>
                      </a:rPr>
                      <m:t> </m:t>
                    </m:r>
                  </m:oMath>
                </a14:m>
                <a:r>
                  <a:rPr lang="en-US" dirty="0">
                    <a:solidFill>
                      <a:schemeClr val="tx1"/>
                    </a:solidFill>
                  </a:rPr>
                  <a:t> </a:t>
                </a:r>
              </a:p>
              <a:p>
                <a:r>
                  <a:rPr lang="en-US" dirty="0"/>
                  <a:t> </a:t>
                </a:r>
                <a:endParaRPr lang="en-AU" dirty="0"/>
              </a:p>
            </p:txBody>
          </p:sp>
        </mc:Choice>
        <mc:Fallback xmlns="">
          <p:sp>
            <p:nvSpPr>
              <p:cNvPr id="3" name="Content Placeholder 2">
                <a:extLst>
                  <a:ext uri="{FF2B5EF4-FFF2-40B4-BE49-F238E27FC236}">
                    <a16:creationId xmlns:a16="http://schemas.microsoft.com/office/drawing/2014/main" id="{7DBA461F-0ED6-443B-A036-3C868BD7ECF0}"/>
                  </a:ext>
                </a:extLst>
              </p:cNvPr>
              <p:cNvSpPr>
                <a:spLocks noGrp="1" noRot="1" noChangeAspect="1" noMove="1" noResize="1" noEditPoints="1" noAdjustHandles="1" noChangeArrowheads="1" noChangeShapeType="1" noTextEdit="1"/>
              </p:cNvSpPr>
              <p:nvPr>
                <p:ph idx="1"/>
              </p:nvPr>
            </p:nvSpPr>
            <p:spPr>
              <a:blipFill>
                <a:blip r:embed="rId4"/>
                <a:stretch>
                  <a:fillRect l="-1043" t="-2241" r="-290"/>
                </a:stretch>
              </a:blipFill>
            </p:spPr>
            <p:txBody>
              <a:bodyPr/>
              <a:lstStyle/>
              <a:p>
                <a:r>
                  <a:rPr lang="en-AU">
                    <a:noFill/>
                  </a:rPr>
                  <a:t> </a:t>
                </a:r>
              </a:p>
            </p:txBody>
          </p:sp>
        </mc:Fallback>
      </mc:AlternateContent>
      <p:pic>
        <p:nvPicPr>
          <p:cNvPr id="6146" name="Picture 2" descr="image">
            <a:extLst>
              <a:ext uri="{FF2B5EF4-FFF2-40B4-BE49-F238E27FC236}">
                <a16:creationId xmlns:a16="http://schemas.microsoft.com/office/drawing/2014/main" id="{AF84EE1E-2AD9-4E3E-8729-CD84BD211C6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5633" y="2432548"/>
            <a:ext cx="4236160" cy="2643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730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additive="base">
                                        <p:cTn id="13" dur="500" fill="hold"/>
                                        <p:tgtEl>
                                          <p:spTgt spid="6146"/>
                                        </p:tgtEl>
                                        <p:attrNameLst>
                                          <p:attrName>ppt_x</p:attrName>
                                        </p:attrNameLst>
                                      </p:cBhvr>
                                      <p:tavLst>
                                        <p:tav tm="0">
                                          <p:val>
                                            <p:strVal val="#ppt_x"/>
                                          </p:val>
                                        </p:tav>
                                        <p:tav tm="100000">
                                          <p:val>
                                            <p:strVal val="#ppt_x"/>
                                          </p:val>
                                        </p:tav>
                                      </p:tavLst>
                                    </p:anim>
                                    <p:anim calcmode="lin" valueType="num">
                                      <p:cBhvr additive="base">
                                        <p:cTn id="14"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a:xfrm>
                <a:off x="491358" y="1557611"/>
                <a:ext cx="11253952" cy="4935264"/>
              </a:xfrm>
            </p:spPr>
            <p:txBody>
              <a:bodyPr>
                <a:normAutofit fontScale="77500" lnSpcReduction="20000"/>
              </a:bodyPr>
              <a:lstStyle/>
              <a:p>
                <a:pPr>
                  <a:lnSpc>
                    <a:spcPct val="120000"/>
                  </a:lnSpc>
                </a:pPr>
                <a:r>
                  <a:rPr lang="en-US" dirty="0"/>
                  <a:t>The air temperature, T°C, at a weather station on a particular evening is modelled by the equation T=</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600</m:t>
                        </m:r>
                      </m:num>
                      <m:den>
                        <m:sSup>
                          <m:sSupPr>
                            <m:ctrlPr>
                              <a:rPr lang="en-US" i="1" smtClean="0">
                                <a:solidFill>
                                  <a:srgbClr val="836967"/>
                                </a:solidFill>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2</m:t>
                            </m:r>
                          </m:sup>
                        </m:sSup>
                        <m:r>
                          <m:rPr>
                            <m:nor/>
                          </m:rPr>
                          <a:rPr lang="en-US" b="0" i="0" dirty="0" smtClean="0"/>
                          <m:t>+</m:t>
                        </m:r>
                        <m:r>
                          <a:rPr lang="en-US" b="0" i="1" dirty="0" smtClean="0">
                            <a:latin typeface="Cambria Math" panose="02040503050406030204" pitchFamily="18" charset="0"/>
                          </a:rPr>
                          <m:t>2</m:t>
                        </m:r>
                        <m:r>
                          <a:rPr lang="en-US" b="0" i="1" smtClean="0">
                            <a:latin typeface="Cambria Math" panose="02040503050406030204" pitchFamily="18" charset="0"/>
                          </a:rPr>
                          <m:t>𝑡</m:t>
                        </m:r>
                        <m:r>
                          <a:rPr lang="en-US" i="1" smtClean="0">
                            <a:latin typeface="Cambria Math" panose="02040503050406030204" pitchFamily="18" charset="0"/>
                          </a:rPr>
                          <m:t> </m:t>
                        </m:r>
                        <m:r>
                          <m:rPr>
                            <m:nor/>
                          </m:rPr>
                          <a:rPr lang="en-US" dirty="0"/>
                          <m:t>+</m:t>
                        </m:r>
                        <m:r>
                          <a:rPr lang="en-US" b="0" i="1" dirty="0" smtClean="0">
                            <a:latin typeface="Cambria Math" panose="02040503050406030204" pitchFamily="18" charset="0"/>
                          </a:rPr>
                          <m:t>30</m:t>
                        </m:r>
                      </m:den>
                    </m:f>
                    <m:r>
                      <a:rPr lang="en-US" b="0" i="1" dirty="0" smtClean="0">
                        <a:solidFill>
                          <a:schemeClr val="tx1"/>
                        </a:solidFill>
                        <a:latin typeface="Cambria Math" panose="02040503050406030204" pitchFamily="18" charset="0"/>
                      </a:rPr>
                      <m:t> </m:t>
                    </m:r>
                  </m:oMath>
                </a14:m>
                <a:r>
                  <a:rPr lang="en-US" dirty="0"/>
                  <a:t>, where t is the time in hours after 6 p.m.</a:t>
                </a:r>
              </a:p>
              <a:p>
                <a:pPr marL="0" indent="0">
                  <a:lnSpc>
                    <a:spcPct val="120000"/>
                  </a:lnSpc>
                  <a:buNone/>
                </a:pPr>
                <a:r>
                  <a:rPr lang="en-US" dirty="0"/>
                  <a:t>a. Find the temperature at 6 p.m.</a:t>
                </a:r>
              </a:p>
              <a:p>
                <a:pPr marL="0" indent="0">
                  <a:lnSpc>
                    <a:spcPct val="120000"/>
                  </a:lnSpc>
                  <a:buNone/>
                </a:pPr>
                <a:r>
                  <a:rPr lang="en-US" dirty="0" err="1"/>
                  <a:t>b.Find</a:t>
                </a:r>
                <a:r>
                  <a:rPr lang="en-US" dirty="0"/>
                  <a:t> the temperature at midnight.</a:t>
                </a:r>
              </a:p>
              <a:p>
                <a:pPr marL="0" indent="0">
                  <a:lnSpc>
                    <a:spcPct val="120000"/>
                  </a:lnSpc>
                  <a:buNone/>
                </a:pPr>
                <a:r>
                  <a:rPr lang="en-US" dirty="0"/>
                  <a:t>c. Find the average rate of change of the air temperature from 6 p.m. until midnight.</a:t>
                </a:r>
              </a:p>
              <a:p>
                <a:pPr>
                  <a:lnSpc>
                    <a:spcPct val="120000"/>
                  </a:lnSpc>
                </a:pPr>
                <a:r>
                  <a:rPr lang="en-US" dirty="0"/>
                  <a:t>Solution</a:t>
                </a:r>
              </a:p>
              <a:p>
                <a:pPr marL="0" indent="0">
                  <a:lnSpc>
                    <a:spcPct val="120000"/>
                  </a:lnSpc>
                  <a:buNone/>
                </a:pPr>
                <a:r>
                  <a:rPr lang="en-US" dirty="0"/>
                  <a:t>a. At 6 p.m., t=0. Hence T=</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600</m:t>
                        </m:r>
                      </m:num>
                      <m:den>
                        <m:sSup>
                          <m:sSupPr>
                            <m:ctrlPr>
                              <a:rPr lang="en-US" i="1" smtClean="0">
                                <a:solidFill>
                                  <a:srgbClr val="836967"/>
                                </a:solidFill>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panose="02040503050406030204" pitchFamily="18" charset="0"/>
                                  </a:rPr>
                                  <m:t>0</m:t>
                                </m:r>
                              </m:e>
                            </m:d>
                          </m:e>
                          <m:sup>
                            <m:r>
                              <a:rPr lang="en-US" b="0" i="1" smtClean="0">
                                <a:latin typeface="Cambria Math" panose="02040503050406030204" pitchFamily="18" charset="0"/>
                              </a:rPr>
                              <m:t>2</m:t>
                            </m:r>
                          </m:sup>
                        </m:sSup>
                        <m:r>
                          <m:rPr>
                            <m:nor/>
                          </m:rPr>
                          <a:rPr lang="en-US" b="0" i="0" dirty="0" smtClean="0"/>
                          <m:t>+</m:t>
                        </m:r>
                        <m:r>
                          <a:rPr lang="en-US" b="0" i="1" dirty="0" smtClean="0">
                            <a:latin typeface="Cambria Math" panose="02040503050406030204" pitchFamily="18" charset="0"/>
                          </a:rPr>
                          <m:t>2</m:t>
                        </m:r>
                        <m:r>
                          <a:rPr lang="en-US" b="0" i="1" smtClean="0">
                            <a:latin typeface="Cambria Math" panose="02040503050406030204" pitchFamily="18" charset="0"/>
                          </a:rPr>
                          <m:t>(0)</m:t>
                        </m:r>
                        <m:r>
                          <a:rPr lang="en-US" i="1" smtClean="0">
                            <a:latin typeface="Cambria Math" panose="02040503050406030204" pitchFamily="18" charset="0"/>
                          </a:rPr>
                          <m:t> </m:t>
                        </m:r>
                        <m:r>
                          <m:rPr>
                            <m:nor/>
                          </m:rPr>
                          <a:rPr lang="en-US" dirty="0"/>
                          <m:t>+</m:t>
                        </m:r>
                        <m:r>
                          <a:rPr lang="en-US" b="0" i="1" dirty="0" smtClean="0">
                            <a:latin typeface="Cambria Math" panose="02040503050406030204" pitchFamily="18" charset="0"/>
                          </a:rPr>
                          <m:t>30</m:t>
                        </m:r>
                      </m:den>
                    </m:f>
                    <m:r>
                      <a:rPr lang="en-US" b="0" i="1" dirty="0" smtClean="0">
                        <a:latin typeface="Cambria Math" panose="02040503050406030204" pitchFamily="18" charset="0"/>
                      </a:rPr>
                      <m:t> </m:t>
                    </m:r>
                  </m:oMath>
                </a14:m>
                <a:r>
                  <a:rPr lang="en-US" dirty="0"/>
                  <a:t>=20°C</a:t>
                </a:r>
              </a:p>
              <a:p>
                <a:pPr marL="0" indent="0">
                  <a:lnSpc>
                    <a:spcPct val="120000"/>
                  </a:lnSpc>
                  <a:buNone/>
                </a:pPr>
                <a:r>
                  <a:rPr lang="en-US" dirty="0"/>
                  <a:t>b. At midnight, t=6. Hence T=</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600</m:t>
                        </m:r>
                      </m:num>
                      <m:den>
                        <m:sSup>
                          <m:sSupPr>
                            <m:ctrlPr>
                              <a:rPr lang="en-US" i="1" smtClean="0">
                                <a:solidFill>
                                  <a:srgbClr val="836967"/>
                                </a:solidFill>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panose="02040503050406030204" pitchFamily="18" charset="0"/>
                                  </a:rPr>
                                  <m:t>6</m:t>
                                </m:r>
                              </m:e>
                            </m:d>
                          </m:e>
                          <m:sup>
                            <m:r>
                              <a:rPr lang="en-US" b="0" i="1" smtClean="0">
                                <a:latin typeface="Cambria Math" panose="02040503050406030204" pitchFamily="18" charset="0"/>
                              </a:rPr>
                              <m:t>2</m:t>
                            </m:r>
                          </m:sup>
                        </m:sSup>
                        <m:r>
                          <m:rPr>
                            <m:nor/>
                          </m:rPr>
                          <a:rPr lang="en-US" b="0" i="0" dirty="0" smtClean="0"/>
                          <m:t>+</m:t>
                        </m:r>
                        <m:r>
                          <a:rPr lang="en-US" b="0" i="1" dirty="0" smtClean="0">
                            <a:latin typeface="Cambria Math" panose="02040503050406030204" pitchFamily="18" charset="0"/>
                          </a:rPr>
                          <m:t>2</m:t>
                        </m:r>
                        <m:r>
                          <a:rPr lang="en-US" b="0" i="1" smtClean="0">
                            <a:latin typeface="Cambria Math" panose="02040503050406030204" pitchFamily="18" charset="0"/>
                          </a:rPr>
                          <m:t>(6)</m:t>
                        </m:r>
                        <m:r>
                          <a:rPr lang="en-US" i="1" smtClean="0">
                            <a:latin typeface="Cambria Math" panose="02040503050406030204" pitchFamily="18" charset="0"/>
                          </a:rPr>
                          <m:t> </m:t>
                        </m:r>
                        <m:r>
                          <m:rPr>
                            <m:nor/>
                          </m:rPr>
                          <a:rPr lang="en-US" dirty="0"/>
                          <m:t>+</m:t>
                        </m:r>
                        <m:r>
                          <a:rPr lang="en-US" b="0" i="1" dirty="0" smtClean="0">
                            <a:latin typeface="Cambria Math" panose="02040503050406030204" pitchFamily="18" charset="0"/>
                          </a:rPr>
                          <m:t>30</m:t>
                        </m:r>
                      </m:den>
                    </m:f>
                    <m:r>
                      <a:rPr lang="en-US" b="0" i="1" dirty="0" smtClean="0">
                        <a:latin typeface="Cambria Math" panose="02040503050406030204" pitchFamily="18" charset="0"/>
                      </a:rPr>
                      <m:t> </m:t>
                    </m:r>
                  </m:oMath>
                </a14:m>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100</m:t>
                        </m:r>
                      </m:num>
                      <m:den>
                        <m:r>
                          <a:rPr lang="en-US" b="0" i="1" dirty="0" smtClean="0">
                            <a:solidFill>
                              <a:schemeClr val="tx1"/>
                            </a:solidFill>
                            <a:latin typeface="Cambria Math" panose="02040503050406030204" pitchFamily="18" charset="0"/>
                          </a:rPr>
                          <m:t>13</m:t>
                        </m:r>
                      </m:den>
                    </m:f>
                    <m:r>
                      <a:rPr lang="en-US" b="0" i="1" dirty="0" smtClean="0">
                        <a:solidFill>
                          <a:schemeClr val="tx1"/>
                        </a:solidFill>
                        <a:latin typeface="Cambria Math" panose="02040503050406030204" pitchFamily="18" charset="0"/>
                      </a:rPr>
                      <m:t> </m:t>
                    </m:r>
                  </m:oMath>
                </a14:m>
                <a:r>
                  <a:rPr lang="en-US" dirty="0"/>
                  <a:t>=7.69°C (correct to two decimal places)</a:t>
                </a:r>
              </a:p>
              <a:p>
                <a:pPr marL="0" indent="0">
                  <a:lnSpc>
                    <a:spcPct val="120000"/>
                  </a:lnSpc>
                  <a:buNone/>
                </a:pPr>
                <a:r>
                  <a:rPr lang="en-US" dirty="0"/>
                  <a:t>c. Average rate of change of temperature =</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100</m:t>
                            </m:r>
                          </m:num>
                          <m:den>
                            <m:r>
                              <a:rPr lang="en-US" b="0" i="1" dirty="0" smtClean="0">
                                <a:solidFill>
                                  <a:schemeClr val="tx1"/>
                                </a:solidFill>
                                <a:latin typeface="Cambria Math" panose="02040503050406030204" pitchFamily="18" charset="0"/>
                              </a:rPr>
                              <m:t>13</m:t>
                            </m:r>
                          </m:den>
                        </m:f>
                        <m:r>
                          <a:rPr lang="en-US" i="1" dirty="0">
                            <a:latin typeface="Cambria Math" panose="02040503050406030204" pitchFamily="18" charset="0"/>
                          </a:rPr>
                          <m:t>−</m:t>
                        </m:r>
                        <m:r>
                          <a:rPr lang="en-US" b="0" i="1" dirty="0" smtClean="0">
                            <a:latin typeface="Cambria Math" panose="02040503050406030204" pitchFamily="18" charset="0"/>
                          </a:rPr>
                          <m:t>20</m:t>
                        </m:r>
                      </m:num>
                      <m:den>
                        <m:r>
                          <a:rPr lang="en-US" b="0" i="0" dirty="0" smtClean="0">
                            <a:latin typeface="Cambria Math" panose="02040503050406030204" pitchFamily="18" charset="0"/>
                          </a:rPr>
                          <m:t>6</m:t>
                        </m:r>
                        <m:r>
                          <a:rPr lang="en-US" dirty="0">
                            <a:latin typeface="Cambria Math" panose="02040503050406030204" pitchFamily="18" charset="0"/>
                          </a:rPr>
                          <m:t>−</m:t>
                        </m:r>
                        <m:r>
                          <a:rPr lang="en-US" b="0" i="1" dirty="0" smtClean="0">
                            <a:latin typeface="Cambria Math" panose="02040503050406030204" pitchFamily="18" charset="0"/>
                          </a:rPr>
                          <m:t>0</m:t>
                        </m:r>
                      </m:den>
                    </m:f>
                    <m:r>
                      <a:rPr lang="en-US" b="0" i="1" dirty="0" smtClean="0">
                        <a:latin typeface="Cambria Math" panose="02040503050406030204" pitchFamily="18" charset="0"/>
                      </a:rPr>
                      <m:t> </m:t>
                    </m:r>
                  </m:oMath>
                </a14:m>
                <a:r>
                  <a:rPr lang="en-US" dirty="0"/>
                  <a:t>= −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80</m:t>
                        </m:r>
                      </m:num>
                      <m:den>
                        <m:r>
                          <a:rPr lang="en-US" b="0" i="1" dirty="0" smtClean="0">
                            <a:solidFill>
                              <a:schemeClr val="tx1"/>
                            </a:solidFill>
                            <a:latin typeface="Cambria Math" panose="02040503050406030204" pitchFamily="18" charset="0"/>
                          </a:rPr>
                          <m:t>39</m:t>
                        </m:r>
                      </m:den>
                    </m:f>
                    <m:r>
                      <a:rPr lang="en-US" b="0" i="1" dirty="0" smtClean="0">
                        <a:solidFill>
                          <a:schemeClr val="tx1"/>
                        </a:solidFill>
                        <a:latin typeface="Cambria Math" panose="02040503050406030204" pitchFamily="18" charset="0"/>
                      </a:rPr>
                      <m:t> </m:t>
                    </m:r>
                  </m:oMath>
                </a14:m>
                <a:r>
                  <a:rPr lang="en-US" dirty="0"/>
                  <a:t>= −2.05°C per hour</a:t>
                </a:r>
                <a:endParaRPr lang="en-AU" dirty="0"/>
              </a:p>
            </p:txBody>
          </p:sp>
        </mc:Choice>
        <mc:Fallback xmlns="">
          <p:sp>
            <p:nvSpPr>
              <p:cNvPr id="3" name="Content Placeholder 2">
                <a:extLst>
                  <a:ext uri="{FF2B5EF4-FFF2-40B4-BE49-F238E27FC236}">
                    <a16:creationId xmlns:a16="http://schemas.microsoft.com/office/drawing/2014/main" id="{7DBA461F-0ED6-443B-A036-3C868BD7ECF0}"/>
                  </a:ext>
                </a:extLst>
              </p:cNvPr>
              <p:cNvSpPr>
                <a:spLocks noGrp="1" noRot="1" noChangeAspect="1" noMove="1" noResize="1" noEditPoints="1" noAdjustHandles="1" noChangeArrowheads="1" noChangeShapeType="1" noTextEdit="1"/>
              </p:cNvSpPr>
              <p:nvPr>
                <p:ph idx="1"/>
              </p:nvPr>
            </p:nvSpPr>
            <p:spPr>
              <a:xfrm>
                <a:off x="491358" y="1557611"/>
                <a:ext cx="11253952" cy="4935264"/>
              </a:xfrm>
              <a:blipFill>
                <a:blip r:embed="rId4"/>
                <a:stretch>
                  <a:fillRect l="-704" t="-865"/>
                </a:stretch>
              </a:blipFill>
            </p:spPr>
            <p:txBody>
              <a:bodyPr/>
              <a:lstStyle/>
              <a:p>
                <a:r>
                  <a:rPr lang="en-AU">
                    <a:noFill/>
                  </a:rPr>
                  <a:t> </a:t>
                </a:r>
              </a:p>
            </p:txBody>
          </p:sp>
        </mc:Fallback>
      </mc:AlternateContent>
    </p:spTree>
    <p:extLst>
      <p:ext uri="{BB962C8B-B14F-4D97-AF65-F5344CB8AC3E}">
        <p14:creationId xmlns:p14="http://schemas.microsoft.com/office/powerpoint/2010/main" val="393717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additive="base">
                                        <p:cTn id="4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p:txBody>
          <a:bodyPr/>
          <a:lstStyle/>
          <a:p>
            <a:r>
              <a:rPr lang="en-AU" dirty="0"/>
              <a:t>Section summary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a:xfrm>
                <a:off x="0" y="1473666"/>
                <a:ext cx="10515600" cy="4351338"/>
              </a:xfrm>
            </p:spPr>
            <p:txBody>
              <a:bodyPr>
                <a:normAutofit/>
              </a:bodyPr>
              <a:lstStyle/>
              <a:p>
                <a:r>
                  <a:rPr lang="en-US" dirty="0"/>
                  <a:t>The line which passes through two points on a curve is called a </a:t>
                </a:r>
                <a:r>
                  <a:rPr lang="en-US" dirty="0">
                    <a:solidFill>
                      <a:srgbClr val="C00000"/>
                    </a:solidFill>
                  </a:rPr>
                  <a:t>secant</a:t>
                </a:r>
                <a:r>
                  <a:rPr lang="en-US" dirty="0"/>
                  <a:t>.</a:t>
                </a:r>
              </a:p>
              <a:p>
                <a:r>
                  <a:rPr lang="en-US" dirty="0"/>
                  <a:t>The line segment joining two points on a curve is called a </a:t>
                </a:r>
                <a:r>
                  <a:rPr lang="en-US" dirty="0">
                    <a:solidFill>
                      <a:srgbClr val="C00000"/>
                    </a:solidFill>
                  </a:rPr>
                  <a:t>chord</a:t>
                </a:r>
                <a:r>
                  <a:rPr lang="en-US" dirty="0"/>
                  <a:t>.</a:t>
                </a:r>
              </a:p>
              <a:p>
                <a:r>
                  <a:rPr lang="en-US" dirty="0"/>
                  <a:t>For a function y=f(x), </a:t>
                </a:r>
                <a:r>
                  <a:rPr lang="en-US" dirty="0">
                    <a:solidFill>
                      <a:srgbClr val="C00000"/>
                    </a:solidFill>
                  </a:rPr>
                  <a:t>the average rate of change </a:t>
                </a:r>
                <a:r>
                  <a:rPr lang="en-US" dirty="0"/>
                  <a:t>of y with respect to x over the interval [</a:t>
                </a:r>
                <a:r>
                  <a:rPr lang="en-US" dirty="0" err="1"/>
                  <a:t>a,b</a:t>
                </a:r>
                <a:r>
                  <a:rPr lang="en-US" dirty="0"/>
                  <a:t>] is the gradient of the secant line through (</a:t>
                </a:r>
                <a:r>
                  <a:rPr lang="en-US" dirty="0" err="1"/>
                  <a:t>a,f</a:t>
                </a:r>
                <a:r>
                  <a:rPr lang="en-US" dirty="0"/>
                  <a:t>(a)) and (</a:t>
                </a:r>
                <a:r>
                  <a:rPr lang="en-US" dirty="0" err="1"/>
                  <a:t>b,f</a:t>
                </a:r>
                <a:r>
                  <a:rPr lang="en-US" dirty="0"/>
                  <a:t>(b)).</a:t>
                </a:r>
              </a:p>
              <a:p>
                <a:r>
                  <a:rPr lang="en-US"/>
                  <a:t>That </a:t>
                </a:r>
                <a:r>
                  <a:rPr lang="en-US" dirty="0"/>
                  <a:t>is,</a:t>
                </a:r>
              </a:p>
              <a:p>
                <a:r>
                  <a:rPr lang="en-US" dirty="0"/>
                  <a:t>average rate of change=</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m:rPr>
                            <m:sty m:val="p"/>
                          </m:rPr>
                          <a:rPr lang="en-US" i="1" dirty="0">
                            <a:latin typeface="Cambria Math" panose="02040503050406030204" pitchFamily="18" charset="0"/>
                          </a:rPr>
                          <m:t>f</m:t>
                        </m:r>
                        <m:r>
                          <a:rPr lang="en-US" i="1" dirty="0">
                            <a:latin typeface="Cambria Math" panose="02040503050406030204" pitchFamily="18" charset="0"/>
                          </a:rPr>
                          <m:t>(</m:t>
                        </m:r>
                        <m:r>
                          <m:rPr>
                            <m:sty m:val="p"/>
                          </m:rPr>
                          <a:rPr lang="en-US" i="1" dirty="0">
                            <a:latin typeface="Cambria Math" panose="02040503050406030204" pitchFamily="18" charset="0"/>
                          </a:rPr>
                          <m:t>b</m:t>
                        </m:r>
                        <m:r>
                          <a:rPr lang="en-US" i="1" dirty="0">
                            <a:latin typeface="Cambria Math" panose="02040503050406030204" pitchFamily="18" charset="0"/>
                          </a:rPr>
                          <m:t>)−</m:t>
                        </m:r>
                        <m:r>
                          <m:rPr>
                            <m:sty m:val="p"/>
                          </m:rPr>
                          <a:rPr lang="en-US" i="1" dirty="0">
                            <a:latin typeface="Cambria Math" panose="02040503050406030204" pitchFamily="18" charset="0"/>
                          </a:rPr>
                          <m:t>f</m:t>
                        </m:r>
                        <m:r>
                          <a:rPr lang="en-US" i="1" dirty="0">
                            <a:latin typeface="Cambria Math" panose="02040503050406030204" pitchFamily="18" charset="0"/>
                          </a:rPr>
                          <m:t>(</m:t>
                        </m:r>
                        <m:r>
                          <m:rPr>
                            <m:sty m:val="p"/>
                          </m:rPr>
                          <a:rPr lang="en-US" i="1" dirty="0">
                            <a:latin typeface="Cambria Math" panose="02040503050406030204" pitchFamily="18" charset="0"/>
                          </a:rPr>
                          <m:t>a</m:t>
                        </m:r>
                        <m:r>
                          <a:rPr lang="en-US" i="1" dirty="0">
                            <a:latin typeface="Cambria Math" panose="02040503050406030204" pitchFamily="18" charset="0"/>
                          </a:rPr>
                          <m:t>)</m:t>
                        </m:r>
                      </m:num>
                      <m:den>
                        <m:r>
                          <m:rPr>
                            <m:sty m:val="p"/>
                          </m:rPr>
                          <a:rPr lang="en-US" dirty="0">
                            <a:latin typeface="Cambria Math" panose="02040503050406030204" pitchFamily="18" charset="0"/>
                          </a:rPr>
                          <m:t>b</m:t>
                        </m:r>
                        <m:r>
                          <a:rPr lang="en-US" dirty="0">
                            <a:latin typeface="Cambria Math" panose="02040503050406030204" pitchFamily="18" charset="0"/>
                          </a:rPr>
                          <m:t>−</m:t>
                        </m:r>
                        <m:r>
                          <m:rPr>
                            <m:sty m:val="p"/>
                          </m:rPr>
                          <a:rPr lang="en-US" dirty="0">
                            <a:latin typeface="Cambria Math" panose="02040503050406030204" pitchFamily="18" charset="0"/>
                          </a:rPr>
                          <m:t>a</m:t>
                        </m:r>
                      </m:den>
                    </m:f>
                  </m:oMath>
                </a14:m>
                <a:endParaRPr lang="en-AU" dirty="0"/>
              </a:p>
            </p:txBody>
          </p:sp>
        </mc:Choice>
        <mc:Fallback xmlns="">
          <p:sp>
            <p:nvSpPr>
              <p:cNvPr id="3" name="Content Placeholder 2">
                <a:extLst>
                  <a:ext uri="{FF2B5EF4-FFF2-40B4-BE49-F238E27FC236}">
                    <a16:creationId xmlns:a16="http://schemas.microsoft.com/office/drawing/2014/main" id="{7DBA461F-0ED6-443B-A036-3C868BD7ECF0}"/>
                  </a:ext>
                </a:extLst>
              </p:cNvPr>
              <p:cNvSpPr>
                <a:spLocks noGrp="1" noRot="1" noChangeAspect="1" noMove="1" noResize="1" noEditPoints="1" noAdjustHandles="1" noChangeArrowheads="1" noChangeShapeType="1" noTextEdit="1"/>
              </p:cNvSpPr>
              <p:nvPr>
                <p:ph idx="1"/>
              </p:nvPr>
            </p:nvSpPr>
            <p:spPr>
              <a:xfrm>
                <a:off x="0" y="1473666"/>
                <a:ext cx="10515600" cy="4351338"/>
              </a:xfrm>
              <a:blipFill>
                <a:blip r:embed="rId4"/>
                <a:stretch>
                  <a:fillRect l="-1043" t="-2381" r="-1159"/>
                </a:stretch>
              </a:blipFill>
            </p:spPr>
            <p:txBody>
              <a:bodyPr/>
              <a:lstStyle/>
              <a:p>
                <a:r>
                  <a:rPr lang="en-AU">
                    <a:noFill/>
                  </a:rPr>
                  <a:t> </a:t>
                </a:r>
              </a:p>
            </p:txBody>
          </p:sp>
        </mc:Fallback>
      </mc:AlternateContent>
      <p:pic>
        <p:nvPicPr>
          <p:cNvPr id="7170" name="Picture 2" descr="image">
            <a:extLst>
              <a:ext uri="{FF2B5EF4-FFF2-40B4-BE49-F238E27FC236}">
                <a16:creationId xmlns:a16="http://schemas.microsoft.com/office/drawing/2014/main" id="{3207E2BB-3227-499E-9156-2ADB82E95D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6341" y="3570507"/>
            <a:ext cx="3101865" cy="3117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5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170"/>
                                        </p:tgtEl>
                                        <p:attrNameLst>
                                          <p:attrName>style.visibility</p:attrName>
                                        </p:attrNameLst>
                                      </p:cBhvr>
                                      <p:to>
                                        <p:strVal val="visible"/>
                                      </p:to>
                                    </p:set>
                                    <p:anim calcmode="lin" valueType="num">
                                      <p:cBhvr additive="base">
                                        <p:cTn id="25" dur="500" fill="hold"/>
                                        <p:tgtEl>
                                          <p:spTgt spid="7170"/>
                                        </p:tgtEl>
                                        <p:attrNameLst>
                                          <p:attrName>ppt_x</p:attrName>
                                        </p:attrNameLst>
                                      </p:cBhvr>
                                      <p:tavLst>
                                        <p:tav tm="0">
                                          <p:val>
                                            <p:strVal val="#ppt_x"/>
                                          </p:val>
                                        </p:tav>
                                        <p:tav tm="100000">
                                          <p:val>
                                            <p:strVal val="#ppt_x"/>
                                          </p:val>
                                        </p:tav>
                                      </p:tavLst>
                                    </p:anim>
                                    <p:anim calcmode="lin" valueType="num">
                                      <p:cBhvr additive="base">
                                        <p:cTn id="26"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00"/>
            <a:lum/>
            <a:extLst>
              <a:ext uri="{837473B0-CC2E-450A-ABE3-18F120FF3D39}">
                <a1611:picAttrSrcUrl xmlns:a1611="http://schemas.microsoft.com/office/drawing/2016/11/main" r:id="rId4"/>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386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a:xfrm>
            <a:off x="966216" y="11016"/>
            <a:ext cx="10515600" cy="708218"/>
          </a:xfrm>
        </p:spPr>
        <p:txBody>
          <a:bodyPr/>
          <a:lstStyle/>
          <a:p>
            <a:r>
              <a:rPr lang="en-AU" dirty="0"/>
              <a:t>Average speed</a:t>
            </a:r>
          </a:p>
        </p:txBody>
      </p:sp>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a:xfrm>
            <a:off x="637032" y="757334"/>
            <a:ext cx="10844784" cy="4351338"/>
          </a:xfrm>
        </p:spPr>
        <p:txBody>
          <a:bodyPr/>
          <a:lstStyle/>
          <a:p>
            <a:r>
              <a:rPr lang="en-US" dirty="0"/>
              <a:t>The graph below shows the motion of two cars both travelling in a straight line away from a fixed point O, where d is the distance travelled (in </a:t>
            </a:r>
            <a:r>
              <a:rPr lang="en-US" dirty="0" err="1"/>
              <a:t>metres</a:t>
            </a:r>
            <a:r>
              <a:rPr lang="en-US" dirty="0"/>
              <a:t>) at time t (in seconds).</a:t>
            </a:r>
          </a:p>
        </p:txBody>
      </p:sp>
      <p:pic>
        <p:nvPicPr>
          <p:cNvPr id="1026" name="Picture 2" descr="image">
            <a:extLst>
              <a:ext uri="{FF2B5EF4-FFF2-40B4-BE49-F238E27FC236}">
                <a16:creationId xmlns:a16="http://schemas.microsoft.com/office/drawing/2014/main" id="{8097883F-72AA-4198-8369-F9C157FFA3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2165" y="2164906"/>
            <a:ext cx="6188467" cy="4199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6449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a:xfrm>
            <a:off x="966216" y="11016"/>
            <a:ext cx="10515600" cy="708218"/>
          </a:xfrm>
        </p:spPr>
        <p:txBody>
          <a:bodyPr/>
          <a:lstStyle/>
          <a:p>
            <a:r>
              <a:rPr lang="en-AU" dirty="0"/>
              <a:t>Average speed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a:xfrm>
                <a:off x="0" y="725236"/>
                <a:ext cx="6583680" cy="6121748"/>
              </a:xfrm>
            </p:spPr>
            <p:txBody>
              <a:bodyPr>
                <a:normAutofit fontScale="85000" lnSpcReduction="20000"/>
              </a:bodyPr>
              <a:lstStyle/>
              <a:p>
                <a:pPr>
                  <a:lnSpc>
                    <a:spcPct val="120000"/>
                  </a:lnSpc>
                </a:pPr>
                <a:r>
                  <a:rPr lang="en-US" dirty="0"/>
                  <a:t>Although we do not know the actual speed of the car travelling in the city at any particular time (other than when it is stationary), we can work out the average speed of the car over the full 60 seconds.</a:t>
                </a:r>
              </a:p>
              <a:p>
                <a:pPr>
                  <a:lnSpc>
                    <a:spcPct val="120000"/>
                  </a:lnSpc>
                </a:pPr>
                <a:r>
                  <a:rPr lang="en-US" dirty="0"/>
                  <a:t>The average speed is given by </a:t>
                </a:r>
                <a14:m>
                  <m:oMath xmlns:m="http://schemas.openxmlformats.org/officeDocument/2006/math">
                    <m:f>
                      <m:fPr>
                        <m:ctrlPr>
                          <a:rPr lang="en-US" i="1" dirty="0" smtClean="0">
                            <a:solidFill>
                              <a:srgbClr val="836967"/>
                            </a:solidFill>
                            <a:latin typeface="Cambria Math" panose="02040503050406030204" pitchFamily="18" charset="0"/>
                          </a:rPr>
                        </m:ctrlPr>
                      </m:fPr>
                      <m:num>
                        <m:r>
                          <m:rPr>
                            <m:sty m:val="p"/>
                          </m:rPr>
                          <a:rPr lang="en-US" i="1" dirty="0">
                            <a:latin typeface="Cambria Math" panose="02040503050406030204" pitchFamily="18" charset="0"/>
                          </a:rPr>
                          <m:t>distance</m:t>
                        </m:r>
                        <m:r>
                          <a:rPr lang="en-US" i="1" dirty="0">
                            <a:latin typeface="Cambria Math" panose="02040503050406030204" pitchFamily="18" charset="0"/>
                          </a:rPr>
                          <m:t> </m:t>
                        </m:r>
                        <m:r>
                          <m:rPr>
                            <m:sty m:val="p"/>
                          </m:rPr>
                          <a:rPr lang="en-US" i="1" dirty="0">
                            <a:latin typeface="Cambria Math" panose="02040503050406030204" pitchFamily="18" charset="0"/>
                          </a:rPr>
                          <m:t>travelled</m:t>
                        </m:r>
                      </m:num>
                      <m:den>
                        <m:r>
                          <m:rPr>
                            <m:sty m:val="p"/>
                          </m:rPr>
                          <a:rPr lang="en-US" dirty="0">
                            <a:latin typeface="Cambria Math" panose="02040503050406030204" pitchFamily="18" charset="0"/>
                          </a:rPr>
                          <m:t>time</m:t>
                        </m:r>
                        <m:r>
                          <a:rPr lang="en-US" dirty="0">
                            <a:latin typeface="Cambria Math" panose="02040503050406030204" pitchFamily="18" charset="0"/>
                          </a:rPr>
                          <m:t> </m:t>
                        </m:r>
                        <m:r>
                          <m:rPr>
                            <m:sty m:val="p"/>
                          </m:rPr>
                          <a:rPr lang="en-US" dirty="0">
                            <a:latin typeface="Cambria Math" panose="02040503050406030204" pitchFamily="18" charset="0"/>
                          </a:rPr>
                          <m:t>taken</m:t>
                        </m:r>
                      </m:den>
                    </m:f>
                    <m:r>
                      <a:rPr lang="en-US" i="1" dirty="0" smtClean="0">
                        <a:latin typeface="Cambria Math" panose="02040503050406030204" pitchFamily="18" charset="0"/>
                      </a:rPr>
                      <m:t> </m:t>
                    </m:r>
                  </m:oMath>
                </a14:m>
                <a:r>
                  <a:rPr lang="en-US" dirty="0"/>
                  <a:t>=</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3</m:t>
                        </m:r>
                        <m:r>
                          <a:rPr lang="en-US" b="0" i="0" dirty="0" smtClean="0">
                            <a:latin typeface="Cambria Math" panose="02040503050406030204" pitchFamily="18" charset="0"/>
                          </a:rPr>
                          <m:t>00</m:t>
                        </m:r>
                      </m:num>
                      <m:den>
                        <m:r>
                          <a:rPr lang="en-US" i="0" dirty="0" smtClean="0">
                            <a:latin typeface="Cambria Math" panose="02040503050406030204" pitchFamily="18" charset="0"/>
                          </a:rPr>
                          <m:t>60</m:t>
                        </m:r>
                      </m:den>
                    </m:f>
                  </m:oMath>
                </a14:m>
                <a:endParaRPr lang="en-US" dirty="0"/>
              </a:p>
              <a:p>
                <a:pPr>
                  <a:lnSpc>
                    <a:spcPct val="120000"/>
                  </a:lnSpc>
                </a:pPr>
                <a:r>
                  <a:rPr lang="en-US" dirty="0"/>
                  <a:t>The average speed is the gradient of the line OC=5.</a:t>
                </a:r>
              </a:p>
              <a:p>
                <a:pPr>
                  <a:lnSpc>
                    <a:spcPct val="120000"/>
                  </a:lnSpc>
                </a:pPr>
                <a:r>
                  <a:rPr lang="en-US" dirty="0"/>
                  <a:t>The average speed may also be calculated for any given time interval. For example, for the time interval from t=15 to t=30, the average speed is given by the gradient of the line joining points A and B. This is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0" dirty="0" smtClean="0">
                            <a:solidFill>
                              <a:schemeClr val="tx1"/>
                            </a:solidFill>
                            <a:latin typeface="Cambria Math" panose="02040503050406030204" pitchFamily="18" charset="0"/>
                          </a:rPr>
                          <m:t>100</m:t>
                        </m:r>
                      </m:num>
                      <m:den>
                        <m:r>
                          <a:rPr lang="en-US" b="0" i="0" dirty="0" smtClean="0">
                            <a:solidFill>
                              <a:schemeClr val="tx1"/>
                            </a:solidFill>
                            <a:latin typeface="Cambria Math" panose="02040503050406030204" pitchFamily="18" charset="0"/>
                          </a:rPr>
                          <m:t>15</m:t>
                        </m:r>
                      </m:den>
                    </m:f>
                    <m:r>
                      <a:rPr lang="en-US" i="1" dirty="0" smtClean="0">
                        <a:solidFill>
                          <a:schemeClr val="tx1"/>
                        </a:solidFill>
                        <a:latin typeface="Cambria Math" panose="02040503050406030204" pitchFamily="18" charset="0"/>
                      </a:rPr>
                      <m:t> </m:t>
                    </m:r>
                  </m:oMath>
                </a14:m>
                <a:r>
                  <a:rPr lang="en-US" dirty="0">
                    <a:solidFill>
                      <a:schemeClr val="tx1"/>
                    </a:solidFill>
                  </a:rPr>
                  <a:t>=6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2</m:t>
                        </m:r>
                      </m:num>
                      <m:den>
                        <m:r>
                          <a:rPr lang="en-US" b="0" i="0" dirty="0" smtClean="0">
                            <a:solidFill>
                              <a:schemeClr val="tx1"/>
                            </a:solidFill>
                            <a:latin typeface="Cambria Math" panose="02040503050406030204" pitchFamily="18" charset="0"/>
                          </a:rPr>
                          <m:t>3</m:t>
                        </m:r>
                      </m:den>
                    </m:f>
                    <m:r>
                      <a:rPr lang="en-US" i="1" dirty="0" smtClean="0">
                        <a:solidFill>
                          <a:schemeClr val="tx1"/>
                        </a:solidFill>
                        <a:latin typeface="Cambria Math" panose="02040503050406030204" pitchFamily="18" charset="0"/>
                      </a:rPr>
                      <m:t> </m:t>
                    </m:r>
                  </m:oMath>
                </a14:m>
                <a:r>
                  <a:rPr lang="en-US" dirty="0">
                    <a:solidFill>
                      <a:schemeClr val="tx1"/>
                    </a:solidFill>
                  </a:rPr>
                  <a:t> </a:t>
                </a:r>
                <a:r>
                  <a:rPr lang="en-US" dirty="0" err="1">
                    <a:solidFill>
                      <a:schemeClr val="tx1"/>
                    </a:solidFill>
                  </a:rPr>
                  <a:t>metres</a:t>
                </a:r>
                <a:r>
                  <a:rPr lang="en-US" dirty="0">
                    <a:solidFill>
                      <a:schemeClr val="tx1"/>
                    </a:solidFill>
                  </a:rPr>
                  <a:t> </a:t>
                </a:r>
                <a:r>
                  <a:rPr lang="en-US" dirty="0"/>
                  <a:t>per second.</a:t>
                </a:r>
              </a:p>
              <a:p>
                <a:pPr>
                  <a:lnSpc>
                    <a:spcPct val="120000"/>
                  </a:lnSpc>
                </a:pPr>
                <a:endParaRPr lang="en-US" b="1" dirty="0"/>
              </a:p>
            </p:txBody>
          </p:sp>
        </mc:Choice>
        <mc:Fallback xmlns="">
          <p:sp>
            <p:nvSpPr>
              <p:cNvPr id="3" name="Content Placeholder 2">
                <a:extLst>
                  <a:ext uri="{FF2B5EF4-FFF2-40B4-BE49-F238E27FC236}">
                    <a16:creationId xmlns:a16="http://schemas.microsoft.com/office/drawing/2014/main" id="{7DBA461F-0ED6-443B-A036-3C868BD7ECF0}"/>
                  </a:ext>
                </a:extLst>
              </p:cNvPr>
              <p:cNvSpPr>
                <a:spLocks noGrp="1" noRot="1" noChangeAspect="1" noMove="1" noResize="1" noEditPoints="1" noAdjustHandles="1" noChangeArrowheads="1" noChangeShapeType="1" noTextEdit="1"/>
              </p:cNvSpPr>
              <p:nvPr>
                <p:ph idx="1"/>
              </p:nvPr>
            </p:nvSpPr>
            <p:spPr>
              <a:xfrm>
                <a:off x="0" y="725236"/>
                <a:ext cx="6583680" cy="6121748"/>
              </a:xfrm>
              <a:blipFill>
                <a:blip r:embed="rId4"/>
                <a:stretch>
                  <a:fillRect l="-1204" t="-797" r="-1574"/>
                </a:stretch>
              </a:blipFill>
            </p:spPr>
            <p:txBody>
              <a:bodyPr/>
              <a:lstStyle/>
              <a:p>
                <a:r>
                  <a:rPr lang="en-AU">
                    <a:noFill/>
                  </a:rPr>
                  <a:t> </a:t>
                </a:r>
              </a:p>
            </p:txBody>
          </p:sp>
        </mc:Fallback>
      </mc:AlternateContent>
      <p:pic>
        <p:nvPicPr>
          <p:cNvPr id="1026" name="Picture 2" descr="image">
            <a:extLst>
              <a:ext uri="{FF2B5EF4-FFF2-40B4-BE49-F238E27FC236}">
                <a16:creationId xmlns:a16="http://schemas.microsoft.com/office/drawing/2014/main" id="{8097883F-72AA-4198-8369-F9C157FFA39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3680" y="1305372"/>
            <a:ext cx="5543302" cy="3761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5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p:txBody>
          <a:bodyPr/>
          <a:lstStyle/>
          <a:p>
            <a:r>
              <a:rPr lang="en-AU" dirty="0"/>
              <a:t>Average speed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p:txBody>
              <a:bodyPr/>
              <a:lstStyle/>
              <a:p>
                <a:r>
                  <a:rPr lang="en-US" dirty="0"/>
                  <a:t>In general: average speed=</a:t>
                </a:r>
                <a:r>
                  <a:rPr lang="en-US" dirty="0">
                    <a:solidFill>
                      <a:srgbClr val="836967"/>
                    </a:solidFill>
                  </a:rPr>
                  <a:t> </a:t>
                </a:r>
                <a14:m>
                  <m:oMath xmlns:m="http://schemas.openxmlformats.org/officeDocument/2006/math">
                    <m:f>
                      <m:fPr>
                        <m:ctrlPr>
                          <a:rPr lang="en-US" b="1" i="1" dirty="0" smtClean="0">
                            <a:solidFill>
                              <a:schemeClr val="tx1"/>
                            </a:solidFill>
                            <a:latin typeface="Cambria Math" panose="02040503050406030204" pitchFamily="18" charset="0"/>
                          </a:rPr>
                        </m:ctrlPr>
                      </m:fPr>
                      <m:num>
                        <m:r>
                          <a:rPr lang="en-US" b="1" i="1" dirty="0" smtClean="0">
                            <a:solidFill>
                              <a:schemeClr val="tx1"/>
                            </a:solidFill>
                            <a:latin typeface="Cambria Math" panose="02040503050406030204" pitchFamily="18" charset="0"/>
                          </a:rPr>
                          <m:t>𝒕𝒐𝒕𝒂𝒍</m:t>
                        </m:r>
                        <m:r>
                          <a:rPr lang="en-US" b="1" i="1" dirty="0" smtClean="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𝒅𝒊𝒔𝒕𝒂𝒏𝒄𝒆</m:t>
                        </m:r>
                        <m:r>
                          <a:rPr lang="en-US" b="1" i="1" dirty="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𝒕𝒓𝒂𝒗𝒆𝒍𝒍𝒆𝒅</m:t>
                        </m:r>
                      </m:num>
                      <m:den>
                        <m:r>
                          <a:rPr lang="en-US" b="1" i="1" dirty="0" smtClean="0">
                            <a:solidFill>
                              <a:schemeClr val="tx1"/>
                            </a:solidFill>
                            <a:latin typeface="Cambria Math" panose="02040503050406030204" pitchFamily="18" charset="0"/>
                          </a:rPr>
                          <m:t>𝒕𝒐𝒕𝒂𝒍</m:t>
                        </m:r>
                        <m:r>
                          <a:rPr lang="en-US" b="1" i="1" dirty="0" smtClean="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𝒕𝒊𝒎𝒆</m:t>
                        </m:r>
                        <m:r>
                          <a:rPr lang="en-US" b="1" dirty="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𝒕𝒂𝒌𝒆𝒏</m:t>
                        </m:r>
                      </m:den>
                    </m:f>
                    <m:r>
                      <a:rPr lang="en-US" b="1" i="1" dirty="0">
                        <a:solidFill>
                          <a:schemeClr val="tx1"/>
                        </a:solidFill>
                        <a:latin typeface="Cambria Math" panose="02040503050406030204" pitchFamily="18" charset="0"/>
                      </a:rPr>
                      <m:t> </m:t>
                    </m:r>
                  </m:oMath>
                </a14:m>
                <a:endParaRPr lang="en-US" dirty="0"/>
              </a:p>
              <a:p>
                <a:r>
                  <a:rPr lang="en-US" dirty="0"/>
                  <a:t>So the average speed of an object for </a:t>
                </a:r>
                <a:r>
                  <a:rPr lang="en-US" dirty="0" err="1"/>
                  <a:t>a≤t≤b</a:t>
                </a:r>
                <a:r>
                  <a:rPr lang="en-US" dirty="0"/>
                  <a:t> is given by the gradient of the line passing through points P and Q.</a:t>
                </a:r>
                <a:endParaRPr lang="en-AU" dirty="0"/>
              </a:p>
            </p:txBody>
          </p:sp>
        </mc:Choice>
        <mc:Fallback xmlns="">
          <p:sp>
            <p:nvSpPr>
              <p:cNvPr id="3" name="Content Placeholder 2">
                <a:extLst>
                  <a:ext uri="{FF2B5EF4-FFF2-40B4-BE49-F238E27FC236}">
                    <a16:creationId xmlns:a16="http://schemas.microsoft.com/office/drawing/2014/main" id="{7DBA461F-0ED6-443B-A036-3C868BD7ECF0}"/>
                  </a:ext>
                </a:extLst>
              </p:cNvPr>
              <p:cNvSpPr>
                <a:spLocks noGrp="1" noRot="1" noChangeAspect="1" noMove="1" noResize="1" noEditPoints="1" noAdjustHandles="1" noChangeArrowheads="1" noChangeShapeType="1" noTextEdit="1"/>
              </p:cNvSpPr>
              <p:nvPr>
                <p:ph idx="1"/>
              </p:nvPr>
            </p:nvSpPr>
            <p:spPr>
              <a:blipFill>
                <a:blip r:embed="rId4"/>
                <a:stretch>
                  <a:fillRect l="-1043" r="-1681"/>
                </a:stretch>
              </a:blipFill>
            </p:spPr>
            <p:txBody>
              <a:bodyPr/>
              <a:lstStyle/>
              <a:p>
                <a:r>
                  <a:rPr lang="en-AU">
                    <a:noFill/>
                  </a:rPr>
                  <a:t> </a:t>
                </a:r>
              </a:p>
            </p:txBody>
          </p:sp>
        </mc:Fallback>
      </mc:AlternateContent>
      <p:pic>
        <p:nvPicPr>
          <p:cNvPr id="2050" name="Picture 2" descr="image">
            <a:extLst>
              <a:ext uri="{FF2B5EF4-FFF2-40B4-BE49-F238E27FC236}">
                <a16:creationId xmlns:a16="http://schemas.microsoft.com/office/drawing/2014/main" id="{8D1A801E-D043-49C8-B3D1-F793A5B1E5C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6308" y="3597021"/>
            <a:ext cx="3639384" cy="2895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83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 calcmode="lin" valueType="num">
                                      <p:cBhvr additive="base">
                                        <p:cTn id="19" dur="500" fill="hold"/>
                                        <p:tgtEl>
                                          <p:spTgt spid="2050"/>
                                        </p:tgtEl>
                                        <p:attrNameLst>
                                          <p:attrName>ppt_x</p:attrName>
                                        </p:attrNameLst>
                                      </p:cBhvr>
                                      <p:tavLst>
                                        <p:tav tm="0">
                                          <p:val>
                                            <p:strVal val="#ppt_x"/>
                                          </p:val>
                                        </p:tav>
                                        <p:tav tm="100000">
                                          <p:val>
                                            <p:strVal val="#ppt_x"/>
                                          </p:val>
                                        </p:tav>
                                      </p:tavLst>
                                    </p:anim>
                                    <p:anim calcmode="lin" valueType="num">
                                      <p:cBhvr additive="base">
                                        <p:cTn id="20"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a:xfrm>
                <a:off x="0" y="1434656"/>
                <a:ext cx="8138160" cy="4351338"/>
              </a:xfrm>
            </p:spPr>
            <p:txBody>
              <a:bodyPr/>
              <a:lstStyle/>
              <a:p>
                <a:r>
                  <a:rPr lang="en-US" dirty="0"/>
                  <a:t>The graph of distance travelled (</a:t>
                </a:r>
                <a:r>
                  <a:rPr lang="en-US" dirty="0" err="1"/>
                  <a:t>metres</a:t>
                </a:r>
                <a:r>
                  <a:rPr lang="en-US" dirty="0"/>
                  <a:t>) against time (seconds) for the motion of an object is shown.</a:t>
                </a:r>
              </a:p>
              <a:p>
                <a:r>
                  <a:rPr lang="en-US" dirty="0"/>
                  <a:t>Find the average speed of the object in m/s over the interval from t=2 to t=12.</a:t>
                </a:r>
              </a:p>
              <a:p>
                <a:r>
                  <a:rPr lang="en-US" dirty="0"/>
                  <a:t>Solution</a:t>
                </a:r>
              </a:p>
              <a:p>
                <a:r>
                  <a:rPr lang="en-US" dirty="0"/>
                  <a:t>Average speed=</a:t>
                </a:r>
                <a:r>
                  <a:rPr lang="en-US" b="1" dirty="0">
                    <a:solidFill>
                      <a:schemeClr val="tx1"/>
                    </a:solidFill>
                  </a:rPr>
                  <a:t> </a:t>
                </a:r>
                <a14:m>
                  <m:oMath xmlns:m="http://schemas.openxmlformats.org/officeDocument/2006/math">
                    <m:f>
                      <m:fPr>
                        <m:ctrlPr>
                          <a:rPr lang="en-US" b="1" i="1" dirty="0" smtClean="0">
                            <a:solidFill>
                              <a:schemeClr val="tx1"/>
                            </a:solidFill>
                            <a:latin typeface="Cambria Math" panose="02040503050406030204" pitchFamily="18" charset="0"/>
                          </a:rPr>
                        </m:ctrlPr>
                      </m:fPr>
                      <m:num>
                        <m:r>
                          <a:rPr lang="en-US" b="1" i="1" dirty="0" smtClean="0">
                            <a:solidFill>
                              <a:schemeClr val="tx1"/>
                            </a:solidFill>
                            <a:latin typeface="Cambria Math" panose="02040503050406030204" pitchFamily="18" charset="0"/>
                          </a:rPr>
                          <m:t>𝒕𝒐𝒕𝒂𝒍</m:t>
                        </m:r>
                        <m:r>
                          <a:rPr lang="en-US" b="1" i="1" dirty="0" smtClean="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𝒅𝒊𝒔𝒕𝒂𝒏𝒄𝒆</m:t>
                        </m:r>
                        <m:r>
                          <a:rPr lang="en-US" b="1" i="1" dirty="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𝒕𝒓𝒂𝒗𝒆𝒍𝒍𝒆𝒅</m:t>
                        </m:r>
                      </m:num>
                      <m:den>
                        <m:r>
                          <a:rPr lang="en-US" b="1" i="1" dirty="0" smtClean="0">
                            <a:solidFill>
                              <a:schemeClr val="tx1"/>
                            </a:solidFill>
                            <a:latin typeface="Cambria Math" panose="02040503050406030204" pitchFamily="18" charset="0"/>
                          </a:rPr>
                          <m:t>𝒕𝒐𝒕𝒂𝒍</m:t>
                        </m:r>
                        <m:r>
                          <a:rPr lang="en-US" b="1" i="1" dirty="0" smtClean="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𝒕𝒊𝒎𝒆</m:t>
                        </m:r>
                        <m:r>
                          <a:rPr lang="en-US" b="1" dirty="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𝒕𝒂𝒌𝒆𝒏</m:t>
                        </m:r>
                      </m:den>
                    </m:f>
                    <m:r>
                      <a:rPr lang="en-US" b="1" i="1" dirty="0">
                        <a:solidFill>
                          <a:schemeClr val="tx1"/>
                        </a:solidFill>
                        <a:latin typeface="Cambria Math" panose="02040503050406030204" pitchFamily="18" charset="0"/>
                      </a:rPr>
                      <m:t> </m:t>
                    </m:r>
                  </m:oMath>
                </a14:m>
                <a:endParaRPr lang="en-US" dirty="0"/>
              </a:p>
              <a:p>
                <a:r>
                  <a:rPr lang="en-US" dirty="0"/>
                  <a:t>=</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3</m:t>
                        </m:r>
                        <m:r>
                          <a:rPr lang="en-US" b="0" i="0" dirty="0" smtClean="0">
                            <a:latin typeface="Cambria Math" panose="02040503050406030204" pitchFamily="18" charset="0"/>
                          </a:rPr>
                          <m:t>0−12</m:t>
                        </m:r>
                      </m:num>
                      <m:den>
                        <m:r>
                          <a:rPr lang="en-US" b="0" i="0" dirty="0" smtClean="0">
                            <a:latin typeface="Cambria Math" panose="02040503050406030204" pitchFamily="18" charset="0"/>
                          </a:rPr>
                          <m:t>12−2</m:t>
                        </m:r>
                      </m:den>
                    </m:f>
                    <m:r>
                      <a:rPr lang="en-US" i="1" dirty="0" smtClean="0">
                        <a:latin typeface="Cambria Math" panose="02040503050406030204" pitchFamily="18" charset="0"/>
                      </a:rPr>
                      <m:t> </m:t>
                    </m:r>
                  </m:oMath>
                </a14:m>
                <a:r>
                  <a:rPr lang="en-US" dirty="0"/>
                  <a:t>=</a:t>
                </a:r>
                <a:r>
                  <a:rPr lang="en-US" dirty="0">
                    <a:solidFill>
                      <a:srgbClr val="836967"/>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0" dirty="0" smtClean="0">
                            <a:solidFill>
                              <a:schemeClr val="tx1"/>
                            </a:solidFill>
                            <a:latin typeface="Cambria Math" panose="02040503050406030204" pitchFamily="18" charset="0"/>
                          </a:rPr>
                          <m:t>18</m:t>
                        </m:r>
                      </m:num>
                      <m:den>
                        <m:r>
                          <a:rPr lang="en-US" b="0" i="0" dirty="0" smtClean="0">
                            <a:solidFill>
                              <a:schemeClr val="tx1"/>
                            </a:solidFill>
                            <a:latin typeface="Cambria Math" panose="02040503050406030204" pitchFamily="18" charset="0"/>
                          </a:rPr>
                          <m:t>1</m:t>
                        </m:r>
                        <m:r>
                          <a:rPr lang="en-US" i="0" dirty="0" smtClean="0">
                            <a:solidFill>
                              <a:schemeClr val="tx1"/>
                            </a:solidFill>
                            <a:latin typeface="Cambria Math" panose="02040503050406030204" pitchFamily="18" charset="0"/>
                          </a:rPr>
                          <m:t>0</m:t>
                        </m:r>
                      </m:den>
                    </m:f>
                    <m:r>
                      <a:rPr lang="en-US" i="1" dirty="0" smtClean="0">
                        <a:solidFill>
                          <a:schemeClr val="tx1"/>
                        </a:solidFill>
                        <a:latin typeface="Cambria Math" panose="02040503050406030204" pitchFamily="18" charset="0"/>
                      </a:rPr>
                      <m:t> </m:t>
                    </m:r>
                  </m:oMath>
                </a14:m>
                <a:r>
                  <a:rPr lang="en-US" dirty="0"/>
                  <a:t>=1.8 m/s</a:t>
                </a:r>
                <a:endParaRPr lang="en-AU" dirty="0"/>
              </a:p>
            </p:txBody>
          </p:sp>
        </mc:Choice>
        <mc:Fallback xmlns="">
          <p:sp>
            <p:nvSpPr>
              <p:cNvPr id="3" name="Content Placeholder 2">
                <a:extLst>
                  <a:ext uri="{FF2B5EF4-FFF2-40B4-BE49-F238E27FC236}">
                    <a16:creationId xmlns:a16="http://schemas.microsoft.com/office/drawing/2014/main" id="{7DBA461F-0ED6-443B-A036-3C868BD7ECF0}"/>
                  </a:ext>
                </a:extLst>
              </p:cNvPr>
              <p:cNvSpPr>
                <a:spLocks noGrp="1" noRot="1" noChangeAspect="1" noMove="1" noResize="1" noEditPoints="1" noAdjustHandles="1" noChangeArrowheads="1" noChangeShapeType="1" noTextEdit="1"/>
              </p:cNvSpPr>
              <p:nvPr>
                <p:ph idx="1"/>
              </p:nvPr>
            </p:nvSpPr>
            <p:spPr>
              <a:xfrm>
                <a:off x="0" y="1434656"/>
                <a:ext cx="8138160" cy="4351338"/>
              </a:xfrm>
              <a:blipFill>
                <a:blip r:embed="rId4"/>
                <a:stretch>
                  <a:fillRect l="-1348" t="-2241" r="-974"/>
                </a:stretch>
              </a:blipFill>
            </p:spPr>
            <p:txBody>
              <a:bodyPr/>
              <a:lstStyle/>
              <a:p>
                <a:r>
                  <a:rPr lang="en-AU">
                    <a:noFill/>
                  </a:rPr>
                  <a:t> </a:t>
                </a:r>
              </a:p>
            </p:txBody>
          </p:sp>
        </mc:Fallback>
      </mc:AlternateContent>
      <p:pic>
        <p:nvPicPr>
          <p:cNvPr id="3074" name="Picture 2" descr="image">
            <a:extLst>
              <a:ext uri="{FF2B5EF4-FFF2-40B4-BE49-F238E27FC236}">
                <a16:creationId xmlns:a16="http://schemas.microsoft.com/office/drawing/2014/main" id="{E47F1C81-3ED1-40B1-866F-C7847822BB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44385" y="3345224"/>
            <a:ext cx="4397672" cy="210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850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a:xfrm>
            <a:off x="712076" y="0"/>
            <a:ext cx="10515600" cy="769992"/>
          </a:xfrm>
        </p:spPr>
        <p:txBody>
          <a:bodyPr/>
          <a:lstStyle/>
          <a:p>
            <a:r>
              <a:rPr lang="en-US" dirty="0"/>
              <a:t>Average rate of change for a function</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a:xfrm>
                <a:off x="0" y="769992"/>
                <a:ext cx="7977352" cy="6088008"/>
              </a:xfrm>
            </p:spPr>
            <p:txBody>
              <a:bodyPr/>
              <a:lstStyle/>
              <a:p>
                <a:r>
                  <a:rPr lang="en-US" dirty="0"/>
                  <a:t>The line which passes through two points on a curve is called a </a:t>
                </a:r>
                <a:r>
                  <a:rPr lang="en-US" dirty="0">
                    <a:solidFill>
                      <a:srgbClr val="C00000"/>
                    </a:solidFill>
                  </a:rPr>
                  <a:t>secant</a:t>
                </a:r>
                <a:r>
                  <a:rPr lang="en-US" dirty="0"/>
                  <a:t>.</a:t>
                </a:r>
              </a:p>
              <a:p>
                <a:r>
                  <a:rPr lang="en-US" dirty="0"/>
                  <a:t>The line segment joining two points on a curve is called a chord.</a:t>
                </a:r>
              </a:p>
              <a:p>
                <a:r>
                  <a:rPr lang="en-US" dirty="0">
                    <a:solidFill>
                      <a:srgbClr val="C00000"/>
                    </a:solidFill>
                  </a:rPr>
                  <a:t>Average rate of change</a:t>
                </a:r>
              </a:p>
              <a:p>
                <a:r>
                  <a:rPr lang="en-US" dirty="0"/>
                  <a:t>For any function y=f(x), the average rate of change of y with respect to x over the interval [</a:t>
                </a:r>
                <a:r>
                  <a:rPr lang="en-US" dirty="0" err="1"/>
                  <a:t>a,b</a:t>
                </a:r>
                <a:r>
                  <a:rPr lang="en-US" dirty="0"/>
                  <a:t>] is the gradient of the line through A(</a:t>
                </a:r>
                <a:r>
                  <a:rPr lang="en-US" dirty="0" err="1"/>
                  <a:t>a,f</a:t>
                </a:r>
                <a:r>
                  <a:rPr lang="en-US" dirty="0"/>
                  <a:t>(a)) and B(</a:t>
                </a:r>
                <a:r>
                  <a:rPr lang="en-US" dirty="0" err="1"/>
                  <a:t>b,f</a:t>
                </a:r>
                <a:r>
                  <a:rPr lang="en-US" dirty="0"/>
                  <a:t>(b)) (secant AB).</a:t>
                </a:r>
              </a:p>
              <a:p>
                <a:r>
                  <a:rPr lang="en-US" dirty="0"/>
                  <a:t>That is,</a:t>
                </a:r>
              </a:p>
              <a:p>
                <a:r>
                  <a:rPr lang="en-US" dirty="0"/>
                  <a:t>average rate of change=</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m:rPr>
                            <m:sty m:val="p"/>
                          </m:rPr>
                          <a:rPr lang="en-US" i="1" dirty="0">
                            <a:latin typeface="Cambria Math" panose="02040503050406030204" pitchFamily="18" charset="0"/>
                          </a:rPr>
                          <m:t>f</m:t>
                        </m:r>
                        <m:r>
                          <a:rPr lang="en-US" i="1" dirty="0">
                            <a:latin typeface="Cambria Math" panose="02040503050406030204" pitchFamily="18" charset="0"/>
                          </a:rPr>
                          <m:t>(</m:t>
                        </m:r>
                        <m:r>
                          <m:rPr>
                            <m:sty m:val="p"/>
                          </m:rPr>
                          <a:rPr lang="en-US" i="1" dirty="0">
                            <a:latin typeface="Cambria Math" panose="02040503050406030204" pitchFamily="18" charset="0"/>
                          </a:rPr>
                          <m:t>b</m:t>
                        </m:r>
                        <m:r>
                          <a:rPr lang="en-US" i="1" dirty="0">
                            <a:latin typeface="Cambria Math" panose="02040503050406030204" pitchFamily="18" charset="0"/>
                          </a:rPr>
                          <m:t>)−</m:t>
                        </m:r>
                        <m:r>
                          <m:rPr>
                            <m:sty m:val="p"/>
                          </m:rPr>
                          <a:rPr lang="en-US" i="1" dirty="0">
                            <a:latin typeface="Cambria Math" panose="02040503050406030204" pitchFamily="18" charset="0"/>
                          </a:rPr>
                          <m:t>f</m:t>
                        </m:r>
                        <m:r>
                          <a:rPr lang="en-US" i="1" dirty="0">
                            <a:latin typeface="Cambria Math" panose="02040503050406030204" pitchFamily="18" charset="0"/>
                          </a:rPr>
                          <m:t>(</m:t>
                        </m:r>
                        <m:r>
                          <m:rPr>
                            <m:sty m:val="p"/>
                          </m:rPr>
                          <a:rPr lang="en-US" i="1" dirty="0">
                            <a:latin typeface="Cambria Math" panose="02040503050406030204" pitchFamily="18" charset="0"/>
                          </a:rPr>
                          <m:t>a</m:t>
                        </m:r>
                        <m:r>
                          <a:rPr lang="en-US" i="1" dirty="0">
                            <a:latin typeface="Cambria Math" panose="02040503050406030204" pitchFamily="18" charset="0"/>
                          </a:rPr>
                          <m:t>)</m:t>
                        </m:r>
                      </m:num>
                      <m:den>
                        <m:r>
                          <m:rPr>
                            <m:sty m:val="p"/>
                          </m:rPr>
                          <a:rPr lang="en-US" dirty="0">
                            <a:latin typeface="Cambria Math" panose="02040503050406030204" pitchFamily="18" charset="0"/>
                          </a:rPr>
                          <m:t>b</m:t>
                        </m:r>
                        <m:r>
                          <a:rPr lang="en-US" dirty="0">
                            <a:latin typeface="Cambria Math" panose="02040503050406030204" pitchFamily="18" charset="0"/>
                          </a:rPr>
                          <m:t>−</m:t>
                        </m:r>
                        <m:r>
                          <m:rPr>
                            <m:sty m:val="p"/>
                          </m:rPr>
                          <a:rPr lang="en-US" dirty="0">
                            <a:latin typeface="Cambria Math" panose="02040503050406030204" pitchFamily="18" charset="0"/>
                          </a:rPr>
                          <m:t>a</m:t>
                        </m:r>
                      </m:den>
                    </m:f>
                  </m:oMath>
                </a14:m>
                <a:endParaRPr lang="en-AU" dirty="0"/>
              </a:p>
            </p:txBody>
          </p:sp>
        </mc:Choice>
        <mc:Fallback xmlns="">
          <p:sp>
            <p:nvSpPr>
              <p:cNvPr id="3" name="Content Placeholder 2">
                <a:extLst>
                  <a:ext uri="{FF2B5EF4-FFF2-40B4-BE49-F238E27FC236}">
                    <a16:creationId xmlns:a16="http://schemas.microsoft.com/office/drawing/2014/main" id="{7DBA461F-0ED6-443B-A036-3C868BD7ECF0}"/>
                  </a:ext>
                </a:extLst>
              </p:cNvPr>
              <p:cNvSpPr>
                <a:spLocks noGrp="1" noRot="1" noChangeAspect="1" noMove="1" noResize="1" noEditPoints="1" noAdjustHandles="1" noChangeArrowheads="1" noChangeShapeType="1" noTextEdit="1"/>
              </p:cNvSpPr>
              <p:nvPr>
                <p:ph idx="1"/>
              </p:nvPr>
            </p:nvSpPr>
            <p:spPr>
              <a:xfrm>
                <a:off x="0" y="769992"/>
                <a:ext cx="7977352" cy="6088008"/>
              </a:xfrm>
              <a:blipFill>
                <a:blip r:embed="rId4"/>
                <a:stretch>
                  <a:fillRect l="-1375" t="-1602" r="-2445"/>
                </a:stretch>
              </a:blipFill>
            </p:spPr>
            <p:txBody>
              <a:bodyPr/>
              <a:lstStyle/>
              <a:p>
                <a:r>
                  <a:rPr lang="en-AU">
                    <a:noFill/>
                  </a:rPr>
                  <a:t> </a:t>
                </a:r>
              </a:p>
            </p:txBody>
          </p:sp>
        </mc:Fallback>
      </mc:AlternateContent>
      <p:pic>
        <p:nvPicPr>
          <p:cNvPr id="4098" name="Picture 2" descr="image">
            <a:extLst>
              <a:ext uri="{FF2B5EF4-FFF2-40B4-BE49-F238E27FC236}">
                <a16:creationId xmlns:a16="http://schemas.microsoft.com/office/drawing/2014/main" id="{ABBC0CB4-ADDD-41A8-A409-DBB9112FA8F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9111" y="1525696"/>
            <a:ext cx="4332889" cy="4098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7542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8"/>
                                        </p:tgtEl>
                                        <p:attrNameLst>
                                          <p:attrName>style.visibility</p:attrName>
                                        </p:attrNameLst>
                                      </p:cBhvr>
                                      <p:to>
                                        <p:strVal val="visible"/>
                                      </p:to>
                                    </p:set>
                                    <p:anim calcmode="lin" valueType="num">
                                      <p:cBhvr additive="base">
                                        <p:cTn id="19" dur="500" fill="hold"/>
                                        <p:tgtEl>
                                          <p:spTgt spid="4098"/>
                                        </p:tgtEl>
                                        <p:attrNameLst>
                                          <p:attrName>ppt_x</p:attrName>
                                        </p:attrNameLst>
                                      </p:cBhvr>
                                      <p:tavLst>
                                        <p:tav tm="0">
                                          <p:val>
                                            <p:strVal val="#ppt_x"/>
                                          </p:val>
                                        </p:tav>
                                        <p:tav tm="100000">
                                          <p:val>
                                            <p:strVal val="#ppt_x"/>
                                          </p:val>
                                        </p:tav>
                                      </p:tavLst>
                                    </p:anim>
                                    <p:anim calcmode="lin" valueType="num">
                                      <p:cBhvr additive="base">
                                        <p:cTn id="20"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p:txBody>
          <a:bodyPr/>
          <a:lstStyle/>
          <a:p>
            <a:r>
              <a:rPr lang="en-US" dirty="0"/>
              <a:t>Average rate of change for a function</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p:txBody>
              <a:bodyPr/>
              <a:lstStyle/>
              <a:p>
                <a:r>
                  <a:rPr lang="en-US" dirty="0"/>
                  <a:t>For example, for the function with the graph shown, the average rate of change of y with respect to x over the interval [1,2] is given by the gradient of the secant PQ:</a:t>
                </a:r>
              </a:p>
              <a:p>
                <a:r>
                  <a:rPr lang="en-US" dirty="0"/>
                  <a:t>gradient=</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b="0" i="1" dirty="0" smtClean="0">
                            <a:latin typeface="Cambria Math" panose="02040503050406030204" pitchFamily="18" charset="0"/>
                          </a:rPr>
                          <m:t>4</m:t>
                        </m:r>
                        <m:r>
                          <a:rPr lang="en-US" i="1" dirty="0">
                            <a:latin typeface="Cambria Math" panose="02040503050406030204" pitchFamily="18" charset="0"/>
                          </a:rPr>
                          <m:t>−</m:t>
                        </m:r>
                        <m:r>
                          <a:rPr lang="en-US" b="0" i="1" dirty="0" smtClean="0">
                            <a:latin typeface="Cambria Math" panose="02040503050406030204" pitchFamily="18" charset="0"/>
                          </a:rPr>
                          <m:t>1</m:t>
                        </m:r>
                      </m:num>
                      <m:den>
                        <m:r>
                          <a:rPr lang="en-US" b="0" i="0" dirty="0" smtClean="0">
                            <a:latin typeface="Cambria Math" panose="02040503050406030204" pitchFamily="18" charset="0"/>
                          </a:rPr>
                          <m:t>2</m:t>
                        </m:r>
                        <m:r>
                          <a:rPr lang="en-US" dirty="0">
                            <a:latin typeface="Cambria Math" panose="02040503050406030204" pitchFamily="18" charset="0"/>
                          </a:rPr>
                          <m:t>−</m:t>
                        </m:r>
                        <m:r>
                          <a:rPr lang="en-US" b="0" i="1" dirty="0" smtClean="0">
                            <a:latin typeface="Cambria Math" panose="02040503050406030204" pitchFamily="18" charset="0"/>
                          </a:rPr>
                          <m:t>1</m:t>
                        </m:r>
                      </m:den>
                    </m:f>
                    <m:r>
                      <a:rPr lang="en-US" i="1" dirty="0">
                        <a:latin typeface="Cambria Math" panose="02040503050406030204" pitchFamily="18" charset="0"/>
                      </a:rPr>
                      <m:t> </m:t>
                    </m:r>
                  </m:oMath>
                </a14:m>
                <a:r>
                  <a:rPr lang="en-US" dirty="0"/>
                  <a:t>=3</a:t>
                </a:r>
                <a:endParaRPr lang="en-AU" dirty="0"/>
              </a:p>
            </p:txBody>
          </p:sp>
        </mc:Choice>
        <mc:Fallback xmlns="">
          <p:sp>
            <p:nvSpPr>
              <p:cNvPr id="3" name="Content Placeholder 2">
                <a:extLst>
                  <a:ext uri="{FF2B5EF4-FFF2-40B4-BE49-F238E27FC236}">
                    <a16:creationId xmlns:a16="http://schemas.microsoft.com/office/drawing/2014/main" id="{7DBA461F-0ED6-443B-A036-3C868BD7ECF0}"/>
                  </a:ext>
                </a:extLst>
              </p:cNvPr>
              <p:cNvSpPr>
                <a:spLocks noGrp="1" noRot="1" noChangeAspect="1" noMove="1" noResize="1" noEditPoints="1" noAdjustHandles="1" noChangeArrowheads="1" noChangeShapeType="1" noTextEdit="1"/>
              </p:cNvSpPr>
              <p:nvPr>
                <p:ph idx="1"/>
              </p:nvPr>
            </p:nvSpPr>
            <p:spPr>
              <a:blipFill>
                <a:blip r:embed="rId4"/>
                <a:stretch>
                  <a:fillRect l="-1043" t="-2241" r="-406"/>
                </a:stretch>
              </a:blipFill>
            </p:spPr>
            <p:txBody>
              <a:bodyPr/>
              <a:lstStyle/>
              <a:p>
                <a:r>
                  <a:rPr lang="en-AU">
                    <a:noFill/>
                  </a:rPr>
                  <a:t> </a:t>
                </a:r>
              </a:p>
            </p:txBody>
          </p:sp>
        </mc:Fallback>
      </mc:AlternateContent>
      <p:pic>
        <p:nvPicPr>
          <p:cNvPr id="5122" name="Picture 2" descr="image">
            <a:extLst>
              <a:ext uri="{FF2B5EF4-FFF2-40B4-BE49-F238E27FC236}">
                <a16:creationId xmlns:a16="http://schemas.microsoft.com/office/drawing/2014/main" id="{BC68613B-6209-4ADA-9ACA-96257BA26F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50268" y="2710848"/>
            <a:ext cx="3907221" cy="3532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782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E9A9-B092-46B5-9CE9-6AB00F12BD23}"/>
              </a:ext>
            </a:extLst>
          </p:cNvPr>
          <p:cNvSpPr>
            <a:spLocks noGrp="1"/>
          </p:cNvSpPr>
          <p:nvPr>
            <p:ph type="title"/>
          </p:nvPr>
        </p:nvSpPr>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BA461F-0ED6-443B-A036-3C868BD7ECF0}"/>
                  </a:ext>
                </a:extLst>
              </p:cNvPr>
              <p:cNvSpPr>
                <a:spLocks noGrp="1"/>
              </p:cNvSpPr>
              <p:nvPr>
                <p:ph idx="1"/>
              </p:nvPr>
            </p:nvSpPr>
            <p:spPr/>
            <p:txBody>
              <a:bodyPr/>
              <a:lstStyle/>
              <a:p>
                <a:r>
                  <a:rPr lang="en-US" dirty="0"/>
                  <a:t>Find the average rate of change of the function with rule f(</a:t>
                </a:r>
                <a14:m>
                  <m:oMath xmlns:m="http://schemas.openxmlformats.org/officeDocument/2006/math">
                    <m:r>
                      <a:rPr lang="en-US" i="1" smtClean="0">
                        <a:latin typeface="Cambria Math" panose="02040503050406030204" pitchFamily="18" charset="0"/>
                      </a:rPr>
                      <m:t>𝑥</m:t>
                    </m:r>
                  </m:oMath>
                </a14:m>
                <a:r>
                  <a:rPr lang="en-US" dirty="0"/>
                  <a:t>)=</a:t>
                </a:r>
                <a14:m>
                  <m:oMath xmlns:m="http://schemas.openxmlformats.org/officeDocument/2006/math">
                    <m:sSup>
                      <m:sSupPr>
                        <m:ctrlPr>
                          <a:rPr lang="en-US" i="1" smtClean="0">
                            <a:solidFill>
                              <a:srgbClr val="836967"/>
                            </a:solidFill>
                            <a:latin typeface="Cambria Math" panose="02040503050406030204" pitchFamily="18" charset="0"/>
                          </a:rPr>
                        </m:ctrlPr>
                      </m:sSupPr>
                      <m:e>
                        <m:r>
                          <a:rPr lang="en-US" i="1" smtClean="0">
                            <a:latin typeface="Cambria Math" panose="02040503050406030204" pitchFamily="18" charset="0"/>
                          </a:rPr>
                          <m:t>𝑥</m:t>
                        </m:r>
                      </m:e>
                      <m:sup>
                        <m:r>
                          <a:rPr lang="en-US" b="0" i="1" smtClean="0">
                            <a:latin typeface="Cambria Math" panose="02040503050406030204" pitchFamily="18" charset="0"/>
                          </a:rPr>
                          <m:t>2</m:t>
                        </m:r>
                      </m:sup>
                    </m:sSup>
                  </m:oMath>
                </a14:m>
                <a:r>
                  <a:rPr lang="en-US" dirty="0"/>
                  <a:t>−2</a:t>
                </a:r>
                <a14:m>
                  <m:oMath xmlns:m="http://schemas.openxmlformats.org/officeDocument/2006/math">
                    <m:r>
                      <a:rPr lang="en-US" i="1" smtClean="0">
                        <a:latin typeface="Cambria Math" panose="02040503050406030204" pitchFamily="18" charset="0"/>
                      </a:rPr>
                      <m:t>𝑥</m:t>
                    </m:r>
                    <m:r>
                      <a:rPr lang="en-US" i="1" smtClean="0">
                        <a:latin typeface="Cambria Math" panose="02040503050406030204" pitchFamily="18" charset="0"/>
                      </a:rPr>
                      <m:t> </m:t>
                    </m:r>
                  </m:oMath>
                </a14:m>
                <a:r>
                  <a:rPr lang="en-US" dirty="0"/>
                  <a:t>+5 as </a:t>
                </a:r>
                <a14:m>
                  <m:oMath xmlns:m="http://schemas.openxmlformats.org/officeDocument/2006/math">
                    <m:r>
                      <a:rPr lang="en-US" i="1" smtClean="0">
                        <a:latin typeface="Cambria Math" panose="02040503050406030204" pitchFamily="18" charset="0"/>
                      </a:rPr>
                      <m:t>𝑥</m:t>
                    </m:r>
                  </m:oMath>
                </a14:m>
                <a:r>
                  <a:rPr lang="en-US" dirty="0"/>
                  <a:t> changes from 1 to 5.</a:t>
                </a:r>
              </a:p>
              <a:p>
                <a:r>
                  <a:rPr lang="en-US" dirty="0"/>
                  <a:t>Solution</a:t>
                </a:r>
              </a:p>
              <a:p>
                <a:r>
                  <a:rPr lang="en-US" dirty="0"/>
                  <a:t>Average rate of change =</a:t>
                </a:r>
                <a:r>
                  <a:rPr lang="en-US" dirty="0">
                    <a:solidFill>
                      <a:srgbClr val="836967"/>
                    </a:solidFill>
                  </a:rPr>
                  <a:t> </a:t>
                </a:r>
                <a14:m>
                  <m:oMath xmlns:m="http://schemas.openxmlformats.org/officeDocument/2006/math">
                    <m:f>
                      <m:fPr>
                        <m:ctrlPr>
                          <a:rPr lang="en-US" b="1" i="1" dirty="0" smtClean="0">
                            <a:solidFill>
                              <a:schemeClr val="tx1"/>
                            </a:solidFill>
                            <a:latin typeface="Cambria Math" panose="02040503050406030204" pitchFamily="18" charset="0"/>
                          </a:rPr>
                        </m:ctrlPr>
                      </m:fPr>
                      <m:num>
                        <m:r>
                          <a:rPr lang="en-US" b="1" i="1" dirty="0">
                            <a:solidFill>
                              <a:schemeClr val="tx1"/>
                            </a:solidFill>
                            <a:latin typeface="Cambria Math" panose="02040503050406030204" pitchFamily="18" charset="0"/>
                          </a:rPr>
                          <m:t>𝒄𝒉𝒂𝒏𝒈𝒆</m:t>
                        </m:r>
                        <m:r>
                          <a:rPr lang="en-US" b="1" i="1" dirty="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𝒊𝒏</m:t>
                        </m:r>
                        <m:r>
                          <a:rPr lang="en-US" b="1" i="1" dirty="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𝒚</m:t>
                        </m:r>
                      </m:num>
                      <m:den>
                        <m:r>
                          <a:rPr lang="en-US" b="1" i="1" dirty="0">
                            <a:solidFill>
                              <a:schemeClr val="tx1"/>
                            </a:solidFill>
                            <a:latin typeface="Cambria Math" panose="02040503050406030204" pitchFamily="18" charset="0"/>
                          </a:rPr>
                          <m:t>𝒄𝒉𝒂𝒏𝒈𝒆</m:t>
                        </m:r>
                        <m:r>
                          <a:rPr lang="en-US" b="1" i="1" dirty="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𝒊𝒏</m:t>
                        </m:r>
                        <m:r>
                          <a:rPr lang="en-US" b="1" i="1" dirty="0">
                            <a:solidFill>
                              <a:schemeClr val="tx1"/>
                            </a:solidFill>
                            <a:latin typeface="Cambria Math" panose="02040503050406030204" pitchFamily="18" charset="0"/>
                          </a:rPr>
                          <m:t> </m:t>
                        </m:r>
                        <m:r>
                          <a:rPr lang="en-US" b="1" i="1" dirty="0">
                            <a:solidFill>
                              <a:schemeClr val="tx1"/>
                            </a:solidFill>
                            <a:latin typeface="Cambria Math" panose="02040503050406030204" pitchFamily="18" charset="0"/>
                          </a:rPr>
                          <m:t>𝒙</m:t>
                        </m:r>
                      </m:den>
                    </m:f>
                  </m:oMath>
                </a14:m>
                <a:endParaRPr lang="en-US" b="1" i="1" dirty="0">
                  <a:latin typeface="Cambria Math" panose="02040503050406030204" pitchFamily="18" charset="0"/>
                </a:endParaRPr>
              </a:p>
              <a:p>
                <a14:m>
                  <m:oMath xmlns:m="http://schemas.openxmlformats.org/officeDocument/2006/math">
                    <m:r>
                      <a:rPr lang="en-US" b="0" i="1" dirty="0" smtClean="0">
                        <a:latin typeface="Cambria Math" panose="02040503050406030204" pitchFamily="18" charset="0"/>
                      </a:rPr>
                      <m:t> </m:t>
                    </m:r>
                  </m:oMath>
                </a14:m>
                <a:r>
                  <a:rPr lang="en-US" dirty="0"/>
                  <a:t>f</a:t>
                </a:r>
                <a:r>
                  <a:rPr lang="en-US" dirty="0">
                    <a:solidFill>
                      <a:schemeClr val="tx1"/>
                    </a:solidFill>
                  </a:rPr>
                  <a:t>(1)= </a:t>
                </a:r>
                <a14:m>
                  <m:oMath xmlns:m="http://schemas.openxmlformats.org/officeDocument/2006/math">
                    <m:sSup>
                      <m:sSupPr>
                        <m:ctrlPr>
                          <a:rPr lang="en-US" i="1" smtClean="0">
                            <a:solidFill>
                              <a:schemeClr val="tx1"/>
                            </a:solidFill>
                            <a:latin typeface="Cambria Math" panose="02040503050406030204" pitchFamily="18" charset="0"/>
                          </a:rPr>
                        </m:ctrlPr>
                      </m:sSupPr>
                      <m:e>
                        <m:r>
                          <a:rPr lang="en-US" b="0" i="1" smtClean="0">
                            <a:solidFill>
                              <a:schemeClr val="tx1"/>
                            </a:solidFill>
                            <a:latin typeface="Cambria Math" panose="02040503050406030204" pitchFamily="18" charset="0"/>
                          </a:rPr>
                          <m:t>(1)</m:t>
                        </m:r>
                      </m:e>
                      <m:sup>
                        <m:r>
                          <a:rPr lang="en-US" b="0" i="1" smtClean="0">
                            <a:solidFill>
                              <a:schemeClr val="tx1"/>
                            </a:solidFill>
                            <a:latin typeface="Cambria Math" panose="02040503050406030204" pitchFamily="18" charset="0"/>
                          </a:rPr>
                          <m:t>2</m:t>
                        </m:r>
                      </m:sup>
                    </m:sSup>
                  </m:oMath>
                </a14:m>
                <a:r>
                  <a:rPr lang="en-US" dirty="0">
                    <a:solidFill>
                      <a:schemeClr val="tx1"/>
                    </a:solidFill>
                  </a:rPr>
                  <a:t>−2</a:t>
                </a:r>
                <a14:m>
                  <m:oMath xmlns:m="http://schemas.openxmlformats.org/officeDocument/2006/math">
                    <m:r>
                      <a:rPr lang="en-US" b="0" i="1" smtClean="0">
                        <a:solidFill>
                          <a:schemeClr val="tx1"/>
                        </a:solidFill>
                        <a:latin typeface="Cambria Math" panose="02040503050406030204" pitchFamily="18" charset="0"/>
                      </a:rPr>
                      <m:t>(1)</m:t>
                    </m:r>
                    <m:r>
                      <a:rPr lang="en-US" i="1" smtClean="0">
                        <a:solidFill>
                          <a:schemeClr val="tx1"/>
                        </a:solidFill>
                        <a:latin typeface="Cambria Math" panose="02040503050406030204" pitchFamily="18" charset="0"/>
                      </a:rPr>
                      <m:t> </m:t>
                    </m:r>
                  </m:oMath>
                </a14:m>
                <a:r>
                  <a:rPr lang="en-US" dirty="0">
                    <a:solidFill>
                      <a:schemeClr val="tx1"/>
                    </a:solidFill>
                  </a:rPr>
                  <a:t>+5  =4 </a:t>
                </a:r>
              </a:p>
              <a:p>
                <a:r>
                  <a:rPr lang="en-US" dirty="0">
                    <a:solidFill>
                      <a:schemeClr val="tx1"/>
                    </a:solidFill>
                  </a:rPr>
                  <a:t>f(5)= </a:t>
                </a:r>
                <a14:m>
                  <m:oMath xmlns:m="http://schemas.openxmlformats.org/officeDocument/2006/math">
                    <m:sSup>
                      <m:sSupPr>
                        <m:ctrlPr>
                          <a:rPr lang="en-US" i="1" smtClean="0">
                            <a:solidFill>
                              <a:schemeClr val="tx1"/>
                            </a:solidFill>
                            <a:latin typeface="Cambria Math" panose="02040503050406030204" pitchFamily="18" charset="0"/>
                          </a:rPr>
                        </m:ctrlPr>
                      </m:sSupPr>
                      <m:e>
                        <m:r>
                          <a:rPr lang="en-US" b="0" i="1" smtClean="0">
                            <a:solidFill>
                              <a:schemeClr val="tx1"/>
                            </a:solidFill>
                            <a:latin typeface="Cambria Math" panose="02040503050406030204" pitchFamily="18" charset="0"/>
                          </a:rPr>
                          <m:t>(5)</m:t>
                        </m:r>
                      </m:e>
                      <m:sup>
                        <m:r>
                          <a:rPr lang="en-US" b="0" i="1" smtClean="0">
                            <a:solidFill>
                              <a:schemeClr val="tx1"/>
                            </a:solidFill>
                            <a:latin typeface="Cambria Math" panose="02040503050406030204" pitchFamily="18" charset="0"/>
                          </a:rPr>
                          <m:t>2</m:t>
                        </m:r>
                      </m:sup>
                    </m:sSup>
                  </m:oMath>
                </a14:m>
                <a:r>
                  <a:rPr lang="en-US" dirty="0">
                    <a:solidFill>
                      <a:schemeClr val="tx1"/>
                    </a:solidFill>
                  </a:rPr>
                  <a:t>−2</a:t>
                </a:r>
                <a14:m>
                  <m:oMath xmlns:m="http://schemas.openxmlformats.org/officeDocument/2006/math">
                    <m:r>
                      <a:rPr lang="en-US" b="0" i="1" smtClean="0">
                        <a:solidFill>
                          <a:schemeClr val="tx1"/>
                        </a:solidFill>
                        <a:latin typeface="Cambria Math" panose="02040503050406030204" pitchFamily="18" charset="0"/>
                      </a:rPr>
                      <m:t>(5)</m:t>
                    </m:r>
                    <m:r>
                      <a:rPr lang="en-US" i="1" smtClean="0">
                        <a:solidFill>
                          <a:schemeClr val="tx1"/>
                        </a:solidFill>
                        <a:latin typeface="Cambria Math" panose="02040503050406030204" pitchFamily="18" charset="0"/>
                      </a:rPr>
                      <m:t> </m:t>
                    </m:r>
                  </m:oMath>
                </a14:m>
                <a:r>
                  <a:rPr lang="en-US" dirty="0">
                    <a:solidFill>
                      <a:schemeClr val="tx1"/>
                    </a:solidFill>
                  </a:rPr>
                  <a:t>+5  =20 </a:t>
                </a:r>
              </a:p>
              <a:p>
                <a:r>
                  <a:rPr lang="en-US" dirty="0"/>
                  <a:t>Average rate of change =</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b="0" i="1" dirty="0" smtClean="0">
                            <a:latin typeface="Cambria Math" panose="02040503050406030204" pitchFamily="18" charset="0"/>
                          </a:rPr>
                          <m:t>20</m:t>
                        </m:r>
                        <m:r>
                          <a:rPr lang="en-US" i="1" dirty="0">
                            <a:latin typeface="Cambria Math" panose="02040503050406030204" pitchFamily="18" charset="0"/>
                          </a:rPr>
                          <m:t>−</m:t>
                        </m:r>
                        <m:r>
                          <a:rPr lang="en-US" b="0" i="1" dirty="0" smtClean="0">
                            <a:latin typeface="Cambria Math" panose="02040503050406030204" pitchFamily="18" charset="0"/>
                          </a:rPr>
                          <m:t>4</m:t>
                        </m:r>
                      </m:num>
                      <m:den>
                        <m:r>
                          <a:rPr lang="en-US" b="0" i="0" dirty="0" smtClean="0">
                            <a:latin typeface="Cambria Math" panose="02040503050406030204" pitchFamily="18" charset="0"/>
                          </a:rPr>
                          <m:t>5</m:t>
                        </m:r>
                        <m:r>
                          <a:rPr lang="en-US" dirty="0">
                            <a:latin typeface="Cambria Math" panose="02040503050406030204" pitchFamily="18" charset="0"/>
                          </a:rPr>
                          <m:t>−</m:t>
                        </m:r>
                        <m:r>
                          <a:rPr lang="en-US" b="0" i="1" dirty="0" smtClean="0">
                            <a:latin typeface="Cambria Math" panose="02040503050406030204" pitchFamily="18" charset="0"/>
                          </a:rPr>
                          <m:t>1</m:t>
                        </m:r>
                      </m:den>
                    </m:f>
                    <m:r>
                      <a:rPr lang="en-US" b="0" i="1" dirty="0" smtClean="0">
                        <a:latin typeface="Cambria Math" panose="02040503050406030204" pitchFamily="18" charset="0"/>
                      </a:rPr>
                      <m:t> </m:t>
                    </m:r>
                  </m:oMath>
                </a14:m>
                <a:r>
                  <a:rPr lang="en-US" dirty="0"/>
                  <a:t>=4</a:t>
                </a:r>
                <a:endParaRPr lang="en-AU" dirty="0"/>
              </a:p>
            </p:txBody>
          </p:sp>
        </mc:Choice>
        <mc:Fallback xmlns="">
          <p:sp>
            <p:nvSpPr>
              <p:cNvPr id="3" name="Content Placeholder 2">
                <a:extLst>
                  <a:ext uri="{FF2B5EF4-FFF2-40B4-BE49-F238E27FC236}">
                    <a16:creationId xmlns:a16="http://schemas.microsoft.com/office/drawing/2014/main" id="{7DBA461F-0ED6-443B-A036-3C868BD7ECF0}"/>
                  </a:ext>
                </a:extLst>
              </p:cNvPr>
              <p:cNvSpPr>
                <a:spLocks noGrp="1" noRot="1" noChangeAspect="1" noMove="1" noResize="1" noEditPoints="1" noAdjustHandles="1" noChangeArrowheads="1" noChangeShapeType="1" noTextEdit="1"/>
              </p:cNvSpPr>
              <p:nvPr>
                <p:ph idx="1"/>
              </p:nvPr>
            </p:nvSpPr>
            <p:spPr>
              <a:blipFill>
                <a:blip r:embed="rId4"/>
                <a:stretch>
                  <a:fillRect l="-1043" t="-2241"/>
                </a:stretch>
              </a:blipFill>
            </p:spPr>
            <p:txBody>
              <a:bodyPr/>
              <a:lstStyle/>
              <a:p>
                <a:r>
                  <a:rPr lang="en-AU">
                    <a:noFill/>
                  </a:rPr>
                  <a:t> </a:t>
                </a:r>
              </a:p>
            </p:txBody>
          </p:sp>
        </mc:Fallback>
      </mc:AlternateContent>
    </p:spTree>
    <p:extLst>
      <p:ext uri="{BB962C8B-B14F-4D97-AF65-F5344CB8AC3E}">
        <p14:creationId xmlns:p14="http://schemas.microsoft.com/office/powerpoint/2010/main" val="193077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TotalTime>
  <Words>792</Words>
  <Application>Microsoft Office PowerPoint</Application>
  <PresentationFormat>Widescreen</PresentationFormat>
  <Paragraphs>58</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Cambria Math</vt:lpstr>
      <vt:lpstr>Office Theme</vt:lpstr>
      <vt:lpstr>Average rate of change</vt:lpstr>
      <vt:lpstr>PowerPoint Presentation</vt:lpstr>
      <vt:lpstr>Average speed</vt:lpstr>
      <vt:lpstr>Average speed</vt:lpstr>
      <vt:lpstr>Average speed</vt:lpstr>
      <vt:lpstr>Example </vt:lpstr>
      <vt:lpstr>Average rate of change for a function</vt:lpstr>
      <vt:lpstr>Average rate of change for a function</vt:lpstr>
      <vt:lpstr>Example </vt:lpstr>
      <vt:lpstr>Example </vt:lpstr>
      <vt:lpstr>Example </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Average rate of change</dc:title>
  <dc:creator>Lyn ZHANG</dc:creator>
  <cp:lastModifiedBy>Lyn ZHANG</cp:lastModifiedBy>
  <cp:revision>11</cp:revision>
  <dcterms:created xsi:type="dcterms:W3CDTF">2021-09-07T00:25:36Z</dcterms:created>
  <dcterms:modified xsi:type="dcterms:W3CDTF">2021-10-26T23:57:32Z</dcterms:modified>
</cp:coreProperties>
</file>