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BB1D-7149-4A07-A335-86F469B2B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30472-1A96-4B99-94F6-13BF5AC46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F28F2-43F9-4AD9-A39E-65FA4C9C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22AD-EC00-44C8-BE9C-6F1389A3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BE72E-C518-4678-B454-64F6BC2E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91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4B4A2-6B19-482F-8DCB-74B79E2FA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8AFFF1-A739-41CB-B437-EB93CFC2F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37E76-9382-40B8-A9BB-AF17FA2A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3A275-24F2-4124-BC2E-2C1D9350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67ECA-1E51-4483-B07B-2CD39B4D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916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C41EF2-E36F-420C-BE0E-8EDD71D47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0CA88-9057-4500-9A5C-123853312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C3880-BDF1-4F83-8A44-C41F3167D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4EE6C-D635-427D-9C15-CD9E5D26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A9541-ED1F-4DD3-BACA-6CC1A03C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4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8FFB-7E09-4C11-A728-AB5544F4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A7ED7-47F3-4E21-9E82-8BFB231D0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24EBD-A1CC-4E23-AF6B-E180A5424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959D9-E5BA-451D-A47C-90725F16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F21EB-BC16-45D0-AEF4-AA1D46F7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207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B32C5-7B16-44BA-8A68-03CEBC10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25079-CDCE-4C59-AE2C-A69C9A686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38987-35F9-4F8E-8014-94570C54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DA515-AD70-48E4-A0AD-85BAD4D6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B19A7-9930-436C-8FEF-914B2EBF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433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C2E1B-EC26-4C4D-8F23-5FD8587D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7C7D7-DD8D-4A3B-91D0-55492E02C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95B15-17B1-45A1-9464-434596A9D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A75D5-14A1-41C9-BE07-84035FC5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710AE-7582-4B33-A844-4C261F64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8CAA9-89EE-4A85-89F2-ABB2D8805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92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DBF38-243E-4633-98E2-4CF90855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4E4C6-3437-40FE-A3A8-E9CE88DF1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0B84C-C2AD-41B4-A0E5-976EEFC7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C60A55-5226-4B60-BB9B-9FEC29E33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D88D6-4203-4F51-A8FD-8C72937B1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07FA5-D652-4742-93F8-73630432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AD0995-2C5A-4E7C-B41E-2D83588F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AA31A-CA52-4CC4-BC3D-80FEBDCA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995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10C9-D83B-4000-8469-A2677E27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4C270-94B4-4875-8CCB-AE8858596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4AB32-5E54-497B-9A4E-29DCB683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1D13C-9CE5-4455-9CC7-C1C0C8FA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094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8245E3-A6CB-451B-8732-F600C993F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350BF-31ED-438F-8BC8-80FF39CF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B6837D-3596-4E13-84C8-F4B1855D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31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C3601-358E-4B28-98A3-21F28AD1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E7D22-7892-49E6-A21F-587E24036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D7768-A9C1-407B-A7F8-09709D73E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BF56-A649-444E-86D6-886E17276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F0439-3739-49EE-B674-A241EB9A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5C36D-8E5C-4DB8-BE7B-AB1453C8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839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B9CD3-74C5-45B1-8C6C-517154C66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3FAFA-756B-45F9-9FCD-8B1082618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490FA-9FC7-4AC7-8DBF-C2447117C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0DF34-A239-460C-9998-25019AC6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408C1-3395-4044-85F6-D871E987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D699E-B766-4C70-8DBF-F75196A9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843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F2A215-E639-4BD1-849B-A7CAB775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98585-C3BC-45E6-BEC9-A733D4FF4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110B2-11B3-49E7-8D0F-FEEBCCD02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7E6A-EAB5-42E3-98E2-ABA4A69C5BF9}" type="datetimeFigureOut">
              <a:rPr lang="en-AU" smtClean="0"/>
              <a:t>10/09/2021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CC82E-75CB-44CD-AAC0-B857D67F7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03A0-DA6C-44AD-B17A-43E9373B5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5D1B-F6A7-46F1-B081-72210423D94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239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108763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diversity/change-management-the-more-things-change-the-more-they-stay-the-same-2460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diversity/change-management-the-more-things-change-the-more-they-stay-the-same-2460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diversity/change-management-the-more-things-change-the-more-they-stay-the-same-2460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diversity/change-management-the-more-things-change-the-more-they-stay-the-same-2460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diversity/change-management-the-more-things-change-the-more-they-stay-the-same-2460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diversity/change-management-the-more-things-change-the-more-they-stay-the-same-2460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diversity/change-management-the-more-things-change-the-more-they-stay-the-same-2460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global.com/article/diversity/change-management-the-more-things-change-the-more-they-stay-the-same-2460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AA54-C254-48A3-977A-B9E5F82EB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Instantaneous rate of change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D7F26-E6B2-49D3-A4AE-13DA6CA995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16D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308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3652-1BC4-49D1-8E7F-84099B21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 line at a point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829" y="1690688"/>
                <a:ext cx="6005171" cy="4486275"/>
              </a:xfrm>
            </p:spPr>
            <p:txBody>
              <a:bodyPr/>
              <a:lstStyle/>
              <a:p>
                <a:r>
                  <a:rPr lang="en-US" dirty="0"/>
                  <a:t> It is a line which has ‘the same slope’ as the graph at this point. </a:t>
                </a:r>
              </a:p>
              <a:p>
                <a:r>
                  <a:rPr lang="en-US" dirty="0"/>
                  <a:t>We can illustrate this idea with a specific example. Part of the graph of y=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shown below. We will find the tangent line at the point P(1,1).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829" y="1690688"/>
                <a:ext cx="6005171" cy="4486275"/>
              </a:xfrm>
              <a:blipFill>
                <a:blip r:embed="rId4"/>
                <a:stretch>
                  <a:fillRect l="-1827" t="-2174" r="-60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983D5BA6-7445-4820-A46B-FC737270B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66" y="1253331"/>
            <a:ext cx="586350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89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3652-1BC4-49D1-8E7F-84099B21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 line at a point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4104" y="1477895"/>
                <a:ext cx="6412606" cy="5014979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/>
                  <a:t>We start with the secant PQ0 passing through P(1,1)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(2,4).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The gradient of 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2−1</m:t>
                        </m:r>
                      </m:den>
                    </m:f>
                  </m:oMath>
                </a14:m>
                <a:r>
                  <a:rPr lang="en-US" dirty="0"/>
                  <a:t>=3, and so the equation of the secant 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y=3x−2.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The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,…,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,… on the curve y=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are chosen so that they get closer and closer to P in the following way: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The x-coordinate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(1+2)=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The x-coordinate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(1+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The x-coordinate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(1+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104" y="1477895"/>
                <a:ext cx="6412606" cy="5014979"/>
              </a:xfrm>
              <a:blipFill>
                <a:blip r:embed="rId4"/>
                <a:stretch>
                  <a:fillRect l="-1236" t="-972" b="-9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image">
            <a:extLst>
              <a:ext uri="{FF2B5EF4-FFF2-40B4-BE49-F238E27FC236}">
                <a16:creationId xmlns:a16="http://schemas.microsoft.com/office/drawing/2014/main" id="{C1580409-C3EA-4063-B266-8251D266F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495" y="1442478"/>
            <a:ext cx="586350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4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3652-1BC4-49D1-8E7F-84099B21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96"/>
            <a:ext cx="10515600" cy="755337"/>
          </a:xfrm>
        </p:spPr>
        <p:txBody>
          <a:bodyPr/>
          <a:lstStyle/>
          <a:p>
            <a:r>
              <a:rPr lang="en-US" dirty="0"/>
              <a:t>Tangent line at a point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810" y="823532"/>
                <a:ext cx="7572777" cy="2656267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/>
                  <a:t>We now look at the sequence of secants 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,…,</a:t>
                </a:r>
                <a:r>
                  <a:rPr lang="en-US" dirty="0" err="1"/>
                  <a:t>P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,…. The following table shows the gradient and the equation for each secant.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dirty="0"/>
              </a:p>
              <a:p>
                <a:pPr>
                  <a:lnSpc>
                    <a:spcPct val="120000"/>
                  </a:lnSpc>
                </a:pPr>
                <a:r>
                  <a:rPr lang="en-US" dirty="0"/>
                  <a:t>Secants of the curve y=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through the point P(1,1)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10" y="823532"/>
                <a:ext cx="7572777" cy="2656267"/>
              </a:xfrm>
              <a:blipFill>
                <a:blip r:embed="rId4"/>
                <a:stretch>
                  <a:fillRect l="-1208" t="-1147" r="-1047" b="-22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image">
            <a:extLst>
              <a:ext uri="{FF2B5EF4-FFF2-40B4-BE49-F238E27FC236}">
                <a16:creationId xmlns:a16="http://schemas.microsoft.com/office/drawing/2014/main" id="{C1580409-C3EA-4063-B266-8251D266F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870" y="128833"/>
            <a:ext cx="4310130" cy="319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D2666A-8B8A-4610-BE88-6ED08E1AAC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17" y="3530598"/>
            <a:ext cx="12080383" cy="257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3652-1BC4-49D1-8E7F-84099B21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 line at a point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410572"/>
                <a:ext cx="7289442" cy="435133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The sequence of gradients is 3,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, …, 2+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…</a:t>
                </a:r>
              </a:p>
              <a:p>
                <a:r>
                  <a:rPr lang="en-US" dirty="0"/>
                  <a:t>We can see that the gradients get closer and closer to 2. This is particularly evident from the general gradient, 2+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, since as n→∞,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AU" dirty="0"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den>
                    </m:f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→0.</a:t>
                </a:r>
              </a:p>
              <a:p>
                <a:r>
                  <a:rPr lang="en-US" dirty="0"/>
                  <a:t>We can also see that the secants get closer and closer to the line with equation y=2x−1. This line is the tangent line at the point P, and the gradient of the tangent line is the instantaneous rate of change of y with respect to x at the point P.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10572"/>
                <a:ext cx="7289442" cy="4351338"/>
              </a:xfrm>
              <a:blipFill>
                <a:blip r:embed="rId4"/>
                <a:stretch>
                  <a:fillRect l="-1254" t="-140" r="-16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0AFB6FF9-C979-464F-9704-63CD653F9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39" y="1719967"/>
            <a:ext cx="4589629" cy="341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64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3652-1BC4-49D1-8E7F-84099B21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Estimate the instantaneous rate of change of y with respect to x at the point P(2,9) on the curve y=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+1 by considering the secant PQ, where Q=(2.01,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(2.01)</m:t>
                        </m:r>
                      </m:e>
                      <m:sup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+1).</a:t>
                </a:r>
              </a:p>
              <a:p>
                <a:endParaRPr lang="en-US" dirty="0"/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Gradient of PQ=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i="1" dirty="0">
                                <a:latin typeface="Cambria Math" panose="02040503050406030204" pitchFamily="18" charset="0"/>
                              </a:rPr>
                              <m:t>(2.01)</m:t>
                            </m:r>
                          </m:e>
                          <m:sup>
                            <m:r>
                              <a:rPr lang="en-AU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+1−9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2.01−2</m:t>
                        </m:r>
                      </m:den>
                    </m:f>
                  </m:oMath>
                </a14:m>
                <a:r>
                  <a:rPr lang="en-US" dirty="0"/>
                  <a:t> =12.0601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28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3652-1BC4-49D1-8E7F-84099B21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604091"/>
                <a:ext cx="8667482" cy="435133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 graph represents the area covered by a spreading plant. Area is measured in square </a:t>
                </a:r>
                <a:r>
                  <a:rPr lang="en-US" dirty="0" err="1"/>
                  <a:t>centimetres</a:t>
                </a:r>
                <a:r>
                  <a:rPr lang="en-US" dirty="0"/>
                  <a:t> and time in weeks.</a:t>
                </a:r>
              </a:p>
              <a:p>
                <a:r>
                  <a:rPr lang="en-US" dirty="0"/>
                  <a:t>Find the gradient of the secant PQ.</a:t>
                </a:r>
              </a:p>
              <a:p>
                <a:r>
                  <a:rPr lang="en-US" dirty="0"/>
                  <a:t>The point Q′ has coordinates (3,330). Find the average rate of change of area with respect to time for the interval [2,3], and hence estimate the instantaneous rate of change of the area of the plant at t=2.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Gradient of PQ=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600−300</m:t>
                        </m:r>
                      </m:num>
                      <m:den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7−2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300</m:t>
                        </m:r>
                      </m:num>
                      <m:den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=60</a:t>
                </a:r>
              </a:p>
              <a:p>
                <a:r>
                  <a:rPr lang="en-US" dirty="0"/>
                  <a:t>The average rate of change of area from t=2 to t=7 is 60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per week.</a:t>
                </a:r>
              </a:p>
              <a:p>
                <a:r>
                  <a:rPr lang="en-US" dirty="0"/>
                  <a:t>Gradient of PQ′=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00−300</m:t>
                        </m:r>
                      </m:num>
                      <m:den>
                        <m:r>
                          <a:rPr lang="en-AU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=30</a:t>
                </a:r>
              </a:p>
              <a:p>
                <a:r>
                  <a:rPr lang="en-US" dirty="0"/>
                  <a:t>∴ Gradient at P is approximately 30.</a:t>
                </a:r>
              </a:p>
              <a:p>
                <a:r>
                  <a:rPr lang="en-US" dirty="0"/>
                  <a:t>The instantaneous rate of change of the area of the plant with respect to time when t=2 is approximately 30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per week.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4091"/>
                <a:ext cx="8667482" cy="4351338"/>
              </a:xfrm>
              <a:blipFill>
                <a:blip r:embed="rId4"/>
                <a:stretch>
                  <a:fillRect l="-633" t="-25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image">
            <a:extLst>
              <a:ext uri="{FF2B5EF4-FFF2-40B4-BE49-F238E27FC236}">
                <a16:creationId xmlns:a16="http://schemas.microsoft.com/office/drawing/2014/main" id="{1A4BFC5B-4552-4971-B4FB-ACBBF82AA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537" y="2232349"/>
            <a:ext cx="33337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44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3652-1BC4-49D1-8E7F-84099B21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Consider the curve y=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Using the secant through the points where x=3 and x=3.1, estimate the instantaneous rate of change of y with respect to x at the point where x=3.</a:t>
                </a:r>
              </a:p>
              <a:p>
                <a:r>
                  <a:rPr lang="en-US" dirty="0"/>
                  <a:t>Repeat for the points where x=3 and x=3.001.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When x=3, y=8 and when x=3.1, y=8.5742 (correct to four decimal places).</a:t>
                </a:r>
              </a:p>
              <a:p>
                <a:r>
                  <a:rPr lang="en-US" dirty="0"/>
                  <a:t>The gradient of the line through (3,8) and (3.1,8.5742) is 5.7419.</a:t>
                </a:r>
              </a:p>
              <a:p>
                <a:r>
                  <a:rPr lang="en-US" dirty="0"/>
                  <a:t>Thus an estimate for the instantaneous rate of change of y=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at x=3 is 5.742.</a:t>
                </a:r>
              </a:p>
              <a:p>
                <a:r>
                  <a:rPr lang="en-US" dirty="0"/>
                  <a:t>When x=3.001, y=8.005547.</a:t>
                </a:r>
              </a:p>
              <a:p>
                <a:r>
                  <a:rPr lang="en-US" dirty="0"/>
                  <a:t>The gradient of the line through (3,8) and (3.001,8.005547) is 5.547.</a:t>
                </a:r>
              </a:p>
              <a:p>
                <a:r>
                  <a:rPr lang="en-US" dirty="0"/>
                  <a:t>Note: The true instantaneous rate of change of y with respect to x at x=3 is 5.5452 (correct to four decimal places).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6216F8-12E2-4D4B-8ECC-DFC9A19AD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812" t="-3221" b="-25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85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3652-1BC4-49D1-8E7F-84099B21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216F8-12E2-4D4B-8ECC-DFC9A19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166" y="1690688"/>
            <a:ext cx="6773282" cy="4351338"/>
          </a:xfrm>
        </p:spPr>
        <p:txBody>
          <a:bodyPr/>
          <a:lstStyle/>
          <a:p>
            <a:r>
              <a:rPr lang="en-US" dirty="0"/>
              <a:t>For a function y=f(x), the instantaneous rate of change of y with respect to x at the point (</a:t>
            </a:r>
            <a:r>
              <a:rPr lang="en-US" dirty="0" err="1"/>
              <a:t>a,f</a:t>
            </a:r>
            <a:r>
              <a:rPr lang="en-US" dirty="0"/>
              <a:t>(a)) is the gradient of the tangent line to the graph of y=f(x) at the point (</a:t>
            </a:r>
            <a:r>
              <a:rPr lang="en-US" dirty="0" err="1"/>
              <a:t>a,f</a:t>
            </a:r>
            <a:r>
              <a:rPr lang="en-US" dirty="0"/>
              <a:t>(a)).</a:t>
            </a:r>
            <a:endParaRPr lang="en-AU" dirty="0"/>
          </a:p>
        </p:txBody>
      </p:sp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AC6C6416-A6AE-4336-B77F-0204C0FBB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465" y="1472620"/>
            <a:ext cx="4686589" cy="41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840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780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Instantaneous rate of change</vt:lpstr>
      <vt:lpstr>Tangent line at a point</vt:lpstr>
      <vt:lpstr>Tangent line at a point</vt:lpstr>
      <vt:lpstr>Tangent line at a point</vt:lpstr>
      <vt:lpstr>Tangent line at a point</vt:lpstr>
      <vt:lpstr>Example 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Instantaneous rate of change</dc:title>
  <dc:creator>Lyn ZHANG</dc:creator>
  <cp:lastModifiedBy>Lyn ZHANG</cp:lastModifiedBy>
  <cp:revision>8</cp:revision>
  <dcterms:created xsi:type="dcterms:W3CDTF">2021-09-08T22:48:40Z</dcterms:created>
  <dcterms:modified xsi:type="dcterms:W3CDTF">2021-09-10T05:34:43Z</dcterms:modified>
</cp:coreProperties>
</file>