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9" r:id="rId5"/>
    <p:sldId id="259" r:id="rId6"/>
    <p:sldId id="260" r:id="rId7"/>
    <p:sldId id="261" r:id="rId8"/>
    <p:sldId id="262" r:id="rId9"/>
    <p:sldId id="268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33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9BB1D-7149-4A07-A335-86F469B2BE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0430472-1A96-4B99-94F6-13BF5AC46A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EF28F2-43F9-4AD9-A39E-65FA4C9CD9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C7E6A-EAB5-42E3-98E2-ABA4A69C5BF9}" type="datetimeFigureOut">
              <a:rPr lang="en-AU" smtClean="0"/>
              <a:t>10/09/2021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D922AD-EC00-44C8-BE9C-6F1389A374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5BE72E-C518-4678-B454-64F6BC2EE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E5D1B-F6A7-46F1-B081-72210423D94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84918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4B4A2-6B19-482F-8DCB-74B79E2FA9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8AFFF1-A739-41CB-B437-EB93CFC2FF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C37E76-9382-40B8-A9BB-AF17FA2AA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C7E6A-EAB5-42E3-98E2-ABA4A69C5BF9}" type="datetimeFigureOut">
              <a:rPr lang="en-AU" smtClean="0"/>
              <a:t>10/09/2021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73A275-24F2-4124-BC2E-2C1D93502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D67ECA-1E51-4483-B07B-2CD39B4D4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E5D1B-F6A7-46F1-B081-72210423D94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59163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FC41EF2-E36F-420C-BE0E-8EDD71D475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60CA88-9057-4500-9A5C-1238533120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7C3880-BDF1-4F83-8A44-C41F3167DC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C7E6A-EAB5-42E3-98E2-ABA4A69C5BF9}" type="datetimeFigureOut">
              <a:rPr lang="en-AU" smtClean="0"/>
              <a:t>10/09/2021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74EE6C-D635-427D-9C15-CD9E5D263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9A9541-ED1F-4DD3-BACA-6CC1A03CF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E5D1B-F6A7-46F1-B081-72210423D94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4445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538FFB-7E09-4C11-A728-AB5544F4FD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5A7ED7-47F3-4E21-9E82-8BFB231D0A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024EBD-A1CC-4E23-AF6B-E180A54248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C7E6A-EAB5-42E3-98E2-ABA4A69C5BF9}" type="datetimeFigureOut">
              <a:rPr lang="en-AU" smtClean="0"/>
              <a:t>10/09/2021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F959D9-E5BA-451D-A47C-90725F16D1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5F21EB-BC16-45D0-AEF4-AA1D46F78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E5D1B-F6A7-46F1-B081-72210423D94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02073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2B32C5-7B16-44BA-8A68-03CEBC1002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025079-CDCE-4C59-AE2C-A69C9A6860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438987-35F9-4F8E-8014-94570C5424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C7E6A-EAB5-42E3-98E2-ABA4A69C5BF9}" type="datetimeFigureOut">
              <a:rPr lang="en-AU" smtClean="0"/>
              <a:t>10/09/2021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2DA515-AD70-48E4-A0AD-85BAD4D69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0B19A7-9930-436C-8FEF-914B2EBF95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E5D1B-F6A7-46F1-B081-72210423D94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64334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5C2E1B-EC26-4C4D-8F23-5FD8587D41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77C7D7-DD8D-4A3B-91D0-55492E02CD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195B15-17B1-45A1-9464-434596A9D1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DA75D5-14A1-41C9-BE07-84035FC5B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C7E6A-EAB5-42E3-98E2-ABA4A69C5BF9}" type="datetimeFigureOut">
              <a:rPr lang="en-AU" smtClean="0"/>
              <a:t>10/09/2021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8710AE-7582-4B33-A844-4C261F64D7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F8CAA9-89EE-4A85-89F2-ABB2D8805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E5D1B-F6A7-46F1-B081-72210423D94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69217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BDBF38-243E-4633-98E2-4CF908558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64E4C6-3437-40FE-A3A8-E9CE88DF1E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30B84C-C2AD-41B4-A0E5-976EEFC720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3C60A55-5226-4B60-BB9B-9FEC29E335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68D88D6-4203-4F51-A8FD-8C72937B10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1C07FA5-D652-4742-93F8-73630432AA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C7E6A-EAB5-42E3-98E2-ABA4A69C5BF9}" type="datetimeFigureOut">
              <a:rPr lang="en-AU" smtClean="0"/>
              <a:t>10/09/2021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AD0995-2C5A-4E7C-B41E-2D83588FC3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38AA31A-CA52-4CC4-BC3D-80FEBDCA8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E5D1B-F6A7-46F1-B081-72210423D94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79959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4B10C9-D83B-4000-8469-A2677E2726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64C270-94B4-4875-8CCB-AE88585969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C7E6A-EAB5-42E3-98E2-ABA4A69C5BF9}" type="datetimeFigureOut">
              <a:rPr lang="en-AU" smtClean="0"/>
              <a:t>10/09/2021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84AB32-5E54-497B-9A4E-29DCB6839E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81D13C-9CE5-4455-9CC7-C1C0C8FA1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E5D1B-F6A7-46F1-B081-72210423D94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10940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58245E3-A6CB-451B-8732-F600C993F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C7E6A-EAB5-42E3-98E2-ABA4A69C5BF9}" type="datetimeFigureOut">
              <a:rPr lang="en-AU" smtClean="0"/>
              <a:t>10/09/2021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05350BF-31ED-438F-8BC8-80FF39CFB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B6837D-3596-4E13-84C8-F4B1855DC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E5D1B-F6A7-46F1-B081-72210423D94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70318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CC3601-358E-4B28-98A3-21F28AD1A0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9E7D22-7892-49E6-A21F-587E24036F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1D7768-A9C1-407B-A7F8-09709D73E1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F5BF56-A649-444E-86D6-886E17276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C7E6A-EAB5-42E3-98E2-ABA4A69C5BF9}" type="datetimeFigureOut">
              <a:rPr lang="en-AU" smtClean="0"/>
              <a:t>10/09/2021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AF0439-3739-49EE-B674-A241EB9AB5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75C36D-8E5C-4DB8-BE7B-AB1453C8A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E5D1B-F6A7-46F1-B081-72210423D94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98398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1B9CD3-74C5-45B1-8C6C-517154C665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63FAFA-756B-45F9-9FCD-8B1082618D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6490FA-9FC7-4AC7-8DBF-C2447117C0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00DF34-A239-460C-9998-25019AC626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C7E6A-EAB5-42E3-98E2-ABA4A69C5BF9}" type="datetimeFigureOut">
              <a:rPr lang="en-AU" smtClean="0"/>
              <a:t>10/09/2021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6408C1-3395-4044-85F6-D871E987FE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CD699E-B766-4C70-8DBF-F75196A90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E5D1B-F6A7-46F1-B081-72210423D94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48435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4F2A215-E639-4BD1-849B-A7CAB7752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798585-C3BC-45E6-BEC9-A733D4FF4B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0110B2-11B3-49E7-8D0F-FEEBCCD022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0C7E6A-EAB5-42E3-98E2-ABA4A69C5BF9}" type="datetimeFigureOut">
              <a:rPr lang="en-AU" smtClean="0"/>
              <a:t>10/09/2021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FCC82E-75CB-44CD-AAC0-B857D67F7D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EF03A0-DA6C-44AD-B17A-43E9373B59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BE5D1B-F6A7-46F1-B081-72210423D94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72390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xhere.com/en/photo/1087634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eoplemattersglobal.com/article/diversity/change-management-the-more-things-change-the-more-they-stay-the-same-24605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eoplemattersglobal.com/article/diversity/change-management-the-more-things-change-the-more-they-stay-the-same-24605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eoplemattersglobal.com/article/diversity/change-management-the-more-things-change-the-more-they-stay-the-same-24605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eoplemattersglobal.com/article/diversity/change-management-the-more-things-change-the-more-they-stay-the-same-24605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eoplemattersglobal.com/article/diversity/change-management-the-more-things-change-the-more-they-stay-the-same-24605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eoplemattersglobal.com/article/diversity/change-management-the-more-things-change-the-more-they-stay-the-same-24605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eoplemattersglobal.com/article/diversity/change-management-the-more-things-change-the-more-they-stay-the-same-24605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eoplemattersglobal.com/article/diversity/change-management-the-more-things-change-the-more-they-stay-the-same-24605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8AA54-C254-48A3-977A-B9E5F82EB86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Instantaneous rate of change</a:t>
            </a:r>
            <a:endParaRPr lang="en-A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FD7F26-E6B2-49D3-A4AE-13DA6CA9959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16D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403088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03652-1BC4-49D1-8E7F-84099B2154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Tangent line at a point</a:t>
            </a:r>
            <a:endParaRPr lang="en-A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46216F8-12E2-4D4B-8ECC-DFC9A19ADCB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0829" y="1690688"/>
                <a:ext cx="6005171" cy="4486275"/>
              </a:xfrm>
            </p:spPr>
            <p:txBody>
              <a:bodyPr/>
              <a:lstStyle/>
              <a:p>
                <a:r>
                  <a:rPr lang="en-US" dirty="0"/>
                  <a:t> It is a line which has ‘the same slope’ as the graph at this point. </a:t>
                </a:r>
              </a:p>
              <a:p>
                <a:r>
                  <a:rPr lang="en-US" dirty="0"/>
                  <a:t>We can illustrate this idea with a specific example. Part of the graph of y=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 is shown below. We will find the tangent line at the point P(1,1).</a:t>
                </a:r>
                <a:endParaRPr lang="en-AU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46216F8-12E2-4D4B-8ECC-DFC9A19ADCB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0829" y="1690688"/>
                <a:ext cx="6005171" cy="4486275"/>
              </a:xfrm>
              <a:blipFill>
                <a:blip r:embed="rId4"/>
                <a:stretch>
                  <a:fillRect l="-1827" t="-2174" r="-60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 descr="image">
            <a:extLst>
              <a:ext uri="{FF2B5EF4-FFF2-40B4-BE49-F238E27FC236}">
                <a16:creationId xmlns:a16="http://schemas.microsoft.com/office/drawing/2014/main" id="{983D5BA6-7445-4820-A46B-FC737270BB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7666" y="1253331"/>
            <a:ext cx="5863505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8893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03652-1BC4-49D1-8E7F-84099B2154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Tangent line at a point</a:t>
            </a:r>
            <a:endParaRPr lang="en-A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46216F8-12E2-4D4B-8ECC-DFC9A19ADCB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04104" y="1477895"/>
                <a:ext cx="6412606" cy="5014979"/>
              </a:xfrm>
            </p:spPr>
            <p:txBody>
              <a:bodyPr>
                <a:normAutofit fontScale="85000" lnSpcReduction="20000"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en-US" dirty="0"/>
                  <a:t>We start with the secant PQ0 passing through P(1,1)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i="0" dirty="0" smtClean="0">
                            <a:latin typeface="Cambria Math" panose="02040503050406030204" pitchFamily="18" charset="0"/>
                          </a:rPr>
                          <m:t>Q</m:t>
                        </m:r>
                      </m:e>
                      <m:sub>
                        <m:r>
                          <a:rPr lang="en-US" i="0" dirty="0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(2,4).</a:t>
                </a:r>
              </a:p>
              <a:p>
                <a:pPr>
                  <a:lnSpc>
                    <a:spcPct val="120000"/>
                  </a:lnSpc>
                </a:pPr>
                <a:r>
                  <a:rPr lang="en-US" dirty="0"/>
                  <a:t>The gradient of P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i="0" dirty="0" smtClean="0">
                            <a:latin typeface="Cambria Math" panose="02040503050406030204" pitchFamily="18" charset="0"/>
                          </a:rPr>
                          <m:t>Q</m:t>
                        </m:r>
                      </m:e>
                      <m:sub>
                        <m:r>
                          <a:rPr lang="en-US" i="0" dirty="0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dirty="0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i="0" dirty="0" smtClean="0">
                            <a:latin typeface="Cambria Math" panose="02040503050406030204" pitchFamily="18" charset="0"/>
                          </a:rPr>
                          <m:t>−1</m:t>
                        </m:r>
                      </m:num>
                      <m:den>
                        <m:r>
                          <a:rPr lang="en-US" i="0" dirty="0" smtClean="0">
                            <a:latin typeface="Cambria Math" panose="02040503050406030204" pitchFamily="18" charset="0"/>
                          </a:rPr>
                          <m:t>2−1</m:t>
                        </m:r>
                      </m:den>
                    </m:f>
                  </m:oMath>
                </a14:m>
                <a:r>
                  <a:rPr lang="en-US" dirty="0"/>
                  <a:t>=3, and so the equation of the secant P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dirty="0">
                            <a:latin typeface="Cambria Math" panose="02040503050406030204" pitchFamily="18" charset="0"/>
                          </a:rPr>
                          <m:t>Q</m:t>
                        </m:r>
                      </m:e>
                      <m:sub>
                        <m:r>
                          <a:rPr lang="en-US" dirty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 is y=3x−2.</a:t>
                </a:r>
              </a:p>
              <a:p>
                <a:pPr>
                  <a:lnSpc>
                    <a:spcPct val="120000"/>
                  </a:lnSpc>
                </a:pPr>
                <a:r>
                  <a:rPr lang="en-US" dirty="0"/>
                  <a:t>The points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i="0" dirty="0" smtClean="0">
                            <a:latin typeface="Cambria Math" panose="02040503050406030204" pitchFamily="18" charset="0"/>
                          </a:rPr>
                          <m:t>Q</m:t>
                        </m:r>
                      </m:e>
                      <m:sub>
                        <m:r>
                          <a:rPr lang="en-AU" b="0" i="0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 ,</a:t>
                </a:r>
                <a:r>
                  <a:rPr lang="en-US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dirty="0">
                            <a:latin typeface="Cambria Math" panose="02040503050406030204" pitchFamily="18" charset="0"/>
                          </a:rPr>
                          <m:t>Q</m:t>
                        </m:r>
                      </m:e>
                      <m:sub>
                        <m:r>
                          <a:rPr lang="en-AU" b="0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 ,</a:t>
                </a:r>
                <a:r>
                  <a:rPr lang="en-US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dirty="0">
                            <a:latin typeface="Cambria Math" panose="02040503050406030204" pitchFamily="18" charset="0"/>
                          </a:rPr>
                          <m:t>Q</m:t>
                        </m:r>
                      </m:e>
                      <m:sub>
                        <m:r>
                          <a:rPr lang="en-AU" b="0" i="0" dirty="0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dirty="0"/>
                  <a:t> ,…,</a:t>
                </a:r>
                <a:r>
                  <a:rPr lang="en-US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dirty="0">
                            <a:latin typeface="Cambria Math" panose="02040503050406030204" pitchFamily="18" charset="0"/>
                          </a:rPr>
                          <m:t>Q</m:t>
                        </m:r>
                      </m:e>
                      <m:sub>
                        <m:r>
                          <a:rPr lang="en-AU" b="0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/>
                  <a:t> ,… on the curve y=</a:t>
                </a:r>
                <a:r>
                  <a:rPr lang="en-US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 are chosen so that they get closer and closer to P in the following way:</a:t>
                </a:r>
              </a:p>
              <a:p>
                <a:pPr>
                  <a:lnSpc>
                    <a:spcPct val="120000"/>
                  </a:lnSpc>
                </a:pPr>
                <a:r>
                  <a:rPr lang="en-US" dirty="0"/>
                  <a:t>The x-coordinate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i="0" dirty="0" smtClean="0">
                            <a:latin typeface="Cambria Math" panose="02040503050406030204" pitchFamily="18" charset="0"/>
                          </a:rPr>
                          <m:t>Q</m:t>
                        </m:r>
                      </m:e>
                      <m:sub>
                        <m:r>
                          <a:rPr lang="en-AU" b="0" i="0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(1+2)=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.</a:t>
                </a:r>
              </a:p>
              <a:p>
                <a:pPr>
                  <a:lnSpc>
                    <a:spcPct val="120000"/>
                  </a:lnSpc>
                </a:pPr>
                <a:r>
                  <a:rPr lang="en-US" dirty="0"/>
                  <a:t>The x-coordinate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dirty="0">
                            <a:latin typeface="Cambria Math" panose="02040503050406030204" pitchFamily="18" charset="0"/>
                          </a:rPr>
                          <m:t>Q</m:t>
                        </m:r>
                      </m:e>
                      <m:sub>
                        <m:r>
                          <a:rPr lang="en-AU" b="0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dirty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dirty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/>
                  <a:t>(1+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dirty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dirty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/>
                  <a:t>)=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b="0" i="0" dirty="0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AU" b="0" i="0" dirty="0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.</a:t>
                </a:r>
              </a:p>
              <a:p>
                <a:pPr>
                  <a:lnSpc>
                    <a:spcPct val="120000"/>
                  </a:lnSpc>
                </a:pPr>
                <a:r>
                  <a:rPr lang="en-US" dirty="0"/>
                  <a:t>The x-coordinate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dirty="0">
                            <a:latin typeface="Cambria Math" panose="02040503050406030204" pitchFamily="18" charset="0"/>
                          </a:rPr>
                          <m:t>Q</m:t>
                        </m:r>
                      </m:e>
                      <m:sub>
                        <m:r>
                          <a:rPr lang="en-AU" b="0" i="0" dirty="0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dirty="0"/>
                  <a:t>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dirty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dirty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/>
                  <a:t>(1+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dirty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AU" dirty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)=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b="0" i="0" dirty="0" smtClean="0">
                            <a:latin typeface="Cambria Math" panose="02040503050406030204" pitchFamily="18" charset="0"/>
                          </a:rPr>
                          <m:t>9</m:t>
                        </m:r>
                      </m:num>
                      <m:den>
                        <m:r>
                          <a:rPr lang="en-AU" b="0" i="0" dirty="0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.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46216F8-12E2-4D4B-8ECC-DFC9A19ADCB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4104" y="1477895"/>
                <a:ext cx="6412606" cy="5014979"/>
              </a:xfrm>
              <a:blipFill>
                <a:blip r:embed="rId4"/>
                <a:stretch>
                  <a:fillRect l="-1236" t="-972" b="-97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2" descr="image">
            <a:extLst>
              <a:ext uri="{FF2B5EF4-FFF2-40B4-BE49-F238E27FC236}">
                <a16:creationId xmlns:a16="http://schemas.microsoft.com/office/drawing/2014/main" id="{C1580409-C3EA-4063-B266-8251D266F1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8495" y="1442478"/>
            <a:ext cx="5863505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8744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03652-1BC4-49D1-8E7F-84099B2154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396"/>
            <a:ext cx="10515600" cy="755337"/>
          </a:xfrm>
        </p:spPr>
        <p:txBody>
          <a:bodyPr/>
          <a:lstStyle/>
          <a:p>
            <a:r>
              <a:rPr lang="en-US" dirty="0"/>
              <a:t>Tangent line at a point</a:t>
            </a:r>
            <a:endParaRPr lang="en-A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46216F8-12E2-4D4B-8ECC-DFC9A19ADCB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5810" y="823532"/>
                <a:ext cx="7572777" cy="2656267"/>
              </a:xfrm>
            </p:spPr>
            <p:txBody>
              <a:bodyPr>
                <a:normAutofit fontScale="92500" lnSpcReduction="10000"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en-US" dirty="0"/>
                  <a:t>We now look at the sequence of secants P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i="0" dirty="0" smtClean="0">
                            <a:latin typeface="Cambria Math" panose="02040503050406030204" pitchFamily="18" charset="0"/>
                          </a:rPr>
                          <m:t>Q</m:t>
                        </m:r>
                      </m:e>
                      <m:sub>
                        <m:r>
                          <a:rPr lang="en-US" i="0" dirty="0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,P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dirty="0">
                            <a:latin typeface="Cambria Math" panose="02040503050406030204" pitchFamily="18" charset="0"/>
                          </a:rPr>
                          <m:t>Q</m:t>
                        </m:r>
                      </m:e>
                      <m:sub>
                        <m:r>
                          <a:rPr lang="en-AU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,P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dirty="0">
                            <a:latin typeface="Cambria Math" panose="02040503050406030204" pitchFamily="18" charset="0"/>
                          </a:rPr>
                          <m:t>Q</m:t>
                        </m:r>
                      </m:e>
                      <m:sub>
                        <m:r>
                          <a:rPr lang="en-AU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,P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dirty="0">
                            <a:latin typeface="Cambria Math" panose="02040503050406030204" pitchFamily="18" charset="0"/>
                          </a:rPr>
                          <m:t>Q</m:t>
                        </m:r>
                      </m:e>
                      <m:sub>
                        <m:r>
                          <a:rPr lang="en-AU" dirty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dirty="0"/>
                  <a:t>,…,</a:t>
                </a:r>
                <a:r>
                  <a:rPr lang="en-US" dirty="0" err="1"/>
                  <a:t>P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dirty="0">
                            <a:latin typeface="Cambria Math" panose="02040503050406030204" pitchFamily="18" charset="0"/>
                          </a:rPr>
                          <m:t>Q</m:t>
                        </m:r>
                      </m:e>
                      <m:sub>
                        <m:r>
                          <a:rPr lang="en-AU" i="1" dirty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/>
                  <a:t>,…. The following table shows the gradient and the equation for each secant.</a:t>
                </a:r>
              </a:p>
              <a:p>
                <a:pPr marL="0" indent="0">
                  <a:lnSpc>
                    <a:spcPct val="120000"/>
                  </a:lnSpc>
                  <a:buNone/>
                </a:pPr>
                <a:endParaRPr lang="en-US" dirty="0"/>
              </a:p>
              <a:p>
                <a:pPr>
                  <a:lnSpc>
                    <a:spcPct val="120000"/>
                  </a:lnSpc>
                </a:pPr>
                <a:r>
                  <a:rPr lang="en-US" dirty="0"/>
                  <a:t>Secants of the curve y=</a:t>
                </a:r>
                <a:r>
                  <a:rPr lang="en-US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 through the point P(1,1)</a:t>
                </a:r>
                <a:endParaRPr lang="en-AU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46216F8-12E2-4D4B-8ECC-DFC9A19ADCB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5810" y="823532"/>
                <a:ext cx="7572777" cy="2656267"/>
              </a:xfrm>
              <a:blipFill>
                <a:blip r:embed="rId4"/>
                <a:stretch>
                  <a:fillRect l="-1208" t="-1147" r="-1047" b="-22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2" descr="image">
            <a:extLst>
              <a:ext uri="{FF2B5EF4-FFF2-40B4-BE49-F238E27FC236}">
                <a16:creationId xmlns:a16="http://schemas.microsoft.com/office/drawing/2014/main" id="{C1580409-C3EA-4063-B266-8251D266F1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1870" y="128833"/>
            <a:ext cx="4310130" cy="3198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5D2666A-8B8A-4610-BE88-6ED08E1AACF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1617" y="3530598"/>
            <a:ext cx="12080383" cy="257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2621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03652-1BC4-49D1-8E7F-84099B2154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Tangent line at a point</a:t>
            </a:r>
            <a:endParaRPr lang="en-A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46216F8-12E2-4D4B-8ECC-DFC9A19ADCB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0" y="1410572"/>
                <a:ext cx="7289442" cy="4351338"/>
              </a:xfrm>
            </p:spPr>
            <p:txBody>
              <a:bodyPr>
                <a:normAutofit fontScale="92500"/>
              </a:bodyPr>
              <a:lstStyle/>
              <a:p>
                <a:r>
                  <a:rPr lang="en-US" dirty="0"/>
                  <a:t>The sequence of gradients is 3,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US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b="0" i="0" dirty="0" smtClean="0">
                            <a:latin typeface="Cambria Math" panose="02040503050406030204" pitchFamily="18" charset="0"/>
                          </a:rPr>
                          <m:t>9</m:t>
                        </m:r>
                      </m:num>
                      <m:den>
                        <m:r>
                          <a:rPr lang="en-AU" b="0" i="0" dirty="0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b="0" i="0" dirty="0" smtClean="0">
                            <a:latin typeface="Cambria Math" panose="02040503050406030204" pitchFamily="18" charset="0"/>
                          </a:rPr>
                          <m:t>17</m:t>
                        </m:r>
                      </m:num>
                      <m:den>
                        <m:r>
                          <a:rPr lang="en-AU" b="0" i="0" dirty="0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dirty="0"/>
                  <a:t>, …, 2+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b="0" i="0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US" i="1" dirty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m:rPr>
                                <m:sty m:val="p"/>
                              </m:rPr>
                              <a:rPr lang="en-AU" b="0" i="0" dirty="0" smtClean="0">
                                <a:latin typeface="Cambria Math" panose="02040503050406030204" pitchFamily="18" charset="0"/>
                              </a:rPr>
                              <m:t>n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dirty="0"/>
                  <a:t>, …</a:t>
                </a:r>
              </a:p>
              <a:p>
                <a:r>
                  <a:rPr lang="en-US" dirty="0"/>
                  <a:t>We can see that the gradients get closer and closer to 2. This is particularly evident from the general gradient, 2+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b="0" i="0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US" i="1" dirty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m:rPr>
                                <m:sty m:val="p"/>
                              </m:rPr>
                              <a:rPr lang="en-AU" b="0" i="0" dirty="0" smtClean="0">
                                <a:latin typeface="Cambria Math" panose="02040503050406030204" pitchFamily="18" charset="0"/>
                              </a:rPr>
                              <m:t>n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dirty="0"/>
                  <a:t>, since as n→∞,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dirty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US" i="1" dirty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i="1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m:rPr>
                                <m:sty m:val="p"/>
                              </m:rPr>
                              <a:rPr lang="en-AU" dirty="0">
                                <a:latin typeface="Cambria Math" panose="02040503050406030204" pitchFamily="18" charset="0"/>
                              </a:rPr>
                              <m:t>n</m:t>
                            </m:r>
                          </m:sup>
                        </m:sSup>
                      </m:den>
                    </m:f>
                    <m:r>
                      <a:rPr lang="en-AU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→0.</a:t>
                </a:r>
              </a:p>
              <a:p>
                <a:r>
                  <a:rPr lang="en-US" dirty="0"/>
                  <a:t>We can also see that the secants get closer and closer to the line with equation y=2x−1. This line is the tangent line at the point P, and the gradient of the tangent line is the instantaneous rate of change of y with respect to x at the point P. 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46216F8-12E2-4D4B-8ECC-DFC9A19ADCB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1410572"/>
                <a:ext cx="7289442" cy="4351338"/>
              </a:xfrm>
              <a:blipFill>
                <a:blip r:embed="rId4"/>
                <a:stretch>
                  <a:fillRect l="-1254" t="-140" r="-167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74" name="Picture 2" descr="image">
            <a:extLst>
              <a:ext uri="{FF2B5EF4-FFF2-40B4-BE49-F238E27FC236}">
                <a16:creationId xmlns:a16="http://schemas.microsoft.com/office/drawing/2014/main" id="{0AFB6FF9-C979-464F-9704-63CD653F9D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8839" y="1719967"/>
            <a:ext cx="4589629" cy="3418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2641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03652-1BC4-49D1-8E7F-84099B2154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Example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46216F8-12E2-4D4B-8ECC-DFC9A19ADCB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Estimate the instantaneous rate of change of y with respect to x at the point P(2,9) on the curve y=</a:t>
                </a:r>
                <a:r>
                  <a:rPr lang="en-US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AU" b="0" i="0" dirty="0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dirty="0"/>
                  <a:t> +1 by considering the secant PQ, where Q=(2.01,</a:t>
                </a:r>
                <a:r>
                  <a:rPr lang="en-US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b="0" i="1" dirty="0" smtClean="0">
                            <a:latin typeface="Cambria Math" panose="02040503050406030204" pitchFamily="18" charset="0"/>
                          </a:rPr>
                          <m:t>(2.01)</m:t>
                        </m:r>
                      </m:e>
                      <m:sup>
                        <m:r>
                          <a:rPr lang="en-AU" b="0" i="0" dirty="0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dirty="0"/>
                  <a:t>+1).</a:t>
                </a:r>
              </a:p>
              <a:p>
                <a:endParaRPr lang="en-US" dirty="0"/>
              </a:p>
              <a:p>
                <a:r>
                  <a:rPr lang="en-US" dirty="0"/>
                  <a:t>Solution</a:t>
                </a:r>
              </a:p>
              <a:p>
                <a:r>
                  <a:rPr lang="en-US" dirty="0"/>
                  <a:t>Gradient of PQ=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i="1" dirty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i="1" dirty="0">
                                <a:latin typeface="Cambria Math" panose="02040503050406030204" pitchFamily="18" charset="0"/>
                              </a:rPr>
                              <m:t>(2.01)</m:t>
                            </m:r>
                          </m:e>
                          <m:sup>
                            <m:r>
                              <a:rPr lang="en-AU" dirty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+1−9</m:t>
                        </m:r>
                      </m:num>
                      <m:den>
                        <m:r>
                          <a:rPr lang="en-US" dirty="0">
                            <a:latin typeface="Cambria Math" panose="02040503050406030204" pitchFamily="18" charset="0"/>
                          </a:rPr>
                          <m:t>2.01−2</m:t>
                        </m:r>
                      </m:den>
                    </m:f>
                  </m:oMath>
                </a14:m>
                <a:r>
                  <a:rPr lang="en-US" dirty="0"/>
                  <a:t> =12.0601</a:t>
                </a:r>
                <a:endParaRPr lang="en-AU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46216F8-12E2-4D4B-8ECC-DFC9A19ADCB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32813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03652-1BC4-49D1-8E7F-84099B2154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Example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46216F8-12E2-4D4B-8ECC-DFC9A19ADCB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0" y="1604091"/>
                <a:ext cx="8667482" cy="4351338"/>
              </a:xfrm>
            </p:spPr>
            <p:txBody>
              <a:bodyPr>
                <a:normAutofit fontScale="70000" lnSpcReduction="20000"/>
              </a:bodyPr>
              <a:lstStyle/>
              <a:p>
                <a:r>
                  <a:rPr lang="en-US" dirty="0"/>
                  <a:t>The graph represents the area covered by a spreading plant. Area is measured in square </a:t>
                </a:r>
                <a:r>
                  <a:rPr lang="en-US" dirty="0" err="1"/>
                  <a:t>centimetres</a:t>
                </a:r>
                <a:r>
                  <a:rPr lang="en-US" dirty="0"/>
                  <a:t> and time in weeks.</a:t>
                </a:r>
              </a:p>
              <a:p>
                <a:r>
                  <a:rPr lang="en-US" dirty="0"/>
                  <a:t>Find the gradient of the secant PQ.</a:t>
                </a:r>
              </a:p>
              <a:p>
                <a:r>
                  <a:rPr lang="en-US" dirty="0"/>
                  <a:t>The point Q′ has coordinates (3,330). Find the average rate of change of area with respect to time for the interval [2,3], and hence estimate the instantaneous rate of change of the area of the plant at t=2.</a:t>
                </a:r>
              </a:p>
              <a:p>
                <a:r>
                  <a:rPr lang="en-US" dirty="0"/>
                  <a:t>Solution</a:t>
                </a:r>
              </a:p>
              <a:p>
                <a:r>
                  <a:rPr lang="en-US" dirty="0"/>
                  <a:t>Gradient of PQ=</a:t>
                </a:r>
                <a:r>
                  <a:rPr lang="en-US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600−300</m:t>
                        </m:r>
                      </m:num>
                      <m:den>
                        <m:r>
                          <a:rPr lang="en-US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7−2</m:t>
                        </m:r>
                      </m:den>
                    </m:f>
                    <m:r>
                      <a:rPr lang="en-US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b="0" i="0" dirty="0" smtClean="0">
                            <a:latin typeface="Cambria Math" panose="02040503050406030204" pitchFamily="18" charset="0"/>
                          </a:rPr>
                          <m:t>300</m:t>
                        </m:r>
                      </m:num>
                      <m:den>
                        <m:r>
                          <a:rPr lang="en-AU" b="0" i="0" dirty="0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=60</a:t>
                </a:r>
              </a:p>
              <a:p>
                <a:r>
                  <a:rPr lang="en-US" dirty="0"/>
                  <a:t>The average rate of change of area from t=2 to t=7 is 60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b="0" i="1" dirty="0" smtClean="0">
                            <a:latin typeface="Cambria Math" panose="02040503050406030204" pitchFamily="18" charset="0"/>
                          </a:rPr>
                          <m:t>𝑐𝑚</m:t>
                        </m:r>
                      </m:e>
                      <m:sup>
                        <m:r>
                          <a:rPr lang="en-US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 per week.</a:t>
                </a:r>
              </a:p>
              <a:p>
                <a:r>
                  <a:rPr lang="en-US" dirty="0"/>
                  <a:t>Gradient of PQ′=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00−300</m:t>
                        </m:r>
                      </m:num>
                      <m:den>
                        <m:r>
                          <a:rPr lang="en-AU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den>
                    </m:f>
                    <m:r>
                      <a:rPr lang="en-US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=30</a:t>
                </a:r>
              </a:p>
              <a:p>
                <a:r>
                  <a:rPr lang="en-US" dirty="0"/>
                  <a:t>∴ Gradient at P is approximately 30.</a:t>
                </a:r>
              </a:p>
              <a:p>
                <a:r>
                  <a:rPr lang="en-US" dirty="0"/>
                  <a:t>The instantaneous rate of change of the area of the plant with respect to time when t=2 is approximately 30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b="0" i="1" dirty="0" smtClean="0">
                            <a:latin typeface="Cambria Math" panose="02040503050406030204" pitchFamily="18" charset="0"/>
                          </a:rPr>
                          <m:t>𝑐𝑚</m:t>
                        </m:r>
                      </m:e>
                      <m:sup>
                        <m:r>
                          <a:rPr lang="en-US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 per week.</a:t>
                </a:r>
                <a:endParaRPr lang="en-AU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46216F8-12E2-4D4B-8ECC-DFC9A19ADCB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1604091"/>
                <a:ext cx="8667482" cy="4351338"/>
              </a:xfrm>
              <a:blipFill>
                <a:blip r:embed="rId4"/>
                <a:stretch>
                  <a:fillRect l="-633" t="-252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122" name="Picture 2" descr="image">
            <a:extLst>
              <a:ext uri="{FF2B5EF4-FFF2-40B4-BE49-F238E27FC236}">
                <a16:creationId xmlns:a16="http://schemas.microsoft.com/office/drawing/2014/main" id="{1A4BFC5B-4552-4971-B4FB-ACBBF82AA6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4537" y="2232349"/>
            <a:ext cx="3333750" cy="1866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1448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03652-1BC4-49D1-8E7F-84099B2154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Example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46216F8-12E2-4D4B-8ECC-DFC9A19ADCB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20000"/>
              </a:bodyPr>
              <a:lstStyle/>
              <a:p>
                <a:r>
                  <a:rPr lang="en-US" dirty="0"/>
                  <a:t>Consider the curve y=</a:t>
                </a:r>
                <a:r>
                  <a:rPr lang="en-US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AU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en-US" dirty="0"/>
                  <a:t>.</a:t>
                </a:r>
              </a:p>
              <a:p>
                <a:r>
                  <a:rPr lang="en-US" dirty="0"/>
                  <a:t>Using the secant through the points where x=3 and x=3.1, estimate the instantaneous rate of change of y with respect to x at the point where x=3.</a:t>
                </a:r>
              </a:p>
              <a:p>
                <a:r>
                  <a:rPr lang="en-US" dirty="0"/>
                  <a:t>Repeat for the points where x=3 and x=3.001.</a:t>
                </a:r>
              </a:p>
              <a:p>
                <a:r>
                  <a:rPr lang="en-US" dirty="0"/>
                  <a:t>Solution</a:t>
                </a:r>
              </a:p>
              <a:p>
                <a:r>
                  <a:rPr lang="en-US" dirty="0"/>
                  <a:t>When x=3, y=8 and when x=3.1, y=8.5742 (correct to four decimal places).</a:t>
                </a:r>
              </a:p>
              <a:p>
                <a:r>
                  <a:rPr lang="en-US" dirty="0"/>
                  <a:t>The gradient of the line through (3,8) and (3.1,8.5742) is 5.7419.</a:t>
                </a:r>
              </a:p>
              <a:p>
                <a:r>
                  <a:rPr lang="en-US" dirty="0"/>
                  <a:t>Thus an estimate for the instantaneous rate of change of y=</a:t>
                </a:r>
                <a:r>
                  <a:rPr lang="en-US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i="1" dirty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AU" i="1" dirty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en-US" dirty="0"/>
                  <a:t> at x=3 is 5.742.</a:t>
                </a:r>
              </a:p>
              <a:p>
                <a:r>
                  <a:rPr lang="en-US" dirty="0"/>
                  <a:t>When x=3.001, y=8.005547.</a:t>
                </a:r>
              </a:p>
              <a:p>
                <a:r>
                  <a:rPr lang="en-US" dirty="0"/>
                  <a:t>The gradient of the line through (3,8) and (3.001,8.005547) is 5.547.</a:t>
                </a:r>
              </a:p>
              <a:p>
                <a:r>
                  <a:rPr lang="en-US" dirty="0"/>
                  <a:t>Note: The true instantaneous rate of change of y with respect to x at x=3 is 5.5452 (correct to four decimal places).</a:t>
                </a:r>
                <a:endParaRPr lang="en-AU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46216F8-12E2-4D4B-8ECC-DFC9A19ADCB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 l="-812" t="-3221" b="-252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98855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03652-1BC4-49D1-8E7F-84099B2154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Section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6216F8-12E2-4D4B-8ECC-DFC9A19ADC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0166" y="1690688"/>
            <a:ext cx="6773282" cy="4351338"/>
          </a:xfrm>
        </p:spPr>
        <p:txBody>
          <a:bodyPr/>
          <a:lstStyle/>
          <a:p>
            <a:r>
              <a:rPr lang="en-US" dirty="0"/>
              <a:t>For a function y=f(x), the instantaneous rate of change of y with respect to x at the point (</a:t>
            </a:r>
            <a:r>
              <a:rPr lang="en-US" dirty="0" err="1"/>
              <a:t>a,f</a:t>
            </a:r>
            <a:r>
              <a:rPr lang="en-US" dirty="0"/>
              <a:t>(a)) is the gradient of the tangent line to the graph of y=f(x) at the point (</a:t>
            </a:r>
            <a:r>
              <a:rPr lang="en-US" dirty="0" err="1"/>
              <a:t>a,f</a:t>
            </a:r>
            <a:r>
              <a:rPr lang="en-US" dirty="0"/>
              <a:t>(a)).</a:t>
            </a:r>
            <a:endParaRPr lang="en-AU" dirty="0"/>
          </a:p>
        </p:txBody>
      </p:sp>
      <p:pic>
        <p:nvPicPr>
          <p:cNvPr id="2050" name="Picture 2" descr="image">
            <a:extLst>
              <a:ext uri="{FF2B5EF4-FFF2-40B4-BE49-F238E27FC236}">
                <a16:creationId xmlns:a16="http://schemas.microsoft.com/office/drawing/2014/main" id="{AC6C6416-A6AE-4336-B77F-0204C0FBBB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7465" y="1472620"/>
            <a:ext cx="4686589" cy="4103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58400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</TotalTime>
  <Words>780</Words>
  <Application>Microsoft Office PowerPoint</Application>
  <PresentationFormat>Widescreen</PresentationFormat>
  <Paragraphs>48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Office Theme</vt:lpstr>
      <vt:lpstr>Instantaneous rate of change</vt:lpstr>
      <vt:lpstr>Tangent line at a point</vt:lpstr>
      <vt:lpstr>Tangent line at a point</vt:lpstr>
      <vt:lpstr>Tangent line at a point</vt:lpstr>
      <vt:lpstr>Tangent line at a point</vt:lpstr>
      <vt:lpstr>Example </vt:lpstr>
      <vt:lpstr>Example </vt:lpstr>
      <vt:lpstr>Example </vt:lpstr>
      <vt:lpstr>Section 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Instantaneous rate of change</dc:title>
  <dc:creator>Lyn ZHANG</dc:creator>
  <cp:lastModifiedBy>Lyn ZHANG</cp:lastModifiedBy>
  <cp:revision>8</cp:revision>
  <dcterms:created xsi:type="dcterms:W3CDTF">2021-09-08T22:48:40Z</dcterms:created>
  <dcterms:modified xsi:type="dcterms:W3CDTF">2021-09-10T05:34:43Z</dcterms:modified>
</cp:coreProperties>
</file>