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FAE5-BC90-4DFF-B2E8-BF49A5C14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FA38D-F5AE-4045-BF1F-C1045C5D3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D022-5879-4972-8F61-C837744F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CCC8-670D-4A5B-AB66-57F96FE2962E}" type="datetimeFigureOut">
              <a:rPr lang="en-AU" smtClean="0"/>
              <a:t>14/09/2021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932C8-3AA7-4F80-AAF7-EF11563A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4F05-710A-454C-B181-7A0C7CE0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01B9-EBB5-4F3F-B524-3F26C42884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98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110BF-00FE-4F1C-B4E5-4BAD8FF2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881E6-7A62-444F-8D30-592A5799B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3633A-5F2A-47BB-B3A6-59856EDE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CCC8-670D-4A5B-AB66-57F96FE2962E}" type="datetimeFigureOut">
              <a:rPr lang="en-AU" smtClean="0"/>
              <a:t>14/09/2021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561AE-C97A-4348-A9C4-716EE78D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081B3-6312-4E52-A6B2-AFDD828F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01B9-EBB5-4F3F-B524-3F26C42884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764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2C5203-62DB-4669-9F9F-D13E5D6F9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F015E-9015-490A-ADB7-C27F07BB3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91686-1402-4CDC-A9E3-B9839532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CCC8-670D-4A5B-AB66-57F96FE2962E}" type="datetimeFigureOut">
              <a:rPr lang="en-AU" smtClean="0"/>
              <a:t>14/09/2021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546A6-F9F8-460E-8B32-4CA5C07B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31701-961C-4C63-AB1D-7DFD517A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01B9-EBB5-4F3F-B524-3F26C42884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7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C596-E2CC-4200-95E9-41C38C019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3CE71-1312-4EB8-81F8-1149B9667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992C9-F554-4A6B-8E9B-BE702661D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CCC8-670D-4A5B-AB66-57F96FE2962E}" type="datetimeFigureOut">
              <a:rPr lang="en-AU" smtClean="0"/>
              <a:t>14/09/2021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EFE56-F1BB-42FB-9D77-8151EF22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A33F1-09D4-4A20-B5F7-94EEA487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01B9-EBB5-4F3F-B524-3F26C42884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739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45F9A-60BD-4B1C-90C1-38FF59D68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BCEDC-8137-4744-82A7-ABE33E026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D414F-2C75-44EF-A63E-5E846FAF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CCC8-670D-4A5B-AB66-57F96FE2962E}" type="datetimeFigureOut">
              <a:rPr lang="en-AU" smtClean="0"/>
              <a:t>14/09/2021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34ADC-AD10-4D7F-80FB-A31CD0A7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E0A42-02F7-487D-9433-79A56836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01B9-EBB5-4F3F-B524-3F26C42884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55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3EA7D-FBC9-45AB-ABCA-DD79EC4D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E3753-EC33-4B33-B3F2-9B86F4F2D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4A1EF-F75C-476B-9733-76E783993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866A8-6F64-41E1-A5FE-04344CC5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CCC8-670D-4A5B-AB66-57F96FE2962E}" type="datetimeFigureOut">
              <a:rPr lang="en-AU" smtClean="0"/>
              <a:t>14/09/2021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8D4DB-564F-4F17-B820-04EDA153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20C8B-8668-4BFA-BB93-26F6D575E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01B9-EBB5-4F3F-B524-3F26C42884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389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00E85-92D9-4269-92C2-BD24F2B6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3DE8B-9039-4035-9BF0-9B776071C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4A071-0A98-4AFE-A33C-CB60A16DB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F04E8-590D-4B49-85DC-5D413CF15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A012F8-953A-424F-8F56-5E96AFD57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EEDA46-99E3-4707-AE2A-0DE5028F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CCC8-670D-4A5B-AB66-57F96FE2962E}" type="datetimeFigureOut">
              <a:rPr lang="en-AU" smtClean="0"/>
              <a:t>14/09/2021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4FE33-70FD-435B-B9EA-25D56CD29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48D1C5-2710-4E75-AF6E-083BEFE4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01B9-EBB5-4F3F-B524-3F26C42884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781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8537-9DD6-427F-88B5-12F0BAB2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13D1D-D75B-4CCD-9161-C556ADAF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CCC8-670D-4A5B-AB66-57F96FE2962E}" type="datetimeFigureOut">
              <a:rPr lang="en-AU" smtClean="0"/>
              <a:t>14/09/2021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E924E-A9F1-4A99-BDDC-8DA4FA92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5194D-1AF2-450C-9207-81F154D3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01B9-EBB5-4F3F-B524-3F26C42884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915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745B4-9ABC-4015-913A-F47D7C09D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CCC8-670D-4A5B-AB66-57F96FE2962E}" type="datetimeFigureOut">
              <a:rPr lang="en-AU" smtClean="0"/>
              <a:t>14/09/2021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B5332-9C00-444C-A92E-8B79C7C2E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630AC-A5CA-4ED7-A7AE-DFCEFEA7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01B9-EBB5-4F3F-B524-3F26C42884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427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D9B5-E006-4B29-8857-1D0CC4CA9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836E1-9CD4-4EDD-9B1F-13782FE79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DEEF8-60B4-403B-A2C6-D2B180A38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3ED27-F9E9-4C7E-854B-96D8B6170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CCC8-670D-4A5B-AB66-57F96FE2962E}" type="datetimeFigureOut">
              <a:rPr lang="en-AU" smtClean="0"/>
              <a:t>14/09/2021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518A2-64EE-4F27-A818-C6DF39B2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E7EE8-D888-4940-9AB7-B7508932B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01B9-EBB5-4F3F-B524-3F26C42884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635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1194-AE98-4040-AD33-A2274760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FE3DC5-D856-49C6-BAF3-52A9A1C65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1D408-3873-4158-B626-2312B3C07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07798-A063-4E67-95ED-FEB2EDAF3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CCC8-670D-4A5B-AB66-57F96FE2962E}" type="datetimeFigureOut">
              <a:rPr lang="en-AU" smtClean="0"/>
              <a:t>14/09/2021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91B31-F191-484D-BB53-179428CE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5533D-3105-4EF2-AAA0-D2BDAB9F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01B9-EBB5-4F3F-B524-3F26C42884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101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0683C-FA49-48D6-B46F-DD521AC77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6AB5A-94E9-4A85-BADB-CA51E0F2B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C9EBF-2383-4255-8C9C-7FACE7437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CCC8-670D-4A5B-AB66-57F96FE2962E}" type="datetimeFigureOut">
              <a:rPr lang="en-AU" smtClean="0"/>
              <a:t>14/09/2021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058D5-CFFA-4B20-86E4-2FE49882F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AF71E-F8F5-48F1-9824-6B7462BCC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B01B9-EBB5-4F3F-B524-3F26C42884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11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teinspector.com/images/car-insurance/rate-changes-sig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80000hours.org/problem-profiles/climate-chang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80000hours.org/problem-profiles/climate-chang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97E2-270C-4BF2-BF39-480BF3BEE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16 Rates of change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9CC01-F0DD-4E89-8EDE-9E7554508D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57035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5435-EE74-44E3-8DFC-7D7BA092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the </a:t>
            </a:r>
            <a:r>
              <a:rPr lang="en-US" b="1" dirty="0"/>
              <a:t>secant</a:t>
            </a:r>
            <a:r>
              <a:rPr lang="en-US" dirty="0"/>
              <a:t> line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C650E9-BF4F-49AC-AA1B-5C04754725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1422750"/>
                <a:ext cx="8112071" cy="4351338"/>
              </a:xfrm>
            </p:spPr>
            <p:txBody>
              <a:bodyPr/>
              <a:lstStyle/>
              <a:p>
                <a:r>
                  <a:rPr lang="en-US" dirty="0"/>
                  <a:t>Where a real-life situation is modelled by a straight-line graph, the </a:t>
                </a:r>
                <a:r>
                  <a:rPr lang="en-US" b="1" dirty="0"/>
                  <a:t>gradient </a:t>
                </a:r>
                <a:r>
                  <a:rPr lang="en-US" dirty="0"/>
                  <a:t>represents the rate of change of one quantity with respect to another.</a:t>
                </a:r>
              </a:p>
              <a:p>
                <a:r>
                  <a:rPr lang="en-US" dirty="0"/>
                  <a:t>Average speed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distance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travelled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time</m:t>
                        </m:r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taken</m:t>
                        </m:r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For a function y=f(x), the average rate of change of y with respect to x over the interval [</a:t>
                </a:r>
                <a:r>
                  <a:rPr lang="en-US" dirty="0" err="1"/>
                  <a:t>a,b</a:t>
                </a:r>
                <a:r>
                  <a:rPr lang="en-US" dirty="0"/>
                  <a:t>] is the gradient of the </a:t>
                </a:r>
                <a:r>
                  <a:rPr lang="en-US" b="1" dirty="0"/>
                  <a:t>secant</a:t>
                </a:r>
                <a:r>
                  <a:rPr lang="en-US" dirty="0"/>
                  <a:t> line through (</a:t>
                </a:r>
                <a:r>
                  <a:rPr lang="en-US" dirty="0" err="1"/>
                  <a:t>a,f</a:t>
                </a:r>
                <a:r>
                  <a:rPr lang="en-US" dirty="0"/>
                  <a:t>(a)) and (</a:t>
                </a:r>
                <a:r>
                  <a:rPr lang="en-US" dirty="0" err="1"/>
                  <a:t>b,f</a:t>
                </a:r>
                <a:r>
                  <a:rPr lang="en-US" dirty="0"/>
                  <a:t>(b)).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C650E9-BF4F-49AC-AA1B-5C04754725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422750"/>
                <a:ext cx="8112071" cy="4351338"/>
              </a:xfrm>
              <a:blipFill>
                <a:blip r:embed="rId4"/>
                <a:stretch>
                  <a:fillRect l="-1352" t="-2241" r="-3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52C2C891-B1D2-4AEB-89BA-6256D5104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071" y="1674544"/>
            <a:ext cx="4079929" cy="409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1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5435-EE74-44E3-8DFC-7D7BA092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Velocity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50E9-BF4F-49AC-AA1B-5C0475472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65015"/>
            <a:ext cx="8136497" cy="50278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a function y=f(x), </a:t>
            </a:r>
            <a:r>
              <a:rPr lang="en-US" b="1" dirty="0"/>
              <a:t>the instantaneous rate of change </a:t>
            </a:r>
            <a:r>
              <a:rPr lang="en-US" dirty="0"/>
              <a:t>of y with respect to x at the point (</a:t>
            </a:r>
            <a:r>
              <a:rPr lang="en-US" dirty="0" err="1"/>
              <a:t>a,f</a:t>
            </a:r>
            <a:r>
              <a:rPr lang="en-US" dirty="0"/>
              <a:t>(a)) is the gradient of the tangent line to the graph of y=f(x) at the point (</a:t>
            </a:r>
            <a:r>
              <a:rPr lang="en-US" dirty="0" err="1"/>
              <a:t>a,f</a:t>
            </a:r>
            <a:r>
              <a:rPr lang="en-US" dirty="0"/>
              <a:t>(a)).</a:t>
            </a:r>
          </a:p>
          <a:p>
            <a:r>
              <a:rPr lang="en-US" dirty="0"/>
              <a:t>The </a:t>
            </a:r>
            <a:r>
              <a:rPr lang="en-US" b="1" dirty="0"/>
              <a:t>position</a:t>
            </a:r>
            <a:r>
              <a:rPr lang="en-US" dirty="0"/>
              <a:t> of a particle moving along a straight line specifies its location relative to a reference point O.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average velocity </a:t>
            </a:r>
            <a:r>
              <a:rPr lang="en-US" dirty="0"/>
              <a:t>of the particle is the average rate of change in position with respect to time over a given time interval.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Instantaneous velocity </a:t>
            </a:r>
            <a:r>
              <a:rPr lang="en-US" dirty="0"/>
              <a:t>is the instantaneous rate of change in position with respect to time at a given moment.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C29E07-067A-4123-A803-87BFBE7DC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497" y="1890578"/>
            <a:ext cx="3905250" cy="36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5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215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Office Theme</vt:lpstr>
      <vt:lpstr>Chapter 16 Rates of change</vt:lpstr>
      <vt:lpstr>The gradient of the secant line</vt:lpstr>
      <vt:lpstr>Velocity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 Rates of change</dc:title>
  <dc:creator>Lyn ZHANG</dc:creator>
  <cp:lastModifiedBy>Lyn ZHANG</cp:lastModifiedBy>
  <cp:revision>3</cp:revision>
  <dcterms:created xsi:type="dcterms:W3CDTF">2021-09-13T23:44:48Z</dcterms:created>
  <dcterms:modified xsi:type="dcterms:W3CDTF">2021-09-13T23:54:11Z</dcterms:modified>
</cp:coreProperties>
</file>