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91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532"/>
  </p:normalViewPr>
  <p:slideViewPr>
    <p:cSldViewPr snapToGrid="0" snapToObjects="1">
      <p:cViewPr varScale="1">
        <p:scale>
          <a:sx n="88" d="100"/>
          <a:sy n="88" d="100"/>
        </p:scale>
        <p:origin x="184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2/17/21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856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19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193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25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2/17/21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871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2/17/21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22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2/17/21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67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2/17/21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21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2/17/21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318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2/17/21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947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2/17/21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8520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30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01" r:id="rId4"/>
    <p:sldLayoutId id="2147483702" r:id="rId5"/>
    <p:sldLayoutId id="2147483708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825AF0F-B3D5-4785-B1FF-6130F09EF2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3619" b="10131"/>
          <a:stretch/>
        </p:blipFill>
        <p:spPr>
          <a:xfrm>
            <a:off x="20" y="-839"/>
            <a:ext cx="12191980" cy="6858000"/>
          </a:xfrm>
          <a:prstGeom prst="rect">
            <a:avLst/>
          </a:prstGeom>
        </p:spPr>
      </p:pic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F9FFE17-DE95-4821-ACC1-B90C95449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CF76AF-FF72-4430-A772-058403290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4E565B-2B7B-B142-95C2-454DBEF8D1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1132" y="2091263"/>
            <a:ext cx="8649738" cy="2590800"/>
          </a:xfrm>
        </p:spPr>
        <p:txBody>
          <a:bodyPr>
            <a:normAutofit/>
          </a:bodyPr>
          <a:lstStyle/>
          <a:p>
            <a:r>
              <a:rPr lang="en-AU" sz="6300" b="1"/>
              <a:t>Using and transposing formulas </a:t>
            </a:r>
            <a:endParaRPr lang="en-US" sz="63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66A4CD-6883-9846-B2FE-5E657BCEFA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1130" y="4682062"/>
            <a:ext cx="8652788" cy="4572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Lesson 1F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B1C8180-2FDD-4202-8C45-4057CB1AB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6E86CC6-13EA-4A88-86AD-CF27BF52C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F80B441-4F7D-4B40-8A13-FED03A1F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0C7FD1A-44B1-4E4C-B0C9-A8103DCCDC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3297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4308E-963E-A04B-953D-5713F7A7A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Transposing an exponent and a Fraction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45885" y="908018"/>
                <a:ext cx="10058400" cy="885958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Rearrange 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4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𝑚𝑣</m:t>
                            </m:r>
                          </m:e>
                          <m:sup>
                            <m:r>
                              <a:rPr lang="en-AU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AU" sz="24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to make ”v" the subject</a:t>
                </a:r>
                <a:endParaRPr 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5885" y="908018"/>
                <a:ext cx="10058400" cy="885958"/>
              </a:xfrm>
              <a:blipFill>
                <a:blip r:embed="rId2"/>
                <a:stretch>
                  <a:fillRect l="-7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130323" y="5370018"/>
                <a:ext cx="4564742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v is: v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 smtClean="0">
                            <a:solidFill>
                              <a:srgbClr val="BD9102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800" b="1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800" b="1" i="1" dirty="0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AU" sz="2800" b="1" i="1" dirty="0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num>
                          <m:den>
                            <m:r>
                              <a:rPr lang="en-AU" sz="28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</m:e>
                    </m:rad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5370018"/>
                <a:ext cx="4564742" cy="969176"/>
              </a:xfrm>
              <a:prstGeom prst="rect">
                <a:avLst/>
              </a:prstGeom>
              <a:blipFill>
                <a:blip r:embed="rId3"/>
                <a:stretch>
                  <a:fillRect l="-2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/>
              <p:nvPr/>
            </p:nvSpPr>
            <p:spPr>
              <a:xfrm>
                <a:off x="6966857" y="5477188"/>
                <a:ext cx="1204304" cy="843885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v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AU" sz="2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num>
                          <m:den>
                            <m:r>
                              <a:rPr lang="en-AU" sz="24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</m:e>
                    </m:rad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57" y="5477188"/>
                <a:ext cx="1204304" cy="843885"/>
              </a:xfrm>
              <a:prstGeom prst="rect">
                <a:avLst/>
              </a:prstGeom>
              <a:blipFill>
                <a:blip r:embed="rId4"/>
                <a:stretch>
                  <a:fillRect l="-833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725885" y="5949981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8423746" y="5411285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/>
              <p:nvPr/>
            </p:nvSpPr>
            <p:spPr>
              <a:xfrm>
                <a:off x="1130323" y="2299691"/>
                <a:ext cx="6720109" cy="2388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600" dirty="0">
                    <a:solidFill>
                      <a:srgbClr val="00B0F0"/>
                    </a:solidFill>
                  </a:rPr>
                  <a:t>E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:r>
                  <a:rPr lang="en-US" sz="9600" dirty="0"/>
                  <a:t>=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96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9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m:rPr>
                            <m:nor/>
                          </m:rPr>
                          <a:rPr lang="en-US" sz="9600" dirty="0">
                            <a:solidFill>
                              <a:srgbClr val="7030A0"/>
                            </a:solidFill>
                          </a:rPr>
                          <m:t> </m:t>
                        </m:r>
                        <m:sSup>
                          <m:sSupPr>
                            <m:ctrlPr>
                              <a:rPr lang="en-US" sz="96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96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AU" sz="9600" b="0" i="1" dirty="0" smtClean="0">
                                <a:solidFill>
                                  <a:srgbClr val="BD9102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AU" sz="96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96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2299691"/>
                <a:ext cx="6720109" cy="2388731"/>
              </a:xfrm>
              <a:prstGeom prst="rect">
                <a:avLst/>
              </a:prstGeom>
              <a:blipFill>
                <a:blip r:embed="rId5"/>
                <a:stretch>
                  <a:fillRect l="-9416" t="-18421" b="-14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4273090" y="2610232"/>
            <a:ext cx="763367" cy="805832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2735943" y="2061873"/>
            <a:ext cx="3585028" cy="2814034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645885" y="1839987"/>
            <a:ext cx="6720110" cy="3308137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3009918" y="2253680"/>
            <a:ext cx="2744996" cy="1432949"/>
          </a:xfrm>
          <a:prstGeom prst="donut">
            <a:avLst>
              <a:gd name="adj" fmla="val 4799"/>
            </a:avLst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Doughnut 14">
            <a:extLst>
              <a:ext uri="{FF2B5EF4-FFF2-40B4-BE49-F238E27FC236}">
                <a16:creationId xmlns:a16="http://schemas.microsoft.com/office/drawing/2014/main" id="{60435AD8-DCD4-8A4A-BB38-C99D73438AD1}"/>
              </a:ext>
            </a:extLst>
          </p:cNvPr>
          <p:cNvSpPr/>
          <p:nvPr/>
        </p:nvSpPr>
        <p:spPr>
          <a:xfrm>
            <a:off x="4130435" y="2411609"/>
            <a:ext cx="1441930" cy="1082446"/>
          </a:xfrm>
          <a:prstGeom prst="donut">
            <a:avLst>
              <a:gd name="adj" fmla="val 2775"/>
            </a:avLst>
          </a:prstGeom>
          <a:solidFill>
            <a:schemeClr val="tx1"/>
          </a:solidFill>
          <a:ln>
            <a:solidFill>
              <a:srgbClr val="BD91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4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4308E-963E-A04B-953D-5713F7A7A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Transposing selling price to marked price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5865" y="871580"/>
                <a:ext cx="10058400" cy="885958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Rearrange 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AU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(100−</m:t>
                        </m:r>
                        <m:r>
                          <a:rPr lang="en-AU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AU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𝟏𝟎𝟎</m:t>
                        </m:r>
                      </m:den>
                    </m:f>
                    <m:r>
                      <a:rPr lang="en-AU" sz="24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to a ”M" = formula</a:t>
                </a:r>
                <a:endParaRPr 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5865" y="871580"/>
                <a:ext cx="10058400" cy="885958"/>
              </a:xfrm>
              <a:blipFill>
                <a:blip r:embed="rId2"/>
                <a:stretch>
                  <a:fillRect l="-7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130323" y="5370018"/>
                <a:ext cx="4564742" cy="715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M is: 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en-AU" sz="2800" b="1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num>
                      <m:den>
                        <m:r>
                          <a:rPr lang="en-AU" sz="28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100−</m:t>
                        </m:r>
                        <m:r>
                          <a:rPr lang="en-AU" sz="28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5370018"/>
                <a:ext cx="4564742" cy="715324"/>
              </a:xfrm>
              <a:prstGeom prst="rect">
                <a:avLst/>
              </a:prstGeom>
              <a:blipFill>
                <a:blip r:embed="rId3"/>
                <a:stretch>
                  <a:fillRect l="-2493" b="-86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/>
              <p:nvPr/>
            </p:nvSpPr>
            <p:spPr>
              <a:xfrm>
                <a:off x="6966857" y="5477188"/>
                <a:ext cx="1525418" cy="62639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M </a:t>
                </a:r>
                <a:r>
                  <a:rPr lang="en-US" sz="2400" b="1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num>
                      <m:den>
                        <m:r>
                          <a:rPr lang="en-AU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100−</m:t>
                        </m:r>
                        <m:r>
                          <a:rPr lang="en-AU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57" y="5477188"/>
                <a:ext cx="1525418" cy="626390"/>
              </a:xfrm>
              <a:prstGeom prst="rect">
                <a:avLst/>
              </a:prstGeom>
              <a:blipFill>
                <a:blip r:embed="rId4"/>
                <a:stretch>
                  <a:fillRect l="-6557" b="-784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725885" y="5949981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8423746" y="5411285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/>
              <p:nvPr/>
            </p:nvSpPr>
            <p:spPr>
              <a:xfrm>
                <a:off x="1130323" y="2299691"/>
                <a:ext cx="7293423" cy="2247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600" dirty="0">
                    <a:solidFill>
                      <a:srgbClr val="00B0F0"/>
                    </a:solidFill>
                  </a:rPr>
                  <a:t>S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:r>
                  <a:rPr lang="en-US" sz="9600" dirty="0"/>
                  <a:t>=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96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9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  <m:r>
                          <a:rPr lang="en-AU" sz="9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(100−</m:t>
                        </m:r>
                        <m:r>
                          <a:rPr lang="en-AU" sz="9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  <m:r>
                          <a:rPr lang="en-AU" sz="9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sz="9600" dirty="0">
                            <a:solidFill>
                              <a:srgbClr val="7030A0"/>
                            </a:solidFill>
                          </a:rPr>
                          <m:t> </m:t>
                        </m:r>
                      </m:num>
                      <m:den>
                        <m:r>
                          <a:rPr lang="en-AU" sz="96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endParaRPr lang="en-US" sz="96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2299691"/>
                <a:ext cx="7293423" cy="2247282"/>
              </a:xfrm>
              <a:prstGeom prst="rect">
                <a:avLst/>
              </a:prstGeom>
              <a:blipFill>
                <a:blip r:embed="rId5"/>
                <a:stretch>
                  <a:fillRect l="-8681" t="-25698" r="-1215" b="-15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3207657" y="2452914"/>
            <a:ext cx="798283" cy="895864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2586294" y="1839987"/>
            <a:ext cx="5664198" cy="2935039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645885" y="1568371"/>
            <a:ext cx="8338458" cy="3579754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2986354" y="2105190"/>
            <a:ext cx="4864079" cy="1497440"/>
          </a:xfrm>
          <a:prstGeom prst="donut">
            <a:avLst>
              <a:gd name="adj" fmla="val 4799"/>
            </a:avLst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85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4308E-963E-A04B-953D-5713F7A7A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Transposing a multi-variable formula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5865" y="871580"/>
                <a:ext cx="10058400" cy="885958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Rearrange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AU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AU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den>
                    </m:f>
                    <m:r>
                      <a:rPr lang="en-AU" sz="24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AU" sz="2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to make a ”c" subject</a:t>
                </a:r>
                <a:endParaRPr 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5865" y="871580"/>
                <a:ext cx="10058400" cy="885958"/>
              </a:xfrm>
              <a:blipFill>
                <a:blip r:embed="rId2"/>
                <a:stretch>
                  <a:fillRect l="-7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130323" y="5370018"/>
                <a:ext cx="4564742" cy="715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c is: c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b="1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en-AU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  <m:r>
                          <a:rPr lang="en-AU" sz="2800" b="1" i="1" dirty="0" smtClean="0">
                            <a:solidFill>
                              <a:srgbClr val="BD910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800" b="1" i="1" dirty="0" smtClean="0">
                            <a:solidFill>
                              <a:srgbClr val="BD9102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num>
                      <m:den>
                        <m:r>
                          <a:rPr lang="en-AU" sz="28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5370018"/>
                <a:ext cx="4564742" cy="715324"/>
              </a:xfrm>
              <a:prstGeom prst="rect">
                <a:avLst/>
              </a:prstGeom>
              <a:blipFill>
                <a:blip r:embed="rId3"/>
                <a:stretch>
                  <a:fillRect l="-2493" b="-10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/>
              <p:nvPr/>
            </p:nvSpPr>
            <p:spPr>
              <a:xfrm>
                <a:off x="6749144" y="5416587"/>
                <a:ext cx="1277914" cy="63152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c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𝒌𝒉</m:t>
                        </m:r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num>
                      <m:den>
                        <m:r>
                          <a:rPr lang="en-AU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9144" y="5416587"/>
                <a:ext cx="1277914" cy="631520"/>
              </a:xfrm>
              <a:prstGeom prst="rect">
                <a:avLst/>
              </a:prstGeom>
              <a:blipFill>
                <a:blip r:embed="rId4"/>
                <a:stretch>
                  <a:fillRect l="-6796" b="-784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725885" y="5949981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8423746" y="5411285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/>
              <p:nvPr/>
            </p:nvSpPr>
            <p:spPr>
              <a:xfrm>
                <a:off x="1130323" y="2299691"/>
                <a:ext cx="7293423" cy="22564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96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9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AU" sz="9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  <m:r>
                          <a:rPr lang="en-AU" sz="9600" b="0" i="1" dirty="0" smtClean="0">
                            <a:solidFill>
                              <a:srgbClr val="BD910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AU" sz="9600" b="0" i="1" dirty="0" smtClean="0">
                            <a:solidFill>
                              <a:srgbClr val="BD910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m:rPr>
                            <m:nor/>
                          </m:rPr>
                          <a:rPr lang="en-US" sz="9600" dirty="0">
                            <a:solidFill>
                              <a:srgbClr val="BD9102"/>
                            </a:solidFill>
                          </a:rPr>
                          <m:t> </m:t>
                        </m:r>
                      </m:num>
                      <m:den>
                        <m:r>
                          <a:rPr lang="en-AU" sz="96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  <m:r>
                      <m:rPr>
                        <m:nor/>
                      </m:rPr>
                      <a:rPr lang="en-US" sz="9600" dirty="0" smtClean="0"/>
                      <m:t>=</m:t>
                    </m:r>
                  </m:oMath>
                </a14:m>
                <a:r>
                  <a:rPr lang="en-US" sz="9600" dirty="0">
                    <a:solidFill>
                      <a:srgbClr val="0070C0"/>
                    </a:solidFill>
                  </a:rPr>
                  <a:t> k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2299691"/>
                <a:ext cx="7293423" cy="2256452"/>
              </a:xfrm>
              <a:prstGeom prst="rect">
                <a:avLst/>
              </a:prstGeom>
              <a:blipFill>
                <a:blip r:embed="rId5"/>
                <a:stretch>
                  <a:fillRect t="-27933" b="-122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1988041" y="2405978"/>
            <a:ext cx="701665" cy="787165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763877" y="1757538"/>
            <a:ext cx="3895210" cy="2935039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153817" y="1435181"/>
            <a:ext cx="6653383" cy="3579754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1316274" y="2266791"/>
            <a:ext cx="1475973" cy="1056980"/>
          </a:xfrm>
          <a:prstGeom prst="donut">
            <a:avLst>
              <a:gd name="adj" fmla="val 4799"/>
            </a:avLst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Doughnut 14">
            <a:extLst>
              <a:ext uri="{FF2B5EF4-FFF2-40B4-BE49-F238E27FC236}">
                <a16:creationId xmlns:a16="http://schemas.microsoft.com/office/drawing/2014/main" id="{B481AD83-29BF-4946-91BB-8C1F56098062}"/>
              </a:ext>
            </a:extLst>
          </p:cNvPr>
          <p:cNvSpPr/>
          <p:nvPr/>
        </p:nvSpPr>
        <p:spPr>
          <a:xfrm>
            <a:off x="1130323" y="2132691"/>
            <a:ext cx="3264491" cy="1320140"/>
          </a:xfrm>
          <a:prstGeom prst="donut">
            <a:avLst>
              <a:gd name="adj" fmla="val 0"/>
            </a:avLst>
          </a:prstGeom>
          <a:solidFill>
            <a:schemeClr val="tx1"/>
          </a:solidFill>
          <a:ln>
            <a:solidFill>
              <a:srgbClr val="BD91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79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4308E-963E-A04B-953D-5713F7A7A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Transposing a square root formula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5865" y="871580"/>
                <a:ext cx="10058400" cy="885958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Rearrange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solidFill>
                          <a:srgbClr val="BD910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AU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=3</m:t>
                    </m:r>
                    <m:rad>
                      <m:radPr>
                        <m:degHide m:val="on"/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𝒌</m:t>
                            </m:r>
                          </m:num>
                          <m:den>
                            <m:r>
                              <a:rPr lang="en-AU" sz="24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den>
                        </m:f>
                      </m:e>
                    </m:rad>
                    <m:r>
                      <a:rPr lang="en-AU" sz="2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to make ”k" the subject</a:t>
                </a:r>
                <a:endParaRPr 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5865" y="871580"/>
                <a:ext cx="10058400" cy="885958"/>
              </a:xfrm>
              <a:blipFill>
                <a:blip r:embed="rId2"/>
                <a:stretch>
                  <a:fillRect l="-7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161143" y="5602248"/>
                <a:ext cx="4564742" cy="7212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k is: k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b="1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sz="2800" b="1" i="1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800" b="1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num>
                          <m:den>
                            <m:r>
                              <a:rPr lang="en-AU" sz="2800" b="0" i="1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AU" sz="28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AU" sz="2800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AU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𝑳</m:t>
                    </m:r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1143" y="5602248"/>
                <a:ext cx="4564742" cy="721288"/>
              </a:xfrm>
              <a:prstGeom prst="rect">
                <a:avLst/>
              </a:prstGeom>
              <a:blipFill>
                <a:blip r:embed="rId3"/>
                <a:stretch>
                  <a:fillRect l="-2778" b="-122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/>
              <p:nvPr/>
            </p:nvSpPr>
            <p:spPr>
              <a:xfrm>
                <a:off x="6749144" y="5416587"/>
                <a:ext cx="1425327" cy="63152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k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sz="2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num>
                          <m:den>
                            <m:r>
                              <a:rPr lang="en-AU" sz="24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AU" sz="2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𝑳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9144" y="5416587"/>
                <a:ext cx="1425327" cy="631520"/>
              </a:xfrm>
              <a:prstGeom prst="rect">
                <a:avLst/>
              </a:prstGeom>
              <a:blipFill>
                <a:blip r:embed="rId4"/>
                <a:stretch>
                  <a:fillRect l="-6087" b="-784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725885" y="5949981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8423746" y="5411285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/>
              <p:nvPr/>
            </p:nvSpPr>
            <p:spPr>
              <a:xfrm>
                <a:off x="1130323" y="2299691"/>
                <a:ext cx="7293423" cy="30986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:r>
                  <a:rPr lang="en-US" sz="9600" dirty="0">
                    <a:solidFill>
                      <a:srgbClr val="0070C0"/>
                    </a:solidFill>
                  </a:rPr>
                  <a:t>h </a:t>
                </a:r>
                <a14:m>
                  <m:oMath xmlns:m="http://schemas.openxmlformats.org/officeDocument/2006/math">
                    <m:r>
                      <a:rPr lang="en-AU" sz="96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9600" b="1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ad>
                      <m:radPr>
                        <m:degHide m:val="on"/>
                        <m:ctrlPr>
                          <a:rPr lang="en-US" sz="9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9600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96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𝒌</m:t>
                            </m:r>
                          </m:num>
                          <m:den>
                            <m:r>
                              <a:rPr lang="en-AU" sz="9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den>
                        </m:f>
                      </m:e>
                    </m:rad>
                    <m:r>
                      <m:rPr>
                        <m:nor/>
                      </m:rPr>
                      <a:rPr lang="en-US" sz="9600" dirty="0" smtClean="0"/>
                      <m:t>=</m:t>
                    </m:r>
                  </m:oMath>
                </a14:m>
                <a:endParaRPr lang="en-US" sz="96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2299691"/>
                <a:ext cx="7293423" cy="3098605"/>
              </a:xfrm>
              <a:prstGeom prst="rect">
                <a:avLst/>
              </a:prstGeom>
              <a:blipFill>
                <a:blip r:embed="rId5"/>
                <a:stretch>
                  <a:fillRect l="-3993" b="-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5321763" y="2931887"/>
            <a:ext cx="774237" cy="890696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3098681" y="2299691"/>
            <a:ext cx="4047959" cy="3041299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1239848" y="2030463"/>
            <a:ext cx="6653383" cy="3579754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5122661" y="2670629"/>
            <a:ext cx="1144807" cy="2459487"/>
          </a:xfrm>
          <a:prstGeom prst="donut">
            <a:avLst>
              <a:gd name="adj" fmla="val 4799"/>
            </a:avLst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6E77CA5-1E8C-6F40-9081-EA6F05A10C3B}"/>
              </a:ext>
            </a:extLst>
          </p:cNvPr>
          <p:cNvSpPr txBox="1"/>
          <p:nvPr/>
        </p:nvSpPr>
        <p:spPr>
          <a:xfrm>
            <a:off x="8092333" y="2137849"/>
            <a:ext cx="39769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 that the square root is the skin whose opposite is squaring.</a:t>
            </a:r>
          </a:p>
        </p:txBody>
      </p:sp>
    </p:spTree>
    <p:extLst>
      <p:ext uri="{BB962C8B-B14F-4D97-AF65-F5344CB8AC3E}">
        <p14:creationId xmlns:p14="http://schemas.microsoft.com/office/powerpoint/2010/main" val="2129246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4308E-963E-A04B-953D-5713F7A7A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Transposing a subject denominator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5865" y="871580"/>
                <a:ext cx="10058400" cy="885958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Rearrange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solidFill>
                          <a:srgbClr val="BD910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D</m:t>
                    </m:r>
                    <m:r>
                      <a:rPr lang="en-AU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1" i="1" dirty="0" smtClean="0">
                            <a:latin typeface="Cambria Math" panose="02040503050406030204" pitchFamily="18" charset="0"/>
                          </a:rPr>
                          <m:t>𝒎</m:t>
                        </m:r>
                      </m:num>
                      <m:den>
                        <m:r>
                          <a:rPr lang="en-AU" sz="2400" b="1" i="1" dirty="0" smtClean="0">
                            <a:latin typeface="Cambria Math" panose="02040503050406030204" pitchFamily="18" charset="0"/>
                          </a:rPr>
                          <m:t>𝒗</m:t>
                        </m:r>
                      </m:den>
                    </m:f>
                  </m:oMath>
                </a14:m>
                <a:r>
                  <a:rPr lang="en-US" sz="2400" dirty="0"/>
                  <a:t> to make ”v" the subject</a:t>
                </a:r>
                <a:endParaRPr 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5865" y="871580"/>
                <a:ext cx="10058400" cy="885958"/>
              </a:xfrm>
              <a:blipFill>
                <a:blip r:embed="rId2"/>
                <a:stretch>
                  <a:fillRect l="-757" t="-1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161143" y="5602248"/>
                <a:ext cx="4564742" cy="739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v is: v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AU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srgbClr val="FF0000"/>
                    </a:solidFill>
                  </a:rPr>
                  <a:t>m</a:t>
                </a:r>
                <a:r>
                  <a:rPr lang="en-US" sz="28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num>
                      <m:den>
                        <m:r>
                          <a:rPr lang="en-AU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srgbClr val="0070C0"/>
                    </a:solidFill>
                  </a:rPr>
                  <a:t> </a:t>
                </a:r>
                <a:endParaRPr lang="en-US" sz="28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1143" y="5602248"/>
                <a:ext cx="4564742" cy="739754"/>
              </a:xfrm>
              <a:prstGeom prst="rect">
                <a:avLst/>
              </a:prstGeom>
              <a:blipFill>
                <a:blip r:embed="rId3"/>
                <a:stretch>
                  <a:fillRect l="-2778" b="-6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/>
              <p:nvPr/>
            </p:nvSpPr>
            <p:spPr>
              <a:xfrm>
                <a:off x="6743152" y="5521818"/>
                <a:ext cx="899605" cy="583173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v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num>
                      <m:den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3152" y="5521818"/>
                <a:ext cx="899605" cy="583173"/>
              </a:xfrm>
              <a:prstGeom prst="rect">
                <a:avLst/>
              </a:prstGeom>
              <a:blipFill>
                <a:blip r:embed="rId4"/>
                <a:stretch>
                  <a:fillRect l="-9589" t="-2128" b="-1063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892799" y="5804838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8060889" y="5509862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/>
              <p:nvPr/>
            </p:nvSpPr>
            <p:spPr>
              <a:xfrm>
                <a:off x="1307653" y="2374522"/>
                <a:ext cx="7293423" cy="2182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96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96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num>
                      <m:den>
                        <m:r>
                          <a:rPr lang="en-AU" sz="96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96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AU" sz="96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96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96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num>
                      <m:den>
                        <m:r>
                          <a:rPr lang="en-AU" sz="96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den>
                    </m:f>
                  </m:oMath>
                </a14:m>
                <a:endParaRPr lang="en-US" sz="96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7653" y="2374522"/>
                <a:ext cx="7293423" cy="2182329"/>
              </a:xfrm>
              <a:prstGeom prst="rect">
                <a:avLst/>
              </a:prstGeom>
              <a:blipFill>
                <a:blip r:embed="rId5"/>
                <a:stretch>
                  <a:fillRect b="-86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10237937" y="2574990"/>
            <a:ext cx="774237" cy="890696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7286171" y="1857555"/>
            <a:ext cx="4641596" cy="3579754"/>
          </a:xfrm>
          <a:prstGeom prst="donut">
            <a:avLst>
              <a:gd name="adj" fmla="val 3086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10018830" y="2374522"/>
            <a:ext cx="1287799" cy="2545821"/>
          </a:xfrm>
          <a:prstGeom prst="donut">
            <a:avLst>
              <a:gd name="adj" fmla="val 4799"/>
            </a:avLst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2F92AB-6088-A84B-9B72-F856AF32C3D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30323" y="1464876"/>
            <a:ext cx="8621486" cy="59883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873DB2B-3435-6641-AE58-8F6F116FD59F}"/>
                  </a:ext>
                </a:extLst>
              </p:cNvPr>
              <p:cNvSpPr/>
              <p:nvPr/>
            </p:nvSpPr>
            <p:spPr>
              <a:xfrm>
                <a:off x="7904613" y="2453265"/>
                <a:ext cx="3278462" cy="21784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96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96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96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den>
                    </m:f>
                  </m:oMath>
                </a14:m>
                <a:r>
                  <a:rPr lang="en-US" sz="96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AU" sz="9600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96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96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num>
                      <m:den>
                        <m:r>
                          <a:rPr lang="en-AU" sz="96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den>
                    </m:f>
                  </m:oMath>
                </a14:m>
                <a:endParaRPr lang="en-US" sz="9600" dirty="0"/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873DB2B-3435-6641-AE58-8F6F116FD5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4613" y="2453265"/>
                <a:ext cx="3278462" cy="2178417"/>
              </a:xfrm>
              <a:prstGeom prst="rect">
                <a:avLst/>
              </a:prstGeom>
              <a:blipFill>
                <a:blip r:embed="rId7"/>
                <a:stretch>
                  <a:fillRect l="-6178" r="-3475" b="-98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CE54172-B9CE-A142-9E0A-03294DA80ACF}"/>
              </a:ext>
            </a:extLst>
          </p:cNvPr>
          <p:cNvCxnSpPr>
            <a:cxnSpLocks/>
          </p:cNvCxnSpPr>
          <p:nvPr/>
        </p:nvCxnSpPr>
        <p:spPr>
          <a:xfrm>
            <a:off x="5725885" y="3576895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524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3" grpId="0" animBg="1"/>
      <p:bldP spid="18" grpId="0" animBg="1"/>
      <p:bldP spid="19" grpId="0"/>
      <p:bldP spid="20" grpId="0" animBg="1"/>
      <p:bldP spid="22" grpId="0" animBg="1"/>
      <p:bldP spid="14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BE681-1F24-0C4F-9512-710E94BDB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913" y="254000"/>
            <a:ext cx="11350173" cy="1371600"/>
          </a:xfrm>
        </p:spPr>
        <p:txBody>
          <a:bodyPr>
            <a:normAutofit/>
          </a:bodyPr>
          <a:lstStyle/>
          <a:p>
            <a:r>
              <a:rPr lang="en-US" dirty="0"/>
              <a:t>Onion skin peeling method to transpose/rearrange Algebra Formula Equations</a:t>
            </a:r>
          </a:p>
        </p:txBody>
      </p:sp>
      <p:pic>
        <p:nvPicPr>
          <p:cNvPr id="1026" name="Picture 2" descr="Image result for onion">
            <a:extLst>
              <a:ext uri="{FF2B5EF4-FFF2-40B4-BE49-F238E27FC236}">
                <a16:creationId xmlns:a16="http://schemas.microsoft.com/office/drawing/2014/main" id="{1F5108A1-F6EF-CB4D-BAAB-61DBA4CA57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071" y="1625600"/>
            <a:ext cx="9379858" cy="4781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072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9DB70-67C5-9D48-B02A-D68DDE343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11007"/>
            <a:ext cx="10058400" cy="988498"/>
          </a:xfrm>
        </p:spPr>
        <p:txBody>
          <a:bodyPr/>
          <a:lstStyle/>
          <a:p>
            <a:r>
              <a:rPr lang="en-US" b="1" dirty="0"/>
              <a:t>Equations - Onion Skin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2A061-2CD2-3C4C-8486-672FCBC28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843" y="1260389"/>
            <a:ext cx="11294076" cy="5186604"/>
          </a:xfrm>
        </p:spPr>
        <p:txBody>
          <a:bodyPr>
            <a:normAutofit fontScale="92500" lnSpcReduction="10000"/>
          </a:bodyPr>
          <a:lstStyle/>
          <a:p>
            <a:pPr lvl="0" fontAlgn="base"/>
            <a:r>
              <a:rPr lang="en-US" sz="2800" dirty="0"/>
              <a:t>Turn the whole equation into an "onion", building skins outwards from the letter variable in the center</a:t>
            </a:r>
            <a:endParaRPr lang="en-AU" sz="2800" dirty="0"/>
          </a:p>
          <a:p>
            <a:pPr lvl="0" fontAlgn="base"/>
            <a:r>
              <a:rPr lang="en-US" sz="2800" dirty="0">
                <a:solidFill>
                  <a:srgbClr val="0070C0"/>
                </a:solidFill>
              </a:rPr>
              <a:t>These onion skins are created by first drawing a </a:t>
            </a:r>
            <a:r>
              <a:rPr lang="en-US" sz="2800" dirty="0" err="1">
                <a:solidFill>
                  <a:srgbClr val="0070C0"/>
                </a:solidFill>
              </a:rPr>
              <a:t>centre</a:t>
            </a:r>
            <a:r>
              <a:rPr lang="en-US" sz="2800" dirty="0">
                <a:solidFill>
                  <a:srgbClr val="0070C0"/>
                </a:solidFill>
              </a:rPr>
              <a:t> skin around the letter variable we are solving for.</a:t>
            </a:r>
            <a:endParaRPr lang="en-AU" sz="2800" dirty="0">
              <a:solidFill>
                <a:srgbClr val="0070C0"/>
              </a:solidFill>
            </a:endParaRPr>
          </a:p>
          <a:p>
            <a:pPr lvl="0" fontAlgn="base"/>
            <a:r>
              <a:rPr lang="en-US" sz="2800" dirty="0"/>
              <a:t>We then create skins outwards from here, following the BODMAS/PEMDAS order of operations.</a:t>
            </a:r>
            <a:endParaRPr lang="en-AU" sz="2800" dirty="0"/>
          </a:p>
          <a:p>
            <a:pPr lvl="0" fontAlgn="base"/>
            <a:r>
              <a:rPr lang="en-US" sz="2800" dirty="0">
                <a:solidFill>
                  <a:srgbClr val="0070C0"/>
                </a:solidFill>
              </a:rPr>
              <a:t>The outermost skin should enclose the entire equation.</a:t>
            </a:r>
            <a:endParaRPr lang="en-AU" sz="2800" dirty="0">
              <a:solidFill>
                <a:srgbClr val="0070C0"/>
              </a:solidFill>
            </a:endParaRPr>
          </a:p>
          <a:p>
            <a:pPr lvl="0" fontAlgn="base"/>
            <a:r>
              <a:rPr lang="en-US" sz="2800" dirty="0"/>
              <a:t>Now "Peel" inwards doing opposite operations.</a:t>
            </a:r>
            <a:endParaRPr lang="en-AU" sz="2800" dirty="0"/>
          </a:p>
          <a:p>
            <a:pPr lvl="0" fontAlgn="base"/>
            <a:r>
              <a:rPr lang="en-US" sz="2800" dirty="0">
                <a:solidFill>
                  <a:srgbClr val="0070C0"/>
                </a:solidFill>
              </a:rPr>
              <a:t>Apply these opposites, starting from the single number item which is contained in the outermost onion skin.</a:t>
            </a:r>
            <a:endParaRPr lang="en-AU" sz="2800" dirty="0">
              <a:solidFill>
                <a:srgbClr val="0070C0"/>
              </a:solidFill>
            </a:endParaRPr>
          </a:p>
          <a:p>
            <a:pPr lvl="0" fontAlgn="base"/>
            <a:r>
              <a:rPr lang="en-US" sz="2800" dirty="0"/>
              <a:t>Keep applying opposites until we reach the letter variable, that is in the center of the Onion.</a:t>
            </a:r>
            <a:endParaRPr lang="en-AU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01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4308E-963E-A04B-953D-5713F7A7A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467754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Equations Using Onion Skins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E3CA5-802B-7E47-8A5E-178562F85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2571" y="1137703"/>
            <a:ext cx="10058400" cy="611051"/>
          </a:xfrm>
        </p:spPr>
        <p:txBody>
          <a:bodyPr>
            <a:normAutofit/>
          </a:bodyPr>
          <a:lstStyle/>
          <a:p>
            <a:r>
              <a:rPr lang="en-US" sz="2400" dirty="0"/>
              <a:t>Solve the Equation : n + 5 = 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A0EAEF-5CD4-874E-980B-712A5D50B52D}"/>
              </a:ext>
            </a:extLst>
          </p:cNvPr>
          <p:cNvSpPr txBox="1"/>
          <p:nvPr/>
        </p:nvSpPr>
        <p:spPr>
          <a:xfrm>
            <a:off x="7779657" y="1951672"/>
            <a:ext cx="39769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Draw the first skin around "n", and then draw more skins radiating outwards, until the</a:t>
            </a:r>
            <a:endParaRPr lang="en-AU" sz="2400" dirty="0"/>
          </a:p>
          <a:p>
            <a:r>
              <a:rPr lang="en-US" sz="2400" dirty="0"/>
              <a:t>whole algebra equation is circled by the final outer skin.</a:t>
            </a:r>
            <a:r>
              <a:rPr lang="en-AU" sz="2400" dirty="0">
                <a:effectLst/>
              </a:rPr>
              <a:t> </a:t>
            </a: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EA4EEC-4214-3E4C-9237-3795B8812717}"/>
              </a:ext>
            </a:extLst>
          </p:cNvPr>
          <p:cNvSpPr txBox="1"/>
          <p:nvPr/>
        </p:nvSpPr>
        <p:spPr>
          <a:xfrm>
            <a:off x="1342571" y="4357409"/>
            <a:ext cx="9913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To solve the Equation work from the biggest outer</a:t>
            </a:r>
            <a:r>
              <a:rPr lang="en-A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skin, inwards through the smaller skins, applying</a:t>
            </a:r>
            <a:r>
              <a:rPr lang="en-A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opposites, until we reach the letter variable center.</a:t>
            </a:r>
            <a:endParaRPr lang="en-A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785257" y="5442857"/>
                <a:ext cx="63717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Solution for </a:t>
                </a:r>
                <a:r>
                  <a:rPr lang="en-US" sz="2400" b="1" dirty="0"/>
                  <a:t>n </a:t>
                </a:r>
                <a:r>
                  <a:rPr lang="en-US" sz="2400" dirty="0"/>
                  <a:t>is</a:t>
                </a:r>
                <a:r>
                  <a:rPr lang="en-US" sz="2400" b="1" dirty="0"/>
                  <a:t>: n </a:t>
                </a:r>
                <a14:m>
                  <m:oMath xmlns:m="http://schemas.openxmlformats.org/officeDocument/2006/math">
                    <m:r>
                      <a:rPr lang="en-AU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b="1" dirty="0"/>
                  <a:t> </a:t>
                </a:r>
                <a:r>
                  <a:rPr lang="en-US" sz="2400" b="1" dirty="0">
                    <a:solidFill>
                      <a:srgbClr val="0070C0"/>
                    </a:solidFill>
                  </a:rPr>
                  <a:t>7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400" b="1" dirty="0">
                    <a:solidFill>
                      <a:srgbClr val="7030A0"/>
                    </a:solidFill>
                  </a:rPr>
                  <a:t> 5</a:t>
                </a:r>
                <a:r>
                  <a:rPr lang="en-US" sz="2400" b="1" dirty="0"/>
                  <a:t> = 2</a:t>
                </a:r>
                <a:endParaRPr lang="en-US" sz="24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5257" y="5442857"/>
                <a:ext cx="6371772" cy="461665"/>
              </a:xfrm>
              <a:prstGeom prst="rect">
                <a:avLst/>
              </a:prstGeom>
              <a:blipFill>
                <a:blip r:embed="rId2"/>
                <a:stretch>
                  <a:fillRect l="-1590" t="-10526" b="-26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DC793D7E-A465-6245-89E0-C8479136789E}"/>
              </a:ext>
            </a:extLst>
          </p:cNvPr>
          <p:cNvSpPr/>
          <p:nvPr/>
        </p:nvSpPr>
        <p:spPr>
          <a:xfrm>
            <a:off x="7199049" y="5442857"/>
            <a:ext cx="713657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zh-CN" sz="2400" b="1" dirty="0"/>
              <a:t>n=2</a:t>
            </a:r>
            <a:endParaRPr lang="en-US" sz="240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6241143" y="5631543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8275526" y="5385802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5743C1-AA72-4244-9BB3-5EAA7D5C13E5}"/>
              </a:ext>
            </a:extLst>
          </p:cNvPr>
          <p:cNvSpPr txBox="1"/>
          <p:nvPr/>
        </p:nvSpPr>
        <p:spPr>
          <a:xfrm>
            <a:off x="1785257" y="2219633"/>
            <a:ext cx="5181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n </a:t>
            </a:r>
            <a:r>
              <a:rPr lang="en-US" sz="9600" dirty="0">
                <a:solidFill>
                  <a:srgbClr val="7030A0"/>
                </a:solidFill>
              </a:rPr>
              <a:t>+ 5 </a:t>
            </a:r>
            <a:r>
              <a:rPr lang="en-US" sz="9600" dirty="0"/>
              <a:t>= </a:t>
            </a:r>
            <a:r>
              <a:rPr lang="en-US" sz="9600" dirty="0">
                <a:solidFill>
                  <a:srgbClr val="0070C0"/>
                </a:solidFill>
              </a:rPr>
              <a:t>7</a:t>
            </a:r>
          </a:p>
        </p:txBody>
      </p:sp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1611086" y="2588508"/>
            <a:ext cx="1117600" cy="1117600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1342571" y="2215499"/>
            <a:ext cx="3476172" cy="1761757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1139372" y="1951672"/>
            <a:ext cx="5827485" cy="2265699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29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1" grpId="0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4308E-963E-A04B-953D-5713F7A7A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Transposing a Formula Using Onion Skins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E3CA5-802B-7E47-8A5E-178562F85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885" y="908018"/>
            <a:ext cx="10058400" cy="885958"/>
          </a:xfrm>
        </p:spPr>
        <p:txBody>
          <a:bodyPr>
            <a:noAutofit/>
          </a:bodyPr>
          <a:lstStyle/>
          <a:p>
            <a:r>
              <a:rPr lang="en-US" sz="2400" dirty="0"/>
              <a:t>Transpose : n + m = k to make "n" the subject</a:t>
            </a:r>
          </a:p>
          <a:p>
            <a:r>
              <a:rPr lang="en-US" sz="2400" dirty="0" err="1">
                <a:solidFill>
                  <a:srgbClr val="7030A0"/>
                </a:solidFill>
              </a:rPr>
              <a:t>Eg.</a:t>
            </a:r>
            <a:r>
              <a:rPr lang="en-US" sz="2400" dirty="0">
                <a:solidFill>
                  <a:srgbClr val="7030A0"/>
                </a:solidFill>
              </a:rPr>
              <a:t> We need to rearrange n + m = k to convert it to an n = ? formula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A0EAEF-5CD4-874E-980B-712A5D50B52D}"/>
              </a:ext>
            </a:extLst>
          </p:cNvPr>
          <p:cNvSpPr txBox="1"/>
          <p:nvPr/>
        </p:nvSpPr>
        <p:spPr>
          <a:xfrm>
            <a:off x="7721599" y="1958430"/>
            <a:ext cx="397691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Because "n" is the desired subject, draw a skin around "n" first, and then draw more skins radiating outwards, until the whole formula equation is circled by the find outer skin.</a:t>
            </a:r>
          </a:p>
          <a:p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EA4EEC-4214-3E4C-9237-3795B8812717}"/>
              </a:ext>
            </a:extLst>
          </p:cNvPr>
          <p:cNvSpPr txBox="1"/>
          <p:nvPr/>
        </p:nvSpPr>
        <p:spPr>
          <a:xfrm>
            <a:off x="348343" y="4574537"/>
            <a:ext cx="113501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To rearrange the Formula, work from the biggest outer skin, inwards through the smaller skins, applying opposites, until we reach the required subject letter "n" at the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centre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531258" y="5509051"/>
                <a:ext cx="4419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Solution for </a:t>
                </a:r>
                <a:r>
                  <a:rPr lang="en-US" sz="2400" b="1" dirty="0"/>
                  <a:t>n </a:t>
                </a:r>
                <a:r>
                  <a:rPr lang="en-US" sz="2400" dirty="0"/>
                  <a:t>is</a:t>
                </a:r>
                <a:r>
                  <a:rPr lang="en-US" sz="2400" b="1" dirty="0"/>
                  <a:t>: n = </a:t>
                </a:r>
                <a:r>
                  <a:rPr lang="en-US" sz="2400" b="1" dirty="0">
                    <a:solidFill>
                      <a:srgbClr val="0070C0"/>
                    </a:solidFill>
                  </a:rPr>
                  <a:t>k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400" b="1" dirty="0">
                    <a:solidFill>
                      <a:srgbClr val="7030A0"/>
                    </a:solidFill>
                  </a:rPr>
                  <a:t> m</a:t>
                </a:r>
                <a:endParaRPr lang="en-US" sz="24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258" y="5509051"/>
                <a:ext cx="4419600" cy="461665"/>
              </a:xfrm>
              <a:prstGeom prst="rect">
                <a:avLst/>
              </a:prstGeom>
              <a:blipFill>
                <a:blip r:embed="rId2"/>
                <a:stretch>
                  <a:fillRect l="-2292" t="-8108" b="-297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DC793D7E-A465-6245-89E0-C8479136789E}"/>
              </a:ext>
            </a:extLst>
          </p:cNvPr>
          <p:cNvSpPr/>
          <p:nvPr/>
        </p:nvSpPr>
        <p:spPr>
          <a:xfrm>
            <a:off x="6966857" y="5477188"/>
            <a:ext cx="3661643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b="1" dirty="0"/>
              <a:t>"n" formula is : n = k - m</a:t>
            </a:r>
            <a:endParaRPr lang="en-US" sz="240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863772" y="5718628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10980057" y="5358059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5743C1-AA72-4244-9BB3-5EAA7D5C13E5}"/>
              </a:ext>
            </a:extLst>
          </p:cNvPr>
          <p:cNvSpPr txBox="1"/>
          <p:nvPr/>
        </p:nvSpPr>
        <p:spPr>
          <a:xfrm>
            <a:off x="1785257" y="2219633"/>
            <a:ext cx="54283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n </a:t>
            </a:r>
            <a:r>
              <a:rPr lang="en-US" sz="9600" dirty="0">
                <a:solidFill>
                  <a:srgbClr val="7030A0"/>
                </a:solidFill>
              </a:rPr>
              <a:t>+ m </a:t>
            </a:r>
            <a:r>
              <a:rPr lang="en-US" sz="9600" dirty="0"/>
              <a:t>= </a:t>
            </a:r>
            <a:r>
              <a:rPr lang="en-US" sz="9600" dirty="0">
                <a:solidFill>
                  <a:srgbClr val="0070C0"/>
                </a:solidFill>
              </a:rPr>
              <a:t>k</a:t>
            </a:r>
          </a:p>
        </p:txBody>
      </p:sp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1611086" y="2588508"/>
            <a:ext cx="1117600" cy="1117600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1386112" y="2241575"/>
            <a:ext cx="3592287" cy="1761757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1139372" y="1951672"/>
            <a:ext cx="6074225" cy="2265699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554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1" grpId="0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4308E-963E-A04B-953D-5713F7A7A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a 2 Step Equation Using Onion Skins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E3CA5-802B-7E47-8A5E-178562F85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885" y="908018"/>
            <a:ext cx="10058400" cy="885958"/>
          </a:xfrm>
        </p:spPr>
        <p:txBody>
          <a:bodyPr>
            <a:noAutofit/>
          </a:bodyPr>
          <a:lstStyle/>
          <a:p>
            <a:r>
              <a:rPr lang="en-US" sz="2400" dirty="0"/>
              <a:t>Solve the Equation : 2h + 3 = 11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A0EAEF-5CD4-874E-980B-712A5D50B52D}"/>
              </a:ext>
            </a:extLst>
          </p:cNvPr>
          <p:cNvSpPr txBox="1"/>
          <p:nvPr/>
        </p:nvSpPr>
        <p:spPr>
          <a:xfrm>
            <a:off x="7721599" y="1958430"/>
            <a:ext cx="39769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Draw the first skin around "h", and then draw more skins radiating outwards, until the whole algebra equation is circled by the final outer skin.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EA4EEC-4214-3E4C-9237-3795B8812717}"/>
              </a:ext>
            </a:extLst>
          </p:cNvPr>
          <p:cNvSpPr txBox="1"/>
          <p:nvPr/>
        </p:nvSpPr>
        <p:spPr>
          <a:xfrm>
            <a:off x="348343" y="4574537"/>
            <a:ext cx="113501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To solve the Equation work from the biggest outer skin, inwards through the smaller skins, applying opposites, until we reach the letter variable.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130323" y="5370018"/>
                <a:ext cx="4564742" cy="712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h is: h=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b="1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  <m:r>
                          <a:rPr lang="en-AU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AU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5370018"/>
                <a:ext cx="4564742" cy="712631"/>
              </a:xfrm>
              <a:prstGeom prst="rect">
                <a:avLst/>
              </a:prstGeom>
              <a:blipFill>
                <a:blip r:embed="rId2"/>
                <a:stretch>
                  <a:fillRect l="-2493" b="-86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DC793D7E-A465-6245-89E0-C8479136789E}"/>
              </a:ext>
            </a:extLst>
          </p:cNvPr>
          <p:cNvSpPr/>
          <p:nvPr/>
        </p:nvSpPr>
        <p:spPr>
          <a:xfrm>
            <a:off x="6966857" y="5477188"/>
            <a:ext cx="883575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b="1" dirty="0"/>
              <a:t>h = 4</a:t>
            </a:r>
            <a:endParaRPr lang="en-US" sz="240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863772" y="5718628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8423746" y="5411285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5743C1-AA72-4244-9BB3-5EAA7D5C13E5}"/>
              </a:ext>
            </a:extLst>
          </p:cNvPr>
          <p:cNvSpPr txBox="1"/>
          <p:nvPr/>
        </p:nvSpPr>
        <p:spPr>
          <a:xfrm>
            <a:off x="1130323" y="2299691"/>
            <a:ext cx="67201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</a:rPr>
              <a:t>2</a:t>
            </a:r>
            <a:r>
              <a:rPr lang="en-US" sz="9600" dirty="0"/>
              <a:t> h </a:t>
            </a:r>
            <a:r>
              <a:rPr lang="en-US" sz="9600" dirty="0">
                <a:solidFill>
                  <a:srgbClr val="7030A0"/>
                </a:solidFill>
              </a:rPr>
              <a:t>+ 3 </a:t>
            </a:r>
            <a:r>
              <a:rPr lang="en-US" sz="9600" dirty="0"/>
              <a:t>=</a:t>
            </a:r>
            <a:r>
              <a:rPr lang="en-US" sz="9600" dirty="0">
                <a:solidFill>
                  <a:srgbClr val="0070C0"/>
                </a:solidFill>
              </a:rPr>
              <a:t>11</a:t>
            </a:r>
          </a:p>
        </p:txBody>
      </p:sp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1821544" y="2592730"/>
            <a:ext cx="1117600" cy="1117600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769258" y="2241575"/>
            <a:ext cx="4209142" cy="1761757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493488" y="1951672"/>
            <a:ext cx="6720110" cy="2265699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1001488" y="2416939"/>
            <a:ext cx="2206169" cy="1411027"/>
          </a:xfrm>
          <a:prstGeom prst="donut">
            <a:avLst>
              <a:gd name="adj" fmla="val 4799"/>
            </a:avLst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8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1" grpId="0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4308E-963E-A04B-953D-5713F7A7A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Transposing a Formula Using Onion Skins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E3CA5-802B-7E47-8A5E-178562F85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885" y="908018"/>
            <a:ext cx="10058400" cy="885958"/>
          </a:xfrm>
        </p:spPr>
        <p:txBody>
          <a:bodyPr>
            <a:noAutofit/>
          </a:bodyPr>
          <a:lstStyle/>
          <a:p>
            <a:r>
              <a:rPr lang="en-US" sz="2400" dirty="0"/>
              <a:t>Transpose : v = u + at to make "a" the subject</a:t>
            </a:r>
          </a:p>
          <a:p>
            <a:r>
              <a:rPr lang="en-US" sz="2400" dirty="0" err="1">
                <a:solidFill>
                  <a:srgbClr val="7030A0"/>
                </a:solidFill>
              </a:rPr>
              <a:t>Eg.</a:t>
            </a:r>
            <a:r>
              <a:rPr lang="en-US" sz="2400" dirty="0">
                <a:solidFill>
                  <a:srgbClr val="7030A0"/>
                </a:solidFill>
              </a:rPr>
              <a:t> We need to rearrange v = u + at to convert it to an a = ? formula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A0EAEF-5CD4-874E-980B-712A5D50B52D}"/>
              </a:ext>
            </a:extLst>
          </p:cNvPr>
          <p:cNvSpPr txBox="1"/>
          <p:nvPr/>
        </p:nvSpPr>
        <p:spPr>
          <a:xfrm>
            <a:off x="7721599" y="1958430"/>
            <a:ext cx="39769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Because "a" is the desired subject, draw a skin around "a" first, and then draw more skins radiating outwards, until the whole formula equation is circled by the final outer skin.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EA4EEC-4214-3E4C-9237-3795B8812717}"/>
              </a:ext>
            </a:extLst>
          </p:cNvPr>
          <p:cNvSpPr txBox="1"/>
          <p:nvPr/>
        </p:nvSpPr>
        <p:spPr>
          <a:xfrm>
            <a:off x="348343" y="4574537"/>
            <a:ext cx="113501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To rearrange the Formula, work from outer skin, inwards, applying opposites, until we reach the required subject letter "a' at the center.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130323" y="5370018"/>
                <a:ext cx="4564742" cy="6648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a is: 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b="1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  <m:r>
                          <a:rPr lang="en-AU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𝒖</m:t>
                        </m:r>
                      </m:num>
                      <m:den>
                        <m:r>
                          <a:rPr lang="en-AU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5370018"/>
                <a:ext cx="4564742" cy="664862"/>
              </a:xfrm>
              <a:prstGeom prst="rect">
                <a:avLst/>
              </a:prstGeom>
              <a:blipFill>
                <a:blip r:embed="rId2"/>
                <a:stretch>
                  <a:fillRect l="-2493" t="-1852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/>
              <p:nvPr/>
            </p:nvSpPr>
            <p:spPr>
              <a:xfrm>
                <a:off x="6966857" y="5477188"/>
                <a:ext cx="1055097" cy="584904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𝒖</m:t>
                        </m:r>
                      </m:num>
                      <m:den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57" y="5477188"/>
                <a:ext cx="1055097" cy="584904"/>
              </a:xfrm>
              <a:prstGeom prst="rect">
                <a:avLst/>
              </a:prstGeom>
              <a:blipFill>
                <a:blip r:embed="rId3"/>
                <a:stretch>
                  <a:fillRect l="-9412" b="-833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863772" y="5718628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8423746" y="5411285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5743C1-AA72-4244-9BB3-5EAA7D5C13E5}"/>
              </a:ext>
            </a:extLst>
          </p:cNvPr>
          <p:cNvSpPr txBox="1"/>
          <p:nvPr/>
        </p:nvSpPr>
        <p:spPr>
          <a:xfrm>
            <a:off x="1130323" y="2299691"/>
            <a:ext cx="67201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00B0F0"/>
                </a:solidFill>
              </a:rPr>
              <a:t>v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/>
              <a:t>=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>
                <a:solidFill>
                  <a:srgbClr val="7030A0"/>
                </a:solidFill>
              </a:rPr>
              <a:t>u + </a:t>
            </a:r>
            <a:r>
              <a:rPr lang="en-US" sz="9600" dirty="0"/>
              <a:t>a</a:t>
            </a:r>
            <a:r>
              <a:rPr lang="en-US" sz="9600" dirty="0">
                <a:solidFill>
                  <a:srgbClr val="FF0000"/>
                </a:solidFill>
              </a:rPr>
              <a:t>t</a:t>
            </a:r>
            <a:endParaRPr lang="en-US" sz="9600" dirty="0">
              <a:solidFill>
                <a:srgbClr val="0070C0"/>
              </a:solidFill>
            </a:endParaRPr>
          </a:p>
        </p:txBody>
      </p:sp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4908562" y="2815742"/>
            <a:ext cx="830047" cy="870887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2779486" y="2430538"/>
            <a:ext cx="3947885" cy="1569660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513463" y="2172475"/>
            <a:ext cx="6720110" cy="2115612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4753429" y="2561386"/>
            <a:ext cx="1465943" cy="1307965"/>
          </a:xfrm>
          <a:prstGeom prst="donut">
            <a:avLst>
              <a:gd name="adj" fmla="val 4799"/>
            </a:avLst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41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1" grpId="0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4308E-963E-A04B-953D-5713F7A7A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Transposing a Squared Formula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45885" y="908018"/>
                <a:ext cx="10058400" cy="885958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Transpose V =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AU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h to make "r" the subject</a:t>
                </a:r>
                <a:endParaRPr 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5885" y="908018"/>
                <a:ext cx="10058400" cy="885958"/>
              </a:xfrm>
              <a:blipFill>
                <a:blip r:embed="rId2"/>
                <a:stretch>
                  <a:fillRect l="-757" t="-5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1CA0EAEF-5CD4-874E-980B-712A5D50B52D}"/>
              </a:ext>
            </a:extLst>
          </p:cNvPr>
          <p:cNvSpPr txBox="1"/>
          <p:nvPr/>
        </p:nvSpPr>
        <p:spPr>
          <a:xfrm>
            <a:off x="7721599" y="1958430"/>
            <a:ext cx="39769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Because "r" is the desired subject, draw the skins radiating outwards from "r".</a:t>
            </a:r>
          </a:p>
          <a:p>
            <a:r>
              <a:rPr lang="en-US" sz="2400" dirty="0"/>
              <a:t>Note that the squaring of "r" is a skin whose opposite is square root.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130323" y="5370018"/>
                <a:ext cx="4564742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r is: r =</a:t>
                </a:r>
                <a14:m>
                  <m:oMath xmlns:m="http://schemas.openxmlformats.org/officeDocument/2006/math">
                    <m:r>
                      <a:rPr lang="en-AU" sz="2800" b="1" i="0" smtClean="0">
                        <a:latin typeface="Cambria Math" panose="02040503050406030204" pitchFamily="18" charset="0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en-US" sz="2800" b="1" i="1" smtClean="0">
                            <a:solidFill>
                              <a:srgbClr val="BD9102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800" b="1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800" b="1" i="1" dirty="0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𝒗</m:t>
                            </m:r>
                          </m:num>
                          <m:den>
                            <m:r>
                              <a:rPr lang="en-AU" sz="2800" b="1" i="1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𝝅</m:t>
                            </m:r>
                            <m:r>
                              <a:rPr lang="en-AU" sz="2800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den>
                        </m:f>
                      </m:e>
                    </m:rad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5370018"/>
                <a:ext cx="4564742" cy="969176"/>
              </a:xfrm>
              <a:prstGeom prst="rect">
                <a:avLst/>
              </a:prstGeom>
              <a:blipFill>
                <a:blip r:embed="rId3"/>
                <a:stretch>
                  <a:fillRect l="-2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/>
              <p:nvPr/>
            </p:nvSpPr>
            <p:spPr>
              <a:xfrm>
                <a:off x="6966857" y="5477188"/>
                <a:ext cx="1181862" cy="843885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r =</a:t>
                </a:r>
                <a14:m>
                  <m:oMath xmlns:m="http://schemas.openxmlformats.org/officeDocument/2006/math">
                    <m:r>
                      <a:rPr lang="en-AU" sz="2400" b="1" i="0" smtClean="0">
                        <a:latin typeface="Cambria Math" panose="02040503050406030204" pitchFamily="18" charset="0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𝒗</m:t>
                            </m:r>
                          </m:num>
                          <m:den>
                            <m:r>
                              <a:rPr lang="en-AU" sz="2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𝝅</m:t>
                            </m:r>
                            <m:r>
                              <a:rPr lang="en-AU" sz="2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den>
                        </m:f>
                      </m:e>
                    </m:rad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57" y="5477188"/>
                <a:ext cx="1181862" cy="843885"/>
              </a:xfrm>
              <a:prstGeom prst="rect">
                <a:avLst/>
              </a:prstGeom>
              <a:blipFill>
                <a:blip r:embed="rId4"/>
                <a:stretch>
                  <a:fillRect l="-8421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725885" y="5949981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8423746" y="5411285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/>
              <p:nvPr/>
            </p:nvSpPr>
            <p:spPr>
              <a:xfrm>
                <a:off x="1130323" y="2299691"/>
                <a:ext cx="6720109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600" dirty="0">
                    <a:solidFill>
                      <a:srgbClr val="00B0F0"/>
                    </a:solidFill>
                  </a:rPr>
                  <a:t>v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:r>
                  <a:rPr lang="en-US" sz="9600" dirty="0"/>
                  <a:t>=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9600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9600" dirty="0">
                    <a:solidFill>
                      <a:srgbClr val="7030A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96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9600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AU" sz="9600" b="0" i="1" dirty="0" smtClean="0">
                            <a:solidFill>
                              <a:srgbClr val="BD910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9600" dirty="0">
                    <a:solidFill>
                      <a:srgbClr val="FF0000"/>
                    </a:solidFill>
                  </a:rPr>
                  <a:t>h</a:t>
                </a:r>
                <a:endParaRPr lang="en-US" sz="96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2299691"/>
                <a:ext cx="6720109" cy="1569660"/>
              </a:xfrm>
              <a:prstGeom prst="rect">
                <a:avLst/>
              </a:prstGeom>
              <a:blipFill>
                <a:blip r:embed="rId5"/>
                <a:stretch>
                  <a:fillRect l="-9416" t="-19200" b="-43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4130435" y="2763344"/>
            <a:ext cx="830047" cy="870887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2735943" y="2307136"/>
            <a:ext cx="4230914" cy="1903476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513463" y="2061872"/>
            <a:ext cx="6720110" cy="2308324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3866296" y="2366224"/>
            <a:ext cx="2744996" cy="1659674"/>
          </a:xfrm>
          <a:prstGeom prst="donut">
            <a:avLst>
              <a:gd name="adj" fmla="val 4799"/>
            </a:avLst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Doughnut 14">
            <a:extLst>
              <a:ext uri="{FF2B5EF4-FFF2-40B4-BE49-F238E27FC236}">
                <a16:creationId xmlns:a16="http://schemas.microsoft.com/office/drawing/2014/main" id="{DC9F378F-6E0A-D342-A250-C3E2FA0784C9}"/>
              </a:ext>
            </a:extLst>
          </p:cNvPr>
          <p:cNvSpPr/>
          <p:nvPr/>
        </p:nvSpPr>
        <p:spPr>
          <a:xfrm>
            <a:off x="4130435" y="2411609"/>
            <a:ext cx="1441930" cy="1370190"/>
          </a:xfrm>
          <a:prstGeom prst="donut">
            <a:avLst>
              <a:gd name="adj" fmla="val 2775"/>
            </a:avLst>
          </a:prstGeom>
          <a:solidFill>
            <a:schemeClr val="tx1"/>
          </a:solidFill>
          <a:ln>
            <a:solidFill>
              <a:srgbClr val="BD91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776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4308E-963E-A04B-953D-5713F7A7A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Transposing a Formula with a Fraction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45885" y="908018"/>
                <a:ext cx="10058400" cy="885958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Rearrange 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4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AU" sz="24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AU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AU" sz="24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to make "m" the subject</a:t>
                </a:r>
                <a:endParaRPr 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5885" y="908018"/>
                <a:ext cx="10058400" cy="885958"/>
              </a:xfrm>
              <a:blipFill>
                <a:blip r:embed="rId2"/>
                <a:stretch>
                  <a:fillRect l="-7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130323" y="5370018"/>
                <a:ext cx="4564742" cy="7148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m is: 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b="1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AU" sz="2800" b="1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</m:num>
                      <m:den>
                        <m:sSup>
                          <m:sSupPr>
                            <m:ctrlPr>
                              <a:rPr lang="en-US" sz="28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AU" sz="28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5370018"/>
                <a:ext cx="4564742" cy="714811"/>
              </a:xfrm>
              <a:prstGeom prst="rect">
                <a:avLst/>
              </a:prstGeom>
              <a:blipFill>
                <a:blip r:embed="rId3"/>
                <a:stretch>
                  <a:fillRect l="-2493" b="-86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/>
              <p:nvPr/>
            </p:nvSpPr>
            <p:spPr>
              <a:xfrm>
                <a:off x="6966857" y="5477188"/>
                <a:ext cx="1111202" cy="625941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</m:num>
                      <m:den>
                        <m:sSup>
                          <m:sSupPr>
                            <m:ctrlPr>
                              <a:rPr lang="en-US" sz="24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4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AU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57" y="5477188"/>
                <a:ext cx="1111202" cy="625941"/>
              </a:xfrm>
              <a:prstGeom prst="rect">
                <a:avLst/>
              </a:prstGeom>
              <a:blipFill>
                <a:blip r:embed="rId4"/>
                <a:stretch>
                  <a:fillRect l="-8989" b="-784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725885" y="5949981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8423746" y="5411285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/>
              <p:nvPr/>
            </p:nvSpPr>
            <p:spPr>
              <a:xfrm>
                <a:off x="1130323" y="2299691"/>
                <a:ext cx="6720109" cy="2388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600" dirty="0">
                    <a:solidFill>
                      <a:srgbClr val="00B0F0"/>
                    </a:solidFill>
                  </a:rPr>
                  <a:t>E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:r>
                  <a:rPr lang="en-US" sz="9600" dirty="0"/>
                  <a:t>=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96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9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m:rPr>
                            <m:nor/>
                          </m:rPr>
                          <a:rPr lang="en-US" sz="9600" dirty="0">
                            <a:solidFill>
                              <a:srgbClr val="7030A0"/>
                            </a:solidFill>
                          </a:rPr>
                          <m:t> </m:t>
                        </m:r>
                        <m:sSup>
                          <m:sSupPr>
                            <m:ctrlPr>
                              <a:rPr lang="en-US" sz="96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9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AU" sz="9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AU" sz="96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96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2299691"/>
                <a:ext cx="6720109" cy="2388731"/>
              </a:xfrm>
              <a:prstGeom prst="rect">
                <a:avLst/>
              </a:prstGeom>
              <a:blipFill>
                <a:blip r:embed="rId5"/>
                <a:stretch>
                  <a:fillRect l="-9416" t="-18421" b="-14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3184556" y="2623169"/>
            <a:ext cx="830047" cy="870887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2735943" y="2061873"/>
            <a:ext cx="3585028" cy="2814034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645885" y="1839987"/>
            <a:ext cx="6720110" cy="3308137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3009918" y="2339667"/>
            <a:ext cx="2744996" cy="1346962"/>
          </a:xfrm>
          <a:prstGeom prst="donut">
            <a:avLst>
              <a:gd name="adj" fmla="val 4799"/>
            </a:avLst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318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DarkSeedLeftStep">
      <a:dk1>
        <a:srgbClr val="000000"/>
      </a:dk1>
      <a:lt1>
        <a:srgbClr val="FFFFFF"/>
      </a:lt1>
      <a:dk2>
        <a:srgbClr val="1C2732"/>
      </a:dk2>
      <a:lt2>
        <a:srgbClr val="F0F3F1"/>
      </a:lt2>
      <a:accent1>
        <a:srgbClr val="C34D9B"/>
      </a:accent1>
      <a:accent2>
        <a:srgbClr val="A83BB1"/>
      </a:accent2>
      <a:accent3>
        <a:srgbClr val="884DC3"/>
      </a:accent3>
      <a:accent4>
        <a:srgbClr val="4E44B5"/>
      </a:accent4>
      <a:accent5>
        <a:srgbClr val="4D74C3"/>
      </a:accent5>
      <a:accent6>
        <a:srgbClr val="3B93B1"/>
      </a:accent6>
      <a:hlink>
        <a:srgbClr val="3F54BF"/>
      </a:hlink>
      <a:folHlink>
        <a:srgbClr val="7F7F7F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855</Words>
  <Application>Microsoft Macintosh PowerPoint</Application>
  <PresentationFormat>Widescreen</PresentationFormat>
  <Paragraphs>81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Cambria Math</vt:lpstr>
      <vt:lpstr>Century Gothic</vt:lpstr>
      <vt:lpstr>Garamond</vt:lpstr>
      <vt:lpstr>Gill Sans MT</vt:lpstr>
      <vt:lpstr>SavonVTI</vt:lpstr>
      <vt:lpstr>Using and transposing formulas </vt:lpstr>
      <vt:lpstr>Onion skin peeling method to transpose/rearrange Algebra Formula Equations</vt:lpstr>
      <vt:lpstr>Equations - Onion Skin Method</vt:lpstr>
      <vt:lpstr>Solving Equations Using Onion Skins</vt:lpstr>
      <vt:lpstr>Transposing a Formula Using Onion Skins</vt:lpstr>
      <vt:lpstr>Solving a 2 Step Equation Using Onion Skins</vt:lpstr>
      <vt:lpstr>Transposing a Formula Using Onion Skins</vt:lpstr>
      <vt:lpstr>Transposing a Squared Formula</vt:lpstr>
      <vt:lpstr>Transposing a Formula with a Fraction</vt:lpstr>
      <vt:lpstr>Transposing an exponent and a Fraction</vt:lpstr>
      <vt:lpstr>Transposing selling price to marked price</vt:lpstr>
      <vt:lpstr>Transposing a multi-variable formula</vt:lpstr>
      <vt:lpstr>Transposing a square root formula</vt:lpstr>
      <vt:lpstr>Transposing a subject denominator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and transposing formulas </dc:title>
  <dc:creator>Yongmei Zhang</dc:creator>
  <cp:lastModifiedBy>Yongmei Zhang</cp:lastModifiedBy>
  <cp:revision>23</cp:revision>
  <dcterms:created xsi:type="dcterms:W3CDTF">2021-02-16T23:58:03Z</dcterms:created>
  <dcterms:modified xsi:type="dcterms:W3CDTF">2021-02-17T03:08:27Z</dcterms:modified>
</cp:coreProperties>
</file>