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0"/>
  </p:notesMasterIdLst>
  <p:sldIdLst>
    <p:sldId id="256" r:id="rId2"/>
    <p:sldId id="432" r:id="rId3"/>
    <p:sldId id="258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 snapToObjects="1">
      <p:cViewPr varScale="1">
        <p:scale>
          <a:sx n="55" d="100"/>
          <a:sy n="55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21:48:23.6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10,'50'0,"-7"0,-21 0,-6 0,-1 0,4 0,-6 0,11 0,-8 0,6 0,-1 0,0 0,1 0,-1 0,1 0,-1 0,-5 0,-1 0,-1 0,7 0,-5 0,4 0,-5 0,-4 0,8-4,-4 2,0-2,-1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39A90-30B9-40EE-A424-6EE2236EE8BE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ACBC-D60C-438E-8AF9-B51D633E84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0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software/SW/Starter_of_the_day/Students/M-words.as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https://www.transum.org/software/SW/Starter_of_the_day/Students/M-words.asp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A539E-A143-4FB6-93DA-F9B3002B8A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5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0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9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5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5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7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March 16,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2474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86216-B508-46F8-AB46-5B6A03EDE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4" r="23288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A5ED7-95C5-5745-BBE0-1834A8B4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3169674"/>
          </a:xfrm>
        </p:spPr>
        <p:txBody>
          <a:bodyPr>
            <a:normAutofit/>
          </a:bodyPr>
          <a:lstStyle/>
          <a:p>
            <a:pPr algn="r"/>
            <a:r>
              <a:rPr lang="en-AU" b="1">
                <a:solidFill>
                  <a:schemeClr val="bg1"/>
                </a:solidFill>
              </a:rPr>
              <a:t>Families of straight lines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3B354-8922-E546-82FC-A3FA4B798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918" y="4793128"/>
            <a:ext cx="5462494" cy="1141157"/>
          </a:xfrm>
        </p:spPr>
        <p:txBody>
          <a:bodyPr>
            <a:norm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Lesson 2F</a:t>
            </a:r>
          </a:p>
        </p:txBody>
      </p:sp>
    </p:spTree>
    <p:extLst>
      <p:ext uri="{BB962C8B-B14F-4D97-AF65-F5344CB8AC3E}">
        <p14:creationId xmlns:p14="http://schemas.microsoft.com/office/powerpoint/2010/main" val="8159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3E34F1-1FF8-6848-AE4D-39503CF3E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85C8E1-E991-BE44-B6AF-D7F48706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9C9CA-DD4B-CD48-948A-54CD2229D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651" y="0"/>
            <a:ext cx="7598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3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D73DA-C9AC-4C49-A894-4A771123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056" y="0"/>
            <a:ext cx="10241280" cy="1234440"/>
          </a:xfrm>
        </p:spPr>
        <p:txBody>
          <a:bodyPr/>
          <a:lstStyle/>
          <a:p>
            <a:r>
              <a:rPr lang="en-AU" dirty="0"/>
              <a:t>Families of straight 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2E9CA-8A22-BC46-B22C-FA856FB99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4440"/>
            <a:ext cx="12192000" cy="5071337"/>
          </a:xfrm>
        </p:spPr>
        <p:txBody>
          <a:bodyPr>
            <a:noAutofit/>
          </a:bodyPr>
          <a:lstStyle/>
          <a:p>
            <a:r>
              <a:rPr lang="en-US" sz="2800" dirty="0"/>
              <a:t>𝑦=𝑚𝑥 , where the gradient 𝑚 of the lines varies – the graphs are the straight lines through the origin.</a:t>
            </a:r>
          </a:p>
          <a:p>
            <a:endParaRPr lang="en-US" sz="2800" dirty="0"/>
          </a:p>
          <a:p>
            <a:r>
              <a:rPr lang="en-US" sz="2800" dirty="0"/>
              <a:t>𝑦=3𝑥+𝑐, where the 𝑦-axis intercept 𝑐 of the lines varies – the graphs are the straight lines with gradient 3.</a:t>
            </a:r>
          </a:p>
          <a:p>
            <a:endParaRPr lang="en-US" sz="2800" dirty="0"/>
          </a:p>
          <a:p>
            <a:r>
              <a:rPr lang="en-US" sz="2800" dirty="0"/>
              <a:t>𝑦=𝑚𝑥+2, where the gradient 𝑚 of the lines varies – the graphs are the straight lines with 𝑦-axis intercept 2. Some graphs in this family are illustrated below.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380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4071F6-3F62-6F4E-B48E-F51465BC2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40387"/>
            <a:ext cx="9169400" cy="5613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D55969-02F6-A242-9C54-C649585B0D8C}"/>
              </a:ext>
            </a:extLst>
          </p:cNvPr>
          <p:cNvSpPr/>
          <p:nvPr/>
        </p:nvSpPr>
        <p:spPr>
          <a:xfrm>
            <a:off x="3608485" y="5938107"/>
            <a:ext cx="530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The variable 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𝑚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is called a </a:t>
            </a:r>
            <a:r>
              <a:rPr lang="en-AU" sz="2400" b="1" dirty="0">
                <a:solidFill>
                  <a:srgbClr val="000000"/>
                </a:solidFill>
                <a:latin typeface="Open Sans"/>
              </a:rPr>
              <a:t>parameter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929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047F-30A7-E440-91A1-2752F295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BD8331-9978-FA43-AEF5-C3DCA53D3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248" y="2325823"/>
            <a:ext cx="10224559" cy="2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0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047F-30A7-E440-91A1-2752F295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9" y="165086"/>
            <a:ext cx="10241280" cy="621298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C7C08C-84EF-0F4C-958C-37FE95D25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389" y="946878"/>
            <a:ext cx="9078915" cy="1598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70866-6160-C44A-9D6A-8F57936B6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90" y="2705985"/>
            <a:ext cx="4956116" cy="548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0BAA9-7B5E-BF45-AAE6-AD076F848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90" y="3414982"/>
            <a:ext cx="4434600" cy="2267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1DCFEE-89C3-B94E-8901-C1A8C876B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727" y="2688506"/>
            <a:ext cx="4534930" cy="2267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6DB36-67E3-E245-BAAA-BC7BA73F9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077" y="5098986"/>
            <a:ext cx="6574230" cy="7086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BFDC80-02AB-AE4E-ADBC-499CCBF73AAE}"/>
                  </a:ext>
                </a:extLst>
              </p14:cNvPr>
              <p14:cNvContentPartPr/>
              <p14:nvPr/>
            </p14:nvContentPartPr>
            <p14:xfrm>
              <a:off x="7586891" y="3464034"/>
              <a:ext cx="201600" cy="3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BFDC80-02AB-AE4E-ADBC-499CCBF73A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33251" y="3356034"/>
                <a:ext cx="309240" cy="2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176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047F-30A7-E440-91A1-2752F295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9" y="165086"/>
            <a:ext cx="10241280" cy="621298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C7C08C-84EF-0F4C-958C-37FE95D25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389" y="946878"/>
            <a:ext cx="9078915" cy="1598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6B9774-FE89-A04C-8AE4-4A93B5BC5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235" y="2738642"/>
            <a:ext cx="6973909" cy="7710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A6E542-6C27-6B41-8BF6-EA74DA8D0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458" y="4261709"/>
            <a:ext cx="7291404" cy="11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3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6B48-2234-9840-9CC5-A7B5C44A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1000"/>
            <a:ext cx="10241280" cy="810768"/>
          </a:xfrm>
        </p:spPr>
        <p:txBody>
          <a:bodyPr/>
          <a:lstStyle/>
          <a:p>
            <a:r>
              <a:rPr lang="en-AU" dirty="0"/>
              <a:t>Section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20E024-ECED-ED40-AFAD-F7C08277FF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515" y="1449323"/>
                <a:ext cx="11749314" cy="4777305"/>
              </a:xfrm>
            </p:spPr>
            <p:txBody>
              <a:bodyPr>
                <a:normAutofit/>
              </a:bodyPr>
              <a:lstStyle/>
              <a:p>
                <a:r>
                  <a:rPr lang="en-AU" sz="2400" dirty="0"/>
                  <a:t>Families of straight lines can be described through the use of a parameter. For example:</a:t>
                </a:r>
              </a:p>
              <a:p>
                <a:r>
                  <a:rPr lang="en-AU" sz="2400" dirty="0"/>
                  <a:t>All the non-vertical lines passing through (0,2) have equation of the form 𝑦=𝑚𝑥+2, where 𝑚 is a real number. (If 𝑚=0, the line is horizontal.)</a:t>
                </a:r>
              </a:p>
              <a:p>
                <a:r>
                  <a:rPr lang="en-AU" sz="2400" dirty="0"/>
                  <a:t>All the lines with gradient 3 have equation of the form 𝑦=3𝑥+𝑐, where 𝑐 is a real number.</a:t>
                </a:r>
              </a:p>
              <a:p>
                <a:r>
                  <a:rPr lang="en-AU" sz="2400" dirty="0"/>
                  <a:t>All the lines with 𝑥-axis intercept 4 have equation of the form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2400" dirty="0"/>
                          <m:t>𝑥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AU" sz="24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2400" dirty="0"/>
                          <m:t>𝑦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2400" dirty="0"/>
                          <m:t>𝑏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=1, where 𝑏 is a non-zero real number.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20E024-ECED-ED40-AFAD-F7C08277FF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515" y="1449323"/>
                <a:ext cx="11749314" cy="4777305"/>
              </a:xfrm>
              <a:blipFill>
                <a:blip r:embed="rId2"/>
                <a:stretch>
                  <a:fillRect l="-1512" t="-1326" r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56461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41243F"/>
      </a:dk2>
      <a:lt2>
        <a:srgbClr val="E2E8E7"/>
      </a:lt2>
      <a:accent1>
        <a:srgbClr val="C6969B"/>
      </a:accent1>
      <a:accent2>
        <a:srgbClr val="BA7F9D"/>
      </a:accent2>
      <a:accent3>
        <a:srgbClr val="C492C1"/>
      </a:accent3>
      <a:accent4>
        <a:srgbClr val="A57FBA"/>
      </a:accent4>
      <a:accent5>
        <a:srgbClr val="A196C6"/>
      </a:accent5>
      <a:accent6>
        <a:srgbClr val="7F8ABA"/>
      </a:accent6>
      <a:hlink>
        <a:srgbClr val="568E88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246</Words>
  <Application>Microsoft Office PowerPoint</Application>
  <PresentationFormat>Widescreen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Open Sans</vt:lpstr>
      <vt:lpstr>STIXGeneral-Italic</vt:lpstr>
      <vt:lpstr>Arial</vt:lpstr>
      <vt:lpstr>Avenir Next LT Pro</vt:lpstr>
      <vt:lpstr>Calibri</vt:lpstr>
      <vt:lpstr>Cambria Math</vt:lpstr>
      <vt:lpstr>GradientRiseVTI</vt:lpstr>
      <vt:lpstr>Families of straight lines</vt:lpstr>
      <vt:lpstr>PowerPoint Presentation</vt:lpstr>
      <vt:lpstr>Families of straight lines</vt:lpstr>
      <vt:lpstr>PowerPoint Presentation</vt:lpstr>
      <vt:lpstr>example</vt:lpstr>
      <vt:lpstr>example</vt:lpstr>
      <vt:lpstr>example</vt:lpstr>
      <vt:lpstr>Section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of straight lines</dc:title>
  <dc:creator>Yongmei Zhang</dc:creator>
  <cp:lastModifiedBy>Lyn ZHANG</cp:lastModifiedBy>
  <cp:revision>6</cp:revision>
  <dcterms:created xsi:type="dcterms:W3CDTF">2021-03-15T21:30:24Z</dcterms:created>
  <dcterms:modified xsi:type="dcterms:W3CDTF">2021-03-15T22:39:29Z</dcterms:modified>
</cp:coreProperties>
</file>