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5" r:id="rId1"/>
  </p:sldMasterIdLst>
  <p:notesMasterIdLst>
    <p:notesMasterId r:id="rId17"/>
  </p:notesMasterIdLst>
  <p:sldIdLst>
    <p:sldId id="256" r:id="rId2"/>
    <p:sldId id="257" r:id="rId3"/>
    <p:sldId id="273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97"/>
    <p:restoredTop sz="83232" autoAdjust="0"/>
  </p:normalViewPr>
  <p:slideViewPr>
    <p:cSldViewPr snapToGrid="0" snapToObjects="1">
      <p:cViewPr varScale="1">
        <p:scale>
          <a:sx n="55" d="100"/>
          <a:sy n="55" d="100"/>
        </p:scale>
        <p:origin x="10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12031B-C985-4956-B658-BD6E621325DB}" type="datetimeFigureOut">
              <a:rPr lang="en-AU" smtClean="0"/>
              <a:t>8/02/2023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6DBB2B-7F8D-4673-9CBB-A509653104C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19248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https://create.kahoot.it/details/0e8bc211-2cf0-4998-aa8c-26c1ade2c622</a:t>
            </a:r>
          </a:p>
          <a:p>
            <a:r>
              <a:rPr lang="en-AU" dirty="0"/>
              <a:t>https://create.kahoot.it/details/d485d951-c94b-4eb1-8d5a-c063fe63e4f8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https://create.kahoot.it/details/697ef97b-b694-4657-9e74-5bdeb9bba8b9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6DBB2B-7F8D-4673-9CBB-A509653104C8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3583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C0C22-EBDA-4130-87AE-CB28BC19B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2/8/2023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419A8-07CA-4A4C-AEC2-C40D4D50A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7B86-E610-42EA-B4DC-C2F44778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A7BA06D-B3FF-4E91-8639-B4569AE3AA23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2B30C86D-5A07-48BC-9C9D-6F9A2DB1E9E1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6234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6E5D1-6D19-4E7F-9B4E-42326B771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D2A06C-F91A-4ADC-9CD2-61F0A4D7E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3AA9A-2280-4F63-8B3D-20742AE69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D986B-E58E-43B6-8A80-FFA9D8F74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40D36-2E71-4F27-967F-7A3E4C6EE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1609904-5327-4D2C-A445-B270A00F3B5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0FC7BEC-08C5-4D95-9C84-B48BC8AD1C9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9346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1FEA3D-0C7F-45CD-B6A0-942F707B36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8B8A12-BCE6-4D03-A637-1DEC8924BE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9755-9FF4-428A-AEB7-1A6477466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41836-11E2-49FD-877D-53B74514A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24C42-4B05-4EEF-BE14-29041EC9C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BADDEB1-F604-408B-B02A-A2814606E6A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8DF7987-332F-4D6C-81C3-990F39C76C96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8313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2/8/2023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DA7759-3209-4FE2-96D1-4EEDD81E9EA0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1460DAD-8769-4C9F-9C8C-BB0443909D76}"/>
              </a:ext>
            </a:extLst>
          </p:cNvPr>
          <p:cNvSpPr/>
          <p:nvPr/>
        </p:nvSpPr>
        <p:spPr>
          <a:xfrm flipH="1">
            <a:off x="12353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2664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0001-5D76-45A0-A9F4-7172BDDD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5F313-1240-47AE-A026-7F349292B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48158-6132-4335-B8E1-F6A896383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4C5B6-1598-48B4-9B3A-3078FDBE9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EDBDD32-D3EE-4848-A112-BA814D4631CD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61350361-843C-49D0-BD6A-ECDBA3842BA0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320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BFD05-2CB2-4A7E-89E7-57615BA8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532B8-D460-476D-816F-725E8D96C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7120F-70AF-4ED5-B364-3AA55C6B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8B65F-F709-469F-9961-4D01896C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1C6BC-B23D-48BC-AD44-654DDB8D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0D60B-86A1-479D-BCE8-06D2C3DB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4EC5136-99DA-40B5-8F79-5C3A56D38BA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8FB775-26C4-41BA-837C-4478D48D215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7307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5379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2789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331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C812-4DB6-4F98-9404-29C191D3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0855E-0CD6-47DD-B648-4C84C783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0082B-17D7-4D61-8AEB-81517D85D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70783-FF31-4C4E-9196-EB169B20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2E260-747D-40FD-A062-9DD5E68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E50A0-1E05-49C5-88C9-46267751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C155C63-9F58-4422-B669-F9748628067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85DBA62-0EDB-47AA-86C7-90463BC9B308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8348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7521-E43D-41D1-B458-26B20DC6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472CF2-2653-4B98-A416-D7A0A860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F87F5-0B10-4AC7-9599-F088C5E79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07CB7-0520-4D64-B76C-C31AC557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EB226-AD45-45DF-AAB5-5513AE7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96AEB-9481-4CCE-B110-FEDD334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BA9707F-7BCE-464F-BF45-E216527084EE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589723-2CC8-49D1-B4E1-36FECED6A2D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3753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109728" tIns="109728" rIns="109728" bIns="91440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lIns="109728" tIns="109728" rIns="109728" bIns="914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l">
              <a:defRPr sz="1200" cap="none" spc="10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2EDB8D0-98ED-4B86-9D5F-E61ADC70144D}" type="datetimeFigureOut">
              <a:rPr lang="en-US" smtClean="0"/>
              <a:pPr/>
              <a:t>2/8/2023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ctr">
              <a:defRPr sz="1200" cap="none" spc="10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r">
              <a:defRPr sz="1200" cap="none" spc="10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511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13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spc="1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spc="1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spc="1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spc="1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spc="1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930EBA3-4D2E-42E8-B828-834555328D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E58B2195-5055-402F-A3E7-53FF0E498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25836" y="775849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C73D8A-1600-234D-BC99-1146344C43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7732" y="957715"/>
            <a:ext cx="5130798" cy="2750419"/>
          </a:xfrm>
        </p:spPr>
        <p:txBody>
          <a:bodyPr>
            <a:normAutofit/>
          </a:bodyPr>
          <a:lstStyle/>
          <a:p>
            <a:r>
              <a:rPr lang="en-AU" b="1"/>
              <a:t>Rectangular hyperbolas 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8B5E78-33C6-5841-A86C-B2686B3AD7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7732" y="3800209"/>
            <a:ext cx="5130798" cy="2307022"/>
          </a:xfrm>
        </p:spPr>
        <p:txBody>
          <a:bodyPr>
            <a:normAutofit/>
          </a:bodyPr>
          <a:lstStyle/>
          <a:p>
            <a:r>
              <a:rPr lang="en-US"/>
              <a:t>4A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73F3E5-16C5-4A86-912D-B191E20EC4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76434"/>
            <a:ext cx="5850384" cy="3905131"/>
          </a:xfrm>
          <a:custGeom>
            <a:avLst/>
            <a:gdLst/>
            <a:ahLst/>
            <a:cxnLst/>
            <a:rect l="l" t="t" r="r" b="b"/>
            <a:pathLst>
              <a:path w="6094252" h="6857998">
                <a:moveTo>
                  <a:pt x="0" y="0"/>
                </a:moveTo>
                <a:lnTo>
                  <a:pt x="5898122" y="0"/>
                </a:lnTo>
                <a:cubicBezTo>
                  <a:pt x="6006442" y="0"/>
                  <a:pt x="6094252" y="87810"/>
                  <a:pt x="6094252" y="196130"/>
                </a:cubicBezTo>
                <a:lnTo>
                  <a:pt x="6094252" y="6661869"/>
                </a:lnTo>
                <a:cubicBezTo>
                  <a:pt x="6094252" y="6756649"/>
                  <a:pt x="6027023" y="6835726"/>
                  <a:pt x="5937649" y="6854015"/>
                </a:cubicBezTo>
                <a:lnTo>
                  <a:pt x="5898132" y="6857998"/>
                </a:lnTo>
                <a:lnTo>
                  <a:pt x="0" y="6857998"/>
                </a:lnTo>
                <a:close/>
              </a:path>
            </a:pathLst>
          </a:cu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528AA953-F4F9-4DC5-97C7-491F4AF937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97079" y="5607717"/>
            <a:ext cx="513442" cy="49951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00181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B0ABB1-15D7-F940-88C5-5DD20C1AD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Sketching rectangular hyperbolas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431BE8-292D-B04E-A452-01BECCFEA57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447308" y="591344"/>
                <a:ext cx="6906491" cy="5585619"/>
              </a:xfrm>
            </p:spPr>
            <p:txBody>
              <a:bodyPr anchor="ctr">
                <a:normAutofit/>
              </a:bodyPr>
              <a:lstStyle/>
              <a:p>
                <a:r>
                  <a:rPr lang="en-US" dirty="0"/>
                  <a:t>Using </a:t>
                </a:r>
                <a:r>
                  <a:rPr lang="en-US" dirty="0">
                    <a:solidFill>
                      <a:srgbClr val="C00000"/>
                    </a:solidFill>
                  </a:rPr>
                  <a:t>dilations, reflections and translations</a:t>
                </a:r>
                <a:r>
                  <a:rPr lang="en-US" dirty="0"/>
                  <a:t>, we are now able to sketch the graphs of all rectangular hyperbolas of the form </a:t>
                </a:r>
                <a:r>
                  <a:rPr lang="en-US" dirty="0">
                    <a:solidFill>
                      <a:srgbClr val="C00000"/>
                    </a:solidFill>
                  </a:rPr>
                  <a:t>𝑦=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AU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AU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AU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den>
                    </m:f>
                    <m:r>
                      <a:rPr lang="en-AU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+k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431BE8-292D-B04E-A452-01BECCFEA5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47308" y="591344"/>
                <a:ext cx="6906491" cy="5585619"/>
              </a:xfrm>
              <a:blipFill>
                <a:blip r:embed="rId2"/>
                <a:stretch>
                  <a:fillRect l="-12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33213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F026680-B714-1740-90EC-87111158369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2887480" y="0"/>
                <a:ext cx="6417039" cy="924029"/>
              </a:xfrm>
            </p:spPr>
            <p:txBody>
              <a:bodyPr/>
              <a:lstStyle/>
              <a:p>
                <a:r>
                  <a:rPr lang="en-US" sz="3600" dirty="0"/>
                  <a:t>Sketch the graph of </a:t>
                </a:r>
                <a:r>
                  <a:rPr lang="en-US" sz="3600" dirty="0">
                    <a:solidFill>
                      <a:schemeClr val="tx1"/>
                    </a:solidFill>
                  </a:rPr>
                  <a:t>𝑦=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AU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AU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  <m:r>
                      <a:rPr lang="en-AU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−3</a:t>
                </a:r>
                <a:r>
                  <a:rPr lang="en-US" sz="3600" dirty="0"/>
                  <a:t>.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F026680-B714-1740-90EC-8711115836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887480" y="0"/>
                <a:ext cx="6417039" cy="924029"/>
              </a:xfrm>
              <a:blipFill>
                <a:blip r:embed="rId2"/>
                <a:stretch>
                  <a:fillRect l="-2569" r="-2372" b="-82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AAB9D4-0EB3-E048-BFD0-18A5B9BE77A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998993"/>
                <a:ext cx="6693914" cy="5784042"/>
              </a:xfrm>
            </p:spPr>
            <p:txBody>
              <a:bodyPr/>
              <a:lstStyle/>
              <a:p>
                <a:r>
                  <a:rPr lang="en-US" dirty="0"/>
                  <a:t>The graph of 𝑦=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AU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AU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has been translated 1unit </a:t>
                </a:r>
                <a:r>
                  <a:rPr lang="en-US" dirty="0">
                    <a:sym typeface="Wingdings" pitchFamily="2" charset="2"/>
                  </a:rPr>
                  <a:t> </a:t>
                </a:r>
                <a:r>
                  <a:rPr lang="en-US" dirty="0"/>
                  <a:t>and 3 units </a:t>
                </a:r>
              </a:p>
              <a:p>
                <a:r>
                  <a:rPr lang="en-US" dirty="0"/>
                  <a:t>The asymptotes: 𝑥=−1 &amp; 𝑦=−3.</a:t>
                </a:r>
              </a:p>
              <a:p>
                <a:r>
                  <a:rPr lang="en-US" dirty="0"/>
                  <a:t>When 𝑥=0, 𝑦=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  <m:r>
                      <a:rPr lang="en-AU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−3 =−1.</a:t>
                </a:r>
              </a:p>
              <a:p>
                <a:r>
                  <a:rPr lang="en-US" dirty="0"/>
                  <a:t>∴ the 𝑦-axis intercept is −1.</a:t>
                </a:r>
              </a:p>
              <a:p>
                <a:r>
                  <a:rPr lang="en-US" dirty="0"/>
                  <a:t>When 𝑦=0, 0=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AU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  <m:r>
                      <a:rPr lang="en-AU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−3</a:t>
                </a:r>
              </a:p>
              <a:p>
                <a:r>
                  <a:rPr lang="en-US" dirty="0">
                    <a:sym typeface="Wingdings" pitchFamily="2" charset="2"/>
                  </a:rPr>
                  <a:t>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AU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  <m:r>
                      <a:rPr lang="en-AU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=3 </a:t>
                </a:r>
                <a:r>
                  <a:rPr lang="en-US" dirty="0">
                    <a:sym typeface="Wingdings" pitchFamily="2" charset="2"/>
                  </a:rPr>
                  <a:t> </a:t>
                </a:r>
                <a:r>
                  <a:rPr lang="en-US" dirty="0"/>
                  <a:t>3(𝑥+1) =2  </a:t>
                </a:r>
              </a:p>
              <a:p>
                <a:r>
                  <a:rPr lang="en-US" dirty="0">
                    <a:sym typeface="Wingdings" pitchFamily="2" charset="2"/>
                  </a:rPr>
                  <a:t> </a:t>
                </a:r>
                <a:r>
                  <a:rPr lang="en-US" dirty="0"/>
                  <a:t>𝑥+1=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AU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ym typeface="Wingdings" pitchFamily="2" charset="2"/>
                  </a:rPr>
                  <a:t> </a:t>
                </a:r>
                <a:r>
                  <a:rPr lang="en-US" dirty="0"/>
                  <a:t>𝑥 =−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AU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∴ the 𝑥-axis intercept is −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AU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AAB9D4-0EB3-E048-BFD0-18A5B9BE77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998993"/>
                <a:ext cx="6693914" cy="5784042"/>
              </a:xfrm>
              <a:blipFill>
                <a:blip r:embed="rId3"/>
                <a:stretch>
                  <a:fillRect l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own Arrow 3">
            <a:extLst>
              <a:ext uri="{FF2B5EF4-FFF2-40B4-BE49-F238E27FC236}">
                <a16:creationId xmlns:a16="http://schemas.microsoft.com/office/drawing/2014/main" id="{FDA6A3D8-F4C4-A640-BF7D-2AC0B5589025}"/>
              </a:ext>
            </a:extLst>
          </p:cNvPr>
          <p:cNvSpPr/>
          <p:nvPr/>
        </p:nvSpPr>
        <p:spPr>
          <a:xfrm>
            <a:off x="5634831" y="1675949"/>
            <a:ext cx="151172" cy="38059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E885A6-90B0-6044-BCFA-C59CABE9C7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3914" y="924029"/>
            <a:ext cx="5498086" cy="5933971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BB33864-7296-334E-BBE4-067E3847C49B}"/>
              </a:ext>
            </a:extLst>
          </p:cNvPr>
          <p:cNvCxnSpPr>
            <a:cxnSpLocks/>
          </p:cNvCxnSpPr>
          <p:nvPr/>
        </p:nvCxnSpPr>
        <p:spPr>
          <a:xfrm>
            <a:off x="7067227" y="4662362"/>
            <a:ext cx="4541004" cy="0"/>
          </a:xfrm>
          <a:prstGeom prst="line">
            <a:avLst/>
          </a:prstGeom>
          <a:ln w="57150">
            <a:solidFill>
              <a:srgbClr val="C00000"/>
            </a:solidFill>
            <a:prstDash val="sysDot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3DEE2F7-2DFD-7F4D-8E65-77EC226F370E}"/>
              </a:ext>
            </a:extLst>
          </p:cNvPr>
          <p:cNvCxnSpPr>
            <a:cxnSpLocks/>
          </p:cNvCxnSpPr>
          <p:nvPr/>
        </p:nvCxnSpPr>
        <p:spPr>
          <a:xfrm>
            <a:off x="9258025" y="2056547"/>
            <a:ext cx="0" cy="4654219"/>
          </a:xfrm>
          <a:prstGeom prst="line">
            <a:avLst/>
          </a:prstGeom>
          <a:ln w="57150">
            <a:solidFill>
              <a:srgbClr val="C00000"/>
            </a:solidFill>
            <a:prstDash val="sysDot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1" name="Heart 10">
            <a:extLst>
              <a:ext uri="{FF2B5EF4-FFF2-40B4-BE49-F238E27FC236}">
                <a16:creationId xmlns:a16="http://schemas.microsoft.com/office/drawing/2014/main" id="{2915E7EE-92E0-2C41-A958-02FC08035D7A}"/>
              </a:ext>
            </a:extLst>
          </p:cNvPr>
          <p:cNvSpPr/>
          <p:nvPr/>
        </p:nvSpPr>
        <p:spPr>
          <a:xfrm>
            <a:off x="5083444" y="3429000"/>
            <a:ext cx="154983" cy="151108"/>
          </a:xfrm>
          <a:prstGeom prst="hear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Heart 11">
            <a:extLst>
              <a:ext uri="{FF2B5EF4-FFF2-40B4-BE49-F238E27FC236}">
                <a16:creationId xmlns:a16="http://schemas.microsoft.com/office/drawing/2014/main" id="{DE80EACA-3408-5B40-BDFD-094276E8091F}"/>
              </a:ext>
            </a:extLst>
          </p:cNvPr>
          <p:cNvSpPr/>
          <p:nvPr/>
        </p:nvSpPr>
        <p:spPr>
          <a:xfrm>
            <a:off x="5083444" y="6090834"/>
            <a:ext cx="154983" cy="139485"/>
          </a:xfrm>
          <a:prstGeom prst="hear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750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1 -0.01088 L 0.37239 0.01782 " pathEditMode="relative" ptsTypes="AA">
                                      <p:cBhvr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38 -0.00579 L 0.35599 -0.4463 " pathEditMode="relative" ptsTypes="AA">
                                      <p:cBhvr>
                                        <p:cTn id="7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F026680-B714-1740-90EC-87111158369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0" y="924029"/>
                <a:ext cx="6417039" cy="924029"/>
              </a:xfrm>
            </p:spPr>
            <p:txBody>
              <a:bodyPr/>
              <a:lstStyle/>
              <a:p>
                <a:r>
                  <a:rPr lang="en-US" sz="3600" dirty="0"/>
                  <a:t>Sketch the graph of </a:t>
                </a:r>
                <a:r>
                  <a:rPr lang="en-US" sz="3600" dirty="0">
                    <a:solidFill>
                      <a:schemeClr val="tx1"/>
                    </a:solidFill>
                  </a:rPr>
                  <a:t>𝑦=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AU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AU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  <m:r>
                      <a:rPr lang="en-AU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/>
                  <a:t>.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F026680-B714-1740-90EC-8711115836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924029"/>
                <a:ext cx="6417039" cy="924029"/>
              </a:xfrm>
              <a:blipFill>
                <a:blip r:embed="rId2"/>
                <a:stretch>
                  <a:fillRect l="-2569" b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AAB9D4-0EB3-E048-BFD0-18A5B9BE77A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7500" y="2346306"/>
                <a:ext cx="5749871" cy="3371529"/>
              </a:xfrm>
            </p:spPr>
            <p:txBody>
              <a:bodyPr/>
              <a:lstStyle/>
              <a:p>
                <a:r>
                  <a:rPr lang="en-US" dirty="0"/>
                  <a:t>The graph of </a:t>
                </a:r>
                <a:r>
                  <a:rPr lang="en-US" dirty="0">
                    <a:solidFill>
                      <a:srgbClr val="C00000"/>
                    </a:solidFill>
                  </a:rPr>
                  <a:t>𝑦=−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AU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AU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obtained from the graph of 𝑦=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AU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AU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by </a:t>
                </a:r>
                <a:r>
                  <a:rPr lang="en-US" dirty="0">
                    <a:solidFill>
                      <a:srgbClr val="0070C0"/>
                    </a:solidFill>
                  </a:rPr>
                  <a:t>reflection</a:t>
                </a:r>
                <a:r>
                  <a:rPr lang="en-US" dirty="0"/>
                  <a:t> in the 𝑥-axis.</a:t>
                </a:r>
              </a:p>
              <a:p>
                <a:r>
                  <a:rPr lang="en-US" dirty="0"/>
                  <a:t>This graph is then </a:t>
                </a:r>
                <a:r>
                  <a:rPr lang="en-US" dirty="0">
                    <a:solidFill>
                      <a:srgbClr val="0070C0"/>
                    </a:solidFill>
                  </a:rPr>
                  <a:t>translated</a:t>
                </a:r>
                <a:r>
                  <a:rPr lang="en-US" dirty="0"/>
                  <a:t> 1 unit </a:t>
                </a:r>
                <a:r>
                  <a:rPr lang="en-US" dirty="0">
                    <a:sym typeface="Wingdings" pitchFamily="2" charset="2"/>
                  </a:rPr>
                  <a:t> </a:t>
                </a:r>
                <a:r>
                  <a:rPr lang="en-US" dirty="0"/>
                  <a:t>to obtain the graph of 𝑦=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AU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  <m:r>
                      <a:rPr lang="en-AU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AAB9D4-0EB3-E048-BFD0-18A5B9BE77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7500" y="2346306"/>
                <a:ext cx="5749871" cy="3371529"/>
              </a:xfrm>
              <a:blipFill>
                <a:blip r:embed="rId3"/>
                <a:stretch>
                  <a:fillRect l="-1766" r="-2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EC1DB3FA-307A-3B4B-BFB2-8496902BFC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4871" y="641916"/>
            <a:ext cx="5803355" cy="55741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5B4B4C8-9789-A943-B13A-A2F80AA058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4871" y="641916"/>
            <a:ext cx="5718415" cy="55741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6807822-5361-C444-B464-2BAA7B30FE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641915"/>
            <a:ext cx="6033576" cy="5574167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7BCD735-3A0A-9B41-8D6C-6DA0B9C39D1E}"/>
              </a:ext>
            </a:extLst>
          </p:cNvPr>
          <p:cNvCxnSpPr>
            <a:cxnSpLocks/>
          </p:cNvCxnSpPr>
          <p:nvPr/>
        </p:nvCxnSpPr>
        <p:spPr>
          <a:xfrm>
            <a:off x="9165035" y="1100380"/>
            <a:ext cx="0" cy="5115702"/>
          </a:xfrm>
          <a:prstGeom prst="line">
            <a:avLst/>
          </a:prstGeom>
          <a:ln w="57150">
            <a:solidFill>
              <a:srgbClr val="C00000"/>
            </a:solidFill>
            <a:prstDash val="sysDot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9349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21AE1-87F6-464B-AF2B-E311D9491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4905" y="0"/>
            <a:ext cx="4322736" cy="807508"/>
          </a:xfrm>
        </p:spPr>
        <p:txBody>
          <a:bodyPr/>
          <a:lstStyle/>
          <a:p>
            <a:r>
              <a:rPr lang="en-US" dirty="0"/>
              <a:t>Section 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F30966-1D98-2A4F-B927-28CE5C7C5BF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83402" y="991892"/>
                <a:ext cx="10470397" cy="4693475"/>
              </a:xfrm>
            </p:spPr>
            <p:txBody>
              <a:bodyPr/>
              <a:lstStyle/>
              <a:p>
                <a:r>
                  <a:rPr lang="en-US" dirty="0"/>
                  <a:t>For 𝑎&gt;0, a </a:t>
                </a:r>
                <a:r>
                  <a:rPr lang="en-US" dirty="0">
                    <a:solidFill>
                      <a:srgbClr val="C00000"/>
                    </a:solidFill>
                  </a:rPr>
                  <a:t>dilation</a:t>
                </a:r>
                <a:r>
                  <a:rPr lang="en-US" dirty="0"/>
                  <a:t> of factor 𝑎 from the 𝑥-axis transforms the graph of 𝑦=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AU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dirty="0"/>
                  <a:t> to the graph of 𝑦=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AU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A </a:t>
                </a:r>
                <a:r>
                  <a:rPr lang="en-US" dirty="0">
                    <a:solidFill>
                      <a:srgbClr val="C00000"/>
                    </a:solidFill>
                  </a:rPr>
                  <a:t>reflection</a:t>
                </a:r>
                <a:r>
                  <a:rPr lang="en-US" dirty="0"/>
                  <a:t> in the 𝑥-axis transforms the graph of 𝑦=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AU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dirty="0"/>
                  <a:t> to the graph of 𝑦=</a:t>
                </a:r>
                <a:r>
                  <a:rPr lang="en-US" dirty="0">
                    <a:solidFill>
                      <a:srgbClr val="C00000"/>
                    </a:solidFill>
                  </a:rPr>
                  <a:t>−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AU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For </a:t>
                </a:r>
                <a:r>
                  <a:rPr lang="en-US" dirty="0" err="1"/>
                  <a:t>ℎ</a:t>
                </a:r>
                <a:r>
                  <a:rPr lang="en-US" dirty="0"/>
                  <a:t>, 𝑘≥0, a </a:t>
                </a:r>
                <a:r>
                  <a:rPr lang="en-US" dirty="0">
                    <a:solidFill>
                      <a:srgbClr val="C00000"/>
                    </a:solidFill>
                  </a:rPr>
                  <a:t>translation</a:t>
                </a:r>
                <a:r>
                  <a:rPr lang="en-US" dirty="0"/>
                  <a:t> of </a:t>
                </a:r>
                <a:r>
                  <a:rPr lang="en-US" dirty="0" err="1"/>
                  <a:t>ℎ</a:t>
                </a:r>
                <a:r>
                  <a:rPr lang="en-US" dirty="0"/>
                  <a:t> to the right and 𝑘 upwards transforms the graph of 𝑦=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AU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dirty="0"/>
                  <a:t> to the graph of 𝑦=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AU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AU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den>
                    </m:f>
                    <m:r>
                      <a:rPr lang="en-AU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+</a:t>
                </a:r>
                <a:r>
                  <a:rPr lang="en-US" dirty="0">
                    <a:solidFill>
                      <a:srgbClr val="C00000"/>
                    </a:solidFill>
                  </a:rPr>
                  <a:t>𝑘</a:t>
                </a:r>
                <a:r>
                  <a:rPr lang="en-US" dirty="0"/>
                  <a:t>.</a:t>
                </a:r>
              </a:p>
              <a:p>
                <a:r>
                  <a:rPr lang="en-US" dirty="0"/>
                  <a:t>A </a:t>
                </a:r>
                <a:r>
                  <a:rPr lang="en-US" dirty="0">
                    <a:solidFill>
                      <a:srgbClr val="C00000"/>
                    </a:solidFill>
                  </a:rPr>
                  <a:t>rectangular hyperbola </a:t>
                </a:r>
                <a:r>
                  <a:rPr lang="en-US" dirty="0"/>
                  <a:t>with rule of the form 𝑦=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AU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h</m:t>
                        </m:r>
                      </m:den>
                    </m:f>
                    <m:r>
                      <a:rPr lang="en-AU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+𝑘 has:</a:t>
                </a:r>
              </a:p>
              <a:p>
                <a:r>
                  <a:rPr lang="en-US" dirty="0"/>
                  <a:t>vertical </a:t>
                </a:r>
                <a:r>
                  <a:rPr lang="en-US" dirty="0">
                    <a:solidFill>
                      <a:srgbClr val="C00000"/>
                    </a:solidFill>
                  </a:rPr>
                  <a:t>asymptote</a:t>
                </a:r>
                <a:r>
                  <a:rPr lang="en-US" dirty="0"/>
                  <a:t> 𝑥=</a:t>
                </a:r>
                <a:r>
                  <a:rPr lang="en-US" dirty="0" err="1"/>
                  <a:t>ℎ</a:t>
                </a:r>
                <a:endParaRPr lang="en-US" dirty="0"/>
              </a:p>
              <a:p>
                <a:r>
                  <a:rPr lang="en-US" dirty="0"/>
                  <a:t>horizontal asymptote 𝑦=𝑘.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F30966-1D98-2A4F-B927-28CE5C7C5B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83402" y="991892"/>
                <a:ext cx="10470397" cy="4693475"/>
              </a:xfrm>
              <a:blipFill>
                <a:blip r:embed="rId2"/>
                <a:stretch>
                  <a:fillRect l="-848" t="-1351" b="-167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6466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521ED-7172-EC10-B7E2-BB55F3669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find a, h, k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C5FFCE-CD69-9322-A825-F4EBED43E7E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AU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AU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A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AU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A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AU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AU" dirty="0">
                    <a:solidFill>
                      <a:schemeClr val="tx1"/>
                    </a:solidFill>
                  </a:rPr>
                  <a:t> </a:t>
                </a:r>
              </a:p>
              <a:p>
                <a:r>
                  <a:rPr lang="en-AU" dirty="0">
                    <a:solidFill>
                      <a:schemeClr val="tx1"/>
                    </a:solidFill>
                  </a:rPr>
                  <a:t>3*</a:t>
                </a:r>
                <a14:m>
                  <m:oMath xmlns:m="http://schemas.openxmlformats.org/officeDocument/2006/math">
                    <m:r>
                      <a:rPr lang="en-AU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AU" dirty="0">
                    <a:solidFill>
                      <a:schemeClr val="tx1"/>
                    </a:solidFill>
                  </a:rPr>
                  <a:t>+3*2=3(</a:t>
                </a:r>
                <a14:m>
                  <m:oMath xmlns:m="http://schemas.openxmlformats.org/officeDocument/2006/math">
                    <m:r>
                      <a:rPr lang="en-AU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AU" dirty="0">
                    <a:solidFill>
                      <a:schemeClr val="tx1"/>
                    </a:solidFill>
                  </a:rPr>
                  <a:t>+2)</a:t>
                </a:r>
              </a:p>
              <a:p>
                <a14:m>
                  <m:oMath xmlns:m="http://schemas.openxmlformats.org/officeDocument/2006/math">
                    <m:r>
                      <a:rPr lang="en-AU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AU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A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AU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A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AU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AU" dirty="0">
                    <a:solidFill>
                      <a:schemeClr val="tx1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AU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A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AU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2)</m:t>
                        </m:r>
                      </m:den>
                    </m:f>
                  </m:oMath>
                </a14:m>
                <a:r>
                  <a:rPr lang="en-AU" dirty="0">
                    <a:solidFill>
                      <a:schemeClr val="tx1"/>
                    </a:solidFill>
                  </a:rPr>
                  <a:t> =</a:t>
                </a:r>
                <a:r>
                  <a:rPr lang="en-AU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AU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AU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AU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num>
                      <m:den>
                        <m:r>
                          <a:rPr lang="en-A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AU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AU" dirty="0">
                    <a:solidFill>
                      <a:schemeClr val="tx1"/>
                    </a:solidFill>
                  </a:rPr>
                  <a:t> +0</a:t>
                </a:r>
              </a:p>
              <a:p>
                <a:endParaRPr lang="en-AU" dirty="0"/>
              </a:p>
              <a:p>
                <a:r>
                  <a:rPr lang="en-AU" dirty="0">
                    <a:solidFill>
                      <a:schemeClr val="tx1"/>
                    </a:solidFill>
                  </a:rPr>
                  <a:t>a=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AU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AU" dirty="0">
                    <a:solidFill>
                      <a:schemeClr val="tx1"/>
                    </a:solidFill>
                  </a:rPr>
                  <a:t>, h=—2, k=0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C5FFCE-CD69-9322-A825-F4EBED43E7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7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26F97B3-989D-1C8A-4C13-E9D993840503}"/>
                  </a:ext>
                </a:extLst>
              </p:cNvPr>
              <p:cNvSpPr txBox="1"/>
              <p:nvPr/>
            </p:nvSpPr>
            <p:spPr>
              <a:xfrm>
                <a:off x="7745279" y="860645"/>
                <a:ext cx="3382504" cy="9983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dirty="0">
                    <a:solidFill>
                      <a:srgbClr val="C00000"/>
                    </a:solidFill>
                  </a:rPr>
                  <a:t>𝑦=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4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AU" sz="4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AU" sz="4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AU" sz="4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den>
                    </m:f>
                    <m:r>
                      <a:rPr lang="en-AU" sz="4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dirty="0">
                    <a:solidFill>
                      <a:srgbClr val="C00000"/>
                    </a:solidFill>
                  </a:rPr>
                  <a:t>+k</a:t>
                </a:r>
                <a:r>
                  <a:rPr lang="en-US" sz="4400" dirty="0"/>
                  <a:t>.</a:t>
                </a:r>
                <a:endParaRPr lang="en-AU" sz="4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26F97B3-989D-1C8A-4C13-E9D9938405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5279" y="860645"/>
                <a:ext cx="3382504" cy="998350"/>
              </a:xfrm>
              <a:prstGeom prst="rect">
                <a:avLst/>
              </a:prstGeom>
              <a:blipFill>
                <a:blip r:embed="rId3"/>
                <a:stretch>
                  <a:fillRect l="-7401" t="-4878" b="-1402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3853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4E252C-26AF-F500-A9E1-8A1D6474687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AU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AU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A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3−2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A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den>
                    </m:f>
                  </m:oMath>
                </a14:m>
                <a:r>
                  <a:rPr lang="en-AU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AU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−(−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AU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−2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AU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AU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−2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AU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−(2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4+1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AU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−2</m:t>
                        </m:r>
                      </m:den>
                    </m:f>
                  </m:oMath>
                </a14:m>
                <a:r>
                  <a:rPr lang="en-AU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AU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−4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AU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−2</m:t>
                        </m:r>
                      </m:den>
                    </m:f>
                  </m:oMath>
                </a14:m>
                <a:r>
                  <a:rPr lang="en-AU" dirty="0">
                    <a:solidFill>
                      <a:schemeClr val="tx1"/>
                    </a:solidFill>
                  </a:rPr>
                  <a:t> </a:t>
                </a:r>
              </a:p>
              <a:p>
                <a:endParaRPr lang="en-AU" dirty="0"/>
              </a:p>
              <a:p>
                <a:endParaRPr lang="en-AU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AU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−2)−1</m:t>
                        </m:r>
                      </m:num>
                      <m:den>
                        <m:r>
                          <a:rPr lang="en-AU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−2</m:t>
                        </m:r>
                      </m:den>
                    </m:f>
                  </m:oMath>
                </a14:m>
                <a:r>
                  <a:rPr lang="en-AU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AU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/>
                  <a:t>2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AU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−2</m:t>
                        </m:r>
                      </m:den>
                    </m:f>
                  </m:oMath>
                </a14:m>
                <a:r>
                  <a:rPr lang="en-AU" dirty="0"/>
                  <a:t> </a:t>
                </a:r>
              </a:p>
              <a:p>
                <a:endParaRPr lang="en-AU" dirty="0"/>
              </a:p>
              <a:p>
                <a:r>
                  <a:rPr lang="en-AU" dirty="0">
                    <a:solidFill>
                      <a:schemeClr val="tx1"/>
                    </a:solidFill>
                  </a:rPr>
                  <a:t>a=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AU" dirty="0">
                    <a:solidFill>
                      <a:schemeClr val="tx1"/>
                    </a:solidFill>
                  </a:rPr>
                  <a:t>, h=2, k=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>
                    <a:solidFill>
                      <a:schemeClr val="tx1"/>
                    </a:solidFill>
                  </a:rPr>
                  <a:t>2</a:t>
                </a:r>
              </a:p>
              <a:p>
                <a:endParaRPr lang="en-AU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4E252C-26AF-F500-A9E1-8A1D647468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7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>
            <a:extLst>
              <a:ext uri="{FF2B5EF4-FFF2-40B4-BE49-F238E27FC236}">
                <a16:creationId xmlns:a16="http://schemas.microsoft.com/office/drawing/2014/main" id="{27F1AF15-E125-B2BC-C79B-9EB40444631C}"/>
              </a:ext>
            </a:extLst>
          </p:cNvPr>
          <p:cNvSpPr txBox="1">
            <a:spLocks/>
          </p:cNvSpPr>
          <p:nvPr/>
        </p:nvSpPr>
        <p:spPr>
          <a:xfrm>
            <a:off x="946689" y="223057"/>
            <a:ext cx="10515600" cy="1325563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13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How to find a, h, k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E975104-19D6-C0B4-D711-9FC90139A430}"/>
                  </a:ext>
                </a:extLst>
              </p:cNvPr>
              <p:cNvSpPr txBox="1"/>
              <p:nvPr/>
            </p:nvSpPr>
            <p:spPr>
              <a:xfrm>
                <a:off x="7862807" y="386663"/>
                <a:ext cx="3382504" cy="9983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dirty="0">
                    <a:solidFill>
                      <a:srgbClr val="C00000"/>
                    </a:solidFill>
                  </a:rPr>
                  <a:t>𝑦=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4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AU" sz="4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AU" sz="4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AU" sz="4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den>
                    </m:f>
                    <m:r>
                      <a:rPr lang="en-AU" sz="4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dirty="0">
                    <a:solidFill>
                      <a:srgbClr val="C00000"/>
                    </a:solidFill>
                  </a:rPr>
                  <a:t>+k</a:t>
                </a:r>
                <a:r>
                  <a:rPr lang="en-US" sz="4400" dirty="0"/>
                  <a:t>.</a:t>
                </a:r>
                <a:endParaRPr lang="en-AU" sz="4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E975104-19D6-C0B4-D711-9FC90139A4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2807" y="386663"/>
                <a:ext cx="3382504" cy="998350"/>
              </a:xfrm>
              <a:prstGeom prst="rect">
                <a:avLst/>
              </a:prstGeom>
              <a:blipFill>
                <a:blip r:embed="rId3"/>
                <a:stretch>
                  <a:fillRect l="-7387" t="-4878" b="-1402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730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A2626-99F6-9B44-A74E-39D8F09CE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3342" y="135039"/>
            <a:ext cx="6012543" cy="652992"/>
          </a:xfrm>
        </p:spPr>
        <p:txBody>
          <a:bodyPr/>
          <a:lstStyle/>
          <a:p>
            <a:r>
              <a:rPr lang="en-US" dirty="0"/>
              <a:t>Rectangular hyperbola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2488DB-A5E5-BE4D-8C06-2D88CA951C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47585" y="2918253"/>
                <a:ext cx="5782130" cy="2825324"/>
              </a:xfrm>
            </p:spPr>
            <p:txBody>
              <a:bodyPr/>
              <a:lstStyle/>
              <a:p>
                <a:r>
                  <a:rPr lang="en-US" dirty="0"/>
                  <a:t>Consider the rule:  </a:t>
                </a:r>
              </a:p>
              <a:p>
                <a:r>
                  <a:rPr lang="en-US" dirty="0"/>
                  <a:t>𝑦=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AU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dirty="0"/>
                  <a:t>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AU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 for 𝑥≠0</a:t>
                </a:r>
              </a:p>
              <a:p>
                <a:r>
                  <a:rPr lang="en-US" dirty="0"/>
                  <a:t>We can construct a table of values for 𝑦=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AU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dirty="0"/>
                  <a:t>  when −4≤𝑥≤4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2488DB-A5E5-BE4D-8C06-2D88CA951C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47585" y="2918253"/>
                <a:ext cx="5782130" cy="2825324"/>
              </a:xfrm>
              <a:blipFill>
                <a:blip r:embed="rId2"/>
                <a:stretch>
                  <a:fillRect l="-1535" t="-1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4687A748-B0F1-AF4F-AC5F-9EB52EE490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3315" y="891761"/>
            <a:ext cx="8787350" cy="10375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3872E33-146B-A443-9ED1-2632F25F19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4146" y="2005995"/>
            <a:ext cx="4242891" cy="4063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696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9536" y="2492896"/>
            <a:ext cx="267591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Connector 3"/>
          <p:cNvCxnSpPr>
            <a:cxnSpLocks/>
          </p:cNvCxnSpPr>
          <p:nvPr/>
        </p:nvCxnSpPr>
        <p:spPr>
          <a:xfrm flipV="1">
            <a:off x="2423592" y="2636912"/>
            <a:ext cx="1584176" cy="2376264"/>
          </a:xfrm>
          <a:prstGeom prst="line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cxnSpLocks/>
          </p:cNvCxnSpPr>
          <p:nvPr/>
        </p:nvCxnSpPr>
        <p:spPr>
          <a:xfrm flipH="1" flipV="1">
            <a:off x="2351584" y="2636912"/>
            <a:ext cx="1728192" cy="2376264"/>
          </a:xfrm>
          <a:prstGeom prst="line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063559" y="1170659"/>
                <a:ext cx="2304241" cy="833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sz="2400" i="1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GB" sz="2400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GB" sz="2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sz="2400" i="1">
                              <a:latin typeface="Cambria Math"/>
                            </a:rPr>
                            <m:t>9</m:t>
                          </m:r>
                        </m:den>
                      </m:f>
                      <m:r>
                        <a:rPr lang="en-GB" sz="2400" i="1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3559" y="1170659"/>
                <a:ext cx="2304241" cy="833433"/>
              </a:xfrm>
              <a:prstGeom prst="rect">
                <a:avLst/>
              </a:prstGeom>
              <a:blipFill>
                <a:blip r:embed="rId3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1524000" y="1"/>
            <a:ext cx="9143074" cy="599127"/>
            <a:chOff x="0" y="13335"/>
            <a:chExt cx="9144218" cy="599127"/>
          </a:xfrm>
        </p:grpSpPr>
        <p:sp>
          <p:nvSpPr>
            <p:cNvPr id="10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Rectangular Hyperbolas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4151784" y="4481434"/>
            <a:ext cx="2134652" cy="1200329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The asymptotes of a hyperbola are not necessarily perpendicular 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6312024" y="1052736"/>
            <a:ext cx="0" cy="43924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956975" y="2076235"/>
                <a:ext cx="31882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Example: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400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4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6975" y="2076235"/>
                <a:ext cx="3188244" cy="461665"/>
              </a:xfrm>
              <a:prstGeom prst="rect">
                <a:avLst/>
              </a:prstGeom>
              <a:blipFill>
                <a:blip r:embed="rId4"/>
                <a:stretch>
                  <a:fillRect l="-2778" t="-10811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32105" y="2492897"/>
            <a:ext cx="2868415" cy="272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Straight Connector 16"/>
          <p:cNvCxnSpPr/>
          <p:nvPr/>
        </p:nvCxnSpPr>
        <p:spPr>
          <a:xfrm flipV="1">
            <a:off x="7201231" y="2719346"/>
            <a:ext cx="2401294" cy="2282024"/>
          </a:xfrm>
          <a:prstGeom prst="line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 flipV="1">
            <a:off x="7176121" y="2708920"/>
            <a:ext cx="2410503" cy="2340158"/>
          </a:xfrm>
          <a:prstGeom prst="line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 rot="2853472">
            <a:off x="8413209" y="3810376"/>
            <a:ext cx="144016" cy="14401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6672063" y="1052736"/>
            <a:ext cx="4465617" cy="92333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>
                <a:latin typeface="Wingdings" pitchFamily="2" charset="2"/>
              </a:rPr>
              <a:t>!</a:t>
            </a:r>
            <a:r>
              <a:rPr lang="en-GB" dirty="0"/>
              <a:t> A </a:t>
            </a:r>
            <a:r>
              <a:rPr lang="en-GB" u="sng" dirty="0"/>
              <a:t>rectangular</a:t>
            </a:r>
            <a:r>
              <a:rPr lang="en-GB" dirty="0"/>
              <a:t> hyperbola is a hyperbola whose asymptotes are perpendicular.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 rot="18214989">
                <a:off x="3061092" y="2737121"/>
                <a:ext cx="936104" cy="4380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12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12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214989">
                <a:off x="3061092" y="2737121"/>
                <a:ext cx="936104" cy="43800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 rot="3201094">
                <a:off x="3110212" y="4410333"/>
                <a:ext cx="936104" cy="4380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200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12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12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3201094">
                <a:off x="3110212" y="4410333"/>
                <a:ext cx="936104" cy="43800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2C0A05FE-569F-A14F-B55E-91EFA99810DD}"/>
              </a:ext>
            </a:extLst>
          </p:cNvPr>
          <p:cNvSpPr txBox="1"/>
          <p:nvPr/>
        </p:nvSpPr>
        <p:spPr>
          <a:xfrm>
            <a:off x="2099556" y="5972656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 this chapter, you only need to know about </a:t>
            </a:r>
            <a:r>
              <a:rPr lang="en-GB" dirty="0">
                <a:solidFill>
                  <a:srgbClr val="0070C0"/>
                </a:solidFill>
              </a:rPr>
              <a:t>rectangular hyperbola </a:t>
            </a:r>
            <a:r>
              <a:rPr lang="en-GB" dirty="0"/>
              <a:t>whose asymptotes are vertical and horizontal.</a:t>
            </a:r>
          </a:p>
        </p:txBody>
      </p:sp>
    </p:spTree>
    <p:extLst>
      <p:ext uri="{BB962C8B-B14F-4D97-AF65-F5344CB8AC3E}">
        <p14:creationId xmlns:p14="http://schemas.microsoft.com/office/powerpoint/2010/main" val="2036020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75DFF-D9B4-E54D-980B-497606237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Asymptotes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D32617-A077-0A4A-BF75-2021C9EDB7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44525" cy="3859742"/>
          </a:xfrm>
        </p:spPr>
        <p:txBody>
          <a:bodyPr/>
          <a:lstStyle/>
          <a:p>
            <a:r>
              <a:rPr lang="en-US" dirty="0"/>
              <a:t>There are two lines associated with this graph that help to describe its shape.</a:t>
            </a:r>
          </a:p>
          <a:p>
            <a:endParaRPr lang="en-US" dirty="0"/>
          </a:p>
          <a:p>
            <a:r>
              <a:rPr lang="en-US" dirty="0"/>
              <a:t>Horizontal asymptote</a:t>
            </a:r>
          </a:p>
          <a:p>
            <a:endParaRPr lang="en-US" dirty="0"/>
          </a:p>
          <a:p>
            <a:r>
              <a:rPr lang="en-US" dirty="0"/>
              <a:t>Vertical asymptote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3661EA-FE61-324A-89DD-1E6DAE2FF6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6173" y="1621393"/>
            <a:ext cx="4242891" cy="4063974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1AFA2B5-1E4A-264A-9E8B-154213170546}"/>
              </a:ext>
            </a:extLst>
          </p:cNvPr>
          <p:cNvCxnSpPr/>
          <p:nvPr/>
        </p:nvCxnSpPr>
        <p:spPr>
          <a:xfrm>
            <a:off x="7284203" y="3905573"/>
            <a:ext cx="3642102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848C395-6EFB-EC42-AE2D-1BD6862C5C4C}"/>
              </a:ext>
            </a:extLst>
          </p:cNvPr>
          <p:cNvCxnSpPr>
            <a:cxnSpLocks/>
          </p:cNvCxnSpPr>
          <p:nvPr/>
        </p:nvCxnSpPr>
        <p:spPr>
          <a:xfrm>
            <a:off x="8893444" y="2012204"/>
            <a:ext cx="0" cy="327272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5440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E8554-A10D-7D49-A8F1-C6EE3E986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1881" y="225641"/>
            <a:ext cx="5857068" cy="859241"/>
          </a:xfrm>
        </p:spPr>
        <p:txBody>
          <a:bodyPr/>
          <a:lstStyle/>
          <a:p>
            <a:r>
              <a:rPr lang="en-US" dirty="0"/>
              <a:t>Horizontal asymptote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9A7D46-49DE-034C-92DB-A18FB6EEBA4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0149" y="1188118"/>
                <a:ext cx="11871701" cy="4311704"/>
              </a:xfrm>
            </p:spPr>
            <p:txBody>
              <a:bodyPr/>
              <a:lstStyle/>
              <a:p>
                <a:r>
                  <a:rPr lang="en-US" dirty="0"/>
                  <a:t>From the graph we see that, as 𝑥 approaches infinity in either direction, the value of 𝑦 approaches zero. The following notation will be used to state this:</a:t>
                </a:r>
              </a:p>
              <a:p>
                <a:r>
                  <a:rPr lang="en-US" dirty="0"/>
                  <a:t>As 𝑥→∞, 𝑦→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/>
                  <a:t>. This is read: ‘As 𝑥 approaches infinity, 𝑦 approaches 0 from the positive side.’</a:t>
                </a:r>
              </a:p>
              <a:p>
                <a:r>
                  <a:rPr lang="en-US" dirty="0"/>
                  <a:t>As 𝑥→−∞, 𝑦→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dirty="0"/>
                  <a:t>. This is read: ‘As 𝑥 approaches negative infinity, 𝑦 approaches 0 from the negative side.’</a:t>
                </a:r>
              </a:p>
              <a:p>
                <a:r>
                  <a:rPr lang="en-US" dirty="0"/>
                  <a:t>The graph approaches the 𝑥-axis (the line 𝑦=0) but does not cross this line. The line </a:t>
                </a:r>
                <a:r>
                  <a:rPr lang="en-US" dirty="0">
                    <a:solidFill>
                      <a:srgbClr val="0070C0"/>
                    </a:solidFill>
                  </a:rPr>
                  <a:t>𝑦=0 is a horizontal asymptote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9A7D46-49DE-034C-92DB-A18FB6EEBA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0149" y="1188118"/>
                <a:ext cx="11871701" cy="4311704"/>
              </a:xfrm>
              <a:blipFill>
                <a:blip r:embed="rId2"/>
                <a:stretch>
                  <a:fillRect l="-748" t="-1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B951D2D1-4B98-DB40-B995-EE664253F4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2454" y="4773478"/>
            <a:ext cx="2069909" cy="1982624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423B297-D4FB-D742-B132-8A651C90F65B}"/>
              </a:ext>
            </a:extLst>
          </p:cNvPr>
          <p:cNvCxnSpPr>
            <a:cxnSpLocks/>
          </p:cNvCxnSpPr>
          <p:nvPr/>
        </p:nvCxnSpPr>
        <p:spPr>
          <a:xfrm>
            <a:off x="10089396" y="5889356"/>
            <a:ext cx="156532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8213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E8554-A10D-7D49-A8F1-C6EE3E986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1881" y="225641"/>
            <a:ext cx="5857068" cy="859241"/>
          </a:xfrm>
        </p:spPr>
        <p:txBody>
          <a:bodyPr/>
          <a:lstStyle/>
          <a:p>
            <a:r>
              <a:rPr lang="en-US" dirty="0"/>
              <a:t>Vertical asymptote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9A7D46-49DE-034C-92DB-A18FB6EEBA4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0149" y="1188118"/>
                <a:ext cx="11871701" cy="4311704"/>
              </a:xfrm>
            </p:spPr>
            <p:txBody>
              <a:bodyPr/>
              <a:lstStyle/>
              <a:p>
                <a:r>
                  <a:rPr lang="en-US" dirty="0"/>
                  <a:t>As 𝑥 approaches zero from either direction, the magnitude of 𝑦 becomes very large. The following notation will be used to state this:</a:t>
                </a:r>
              </a:p>
              <a:p>
                <a:r>
                  <a:rPr lang="en-US" dirty="0"/>
                  <a:t>As 𝑥→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/>
                  <a:t>, 𝑦→∞. This is read: ‘As 𝑥 approaches zero from the positive side, 𝑦 approaches infinity.’</a:t>
                </a:r>
              </a:p>
              <a:p>
                <a:r>
                  <a:rPr lang="en-US" dirty="0"/>
                  <a:t>As 𝑥→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dirty="0"/>
                  <a:t>, 𝑦→−∞. This is read: ‘As 𝑥 approaches zero from the negative side, 𝑦 approaches negative infinity.’</a:t>
                </a:r>
              </a:p>
              <a:p>
                <a:r>
                  <a:rPr lang="en-US" dirty="0"/>
                  <a:t>The graph approaches the 𝑦-axis (the line 𝑥=0) but does not cross this line. The line </a:t>
                </a:r>
                <a:r>
                  <a:rPr lang="en-US" dirty="0">
                    <a:solidFill>
                      <a:srgbClr val="0070C0"/>
                    </a:solidFill>
                  </a:rPr>
                  <a:t>𝑥=0 is a vertical asymptote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9A7D46-49DE-034C-92DB-A18FB6EEBA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0149" y="1188118"/>
                <a:ext cx="11871701" cy="4311704"/>
              </a:xfrm>
              <a:blipFill>
                <a:blip r:embed="rId2"/>
                <a:stretch>
                  <a:fillRect l="-748" t="-1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B951D2D1-4B98-DB40-B995-EE664253F4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2454" y="4773478"/>
            <a:ext cx="2069909" cy="1982624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423B297-D4FB-D742-B132-8A651C90F65B}"/>
              </a:ext>
            </a:extLst>
          </p:cNvPr>
          <p:cNvCxnSpPr>
            <a:cxnSpLocks/>
          </p:cNvCxnSpPr>
          <p:nvPr/>
        </p:nvCxnSpPr>
        <p:spPr>
          <a:xfrm>
            <a:off x="10848813" y="5021451"/>
            <a:ext cx="0" cy="183654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005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E8554-A10D-7D49-A8F1-C6EE3E986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1881" y="225641"/>
            <a:ext cx="5857068" cy="859241"/>
          </a:xfrm>
        </p:spPr>
        <p:txBody>
          <a:bodyPr/>
          <a:lstStyle/>
          <a:p>
            <a:r>
              <a:rPr lang="en-US" dirty="0"/>
              <a:t>Dilations from an axis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9A7D46-49DE-034C-92DB-A18FB6EEBA4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6166" y="829029"/>
                <a:ext cx="5857068" cy="6028971"/>
              </a:xfrm>
            </p:spPr>
            <p:txBody>
              <a:bodyPr/>
              <a:lstStyle/>
              <a:p>
                <a:r>
                  <a:rPr lang="en-US" dirty="0"/>
                  <a:t>The graphs of</a:t>
                </a:r>
              </a:p>
              <a:p>
                <a:r>
                  <a:rPr lang="en-US" dirty="0">
                    <a:solidFill>
                      <a:srgbClr val="C00000"/>
                    </a:solidFill>
                  </a:rPr>
                  <a:t>𝑦=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AU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dirty="0"/>
                  <a:t>, </a:t>
                </a:r>
                <a:r>
                  <a:rPr lang="en-US" dirty="0">
                    <a:solidFill>
                      <a:srgbClr val="FFC000"/>
                    </a:solidFill>
                  </a:rPr>
                  <a:t>𝑦=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AU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AU" b="0" i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and </a:t>
                </a:r>
                <a:r>
                  <a:rPr lang="en-US" dirty="0">
                    <a:solidFill>
                      <a:srgbClr val="0070C0"/>
                    </a:solidFill>
                  </a:rPr>
                  <a:t>𝑦=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AU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AU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dirty="0"/>
                  <a:t>=</a:t>
                </a:r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AU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AU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AU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AU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The asymptotes: 𝑦=0 &amp; 𝑥=0.</a:t>
                </a:r>
              </a:p>
              <a:p>
                <a:r>
                  <a:rPr lang="en-US" dirty="0"/>
                  <a:t>The same ‘shape’ &amp; asymptotes, but ‘stretched’ from </a:t>
                </a:r>
                <a:r>
                  <a:rPr lang="en-US" dirty="0">
                    <a:solidFill>
                      <a:srgbClr val="C00000"/>
                    </a:solidFill>
                  </a:rPr>
                  <a:t>𝑦=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AU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The transformation that takes the graph of </a:t>
                </a:r>
                <a:r>
                  <a:rPr lang="en-US" dirty="0">
                    <a:solidFill>
                      <a:srgbClr val="C00000"/>
                    </a:solidFill>
                  </a:rPr>
                  <a:t>𝑦=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AU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AU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/>
                  <a:t>to the graph of </a:t>
                </a:r>
                <a:r>
                  <a:rPr lang="en-US" dirty="0">
                    <a:solidFill>
                      <a:srgbClr val="FFC000"/>
                    </a:solidFill>
                  </a:rPr>
                  <a:t>𝑦=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AU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AU" i="1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called the </a:t>
                </a:r>
                <a:r>
                  <a:rPr lang="en-US" dirty="0">
                    <a:solidFill>
                      <a:srgbClr val="0070C0"/>
                    </a:solidFill>
                  </a:rPr>
                  <a:t>dilation</a:t>
                </a:r>
                <a:r>
                  <a:rPr lang="en-US" dirty="0"/>
                  <a:t> of factor 2 from the 𝑥-axis. </a:t>
                </a:r>
              </a:p>
              <a:p>
                <a:r>
                  <a:rPr lang="en-US" dirty="0"/>
                  <a:t>Dilation: </a:t>
                </a:r>
                <a:r>
                  <a:rPr lang="en-US" dirty="0">
                    <a:solidFill>
                      <a:srgbClr val="C00000"/>
                    </a:solidFill>
                  </a:rPr>
                  <a:t>𝑦=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AU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AU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ym typeface="Wingdings" pitchFamily="2" charset="2"/>
                  </a:rPr>
                  <a:t> </a:t>
                </a:r>
                <a:r>
                  <a:rPr lang="en-US" dirty="0">
                    <a:solidFill>
                      <a:srgbClr val="FFC000"/>
                    </a:solidFill>
                  </a:rPr>
                  <a:t>𝑦=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AU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AU" i="1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9A7D46-49DE-034C-92DB-A18FB6EEBA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166" y="829029"/>
                <a:ext cx="5857068" cy="6028971"/>
              </a:xfrm>
              <a:blipFill>
                <a:blip r:embed="rId2"/>
                <a:stretch>
                  <a:fillRect l="-1561" t="-607" r="-728" b="-70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3FF79957-B052-4441-A8AC-CFE26F97D6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4170" y="1188117"/>
            <a:ext cx="6627830" cy="4541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533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E8554-A10D-7D49-A8F1-C6EE3E986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1881" y="225641"/>
            <a:ext cx="5857068" cy="859241"/>
          </a:xfrm>
        </p:spPr>
        <p:txBody>
          <a:bodyPr/>
          <a:lstStyle/>
          <a:p>
            <a:r>
              <a:rPr lang="en-US" dirty="0"/>
              <a:t>Reflection in the 𝑥-axis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9A7D46-49DE-034C-92DB-A18FB6EEBA4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6257" y="1137413"/>
                <a:ext cx="5857068" cy="5259177"/>
              </a:xfrm>
            </p:spPr>
            <p:txBody>
              <a:bodyPr/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𝑦=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A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AU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is reflected in the 𝑥-axis, the result is 𝑦=−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A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.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The asymptotes: 𝑥=0 and 𝑦=0.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Similarly, 𝑦=−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A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AU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is the reflection of 𝑦=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A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AU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in the 𝑥-axis.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Reflecting in the 𝑦-axis gives the same result for these two graphs.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9A7D46-49DE-034C-92DB-A18FB6EEBA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6257" y="1137413"/>
                <a:ext cx="5857068" cy="5259177"/>
              </a:xfrm>
              <a:blipFill>
                <a:blip r:embed="rId2"/>
                <a:stretch>
                  <a:fillRect l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95F27CD6-3C29-CA4B-8AD1-2E3E63B703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0415" y="1137413"/>
            <a:ext cx="5223596" cy="500332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F24F03F-9B68-7A43-8EC9-4A20004A3E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9042" y="957358"/>
            <a:ext cx="6017388" cy="5760418"/>
          </a:xfrm>
          <a:prstGeom prst="rect">
            <a:avLst/>
          </a:prstGeom>
        </p:spPr>
      </p:pic>
      <p:pic>
        <p:nvPicPr>
          <p:cNvPr id="1026" name="Picture 2" descr="Quarter 1 Coordinate Plane, Coordinate Grids - Ms. Pollard's ...">
            <a:extLst>
              <a:ext uri="{FF2B5EF4-FFF2-40B4-BE49-F238E27FC236}">
                <a16:creationId xmlns:a16="http://schemas.microsoft.com/office/drawing/2014/main" id="{0C5B5F9B-8E7D-A74B-D5A4-3CB1B2ACB4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4338" y="4869211"/>
            <a:ext cx="1901771" cy="1855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3227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E8554-A10D-7D49-A8F1-C6EE3E986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3719" y="67231"/>
            <a:ext cx="5857068" cy="859241"/>
          </a:xfrm>
        </p:spPr>
        <p:txBody>
          <a:bodyPr/>
          <a:lstStyle/>
          <a:p>
            <a:r>
              <a:rPr lang="en-US" dirty="0"/>
              <a:t>Translations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9A7D46-49DE-034C-92DB-A18FB6EEBA4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" y="1549830"/>
                <a:ext cx="6096000" cy="4590907"/>
              </a:xfrm>
            </p:spPr>
            <p:txBody>
              <a:bodyPr/>
              <a:lstStyle/>
              <a:p>
                <a:r>
                  <a:rPr lang="en-US" dirty="0"/>
                  <a:t>The graph of 𝑦=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AU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  <m:r>
                      <a:rPr lang="en-AU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+3.</a:t>
                </a:r>
              </a:p>
              <a:p>
                <a:r>
                  <a:rPr lang="en-US" dirty="0"/>
                  <a:t>The basic graph of 𝑦=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AU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AU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has been translated 1 unit to the right and 3 units up.</a:t>
                </a:r>
              </a:p>
              <a:p>
                <a:r>
                  <a:rPr lang="en-US" dirty="0"/>
                  <a:t>Asymptotes: 𝑥=1&amp; 𝑦=3.</a:t>
                </a:r>
              </a:p>
              <a:p>
                <a:r>
                  <a:rPr lang="en-US" dirty="0"/>
                  <a:t>Intercepts with the axes The graph now has 𝑥-axis and 𝑦-axis intercepts. 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9A7D46-49DE-034C-92DB-A18FB6EEBA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" y="1549830"/>
                <a:ext cx="6096000" cy="4590907"/>
              </a:xfrm>
              <a:blipFill>
                <a:blip r:embed="rId2"/>
                <a:stretch>
                  <a:fillRect l="-1663" r="-1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95F27CD6-3C29-CA4B-8AD1-2E3E63B703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8292" y="1137413"/>
            <a:ext cx="5223596" cy="5003324"/>
          </a:xfrm>
          <a:prstGeom prst="rect">
            <a:avLst/>
          </a:prstGeom>
        </p:spPr>
      </p:pic>
      <p:sp>
        <p:nvSpPr>
          <p:cNvPr id="6" name="Right Arrow 5">
            <a:extLst>
              <a:ext uri="{FF2B5EF4-FFF2-40B4-BE49-F238E27FC236}">
                <a16:creationId xmlns:a16="http://schemas.microsoft.com/office/drawing/2014/main" id="{89118DCB-DF86-1046-BEB0-64D24274AEE8}"/>
              </a:ext>
            </a:extLst>
          </p:cNvPr>
          <p:cNvSpPr/>
          <p:nvPr/>
        </p:nvSpPr>
        <p:spPr>
          <a:xfrm>
            <a:off x="6478292" y="2448733"/>
            <a:ext cx="666427" cy="29446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09C28894-9664-BA44-9839-57D4F73722A7}"/>
              </a:ext>
            </a:extLst>
          </p:cNvPr>
          <p:cNvSpPr/>
          <p:nvPr/>
        </p:nvSpPr>
        <p:spPr>
          <a:xfrm rot="16200000">
            <a:off x="6591300" y="1871418"/>
            <a:ext cx="1232116" cy="27897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10C379-9DF9-4249-80B1-A641D093666B}"/>
              </a:ext>
            </a:extLst>
          </p:cNvPr>
          <p:cNvSpPr/>
          <p:nvPr/>
        </p:nvSpPr>
        <p:spPr>
          <a:xfrm>
            <a:off x="6434511" y="2743201"/>
            <a:ext cx="8354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1 unit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A87DD86-922E-6747-AC6B-F44930893556}"/>
              </a:ext>
            </a:extLst>
          </p:cNvPr>
          <p:cNvSpPr/>
          <p:nvPr/>
        </p:nvSpPr>
        <p:spPr>
          <a:xfrm>
            <a:off x="7346844" y="1996654"/>
            <a:ext cx="9380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3 units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311EEFD-98AB-4E42-BEF0-9DACC2DB95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2502" y="717263"/>
            <a:ext cx="6195176" cy="6140737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D495BBD-3504-CE48-A4FF-96DE6DF44C54}"/>
              </a:ext>
            </a:extLst>
          </p:cNvPr>
          <p:cNvCxnSpPr>
            <a:cxnSpLocks/>
          </p:cNvCxnSpPr>
          <p:nvPr/>
        </p:nvCxnSpPr>
        <p:spPr>
          <a:xfrm>
            <a:off x="6096000" y="3159027"/>
            <a:ext cx="5791200" cy="0"/>
          </a:xfrm>
          <a:prstGeom prst="line">
            <a:avLst/>
          </a:prstGeom>
          <a:ln w="57150">
            <a:solidFill>
              <a:srgbClr val="C00000"/>
            </a:solidFill>
            <a:prstDash val="sysDot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C466E41-04D8-B84B-AE35-666D3C979938}"/>
              </a:ext>
            </a:extLst>
          </p:cNvPr>
          <p:cNvCxnSpPr>
            <a:cxnSpLocks/>
          </p:cNvCxnSpPr>
          <p:nvPr/>
        </p:nvCxnSpPr>
        <p:spPr>
          <a:xfrm>
            <a:off x="8986432" y="1137413"/>
            <a:ext cx="0" cy="5573353"/>
          </a:xfrm>
          <a:prstGeom prst="line">
            <a:avLst/>
          </a:prstGeom>
          <a:ln w="57150">
            <a:solidFill>
              <a:srgbClr val="C00000"/>
            </a:solidFill>
            <a:prstDash val="sysDot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7" name="Sun 16">
            <a:extLst>
              <a:ext uri="{FF2B5EF4-FFF2-40B4-BE49-F238E27FC236}">
                <a16:creationId xmlns:a16="http://schemas.microsoft.com/office/drawing/2014/main" id="{7DD7C930-5C58-F146-97D4-BA802FE201A5}"/>
              </a:ext>
            </a:extLst>
          </p:cNvPr>
          <p:cNvSpPr/>
          <p:nvPr/>
        </p:nvSpPr>
        <p:spPr>
          <a:xfrm flipH="1">
            <a:off x="3332131" y="5036948"/>
            <a:ext cx="161888" cy="154983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un 17">
            <a:extLst>
              <a:ext uri="{FF2B5EF4-FFF2-40B4-BE49-F238E27FC236}">
                <a16:creationId xmlns:a16="http://schemas.microsoft.com/office/drawing/2014/main" id="{82398CDE-E990-7245-B25B-C2F89640D56F}"/>
              </a:ext>
            </a:extLst>
          </p:cNvPr>
          <p:cNvSpPr/>
          <p:nvPr/>
        </p:nvSpPr>
        <p:spPr>
          <a:xfrm>
            <a:off x="5145437" y="5036948"/>
            <a:ext cx="170482" cy="154983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051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33333E-6 L 0.43959 -0.05209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96" y="-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25 -0.01134 L 0.26119 -0.20787 " pathEditMode="relative" ptsTypes="AA">
                                      <p:cBhvr>
                                        <p:cTn id="7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/>
      <p:bldP spid="10" grpId="0"/>
      <p:bldP spid="17" grpId="1" animBg="1"/>
      <p:bldP spid="18" grpId="0" animBg="1"/>
    </p:bldLst>
  </p:timing>
</p:sld>
</file>

<file path=ppt/theme/theme1.xml><?xml version="1.0" encoding="utf-8"?>
<a:theme xmlns:a="http://schemas.openxmlformats.org/drawingml/2006/main" name="ShapesVTI">
  <a:themeElements>
    <a:clrScheme name="Office">
      <a:dk1>
        <a:srgbClr val="000000"/>
      </a:dk1>
      <a:lt1>
        <a:srgbClr val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Festival">
      <a:majorFont>
        <a:latin typeface="Tw Cen M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sVTI" id="{C78D20FD-A872-4243-8597-B534C62538FF}" vid="{7CAFCCF9-7834-41D6-B6AB-7D225A18A4E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993</Words>
  <Application>Microsoft Office PowerPoint</Application>
  <PresentationFormat>Widescreen</PresentationFormat>
  <Paragraphs>89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Avenir Next LT Pro</vt:lpstr>
      <vt:lpstr>Calibri</vt:lpstr>
      <vt:lpstr>Cambria Math</vt:lpstr>
      <vt:lpstr>Tw Cen MT</vt:lpstr>
      <vt:lpstr>Wingdings</vt:lpstr>
      <vt:lpstr>ShapesVTI</vt:lpstr>
      <vt:lpstr>Rectangular hyperbolas </vt:lpstr>
      <vt:lpstr>Rectangular hyperbola</vt:lpstr>
      <vt:lpstr>PowerPoint Presentation</vt:lpstr>
      <vt:lpstr>Asymptotes</vt:lpstr>
      <vt:lpstr>Horizontal asymptote</vt:lpstr>
      <vt:lpstr>Vertical asymptote</vt:lpstr>
      <vt:lpstr>Dilations from an axis</vt:lpstr>
      <vt:lpstr>Reflection in the 𝑥-axis</vt:lpstr>
      <vt:lpstr>Translations</vt:lpstr>
      <vt:lpstr>Sketching rectangular hyperbolas</vt:lpstr>
      <vt:lpstr>Sketch the graph of 𝑦=2/(x+1)  −3.</vt:lpstr>
      <vt:lpstr>Sketch the graph of 𝑦=(-2)/(x-1)  .</vt:lpstr>
      <vt:lpstr>Section summary</vt:lpstr>
      <vt:lpstr>How to find a, h, k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Rectangular hyperbolas </dc:title>
  <dc:creator>Yongmei Zhang</dc:creator>
  <cp:lastModifiedBy>Lyn ZHANG</cp:lastModifiedBy>
  <cp:revision>11</cp:revision>
  <dcterms:created xsi:type="dcterms:W3CDTF">2021-04-13T08:53:58Z</dcterms:created>
  <dcterms:modified xsi:type="dcterms:W3CDTF">2023-02-08T05:02:11Z</dcterms:modified>
</cp:coreProperties>
</file>