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11"/>
  </p:notesMasterIdLst>
  <p:sldIdLst>
    <p:sldId id="256" r:id="rId2"/>
    <p:sldId id="286" r:id="rId3"/>
    <p:sldId id="257" r:id="rId4"/>
    <p:sldId id="258" r:id="rId5"/>
    <p:sldId id="281" r:id="rId6"/>
    <p:sldId id="282" r:id="rId7"/>
    <p:sldId id="283" r:id="rId8"/>
    <p:sldId id="284" r:id="rId9"/>
    <p:sldId id="28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84040" autoAdjust="0"/>
  </p:normalViewPr>
  <p:slideViewPr>
    <p:cSldViewPr snapToGrid="0" snapToObjects="1">
      <p:cViewPr varScale="1">
        <p:scale>
          <a:sx n="55" d="100"/>
          <a:sy n="55" d="100"/>
        </p:scale>
        <p:origin x="10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6BD00-688A-4F7B-9B5E-ABFBC60909E9}" type="datetimeFigureOut">
              <a:rPr lang="en-AU" smtClean="0"/>
              <a:t>9/02/2023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1F132-1FCB-4024-84B7-7FC5F2D8BE3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5747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https://create.kahoot.it/details/6fdee536-64c1-4b95-b733-067a0d7ff9f6</a:t>
            </a:r>
          </a:p>
          <a:p>
            <a:r>
              <a:rPr lang="en-AU" dirty="0"/>
              <a:t>https://create.kahoot.it/details/e5033bd8-cd1c-4d6b-bb34-ac9b8fddc3cc</a:t>
            </a:r>
          </a:p>
          <a:p>
            <a:r>
              <a:rPr lang="en-AU" dirty="0"/>
              <a:t>https://create.kahoot.it/details/2520f82f-5388-40ee-b1cd-5d5fa1159a25</a:t>
            </a:r>
          </a:p>
          <a:p>
            <a:r>
              <a:rPr lang="en-AU" dirty="0"/>
              <a:t>https://create.kahoot.it/details/26a32e76-838e-4235-8954-9866adc6eaa6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1F132-1FCB-4024-84B7-7FC5F2D8BE37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0231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2/9/2023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976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51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411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2/9/2023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341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55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8695" y="1825625"/>
            <a:ext cx="556110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6110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01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125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56" y="1752600"/>
            <a:ext cx="5532319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256" y="2666999"/>
            <a:ext cx="5532319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561106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561106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2/9/2023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006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8693" y="6416675"/>
            <a:ext cx="2921715" cy="365125"/>
          </a:xfrm>
        </p:spPr>
        <p:txBody>
          <a:bodyPr/>
          <a:lstStyle/>
          <a:p>
            <a:fld id="{3AB41CFF-90C9-47B3-9DA1-F2BF8D839F7E}" type="datetime1">
              <a:rPr lang="en-US" smtClean="0"/>
              <a:t>2/9/2023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6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2/9/2023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79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257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15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4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425450"/>
            <a:ext cx="112746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694" y="1949450"/>
            <a:ext cx="11274612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8694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2/9/2023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166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0106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A picture containing sitting&#10;&#10;Description automatically generated">
            <a:extLst>
              <a:ext uri="{FF2B5EF4-FFF2-40B4-BE49-F238E27FC236}">
                <a16:creationId xmlns:a16="http://schemas.microsoft.com/office/drawing/2014/main" id="{BC526B7A-4801-4FD1-95C8-03AF22629E87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0"/>
            <a:ext cx="3654612" cy="457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743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27" r:id="rId7"/>
    <p:sldLayoutId id="2147483728" r:id="rId8"/>
    <p:sldLayoutId id="2147483729" r:id="rId9"/>
    <p:sldLayoutId id="2147483730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7FDDF72-DE39-4F99-A3C1-DD9D7815D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4ECE80-3AD1-450C-B62A-98788F1939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3549FA9C-675F-4A20-9052-FD249556B7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60000"/>
          </a:blip>
          <a:srcRect r="5" b="1"/>
          <a:stretch/>
        </p:blipFill>
        <p:spPr>
          <a:xfrm>
            <a:off x="3048" y="10"/>
            <a:ext cx="12188952" cy="6856614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B9632603-447F-4389-863D-9820DB9915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6951981" y="0"/>
            <a:ext cx="5236971" cy="6858001"/>
            <a:chOff x="6951981" y="0"/>
            <a:chExt cx="5236971" cy="6858001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354F4BB5-9639-4525-A748-2B2D8FDB1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4">
              <a:alphaModFix am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951981" y="692703"/>
              <a:ext cx="5236971" cy="6165298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4D9AF55E-83EF-4A42-A236-590299A7B9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alphaModFix amt="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154" b="19117"/>
            <a:stretch/>
          </p:blipFill>
          <p:spPr>
            <a:xfrm rot="16200000" flipH="1">
              <a:off x="7618603" y="-373126"/>
              <a:ext cx="4197223" cy="494347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F29AFA9-0CB8-BD4F-90F0-F7A8C67BE0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6275" y="744909"/>
            <a:ext cx="10190071" cy="3145855"/>
          </a:xfrm>
        </p:spPr>
        <p:txBody>
          <a:bodyPr anchor="b">
            <a:normAutofit/>
          </a:bodyPr>
          <a:lstStyle/>
          <a:p>
            <a:r>
              <a:rPr lang="en-US" sz="5200">
                <a:solidFill>
                  <a:srgbClr val="FFFFFF"/>
                </a:solidFill>
              </a:rPr>
              <a:t>The truncus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3996A7-F41A-9844-8DFF-618051FF6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8708" y="4069780"/>
            <a:ext cx="9781327" cy="2056617"/>
          </a:xfrm>
        </p:spPr>
        <p:txBody>
          <a:bodyPr anchor="t">
            <a:normAutofit/>
          </a:bodyPr>
          <a:lstStyle/>
          <a:p>
            <a:r>
              <a:rPr lang="en-US" sz="2200">
                <a:solidFill>
                  <a:srgbClr val="FFFFFF"/>
                </a:solidFill>
              </a:rPr>
              <a:t>4B</a:t>
            </a:r>
          </a:p>
        </p:txBody>
      </p:sp>
    </p:spTree>
    <p:extLst>
      <p:ext uri="{BB962C8B-B14F-4D97-AF65-F5344CB8AC3E}">
        <p14:creationId xmlns:p14="http://schemas.microsoft.com/office/powerpoint/2010/main" val="1478956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D237798-32CE-322C-192F-F15A2486D2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6172" y="174625"/>
            <a:ext cx="11559656" cy="6508750"/>
          </a:xfrm>
        </p:spPr>
      </p:pic>
    </p:spTree>
    <p:extLst>
      <p:ext uri="{BB962C8B-B14F-4D97-AF65-F5344CB8AC3E}">
        <p14:creationId xmlns:p14="http://schemas.microsoft.com/office/powerpoint/2010/main" val="742137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3FC13B8-A452-954B-9C6C-FF1ED96F63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4328" y="994531"/>
            <a:ext cx="6616700" cy="7670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759B7CA-46DF-834F-8462-21C2716C3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4351" y="0"/>
            <a:ext cx="2269992" cy="853440"/>
          </a:xfrm>
        </p:spPr>
        <p:txBody>
          <a:bodyPr/>
          <a:lstStyle/>
          <a:p>
            <a:r>
              <a:rPr lang="en-US" dirty="0"/>
              <a:t>Truncus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E381C2-896B-F14E-9291-745405789C0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663122"/>
                <a:ext cx="6350000" cy="6165850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/>
                  <a:t> 𝑦=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US" sz="2400" dirty="0"/>
                  <a:t> for 𝑥≠0, Construct a table to sketch the graph.</a:t>
                </a:r>
              </a:p>
              <a:p>
                <a:r>
                  <a:rPr lang="en-US" sz="2400" dirty="0"/>
                  <a:t>As 𝑥→∞, 𝑦→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AU" sz="24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sz="2400" dirty="0"/>
                  <a:t>. </a:t>
                </a:r>
              </a:p>
              <a:p>
                <a:r>
                  <a:rPr lang="en-US" sz="2400" dirty="0"/>
                  <a:t>As 𝑥→−∞, 𝑦→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 dirty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AU" sz="2400" i="1" dirty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sz="2400" dirty="0"/>
                  <a:t>.</a:t>
                </a:r>
              </a:p>
              <a:p>
                <a:r>
                  <a:rPr lang="en-US" sz="2400" dirty="0"/>
                  <a:t>As 𝑥→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 dirty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AU" sz="2400" i="1" dirty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sz="2400" dirty="0"/>
                  <a:t>, 𝑦→∞. </a:t>
                </a:r>
              </a:p>
              <a:p>
                <a:r>
                  <a:rPr lang="en-US" sz="2400" dirty="0"/>
                  <a:t>As 𝑥→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 dirty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AU" sz="2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sz="2400" dirty="0"/>
                  <a:t>, 𝑦→∞.</a:t>
                </a:r>
              </a:p>
              <a:p>
                <a:r>
                  <a:rPr lang="en-US" sz="2400" dirty="0"/>
                  <a:t>The graph of 𝑦=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AU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has asymptotes 𝑦=0 and 𝑥=0.</a:t>
                </a:r>
              </a:p>
              <a:p>
                <a:r>
                  <a:rPr lang="en-US" sz="2400" dirty="0"/>
                  <a:t>All graphs of the form </a:t>
                </a:r>
                <a:r>
                  <a:rPr lang="en-US" sz="2400" dirty="0">
                    <a:solidFill>
                      <a:srgbClr val="FF0000"/>
                    </a:solidFill>
                  </a:rPr>
                  <a:t>𝑦=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sSup>
                          <m:sSupPr>
                            <m:ctrlP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AU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AU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AU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AU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AU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AU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</a:rPr>
                  <a:t>+𝑘 </a:t>
                </a:r>
                <a:r>
                  <a:rPr lang="en-US" sz="2400" dirty="0"/>
                  <a:t>will have the same basic ‘truncus’ shape. The asymptotes: </a:t>
                </a:r>
                <a:r>
                  <a:rPr lang="en-US" sz="2400" dirty="0">
                    <a:solidFill>
                      <a:srgbClr val="FF0000"/>
                    </a:solidFill>
                  </a:rPr>
                  <a:t>𝑦=𝑘 &amp; 𝑥=</a:t>
                </a:r>
                <a:r>
                  <a:rPr lang="en-US" sz="2400" dirty="0" err="1">
                    <a:solidFill>
                      <a:srgbClr val="FF0000"/>
                    </a:solidFill>
                  </a:rPr>
                  <a:t>ℎ</a:t>
                </a:r>
                <a:r>
                  <a:rPr lang="en-US" sz="2400" dirty="0">
                    <a:solidFill>
                      <a:srgbClr val="FF0000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E381C2-896B-F14E-9291-745405789C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63122"/>
                <a:ext cx="6350000" cy="6165850"/>
              </a:xfrm>
              <a:blipFill>
                <a:blip r:embed="rId3"/>
                <a:stretch>
                  <a:fillRect l="-124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EBBF445F-0D3C-A140-ADC5-FBD3EFF058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0000" y="2107662"/>
            <a:ext cx="5625110" cy="3828770"/>
          </a:xfrm>
          <a:prstGeom prst="rect">
            <a:avLst/>
          </a:prstGeom>
        </p:spPr>
      </p:pic>
      <p:sp>
        <p:nvSpPr>
          <p:cNvPr id="7" name="Right Arrow 6">
            <a:extLst>
              <a:ext uri="{FF2B5EF4-FFF2-40B4-BE49-F238E27FC236}">
                <a16:creationId xmlns:a16="http://schemas.microsoft.com/office/drawing/2014/main" id="{C17D14D4-CD9F-3B4A-B410-24DFA62BFCE3}"/>
              </a:ext>
            </a:extLst>
          </p:cNvPr>
          <p:cNvSpPr/>
          <p:nvPr/>
        </p:nvSpPr>
        <p:spPr>
          <a:xfrm>
            <a:off x="8839200" y="5065486"/>
            <a:ext cx="232229" cy="116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Arrow 7">
            <a:extLst>
              <a:ext uri="{FF2B5EF4-FFF2-40B4-BE49-F238E27FC236}">
                <a16:creationId xmlns:a16="http://schemas.microsoft.com/office/drawing/2014/main" id="{35129539-60C9-B940-802A-A79E7AA62048}"/>
              </a:ext>
            </a:extLst>
          </p:cNvPr>
          <p:cNvSpPr/>
          <p:nvPr/>
        </p:nvSpPr>
        <p:spPr>
          <a:xfrm>
            <a:off x="8316686" y="5065486"/>
            <a:ext cx="275771" cy="1161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>
            <a:extLst>
              <a:ext uri="{FF2B5EF4-FFF2-40B4-BE49-F238E27FC236}">
                <a16:creationId xmlns:a16="http://schemas.microsoft.com/office/drawing/2014/main" id="{66AD2BEA-B60C-5743-BE6A-0307E21B8395}"/>
              </a:ext>
            </a:extLst>
          </p:cNvPr>
          <p:cNvSpPr/>
          <p:nvPr/>
        </p:nvSpPr>
        <p:spPr>
          <a:xfrm>
            <a:off x="8839199" y="4717144"/>
            <a:ext cx="116115" cy="29028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>
            <a:extLst>
              <a:ext uri="{FF2B5EF4-FFF2-40B4-BE49-F238E27FC236}">
                <a16:creationId xmlns:a16="http://schemas.microsoft.com/office/drawing/2014/main" id="{A8DD889B-6E60-1B4A-BF2D-BF2431082C3E}"/>
              </a:ext>
            </a:extLst>
          </p:cNvPr>
          <p:cNvSpPr/>
          <p:nvPr/>
        </p:nvSpPr>
        <p:spPr>
          <a:xfrm>
            <a:off x="8541665" y="4724404"/>
            <a:ext cx="116115" cy="29028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73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0.00208 L 0.17864 -0.00208 " pathEditMode="relative" ptsTypes="AA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7265 0 " pathEditMode="relative" ptsTypes="AA">
                                      <p:cBhvr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-0.00394 L -0.00469 -0.28125 " pathEditMode="relative" ptsTypes="AA">
                                      <p:cBhvr>
                                        <p:cTn id="5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-0.00393 L -0.00469 -0.28125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8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E205030-C66D-494D-A912-04AF0F5ABD07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1492089" y="0"/>
                <a:ext cx="8307935" cy="1216297"/>
              </a:xfrm>
            </p:spPr>
            <p:txBody>
              <a:bodyPr/>
              <a:lstStyle/>
              <a:p>
                <a:r>
                  <a:rPr lang="en-US" dirty="0"/>
                  <a:t>Sketch the graph of 𝑦=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2(</m:t>
                            </m:r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+3)</m:t>
                            </m:r>
                          </m:e>
                          <m:sup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AU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−4.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E205030-C66D-494D-A912-04AF0F5ABD0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492089" y="0"/>
                <a:ext cx="8307935" cy="1216297"/>
              </a:xfrm>
              <a:blipFill>
                <a:blip r:embed="rId2"/>
                <a:stretch>
                  <a:fillRect l="-3053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3F9026-2D1F-D542-BCBC-9A60F859143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0351" y="1216297"/>
                <a:ext cx="5985649" cy="5148216"/>
              </a:xfrm>
            </p:spPr>
            <p:txBody>
              <a:bodyPr/>
              <a:lstStyle/>
              <a:p>
                <a:r>
                  <a:rPr lang="en-US" dirty="0"/>
                  <a:t>The graph of 𝑦=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AU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is translated 3 units to the left and 4 units down.</a:t>
                </a:r>
              </a:p>
              <a:p>
                <a:r>
                  <a:rPr lang="en-US" dirty="0"/>
                  <a:t>a=</a:t>
                </a:r>
                <a:r>
                  <a:rPr lang="en-AU" dirty="0"/>
                  <a:t> </a:t>
                </a: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, h=</a:t>
                </a:r>
                <a:r>
                  <a:rPr lang="en-AU" dirty="0"/>
                  <a:t> </a:t>
                </a: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3, k=</a:t>
                </a:r>
                <a:r>
                  <a:rPr lang="en-AU" dirty="0"/>
                  <a:t> </a:t>
                </a: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dirty="0">
                    <a:sym typeface="Wingdings" panose="05000000000000000000" pitchFamily="2" charset="2"/>
                  </a:rPr>
                  <a:t>4 Asymptotes: x=</a:t>
                </a:r>
                <a:r>
                  <a:rPr lang="en-AU" dirty="0"/>
                  <a:t> </a:t>
                </a: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>
                    <a:sym typeface="Wingdings" panose="05000000000000000000" pitchFamily="2" charset="2"/>
                  </a:rPr>
                  <a:t>3,y=</a:t>
                </a:r>
                <a:r>
                  <a:rPr lang="en-AU" dirty="0"/>
                  <a:t> </a:t>
                </a: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4</a:t>
                </a:r>
              </a:p>
              <a:p>
                <a:r>
                  <a:rPr lang="en-US" dirty="0"/>
                  <a:t>The 𝑦-axis intercept is found by putting 𝑥=0; it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>
                            <a:latin typeface="Cambria Math" panose="02040503050406030204" pitchFamily="18" charset="0"/>
                          </a:rPr>
                          <m:t>−73</m:t>
                        </m:r>
                      </m:num>
                      <m:den>
                        <m:r>
                          <a:rPr lang="en-AU" i="1"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  <m:r>
                      <a:rPr lang="en-AU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3F9026-2D1F-D542-BCBC-9A60F859143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0351" y="1216297"/>
                <a:ext cx="5985649" cy="5148216"/>
              </a:xfrm>
              <a:blipFill>
                <a:blip r:embed="rId3"/>
                <a:stretch>
                  <a:fillRect l="-1833" r="-346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5C99FC39-8048-0040-8B29-CE81613460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0172" y="1197836"/>
            <a:ext cx="5679003" cy="5166677"/>
          </a:xfrm>
          <a:prstGeom prst="rect">
            <a:avLst/>
          </a:prstGeom>
        </p:spPr>
      </p:pic>
      <p:sp>
        <p:nvSpPr>
          <p:cNvPr id="5" name="Left Arrow 4">
            <a:extLst>
              <a:ext uri="{FF2B5EF4-FFF2-40B4-BE49-F238E27FC236}">
                <a16:creationId xmlns:a16="http://schemas.microsoft.com/office/drawing/2014/main" id="{F91B97A5-9B95-8445-B732-8B0F649FAB38}"/>
              </a:ext>
            </a:extLst>
          </p:cNvPr>
          <p:cNvSpPr/>
          <p:nvPr/>
        </p:nvSpPr>
        <p:spPr>
          <a:xfrm>
            <a:off x="10174510" y="3091544"/>
            <a:ext cx="275771" cy="1161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>
            <a:extLst>
              <a:ext uri="{FF2B5EF4-FFF2-40B4-BE49-F238E27FC236}">
                <a16:creationId xmlns:a16="http://schemas.microsoft.com/office/drawing/2014/main" id="{2BA29E40-3F82-2440-9F22-EE23D4F9FE93}"/>
              </a:ext>
            </a:extLst>
          </p:cNvPr>
          <p:cNvSpPr/>
          <p:nvPr/>
        </p:nvSpPr>
        <p:spPr>
          <a:xfrm>
            <a:off x="8853714" y="3211290"/>
            <a:ext cx="72572" cy="2140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miley Face 6">
            <a:extLst>
              <a:ext uri="{FF2B5EF4-FFF2-40B4-BE49-F238E27FC236}">
                <a16:creationId xmlns:a16="http://schemas.microsoft.com/office/drawing/2014/main" id="{443A24A4-BCF7-B04C-92EF-FF522EADC127}"/>
              </a:ext>
            </a:extLst>
          </p:cNvPr>
          <p:cNvSpPr/>
          <p:nvPr/>
        </p:nvSpPr>
        <p:spPr>
          <a:xfrm>
            <a:off x="3721474" y="4343094"/>
            <a:ext cx="319314" cy="27577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1C81B9F-77E9-382B-337C-6BE72D5449FE}"/>
                  </a:ext>
                </a:extLst>
              </p:cNvPr>
              <p:cNvSpPr txBox="1"/>
              <p:nvPr/>
            </p:nvSpPr>
            <p:spPr>
              <a:xfrm>
                <a:off x="399082" y="5660164"/>
                <a:ext cx="6098582" cy="10856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400" dirty="0">
                    <a:solidFill>
                      <a:srgbClr val="FF0000"/>
                    </a:solidFill>
                  </a:rPr>
                  <a:t>𝑦=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4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sSup>
                          <m:sSupPr>
                            <m:ctrlPr>
                              <a:rPr lang="en-US" sz="4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4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AU" sz="4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AU" sz="4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AU" sz="4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AU" sz="4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AU" sz="4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AU" sz="4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400" dirty="0">
                    <a:solidFill>
                      <a:srgbClr val="FF0000"/>
                    </a:solidFill>
                  </a:rPr>
                  <a:t>+𝑘 </a:t>
                </a:r>
                <a:endParaRPr lang="en-AU" sz="4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1C81B9F-77E9-382B-337C-6BE72D5449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82" y="5660164"/>
                <a:ext cx="6098582" cy="1085618"/>
              </a:xfrm>
              <a:prstGeom prst="rect">
                <a:avLst/>
              </a:prstGeom>
              <a:blipFill>
                <a:blip r:embed="rId5"/>
                <a:stretch>
                  <a:fillRect l="-3996" t="-5056" b="-505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692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7.40741E-7 L -0.12435 7.40741E-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83 -0.01598 L -0.00183 0.10254 " pathEditMode="relative" ptsTypes="AA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3.7037E-6 L 0.53776 -0.02291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19" y="-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0ABB1-15D7-F940-88C5-5DD20C1AD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/>
              <a:t>Sketching truncus graphs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2431BE8-292D-B04E-A452-01BECCFEA57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447308" y="591344"/>
                <a:ext cx="7455390" cy="5585619"/>
              </a:xfrm>
            </p:spPr>
            <p:txBody>
              <a:bodyPr anchor="ctr">
                <a:normAutofit/>
              </a:bodyPr>
              <a:lstStyle/>
              <a:p>
                <a:r>
                  <a:rPr lang="en-US" dirty="0"/>
                  <a:t>Using </a:t>
                </a:r>
                <a:r>
                  <a:rPr lang="en-US" dirty="0">
                    <a:solidFill>
                      <a:srgbClr val="C00000"/>
                    </a:solidFill>
                  </a:rPr>
                  <a:t>dilations, reflections and translations</a:t>
                </a:r>
                <a:r>
                  <a:rPr lang="en-US" dirty="0"/>
                  <a:t>, we are now able to sketch the graphs of all truncus of the form </a:t>
                </a:r>
                <a:r>
                  <a:rPr lang="en-US" dirty="0">
                    <a:solidFill>
                      <a:srgbClr val="FF0000"/>
                    </a:solidFill>
                  </a:rPr>
                  <a:t>𝑦=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A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A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A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A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A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AU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+𝑘 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2431BE8-292D-B04E-A452-01BECCFEA5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447308" y="591344"/>
                <a:ext cx="7455390" cy="5585619"/>
              </a:xfrm>
              <a:blipFill>
                <a:blip r:embed="rId2"/>
                <a:stretch>
                  <a:fillRect l="-1472" r="-204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3321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D5D50-BCF8-B3B6-F82F-102E5AF5E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Dilation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A559B84-3D19-8087-7C43-ECAC9846A28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𝑦=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AU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</a:p>
              <a:p>
                <a:r>
                  <a:rPr lang="en-US" dirty="0">
                    <a:solidFill>
                      <a:srgbClr val="002060"/>
                    </a:solidFill>
                  </a:rPr>
                  <a:t>𝑦=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r>
                  <a:rPr lang="en-US" dirty="0">
                    <a:solidFill>
                      <a:srgbClr val="00B050"/>
                    </a:solidFill>
                  </a:rPr>
                  <a:t>𝑦=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num>
                      <m:den>
                        <m:sSup>
                          <m:sSupPr>
                            <m:ctrlPr>
                              <a:rPr lang="en-US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a=1</a:t>
                </a:r>
              </a:p>
              <a:p>
                <a:r>
                  <a:rPr lang="en-US" dirty="0">
                    <a:solidFill>
                      <a:srgbClr val="002060"/>
                    </a:solidFill>
                  </a:rPr>
                  <a:t>a=4</a:t>
                </a:r>
              </a:p>
              <a:p>
                <a:r>
                  <a:rPr lang="en-US" dirty="0">
                    <a:solidFill>
                      <a:srgbClr val="00B050"/>
                    </a:solidFill>
                  </a:rPr>
                  <a:t>a=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A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A559B84-3D19-8087-7C43-ECAC9846A2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73" b="-145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02.22truncus - BHS Methods34">
            <a:extLst>
              <a:ext uri="{FF2B5EF4-FFF2-40B4-BE49-F238E27FC236}">
                <a16:creationId xmlns:a16="http://schemas.microsoft.com/office/drawing/2014/main" id="{A57020CB-BF14-3D38-202C-D1F11C6BF9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1775" y="365897"/>
            <a:ext cx="3565913" cy="2650851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E858C4C-6A89-4A5C-D0E6-76960DB355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7254" y="3274600"/>
            <a:ext cx="6134956" cy="2943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964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1395A-199E-7B53-EFE5-0D2A8502D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91EFB18-8E06-AEE5-23F1-A56E0B88E60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𝑦=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AU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</a:p>
              <a:p>
                <a:r>
                  <a:rPr lang="en-US" dirty="0">
                    <a:solidFill>
                      <a:srgbClr val="002060"/>
                    </a:solidFill>
                  </a:rPr>
                  <a:t>𝑦=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endParaRPr lang="en-US" dirty="0"/>
              </a:p>
              <a:p>
                <a:r>
                  <a:rPr lang="en-US" dirty="0"/>
                  <a:t>a=1</a:t>
                </a:r>
              </a:p>
              <a:p>
                <a:r>
                  <a:rPr lang="en-US" dirty="0">
                    <a:solidFill>
                      <a:srgbClr val="002060"/>
                    </a:solidFill>
                  </a:rPr>
                  <a:t>a=</a:t>
                </a:r>
                <a:r>
                  <a:rPr lang="en-US" b="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dirty="0">
                    <a:solidFill>
                      <a:srgbClr val="002060"/>
                    </a:solidFill>
                  </a:rPr>
                  <a:t>1</a:t>
                </a:r>
              </a:p>
              <a:p>
                <a:endParaRPr lang="en-AU" dirty="0">
                  <a:solidFill>
                    <a:srgbClr val="00B050"/>
                  </a:solidFill>
                </a:endParaRPr>
              </a:p>
              <a:p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91EFB18-8E06-AEE5-23F1-A56E0B88E6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7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D0ECB433-D5C4-88B1-8A0C-99CB87DD9E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9739" y="1429969"/>
            <a:ext cx="6192114" cy="4525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829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C67A1-4432-39EB-5D15-E956A7B05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Translation: Translated 5 units to the right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DBFF83C-2D6D-6812-3764-48F7175756A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𝑦=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AU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rgbClr val="FF0000"/>
                    </a:solidFill>
                  </a:rPr>
                  <a:t> </a:t>
                </a:r>
                <a:endParaRPr lang="en-AU" sz="2800" dirty="0">
                  <a:solidFill>
                    <a:srgbClr val="FF0000"/>
                  </a:solidFill>
                </a:endParaRPr>
              </a:p>
              <a:p>
                <a:r>
                  <a:rPr lang="en-US" sz="2800" dirty="0">
                    <a:solidFill>
                      <a:srgbClr val="002060"/>
                    </a:solidFill>
                  </a:rPr>
                  <a:t>𝑦=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8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AU" sz="28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AU" sz="28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−5)</m:t>
                            </m:r>
                          </m:e>
                          <m:sup>
                            <m:r>
                              <a:rPr lang="en-AU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AU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sz="2800" dirty="0">
                  <a:solidFill>
                    <a:srgbClr val="002060"/>
                  </a:solidFill>
                </a:endParaRPr>
              </a:p>
              <a:p>
                <a:endParaRPr lang="en-AU" dirty="0"/>
              </a:p>
              <a:p>
                <a:r>
                  <a:rPr lang="en-AU" dirty="0">
                    <a:solidFill>
                      <a:srgbClr val="C00000"/>
                    </a:solidFill>
                  </a:rPr>
                  <a:t>h=0 </a:t>
                </a:r>
                <a:r>
                  <a:rPr lang="en-AU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 x=0</a:t>
                </a:r>
              </a:p>
              <a:p>
                <a:r>
                  <a:rPr lang="en-AU" dirty="0">
                    <a:solidFill>
                      <a:srgbClr val="002060"/>
                    </a:solidFill>
                    <a:sym typeface="Wingdings" panose="05000000000000000000" pitchFamily="2" charset="2"/>
                  </a:rPr>
                  <a:t>h=5  x=5</a:t>
                </a:r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DBFF83C-2D6D-6812-3764-48F7175756A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7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BBB44D92-7166-8004-9A73-5CD8C144E6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459" y="1691323"/>
            <a:ext cx="6260879" cy="4326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02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C67A1-4432-39EB-5D15-E956A7B05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Translation: Translated down 4 units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DBFF83C-2D6D-6812-3764-48F7175756A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𝑦=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AU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endParaRPr lang="en-AU" sz="2800" dirty="0">
                  <a:solidFill>
                    <a:srgbClr val="FF0000"/>
                  </a:solidFill>
                </a:endParaRPr>
              </a:p>
              <a:p>
                <a:r>
                  <a:rPr lang="en-US" dirty="0">
                    <a:solidFill>
                      <a:srgbClr val="002060"/>
                    </a:solidFill>
                  </a:rPr>
                  <a:t>𝑦=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AU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AU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— 4</a:t>
                </a:r>
              </a:p>
              <a:p>
                <a:endParaRPr lang="en-US" dirty="0">
                  <a:solidFill>
                    <a:srgbClr val="FF0000"/>
                  </a:solidFill>
                </a:endParaRPr>
              </a:p>
              <a:p>
                <a:r>
                  <a:rPr lang="en-US" sz="2800" dirty="0">
                    <a:solidFill>
                      <a:srgbClr val="FF0000"/>
                    </a:solidFill>
                  </a:rPr>
                  <a:t>k=0 </a:t>
                </a:r>
                <a:r>
                  <a:rPr lang="en-US" sz="2800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 y=0</a:t>
                </a:r>
              </a:p>
              <a:p>
                <a:r>
                  <a:rPr lang="en-US" dirty="0">
                    <a:solidFill>
                      <a:srgbClr val="002060"/>
                    </a:solidFill>
                    <a:sym typeface="Wingdings" panose="05000000000000000000" pitchFamily="2" charset="2"/>
                  </a:rPr>
                  <a:t>k= </a:t>
                </a:r>
                <a:r>
                  <a:rPr lang="en-US" sz="2800" dirty="0">
                    <a:solidFill>
                      <a:srgbClr val="002060"/>
                    </a:solidFill>
                  </a:rPr>
                  <a:t>— 4 </a:t>
                </a:r>
                <a:r>
                  <a:rPr lang="en-US" sz="2800" dirty="0">
                    <a:solidFill>
                      <a:srgbClr val="002060"/>
                    </a:solidFill>
                    <a:sym typeface="Wingdings" panose="05000000000000000000" pitchFamily="2" charset="2"/>
                  </a:rPr>
                  <a:t> y=</a:t>
                </a:r>
                <a:r>
                  <a:rPr lang="en-US" sz="2800" dirty="0">
                    <a:solidFill>
                      <a:srgbClr val="002060"/>
                    </a:solidFill>
                  </a:rPr>
                  <a:t> — 4</a:t>
                </a:r>
                <a:endParaRPr lang="en-AU" sz="2800" dirty="0">
                  <a:solidFill>
                    <a:srgbClr val="002060"/>
                  </a:solidFill>
                </a:endParaRPr>
              </a:p>
              <a:p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DBFF83C-2D6D-6812-3764-48F7175756A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7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61914429-0C8D-4976-27E8-8AC7F36683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7024" y="1566602"/>
            <a:ext cx="4065532" cy="4952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968448"/>
      </p:ext>
    </p:extLst>
  </p:cSld>
  <p:clrMapOvr>
    <a:masterClrMapping/>
  </p:clrMapOvr>
</p:sld>
</file>

<file path=ppt/theme/theme1.xml><?xml version="1.0" encoding="utf-8"?>
<a:theme xmlns:a="http://schemas.openxmlformats.org/drawingml/2006/main" name="DappledVTI">
  <a:themeElements>
    <a:clrScheme name="AnalogousFromRegularSeedLeftStep">
      <a:dk1>
        <a:srgbClr val="000000"/>
      </a:dk1>
      <a:lt1>
        <a:srgbClr val="FFFFFF"/>
      </a:lt1>
      <a:dk2>
        <a:srgbClr val="251A2F"/>
      </a:dk2>
      <a:lt2>
        <a:srgbClr val="F0F3F2"/>
      </a:lt2>
      <a:accent1>
        <a:srgbClr val="E72972"/>
      </a:accent1>
      <a:accent2>
        <a:srgbClr val="D517AF"/>
      </a:accent2>
      <a:accent3>
        <a:srgbClr val="BD29E7"/>
      </a:accent3>
      <a:accent4>
        <a:srgbClr val="5E19D5"/>
      </a:accent4>
      <a:accent5>
        <a:srgbClr val="2933E7"/>
      </a:accent5>
      <a:accent6>
        <a:srgbClr val="1770D5"/>
      </a:accent6>
      <a:hlink>
        <a:srgbClr val="349D75"/>
      </a:hlink>
      <a:folHlink>
        <a:srgbClr val="7F7F7F"/>
      </a:folHlink>
    </a:clrScheme>
    <a:fontScheme name="Custom 67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ppledVTI" id="{204FEFAB-F02B-4FE8-B509-C50A618B972D}" vid="{7EAEADA8-5A8E-45B2-B0E4-448EC7E7A94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346</Words>
  <Application>Microsoft Office PowerPoint</Application>
  <PresentationFormat>Widescreen</PresentationFormat>
  <Paragraphs>47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AvenirNext LT Pro Medium</vt:lpstr>
      <vt:lpstr>Arial</vt:lpstr>
      <vt:lpstr>Avenir Next LT Pro</vt:lpstr>
      <vt:lpstr>Calibri</vt:lpstr>
      <vt:lpstr>Cambria Math</vt:lpstr>
      <vt:lpstr>Sabon Next LT</vt:lpstr>
      <vt:lpstr>DappledVTI</vt:lpstr>
      <vt:lpstr>The truncus</vt:lpstr>
      <vt:lpstr>PowerPoint Presentation</vt:lpstr>
      <vt:lpstr>Truncus</vt:lpstr>
      <vt:lpstr>Sketch the graph of 𝑦= (-1)/〖2(x+3)〗^2   −4.</vt:lpstr>
      <vt:lpstr>Sketching truncus graphs</vt:lpstr>
      <vt:lpstr>Dilation</vt:lpstr>
      <vt:lpstr>Reflection</vt:lpstr>
      <vt:lpstr>Translation: Translated 5 units to the right</vt:lpstr>
      <vt:lpstr>Translation: Translated down 4 units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truncus</dc:title>
  <dc:creator>Yongmei Zhang</dc:creator>
  <cp:lastModifiedBy>Lyn ZHANG</cp:lastModifiedBy>
  <cp:revision>11</cp:revision>
  <dcterms:created xsi:type="dcterms:W3CDTF">2021-04-13T09:38:21Z</dcterms:created>
  <dcterms:modified xsi:type="dcterms:W3CDTF">2023-02-08T21:03:37Z</dcterms:modified>
</cp:coreProperties>
</file>