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8"/>
  </p:notesMasterIdLst>
  <p:sldIdLst>
    <p:sldId id="268" r:id="rId2"/>
    <p:sldId id="263" r:id="rId3"/>
    <p:sldId id="259" r:id="rId4"/>
    <p:sldId id="260" r:id="rId5"/>
    <p:sldId id="261" r:id="rId6"/>
    <p:sldId id="262" r:id="rId7"/>
    <p:sldId id="270" r:id="rId8"/>
    <p:sldId id="266" r:id="rId9"/>
    <p:sldId id="326" r:id="rId10"/>
    <p:sldId id="327" r:id="rId11"/>
    <p:sldId id="329" r:id="rId12"/>
    <p:sldId id="328" r:id="rId13"/>
    <p:sldId id="330" r:id="rId14"/>
    <p:sldId id="331" r:id="rId15"/>
    <p:sldId id="333" r:id="rId16"/>
    <p:sldId id="265" r:id="rId17"/>
  </p:sldIdLst>
  <p:sldSz cx="10972800" cy="7772400"/>
  <p:notesSz cx="6858000" cy="9144000"/>
  <p:embeddedFontLst>
    <p:embeddedFont>
      <p:font typeface="Acme" panose="020B0604020202020204" charset="0"/>
      <p:regular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Times" panose="02020603050405020304" pitchFamily="18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59" autoAdjust="0"/>
  </p:normalViewPr>
  <p:slideViewPr>
    <p:cSldViewPr snapToGrid="0">
      <p:cViewPr varScale="1">
        <p:scale>
          <a:sx n="50" d="100"/>
          <a:sy n="50" d="100"/>
        </p:scale>
        <p:origin x="1446" y="54"/>
      </p:cViewPr>
      <p:guideLst>
        <p:guide orient="horz" pos="2448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8837" y="685800"/>
            <a:ext cx="4841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685800"/>
            <a:ext cx="4841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https://create.kahoot.it/details/d878278a-3664-43c6-8e2b-0b3fe8057ccd</a:t>
            </a:r>
          </a:p>
          <a:p>
            <a:r>
              <a:rPr lang="en-AU" dirty="0"/>
              <a:t>https://create.kahoot.it/details/2520f82f-5388-40ee-b1cd-5d5fa1159a25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2A0DE-8FF1-46EC-A773-3A5BC07F821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2366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98A4A-23C5-4A67-B566-6D07E8E9C5D7}" type="slidenum">
              <a:rPr lang="en-US"/>
              <a:pPr/>
              <a:t>12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685800"/>
            <a:ext cx="4841875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42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c06c1a57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685800"/>
            <a:ext cx="4841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c06c1a57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c06c1a57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685800"/>
            <a:ext cx="4841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c06c1a57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c06c1a57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685800"/>
            <a:ext cx="4841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c06c1a57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c06c1a57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685800"/>
            <a:ext cx="4841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c06c1a57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c06c1a57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685800"/>
            <a:ext cx="4841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c06c1a57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c06c1a57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685800"/>
            <a:ext cx="4841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bc06c1a57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98A4A-23C5-4A67-B566-6D07E8E9C5D7}" type="slidenum">
              <a:rPr lang="en-US"/>
              <a:pPr/>
              <a:t>7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685800"/>
            <a:ext cx="4841875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c06c1a57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685800"/>
            <a:ext cx="4841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c06c1a57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c06c1a57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685800"/>
            <a:ext cx="4841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c06c1a57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59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2296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749040" y="7081520"/>
            <a:ext cx="3474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786384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748666" y="1937703"/>
            <a:ext cx="9464100" cy="3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748666" y="5201391"/>
            <a:ext cx="9464100" cy="1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/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  <a:defRPr sz="2100"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1900"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1900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6pPr>
            <a:lvl7pPr marL="3200400" lvl="6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7pPr>
            <a:lvl8pPr marL="3657600" lvl="7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8pPr>
            <a:lvl9pPr marL="411480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82296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3749040" y="7081520"/>
            <a:ext cx="3474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786384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756286" y="413808"/>
            <a:ext cx="94641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756286" y="1905318"/>
            <a:ext cx="46425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1"/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  <a:defRPr sz="2100" b="1"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1900" b="1"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19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6pPr>
            <a:lvl7pPr marL="3200400" lvl="6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7pPr>
            <a:lvl8pPr marL="3657600" lvl="7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8pPr>
            <a:lvl9pPr marL="411480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2"/>
          </p:nvPr>
        </p:nvSpPr>
        <p:spPr>
          <a:xfrm>
            <a:off x="756286" y="2839085"/>
            <a:ext cx="46425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2pPr>
            <a:lvl3pPr marL="137160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marL="182880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4pPr>
            <a:lvl5pPr marL="228600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3"/>
          </p:nvPr>
        </p:nvSpPr>
        <p:spPr>
          <a:xfrm>
            <a:off x="5554980" y="1905318"/>
            <a:ext cx="46653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1"/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  <a:defRPr sz="2100" b="1"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1900" b="1"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19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6pPr>
            <a:lvl7pPr marL="3200400" lvl="6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7pPr>
            <a:lvl8pPr marL="3657600" lvl="7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8pPr>
            <a:lvl9pPr marL="411480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4"/>
          </p:nvPr>
        </p:nvSpPr>
        <p:spPr>
          <a:xfrm>
            <a:off x="5554980" y="2839085"/>
            <a:ext cx="46653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2pPr>
            <a:lvl3pPr marL="137160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marL="182880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4pPr>
            <a:lvl5pPr marL="228600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82296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749040" y="7081520"/>
            <a:ext cx="3474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786384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756286" y="518160"/>
            <a:ext cx="3539400" cy="18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4665345" y="1119082"/>
            <a:ext cx="5555100" cy="55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457200" lvl="0" indent="-469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Char char="•"/>
              <a:defRPr sz="3800"/>
            </a:lvl1pPr>
            <a:lvl2pPr marL="914400" lvl="1" indent="-4381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Char char="–"/>
              <a:defRPr sz="3300"/>
            </a:lvl2pPr>
            <a:lvl3pPr marL="1371600" lvl="2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3pPr>
            <a:lvl4pPr marL="1828800" lvl="3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4pPr>
            <a:lvl5pPr marL="2286000" lvl="4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»"/>
              <a:defRPr sz="2400"/>
            </a:lvl5pPr>
            <a:lvl6pPr marL="2743200" lvl="5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2"/>
          </p:nvPr>
        </p:nvSpPr>
        <p:spPr>
          <a:xfrm>
            <a:off x="756286" y="2331720"/>
            <a:ext cx="35394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1900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82296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3749040" y="7081520"/>
            <a:ext cx="3474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786384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56286" y="518160"/>
            <a:ext cx="3539400" cy="18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>
            <a:spLocks noGrp="1"/>
          </p:cNvSpPr>
          <p:nvPr>
            <p:ph type="pic" idx="2"/>
          </p:nvPr>
        </p:nvSpPr>
        <p:spPr>
          <a:xfrm>
            <a:off x="4665345" y="1119082"/>
            <a:ext cx="5555100" cy="55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756286" y="2331720"/>
            <a:ext cx="35394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1900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82296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3749040" y="7081520"/>
            <a:ext cx="3474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786384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22960" y="690880"/>
            <a:ext cx="932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 rot="5400000">
            <a:off x="3154590" y="-86390"/>
            <a:ext cx="4663500" cy="9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2pPr>
            <a:lvl3pPr marL="137160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marL="182880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4pPr>
            <a:lvl5pPr marL="228600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82296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3749040" y="7081520"/>
            <a:ext cx="3474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786384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 rot="5400000">
            <a:off x="5875140" y="2633980"/>
            <a:ext cx="6217800" cy="23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 rot="5400000">
            <a:off x="1120140" y="393580"/>
            <a:ext cx="6217800" cy="6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2pPr>
            <a:lvl3pPr marL="137160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marL="182880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4pPr>
            <a:lvl5pPr marL="228600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82296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3749040" y="7081520"/>
            <a:ext cx="3474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786384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822960" y="690880"/>
            <a:ext cx="932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822960" y="2245360"/>
            <a:ext cx="9327000" cy="46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2pPr>
            <a:lvl3pPr marL="137160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marL="182880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4pPr>
            <a:lvl5pPr marL="228600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2296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749040" y="7081520"/>
            <a:ext cx="3474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786384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22960" y="690880"/>
            <a:ext cx="932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82296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749040" y="7081520"/>
            <a:ext cx="3474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786384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822960" y="690880"/>
            <a:ext cx="932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82296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3749040" y="7081520"/>
            <a:ext cx="3474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786384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822960" y="690880"/>
            <a:ext cx="932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22960" y="2245360"/>
            <a:ext cx="4572000" cy="46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2pPr>
            <a:lvl3pPr marL="137160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marL="182880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4pPr>
            <a:lvl5pPr marL="228600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5577840" y="2245360"/>
            <a:ext cx="4572000" cy="22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2pPr>
            <a:lvl3pPr marL="137160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marL="182880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4pPr>
            <a:lvl5pPr marL="228600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3"/>
          </p:nvPr>
        </p:nvSpPr>
        <p:spPr>
          <a:xfrm>
            <a:off x="5577840" y="4663440"/>
            <a:ext cx="4572000" cy="22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2pPr>
            <a:lvl3pPr marL="137160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marL="182880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4pPr>
            <a:lvl5pPr marL="228600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82296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3749040" y="7081520"/>
            <a:ext cx="3474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786384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ctrTitle"/>
          </p:nvPr>
        </p:nvSpPr>
        <p:spPr>
          <a:xfrm>
            <a:off x="1371600" y="1272011"/>
            <a:ext cx="8229600" cy="27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1371600" y="4082310"/>
            <a:ext cx="8229600" cy="18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/>
            </a:lvl1pPr>
            <a:lvl2pPr lvl="1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2pPr>
            <a:lvl3pPr lvl="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  <a:defRPr sz="2100"/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1900"/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1900"/>
            </a:lvl5pPr>
            <a:lvl6pPr lvl="5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7pPr>
            <a:lvl8pPr lvl="7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8pPr>
            <a:lvl9pPr lvl="8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2296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749040" y="7081520"/>
            <a:ext cx="3474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786384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381126" y="242888"/>
            <a:ext cx="9351600" cy="1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1419226" y="2286741"/>
            <a:ext cx="4572000" cy="46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2pPr>
            <a:lvl3pPr marL="137160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marL="182880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4pPr>
            <a:lvl5pPr marL="228600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6174105" y="2286741"/>
            <a:ext cx="4572000" cy="22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2pPr>
            <a:lvl3pPr marL="137160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marL="182880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4pPr>
            <a:lvl5pPr marL="228600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6174105" y="4704821"/>
            <a:ext cx="4572000" cy="22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2pPr>
            <a:lvl3pPr marL="137160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marL="182880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4pPr>
            <a:lvl5pPr marL="228600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1394460" y="7076123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389120" y="7076123"/>
            <a:ext cx="3474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450580" y="7076123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22960" y="690880"/>
            <a:ext cx="932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822960" y="2245360"/>
            <a:ext cx="4572000" cy="46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2pPr>
            <a:lvl3pPr marL="137160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marL="182880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4pPr>
            <a:lvl5pPr marL="228600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5577840" y="2245360"/>
            <a:ext cx="4572000" cy="46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2pPr>
            <a:lvl3pPr marL="137160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marL="182880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4pPr>
            <a:lvl5pPr marL="228600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82296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749040" y="7081520"/>
            <a:ext cx="3474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786384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438150" y="311256"/>
            <a:ext cx="3232800" cy="714300"/>
          </a:xfrm>
          <a:prstGeom prst="rect">
            <a:avLst/>
          </a:prstGeom>
          <a:solidFill>
            <a:srgbClr val="F37052"/>
          </a:solidFill>
          <a:ln>
            <a:noFill/>
          </a:ln>
        </p:spPr>
        <p:txBody>
          <a:bodyPr spcFirstLastPara="1" wrap="square" lIns="107675" tIns="53825" rIns="107675" bIns="53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" name="Google Shape;62;p10" descr="ppt_bg_example.jpg"/>
          <p:cNvPicPr preferRelativeResize="0"/>
          <p:nvPr/>
        </p:nvPicPr>
        <p:blipFill rotWithShape="1">
          <a:blip r:embed="rId2">
            <a:alphaModFix/>
          </a:blip>
          <a:srcRect t="91723"/>
          <a:stretch/>
        </p:blipFill>
        <p:spPr>
          <a:xfrm>
            <a:off x="0" y="7128298"/>
            <a:ext cx="10972800" cy="6441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/>
          <p:nvPr/>
        </p:nvSpPr>
        <p:spPr>
          <a:xfrm rot="5400000">
            <a:off x="468360" y="479515"/>
            <a:ext cx="510900" cy="3507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>
            <a:noFill/>
          </a:ln>
        </p:spPr>
        <p:txBody>
          <a:bodyPr spcFirstLastPara="1" wrap="square" lIns="107675" tIns="53825" rIns="107675" bIns="53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0"/>
          <p:cNvSpPr txBox="1"/>
          <p:nvPr/>
        </p:nvSpPr>
        <p:spPr>
          <a:xfrm>
            <a:off x="8778240" y="7500727"/>
            <a:ext cx="21945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3.1 - </a:t>
            </a:r>
            <a:fld id="{00000000-1234-1234-1234-123412341234}" type="slidenum">
              <a:rPr lang="en" sz="1400" b="1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99154" y="400097"/>
            <a:ext cx="2772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33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3973830" y="311256"/>
            <a:ext cx="64314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457200" lvl="0" indent="-228600" algn="l" rtl="0">
              <a:spcBef>
                <a:spcPts val="700"/>
              </a:spcBef>
              <a:spcAft>
                <a:spcPts val="0"/>
              </a:spcAft>
              <a:buClr>
                <a:srgbClr val="376092"/>
              </a:buClr>
              <a:buSzPts val="3300"/>
              <a:buFont typeface="Arial"/>
              <a:buNone/>
              <a:defRPr sz="3300" b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2pPr>
            <a:lvl3pPr marL="137160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marL="182880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4pPr>
            <a:lvl5pPr marL="228600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2960" y="690880"/>
            <a:ext cx="932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2960" y="2245360"/>
            <a:ext cx="9327000" cy="46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457200" marR="0" lvl="0" indent="-469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Char char="•"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81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Char char="–"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»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2296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749040" y="7081520"/>
            <a:ext cx="3474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863840" y="7081520"/>
            <a:ext cx="2286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675" tIns="53825" rIns="107675" bIns="538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0" name="Rectangle 2">
                <a:extLst>
                  <a:ext uri="{FF2B5EF4-FFF2-40B4-BE49-F238E27FC236}">
                    <a16:creationId xmlns:a16="http://schemas.microsoft.com/office/drawing/2014/main" id="{704768F8-1CC4-6149-A412-A207CFDFA33F}"/>
                  </a:ext>
                </a:extLst>
              </p:cNvPr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1310054" y="228509"/>
                <a:ext cx="8229600" cy="1876500"/>
              </a:xfrm>
            </p:spPr>
            <p:txBody>
              <a:bodyPr/>
              <a:lstStyle/>
              <a:p>
                <a:r>
                  <a:rPr lang="en-US" altLang="en-US" dirty="0"/>
                  <a:t>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dirty="0"/>
                  <a:t> = x</a:t>
                </a:r>
                <a:br>
                  <a:rPr lang="en-GB" altLang="en-US" dirty="0"/>
                </a:br>
                <a:endParaRPr lang="en-GB" altLang="en-US" sz="3173" dirty="0"/>
              </a:p>
            </p:txBody>
          </p:sp>
        </mc:Choice>
        <mc:Fallback xmlns="">
          <p:sp>
            <p:nvSpPr>
              <p:cNvPr id="2050" name="Rectangle 2">
                <a:extLst>
                  <a:ext uri="{FF2B5EF4-FFF2-40B4-BE49-F238E27FC236}">
                    <a16:creationId xmlns:a16="http://schemas.microsoft.com/office/drawing/2014/main" id="{704768F8-1CC4-6149-A412-A207CFDFA3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310054" y="228509"/>
                <a:ext cx="8229600" cy="1876500"/>
              </a:xfrm>
              <a:blipFill>
                <a:blip r:embed="rId3"/>
                <a:stretch>
                  <a:fillRect l="-741" t="-649" r="-741" b="-6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1" name="Rectangle 3">
            <a:extLst>
              <a:ext uri="{FF2B5EF4-FFF2-40B4-BE49-F238E27FC236}">
                <a16:creationId xmlns:a16="http://schemas.microsoft.com/office/drawing/2014/main" id="{05CE631C-DFB3-7A4A-8CDF-952E9C32B7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1016" y="2854637"/>
            <a:ext cx="2198077" cy="1876500"/>
          </a:xfrm>
        </p:spPr>
        <p:txBody>
          <a:bodyPr/>
          <a:lstStyle/>
          <a:p>
            <a:r>
              <a:rPr lang="en-GB" altLang="en-US" dirty="0"/>
              <a:t>4C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A0E57-02D7-30D4-C750-E361DD8A4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593840" y="2653660"/>
            <a:ext cx="5252256" cy="41549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92" name="Group 40"/>
          <p:cNvGrpSpPr>
            <a:grpSpLocks/>
          </p:cNvGrpSpPr>
          <p:nvPr/>
        </p:nvGrpSpPr>
        <p:grpSpPr bwMode="auto">
          <a:xfrm>
            <a:off x="716810" y="2169795"/>
            <a:ext cx="2878667" cy="2389293"/>
            <a:chOff x="229" y="1206"/>
            <a:chExt cx="1600" cy="1328"/>
          </a:xfrm>
        </p:grpSpPr>
        <p:sp>
          <p:nvSpPr>
            <p:cNvPr id="23556" name="Line 4"/>
            <p:cNvSpPr>
              <a:spLocks noChangeShapeType="1"/>
            </p:cNvSpPr>
            <p:nvPr/>
          </p:nvSpPr>
          <p:spPr bwMode="auto">
            <a:xfrm>
              <a:off x="1229" y="1206"/>
              <a:ext cx="0" cy="13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87"/>
            </a:p>
          </p:txBody>
        </p:sp>
        <p:sp>
          <p:nvSpPr>
            <p:cNvPr id="23557" name="Line 5"/>
            <p:cNvSpPr>
              <a:spLocks noChangeShapeType="1"/>
            </p:cNvSpPr>
            <p:nvPr/>
          </p:nvSpPr>
          <p:spPr bwMode="auto">
            <a:xfrm flipV="1">
              <a:off x="229" y="1877"/>
              <a:ext cx="16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87"/>
            </a:p>
          </p:txBody>
        </p:sp>
      </p:grp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50" y="1295400"/>
            <a:ext cx="1568873" cy="156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66113" y="2590800"/>
            <a:ext cx="1568873" cy="144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641581" y="1937704"/>
            <a:ext cx="0" cy="249364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87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9061345" y="1651636"/>
            <a:ext cx="0" cy="249364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87"/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1540828" y="2763520"/>
            <a:ext cx="172720" cy="17272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87"/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8992976" y="2504440"/>
            <a:ext cx="172720" cy="17272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87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765386" y="4737207"/>
            <a:ext cx="1404552" cy="33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87" i="1" dirty="0">
                <a:solidFill>
                  <a:srgbClr val="660066"/>
                </a:solidFill>
              </a:rPr>
              <a:t>y</a:t>
            </a:r>
            <a:r>
              <a:rPr lang="en-US" sz="1587" dirty="0">
                <a:solidFill>
                  <a:srgbClr val="660066"/>
                </a:solidFill>
              </a:rPr>
              <a:t>= (</a:t>
            </a:r>
            <a:r>
              <a:rPr lang="en-US" sz="1587" i="1" dirty="0">
                <a:solidFill>
                  <a:srgbClr val="660066"/>
                </a:solidFill>
              </a:rPr>
              <a:t>x</a:t>
            </a:r>
            <a:r>
              <a:rPr lang="en-US" sz="1587" dirty="0">
                <a:solidFill>
                  <a:srgbClr val="660066"/>
                </a:solidFill>
              </a:rPr>
              <a:t> +2)</a:t>
            </a:r>
            <a:r>
              <a:rPr lang="en-US" sz="1587" baseline="30000" dirty="0">
                <a:solidFill>
                  <a:srgbClr val="660066"/>
                </a:solidFill>
              </a:rPr>
              <a:t>2</a:t>
            </a:r>
            <a:r>
              <a:rPr lang="en-US" sz="1587" dirty="0">
                <a:solidFill>
                  <a:srgbClr val="660066"/>
                </a:solidFill>
              </a:rPr>
              <a:t> + 1</a:t>
            </a:r>
            <a:endParaRPr lang="en-US" sz="1587" dirty="0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7960752" y="4741916"/>
            <a:ext cx="1459054" cy="33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87" i="1" dirty="0">
                <a:solidFill>
                  <a:srgbClr val="660066"/>
                </a:solidFill>
              </a:rPr>
              <a:t>y</a:t>
            </a:r>
            <a:r>
              <a:rPr lang="en-US" sz="1587" dirty="0">
                <a:solidFill>
                  <a:srgbClr val="660066"/>
                </a:solidFill>
              </a:rPr>
              <a:t>= -(</a:t>
            </a:r>
            <a:r>
              <a:rPr lang="en-US" sz="1587" i="1" dirty="0">
                <a:solidFill>
                  <a:srgbClr val="660066"/>
                </a:solidFill>
              </a:rPr>
              <a:t>x</a:t>
            </a:r>
            <a:r>
              <a:rPr lang="en-US" sz="1587" dirty="0">
                <a:solidFill>
                  <a:srgbClr val="660066"/>
                </a:solidFill>
              </a:rPr>
              <a:t> - 3)</a:t>
            </a:r>
            <a:r>
              <a:rPr lang="en-US" sz="1587" baseline="30000" dirty="0">
                <a:solidFill>
                  <a:srgbClr val="660066"/>
                </a:solidFill>
              </a:rPr>
              <a:t>2 </a:t>
            </a:r>
            <a:r>
              <a:rPr lang="en-US" sz="1587" dirty="0">
                <a:solidFill>
                  <a:srgbClr val="660066"/>
                </a:solidFill>
              </a:rPr>
              <a:t>+ 2</a:t>
            </a:r>
            <a:endParaRPr lang="en-US" sz="1587" dirty="0"/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1674936" y="2872023"/>
            <a:ext cx="880369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40" dirty="0"/>
              <a:t>(-2, 1)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9234468" y="2094861"/>
            <a:ext cx="761747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40" dirty="0"/>
              <a:t>(3, </a:t>
            </a:r>
            <a:r>
              <a:rPr lang="en-US" sz="1587" dirty="0"/>
              <a:t>2</a:t>
            </a:r>
            <a:r>
              <a:rPr lang="en-US" sz="2040" dirty="0"/>
              <a:t>)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315596" y="5404697"/>
            <a:ext cx="2778325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87" dirty="0">
                <a:solidFill>
                  <a:srgbClr val="FF0000"/>
                </a:solidFill>
              </a:rPr>
              <a:t>Vertex is    (-2, 1)</a:t>
            </a:r>
          </a:p>
          <a:p>
            <a:r>
              <a:rPr lang="en-US" sz="1587" dirty="0">
                <a:solidFill>
                  <a:srgbClr val="FF0000"/>
                </a:solidFill>
              </a:rPr>
              <a:t>Axis of symmetry is </a:t>
            </a:r>
            <a:r>
              <a:rPr lang="en-US" sz="1587" i="1" dirty="0">
                <a:solidFill>
                  <a:srgbClr val="FF0000"/>
                </a:solidFill>
              </a:rPr>
              <a:t>x</a:t>
            </a:r>
            <a:r>
              <a:rPr lang="en-US" sz="1587" dirty="0">
                <a:solidFill>
                  <a:srgbClr val="FF0000"/>
                </a:solidFill>
              </a:rPr>
              <a:t> + 2 = 0</a:t>
            </a:r>
          </a:p>
          <a:p>
            <a:r>
              <a:rPr lang="en-US" sz="1587" dirty="0">
                <a:solidFill>
                  <a:srgbClr val="FF0000"/>
                </a:solidFill>
              </a:rPr>
              <a:t>Minimum value of </a:t>
            </a:r>
            <a:r>
              <a:rPr lang="en-US" sz="1587" i="1" dirty="0">
                <a:solidFill>
                  <a:srgbClr val="FF0000"/>
                </a:solidFill>
              </a:rPr>
              <a:t>y</a:t>
            </a:r>
            <a:r>
              <a:rPr lang="en-US" sz="1587" dirty="0">
                <a:solidFill>
                  <a:srgbClr val="FF0000"/>
                </a:solidFill>
              </a:rPr>
              <a:t> = 1</a:t>
            </a:r>
          </a:p>
          <a:p>
            <a:r>
              <a:rPr lang="en-US" sz="1587" dirty="0">
                <a:solidFill>
                  <a:srgbClr val="FF0000"/>
                </a:solidFill>
              </a:rPr>
              <a:t>x- intercepts</a:t>
            </a:r>
          </a:p>
          <a:p>
            <a:r>
              <a:rPr lang="en-US" sz="1587" dirty="0">
                <a:solidFill>
                  <a:srgbClr val="FF0000"/>
                </a:solidFill>
              </a:rPr>
              <a:t>y-intercept</a:t>
            </a:r>
            <a:endParaRPr lang="en-US" sz="1587" dirty="0"/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6180878" y="5379509"/>
            <a:ext cx="2489784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87" dirty="0">
                <a:solidFill>
                  <a:srgbClr val="FF0000"/>
                </a:solidFill>
              </a:rPr>
              <a:t>Vertex is    (3, 2)</a:t>
            </a:r>
          </a:p>
          <a:p>
            <a:r>
              <a:rPr lang="en-US" sz="1587" dirty="0">
                <a:solidFill>
                  <a:srgbClr val="FF0000"/>
                </a:solidFill>
              </a:rPr>
              <a:t>Axis of symmetry is  </a:t>
            </a:r>
            <a:r>
              <a:rPr lang="en-US" sz="1587" i="1" dirty="0">
                <a:solidFill>
                  <a:srgbClr val="FF0000"/>
                </a:solidFill>
              </a:rPr>
              <a:t>x</a:t>
            </a:r>
            <a:r>
              <a:rPr lang="en-US" sz="1587" dirty="0">
                <a:solidFill>
                  <a:srgbClr val="FF0000"/>
                </a:solidFill>
              </a:rPr>
              <a:t> = 3</a:t>
            </a:r>
          </a:p>
          <a:p>
            <a:r>
              <a:rPr lang="en-US" sz="1587" dirty="0">
                <a:solidFill>
                  <a:srgbClr val="FF0000"/>
                </a:solidFill>
              </a:rPr>
              <a:t>Maximum value of </a:t>
            </a:r>
            <a:r>
              <a:rPr lang="en-US" sz="1587" i="1" dirty="0">
                <a:solidFill>
                  <a:srgbClr val="FF0000"/>
                </a:solidFill>
              </a:rPr>
              <a:t>y</a:t>
            </a:r>
            <a:r>
              <a:rPr lang="en-US" sz="1587" dirty="0">
                <a:solidFill>
                  <a:srgbClr val="FF0000"/>
                </a:solidFill>
              </a:rPr>
              <a:t> = 2</a:t>
            </a:r>
          </a:p>
          <a:p>
            <a:r>
              <a:rPr lang="en-US" sz="1587" dirty="0">
                <a:solidFill>
                  <a:srgbClr val="FF0000"/>
                </a:solidFill>
              </a:rPr>
              <a:t>x- intercepts</a:t>
            </a:r>
          </a:p>
          <a:p>
            <a:r>
              <a:rPr lang="en-US" sz="1587" dirty="0">
                <a:solidFill>
                  <a:srgbClr val="FF0000"/>
                </a:solidFill>
              </a:rPr>
              <a:t>y-intercepts</a:t>
            </a:r>
            <a:endParaRPr lang="en-US" sz="1587" dirty="0"/>
          </a:p>
        </p:txBody>
      </p:sp>
      <p:grpSp>
        <p:nvGrpSpPr>
          <p:cNvPr id="2" name="Group 1"/>
          <p:cNvGrpSpPr/>
          <p:nvPr/>
        </p:nvGrpSpPr>
        <p:grpSpPr>
          <a:xfrm>
            <a:off x="4086649" y="1770380"/>
            <a:ext cx="2414482" cy="3267411"/>
            <a:chOff x="3336925" y="1562100"/>
            <a:chExt cx="2130425" cy="2883009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075" y="1562100"/>
              <a:ext cx="1384300" cy="1384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3591" name="Group 39"/>
            <p:cNvGrpSpPr>
              <a:grpSpLocks/>
            </p:cNvGrpSpPr>
            <p:nvPr/>
          </p:nvGrpSpPr>
          <p:grpSpPr bwMode="auto">
            <a:xfrm>
              <a:off x="3336925" y="1778000"/>
              <a:ext cx="2130425" cy="2286000"/>
              <a:chOff x="2102" y="1120"/>
              <a:chExt cx="1342" cy="1440"/>
            </a:xfrm>
          </p:grpSpPr>
          <p:sp>
            <p:nvSpPr>
              <p:cNvPr id="23576" name="Line 24"/>
              <p:cNvSpPr>
                <a:spLocks noChangeShapeType="1"/>
              </p:cNvSpPr>
              <p:nvPr/>
            </p:nvSpPr>
            <p:spPr bwMode="auto">
              <a:xfrm>
                <a:off x="2814" y="1120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9E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87"/>
              </a:p>
            </p:txBody>
          </p:sp>
          <p:sp>
            <p:nvSpPr>
              <p:cNvPr id="23577" name="Line 25"/>
              <p:cNvSpPr>
                <a:spLocks noChangeShapeType="1"/>
              </p:cNvSpPr>
              <p:nvPr/>
            </p:nvSpPr>
            <p:spPr bwMode="auto">
              <a:xfrm>
                <a:off x="2102" y="1863"/>
                <a:ext cx="1342" cy="0"/>
              </a:xfrm>
              <a:prstGeom prst="line">
                <a:avLst/>
              </a:prstGeom>
              <a:noFill/>
              <a:ln w="9525">
                <a:solidFill>
                  <a:srgbClr val="00009E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87"/>
              </a:p>
            </p:txBody>
          </p:sp>
        </p:grpSp>
        <p:sp>
          <p:nvSpPr>
            <p:cNvPr id="23578" name="Text Box 26"/>
            <p:cNvSpPr txBox="1">
              <a:spLocks noChangeArrowheads="1"/>
            </p:cNvSpPr>
            <p:nvPr/>
          </p:nvSpPr>
          <p:spPr bwMode="auto">
            <a:xfrm>
              <a:off x="3898900" y="4148138"/>
              <a:ext cx="561806" cy="296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87" i="1" dirty="0">
                  <a:solidFill>
                    <a:srgbClr val="00009E"/>
                  </a:solidFill>
                </a:rPr>
                <a:t>y</a:t>
              </a:r>
              <a:r>
                <a:rPr lang="en-US" sz="1587" dirty="0">
                  <a:solidFill>
                    <a:srgbClr val="00009E"/>
                  </a:solidFill>
                </a:rPr>
                <a:t>= </a:t>
              </a:r>
              <a:r>
                <a:rPr lang="en-US" sz="1587" i="1" dirty="0">
                  <a:solidFill>
                    <a:srgbClr val="00009E"/>
                  </a:solidFill>
                </a:rPr>
                <a:t>x</a:t>
              </a:r>
              <a:r>
                <a:rPr lang="en-US" sz="1587" baseline="30000" dirty="0">
                  <a:solidFill>
                    <a:srgbClr val="00009E"/>
                  </a:solidFill>
                </a:rPr>
                <a:t>2</a:t>
              </a:r>
              <a:endParaRPr lang="en-US" sz="1587" dirty="0">
                <a:solidFill>
                  <a:srgbClr val="00009E"/>
                </a:solidFill>
              </a:endParaRPr>
            </a:p>
          </p:txBody>
        </p:sp>
        <p:sp>
          <p:nvSpPr>
            <p:cNvPr id="23579" name="Oval 27"/>
            <p:cNvSpPr>
              <a:spLocks noChangeArrowheads="1"/>
            </p:cNvSpPr>
            <p:nvPr/>
          </p:nvSpPr>
          <p:spPr bwMode="auto">
            <a:xfrm>
              <a:off x="4371975" y="287178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87"/>
            </a:p>
          </p:txBody>
        </p:sp>
      </p:grp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5342467" y="5408295"/>
            <a:ext cx="0" cy="2220172"/>
          </a:xfrm>
          <a:prstGeom prst="line">
            <a:avLst/>
          </a:prstGeom>
          <a:noFill/>
          <a:ln w="28575">
            <a:solidFill>
              <a:srgbClr val="0000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87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2032000" y="21591"/>
            <a:ext cx="6917278" cy="65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27" dirty="0">
                <a:solidFill>
                  <a:srgbClr val="CC0000"/>
                </a:solidFill>
              </a:rPr>
              <a:t>Characterises of  </a:t>
            </a:r>
            <a:r>
              <a:rPr lang="en-US" sz="3627" i="1" dirty="0">
                <a:solidFill>
                  <a:srgbClr val="CC0000"/>
                </a:solidFill>
              </a:rPr>
              <a:t>y</a:t>
            </a:r>
            <a:r>
              <a:rPr lang="en-US" sz="3627" dirty="0">
                <a:solidFill>
                  <a:srgbClr val="CC0000"/>
                </a:solidFill>
              </a:rPr>
              <a:t>= a(</a:t>
            </a:r>
            <a:r>
              <a:rPr lang="en-US" sz="3627" i="1" dirty="0">
                <a:solidFill>
                  <a:srgbClr val="CC0000"/>
                </a:solidFill>
              </a:rPr>
              <a:t>x</a:t>
            </a:r>
            <a:r>
              <a:rPr lang="en-US" sz="3627" dirty="0">
                <a:solidFill>
                  <a:srgbClr val="CC0000"/>
                </a:solidFill>
              </a:rPr>
              <a:t> - </a:t>
            </a:r>
            <a:r>
              <a:rPr lang="en-US" sz="3627" i="1" dirty="0">
                <a:solidFill>
                  <a:srgbClr val="CC0000"/>
                </a:solidFill>
              </a:rPr>
              <a:t>h</a:t>
            </a:r>
            <a:r>
              <a:rPr lang="en-US" sz="3627" dirty="0">
                <a:solidFill>
                  <a:srgbClr val="CC0000"/>
                </a:solidFill>
              </a:rPr>
              <a:t>)</a:t>
            </a:r>
            <a:r>
              <a:rPr lang="en-US" sz="3627" baseline="30000" dirty="0">
                <a:solidFill>
                  <a:srgbClr val="CC0000"/>
                </a:solidFill>
              </a:rPr>
              <a:t>2 </a:t>
            </a:r>
            <a:r>
              <a:rPr lang="en-US" sz="3627" dirty="0">
                <a:solidFill>
                  <a:srgbClr val="CC0000"/>
                </a:solidFill>
              </a:rPr>
              <a:t>+ k</a:t>
            </a:r>
            <a:r>
              <a:rPr lang="en-US" sz="3627" baseline="30000" dirty="0">
                <a:solidFill>
                  <a:srgbClr val="CC0000"/>
                </a:solidFill>
              </a:rPr>
              <a:t> </a:t>
            </a:r>
            <a:endParaRPr lang="en-US" sz="3627" dirty="0">
              <a:solidFill>
                <a:srgbClr val="CC0000"/>
              </a:solidFill>
            </a:endParaRP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745597" y="791634"/>
            <a:ext cx="3754554" cy="33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87" dirty="0"/>
              <a:t>Comparing </a:t>
            </a:r>
            <a:r>
              <a:rPr lang="en-US" sz="1587" dirty="0">
                <a:solidFill>
                  <a:srgbClr val="CC0000"/>
                </a:solidFill>
              </a:rPr>
              <a:t>y = a(</a:t>
            </a:r>
            <a:r>
              <a:rPr lang="en-US" sz="1587" i="1" dirty="0">
                <a:solidFill>
                  <a:srgbClr val="CC0000"/>
                </a:solidFill>
              </a:rPr>
              <a:t>x</a:t>
            </a:r>
            <a:r>
              <a:rPr lang="en-US" sz="1587" dirty="0">
                <a:solidFill>
                  <a:srgbClr val="CC0000"/>
                </a:solidFill>
              </a:rPr>
              <a:t> - </a:t>
            </a:r>
            <a:r>
              <a:rPr lang="en-US" sz="1587" i="1" dirty="0">
                <a:solidFill>
                  <a:srgbClr val="CC0000"/>
                </a:solidFill>
              </a:rPr>
              <a:t>h</a:t>
            </a:r>
            <a:r>
              <a:rPr lang="en-US" sz="1587" dirty="0">
                <a:solidFill>
                  <a:srgbClr val="CC0000"/>
                </a:solidFill>
              </a:rPr>
              <a:t>)</a:t>
            </a:r>
            <a:r>
              <a:rPr lang="en-US" sz="1587" baseline="30000" dirty="0">
                <a:solidFill>
                  <a:srgbClr val="CC0000"/>
                </a:solidFill>
              </a:rPr>
              <a:t>2 </a:t>
            </a:r>
            <a:r>
              <a:rPr lang="en-US" sz="1587" dirty="0">
                <a:solidFill>
                  <a:srgbClr val="CC0000"/>
                </a:solidFill>
              </a:rPr>
              <a:t>+ k  with y = </a:t>
            </a:r>
            <a:r>
              <a:rPr lang="en-US" sz="1587" i="1" dirty="0">
                <a:solidFill>
                  <a:srgbClr val="CC0000"/>
                </a:solidFill>
              </a:rPr>
              <a:t>x</a:t>
            </a:r>
            <a:r>
              <a:rPr lang="en-US" sz="1587" dirty="0">
                <a:solidFill>
                  <a:srgbClr val="CC0000"/>
                </a:solidFill>
              </a:rPr>
              <a:t> </a:t>
            </a:r>
            <a:r>
              <a:rPr lang="en-US" sz="1587" baseline="30000" dirty="0">
                <a:solidFill>
                  <a:srgbClr val="CC0000"/>
                </a:solidFill>
              </a:rPr>
              <a:t>2</a:t>
            </a:r>
            <a:r>
              <a:rPr lang="en-US" sz="1587" dirty="0">
                <a:solidFill>
                  <a:srgbClr val="CC0000"/>
                </a:solidFill>
              </a:rPr>
              <a:t>:</a:t>
            </a:r>
            <a:endParaRPr lang="en-US" sz="3627" baseline="30000" dirty="0">
              <a:solidFill>
                <a:srgbClr val="CC0000"/>
              </a:solidFill>
            </a:endParaRPr>
          </a:p>
        </p:txBody>
      </p:sp>
      <p:grpSp>
        <p:nvGrpSpPr>
          <p:cNvPr id="23594" name="Group 42"/>
          <p:cNvGrpSpPr>
            <a:grpSpLocks/>
          </p:cNvGrpSpPr>
          <p:nvPr/>
        </p:nvGrpSpPr>
        <p:grpSpPr bwMode="auto">
          <a:xfrm>
            <a:off x="7030086" y="2034858"/>
            <a:ext cx="2826491" cy="2389293"/>
            <a:chOff x="3738" y="1131"/>
            <a:chExt cx="1571" cy="1328"/>
          </a:xfrm>
        </p:grpSpPr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>
              <a:off x="4353" y="1131"/>
              <a:ext cx="0" cy="13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87"/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 flipV="1">
              <a:off x="3738" y="1845"/>
              <a:ext cx="157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87"/>
            </a:p>
          </p:txBody>
        </p:sp>
      </p:grp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9718041" y="7333681"/>
            <a:ext cx="841897" cy="4062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2040" dirty="0"/>
              <a:t>3.1.</a:t>
            </a:r>
            <a:r>
              <a:rPr lang="en-US" sz="2040" i="1" dirty="0"/>
              <a:t>13</a:t>
            </a:r>
            <a:endParaRPr lang="en-US" sz="2040" dirty="0"/>
          </a:p>
        </p:txBody>
      </p:sp>
    </p:spTree>
    <p:extLst>
      <p:ext uri="{BB962C8B-B14F-4D97-AF65-F5344CB8AC3E}">
        <p14:creationId xmlns:p14="http://schemas.microsoft.com/office/powerpoint/2010/main" val="134051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23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3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23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23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3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23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23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23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23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  <p:bldP spid="23563" grpId="0" animBg="1"/>
      <p:bldP spid="23564" grpId="0" animBg="1"/>
      <p:bldP spid="23565" grpId="0" animBg="1"/>
      <p:bldP spid="23566" grpId="0" autoUpdateAnimBg="0"/>
      <p:bldP spid="23567" grpId="0" autoUpdateAnimBg="0"/>
      <p:bldP spid="23572" grpId="0" autoUpdateAnimBg="0"/>
      <p:bldP spid="23573" grpId="0" autoUpdateAnimBg="0"/>
      <p:bldP spid="23574" grpId="0" build="p" autoUpdateAnimBg="0"/>
      <p:bldP spid="23575" grpId="0" build="p" autoUpdateAnimBg="0"/>
      <p:bldP spid="23585" grpId="0" animBg="1"/>
      <p:bldP spid="23588" grpId="0" autoUpdateAnimBg="0"/>
      <p:bldP spid="2358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779BF4-828C-F8EC-E84C-EBEB2E7C6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079718" y="-1147732"/>
            <a:ext cx="7692593" cy="10093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6EE9D9-656F-C6FA-6408-EC3C99555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9507" y="5093666"/>
            <a:ext cx="838939" cy="2625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BCCBC0-C921-2B59-C2E7-731B16FA97D7}"/>
              </a:ext>
            </a:extLst>
          </p:cNvPr>
          <p:cNvSpPr txBox="1"/>
          <p:nvPr/>
        </p:nvSpPr>
        <p:spPr>
          <a:xfrm rot="5400000">
            <a:off x="8072792" y="6145044"/>
            <a:ext cx="21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X-intercept</a:t>
            </a:r>
            <a:endParaRPr lang="en-AU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4BC4C5-7F6D-C381-5E33-5C340E3BA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4524" y="4808494"/>
            <a:ext cx="1506205" cy="29287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8B7B4D-62A6-BB9D-67F1-2FF2FE402D86}"/>
              </a:ext>
            </a:extLst>
          </p:cNvPr>
          <p:cNvSpPr txBox="1"/>
          <p:nvPr/>
        </p:nvSpPr>
        <p:spPr>
          <a:xfrm rot="5400000">
            <a:off x="3996524" y="6083781"/>
            <a:ext cx="235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y-intercepts</a:t>
            </a:r>
            <a:endParaRPr lang="en-AU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E70E88-6F64-C709-6BCC-E761FD91A3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953" y="1518860"/>
            <a:ext cx="104790" cy="571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17D282-3A49-98D0-F9C9-A0FBA6E101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5088" y="1917450"/>
            <a:ext cx="104790" cy="571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287577-EC0C-8444-BE9C-A14AFBBC5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953" y="1659540"/>
            <a:ext cx="104790" cy="571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9159DB-C148-94BC-185E-ACEB21A1BB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1978" y="2351207"/>
            <a:ext cx="104790" cy="571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875285-1E07-C412-1CF6-7D273335CF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1978" y="2790827"/>
            <a:ext cx="104790" cy="571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F98F72-DC08-A14E-E4B9-817C7083D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6808" y="3230444"/>
            <a:ext cx="104790" cy="571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834384-0030-D698-50F7-265A6DAD06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4393" y="3687634"/>
            <a:ext cx="104790" cy="571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F309B6-0E84-CF8B-A437-8077FD7C2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1978" y="4109672"/>
            <a:ext cx="104790" cy="571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6DEB83-35F9-470B-883D-205A6F06D6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4460" y="525693"/>
            <a:ext cx="1123234" cy="226769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E98406C-9001-7C17-5C4D-7842CB97A5D9}"/>
              </a:ext>
            </a:extLst>
          </p:cNvPr>
          <p:cNvSpPr txBox="1"/>
          <p:nvPr/>
        </p:nvSpPr>
        <p:spPr>
          <a:xfrm rot="5400000">
            <a:off x="983697" y="1769686"/>
            <a:ext cx="235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Vertex(-4,3)</a:t>
            </a:r>
            <a:endParaRPr lang="en-AU" sz="2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5E49D96-2F56-9289-4881-3EF55E5CD9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5749" y="214876"/>
            <a:ext cx="1488882" cy="25070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5077BFA-CD4C-9F06-D486-9F3E04391AAD}"/>
              </a:ext>
            </a:extLst>
          </p:cNvPr>
          <p:cNvSpPr txBox="1"/>
          <p:nvPr/>
        </p:nvSpPr>
        <p:spPr>
          <a:xfrm rot="5400000">
            <a:off x="7873572" y="1000785"/>
            <a:ext cx="2625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Symmetry Line y=3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67893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451832" y="2368506"/>
            <a:ext cx="8486619" cy="124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480" b="1" i="1" dirty="0">
                <a:solidFill>
                  <a:srgbClr val="0000CC"/>
                </a:solidFill>
              </a:rPr>
              <a:t> </a:t>
            </a:r>
            <a:r>
              <a:rPr lang="en-US" sz="7480" b="1" dirty="0">
                <a:solidFill>
                  <a:srgbClr val="0000CC"/>
                </a:solidFill>
              </a:rPr>
              <a:t>(</a:t>
            </a:r>
            <a:r>
              <a:rPr lang="en-US" sz="7480" b="1" i="1" dirty="0">
                <a:solidFill>
                  <a:srgbClr val="0000CC"/>
                </a:solidFill>
              </a:rPr>
              <a:t>y</a:t>
            </a:r>
            <a:r>
              <a:rPr lang="en-US" sz="7480" b="1" dirty="0">
                <a:solidFill>
                  <a:srgbClr val="0000CC"/>
                </a:solidFill>
              </a:rPr>
              <a:t> - </a:t>
            </a:r>
            <a:r>
              <a:rPr lang="en-US" sz="7480" b="1" i="1" dirty="0">
                <a:solidFill>
                  <a:srgbClr val="0000CC"/>
                </a:solidFill>
              </a:rPr>
              <a:t>k</a:t>
            </a:r>
            <a:r>
              <a:rPr lang="en-US" sz="7480" b="1" dirty="0">
                <a:solidFill>
                  <a:srgbClr val="0000CC"/>
                </a:solidFill>
              </a:rPr>
              <a:t>)</a:t>
            </a:r>
            <a:r>
              <a:rPr lang="en-US" sz="7480" b="1" baseline="30000" dirty="0">
                <a:solidFill>
                  <a:srgbClr val="0000CC"/>
                </a:solidFill>
              </a:rPr>
              <a:t>2</a:t>
            </a:r>
            <a:r>
              <a:rPr lang="en-US" sz="7480" b="1" dirty="0">
                <a:solidFill>
                  <a:srgbClr val="0000CC"/>
                </a:solidFill>
              </a:rPr>
              <a:t> = a</a:t>
            </a:r>
            <a:r>
              <a:rPr lang="en-US" sz="7480" b="1" baseline="30000" dirty="0">
                <a:solidFill>
                  <a:srgbClr val="0000CC"/>
                </a:solidFill>
              </a:rPr>
              <a:t>2</a:t>
            </a:r>
            <a:r>
              <a:rPr lang="en-US" sz="7480" b="1" dirty="0">
                <a:solidFill>
                  <a:srgbClr val="0000CC"/>
                </a:solidFill>
              </a:rPr>
              <a:t> (</a:t>
            </a:r>
            <a:r>
              <a:rPr lang="en-US" sz="7480" b="1" i="1" dirty="0">
                <a:solidFill>
                  <a:srgbClr val="0000CC"/>
                </a:solidFill>
              </a:rPr>
              <a:t>x</a:t>
            </a:r>
            <a:r>
              <a:rPr lang="en-US" sz="7480" b="1" dirty="0">
                <a:solidFill>
                  <a:srgbClr val="0000CC"/>
                </a:solidFill>
              </a:rPr>
              <a:t> - </a:t>
            </a:r>
            <a:r>
              <a:rPr lang="en-US" sz="7480" b="1" i="1" dirty="0">
                <a:solidFill>
                  <a:srgbClr val="0000CC"/>
                </a:solidFill>
              </a:rPr>
              <a:t>h</a:t>
            </a:r>
            <a:r>
              <a:rPr lang="en-US" sz="7480" b="1" dirty="0">
                <a:solidFill>
                  <a:srgbClr val="0000CC"/>
                </a:solidFill>
              </a:rPr>
              <a:t>) </a:t>
            </a:r>
            <a:endParaRPr lang="en-US" sz="1587" dirty="0">
              <a:solidFill>
                <a:srgbClr val="0000CC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65863" y="759620"/>
            <a:ext cx="131157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Dilation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Factor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391108" y="874429"/>
            <a:ext cx="1688283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Horizontal</a:t>
            </a:r>
          </a:p>
          <a:p>
            <a:r>
              <a:rPr lang="en-US" sz="2400" b="1">
                <a:solidFill>
                  <a:srgbClr val="FF0000"/>
                </a:solidFill>
              </a:rPr>
              <a:t>Shift</a:t>
            </a:r>
            <a:endParaRPr lang="en-US" sz="2400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5920475" y="1714844"/>
            <a:ext cx="33425" cy="9363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87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8934363" y="1790188"/>
            <a:ext cx="33425" cy="69447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87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970261" y="818733"/>
            <a:ext cx="138211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Vertical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Shift</a:t>
            </a:r>
            <a:endParaRPr lang="en-US" sz="2400" dirty="0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3911184" y="1794982"/>
            <a:ext cx="33426" cy="632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87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028431" y="4330699"/>
            <a:ext cx="290175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</a:rPr>
              <a:t>Indicates direction</a:t>
            </a:r>
          </a:p>
          <a:p>
            <a:r>
              <a:rPr lang="en-US" sz="2400" b="1" dirty="0">
                <a:solidFill>
                  <a:srgbClr val="800080"/>
                </a:solidFill>
              </a:rPr>
              <a:t>of opening</a:t>
            </a:r>
            <a:endParaRPr lang="en-US" sz="2400" dirty="0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255633" y="6551061"/>
            <a:ext cx="300755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</a:rPr>
              <a:t>Coordinates of </a:t>
            </a:r>
          </a:p>
          <a:p>
            <a:r>
              <a:rPr lang="en-US" sz="2400" b="1" dirty="0">
                <a:solidFill>
                  <a:srgbClr val="800080"/>
                </a:solidFill>
              </a:rPr>
              <a:t>the vertex are (</a:t>
            </a:r>
            <a:r>
              <a:rPr lang="en-US" sz="2400" b="1" i="1" dirty="0">
                <a:solidFill>
                  <a:srgbClr val="800080"/>
                </a:solidFill>
              </a:rPr>
              <a:t>h</a:t>
            </a:r>
            <a:r>
              <a:rPr lang="en-US" sz="2400" b="1" dirty="0">
                <a:solidFill>
                  <a:srgbClr val="800080"/>
                </a:solidFill>
              </a:rPr>
              <a:t>, </a:t>
            </a:r>
            <a:r>
              <a:rPr lang="en-US" sz="2400" b="1" i="1" dirty="0">
                <a:solidFill>
                  <a:srgbClr val="800080"/>
                </a:solidFill>
              </a:rPr>
              <a:t>k</a:t>
            </a:r>
            <a:r>
              <a:rPr lang="en-US" sz="2400" b="1" dirty="0">
                <a:solidFill>
                  <a:srgbClr val="800080"/>
                </a:solidFill>
              </a:rPr>
              <a:t>)</a:t>
            </a:r>
            <a:endParaRPr lang="en-US" sz="2400" dirty="0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976785" y="4461233"/>
            <a:ext cx="2289409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</a:rPr>
              <a:t>Symmetry line</a:t>
            </a:r>
          </a:p>
          <a:p>
            <a:r>
              <a:rPr lang="en-US" sz="2400" b="1" i="1" dirty="0">
                <a:solidFill>
                  <a:srgbClr val="800080"/>
                </a:solidFill>
              </a:rPr>
              <a:t>     y=k</a:t>
            </a:r>
            <a:endParaRPr lang="en-US" sz="2400" i="1" dirty="0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 flipV="1">
            <a:off x="5987321" y="3429057"/>
            <a:ext cx="690119" cy="90164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87"/>
          </a:p>
        </p:txBody>
      </p:sp>
      <p:sp>
        <p:nvSpPr>
          <p:cNvPr id="4111" name="AutoShape 15"/>
          <p:cNvSpPr>
            <a:spLocks/>
          </p:cNvSpPr>
          <p:nvPr/>
        </p:nvSpPr>
        <p:spPr bwMode="auto">
          <a:xfrm rot="-5400000">
            <a:off x="2727049" y="3159410"/>
            <a:ext cx="788883" cy="1646238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87"/>
          </a:p>
        </p:txBody>
      </p:sp>
      <p:sp>
        <p:nvSpPr>
          <p:cNvPr id="4112" name="AutoShape 16"/>
          <p:cNvSpPr>
            <a:spLocks/>
          </p:cNvSpPr>
          <p:nvPr/>
        </p:nvSpPr>
        <p:spPr bwMode="auto">
          <a:xfrm rot="-5400000">
            <a:off x="6004353" y="2873644"/>
            <a:ext cx="830998" cy="6096002"/>
          </a:xfrm>
          <a:prstGeom prst="leftBrace">
            <a:avLst>
              <a:gd name="adj1" fmla="val 31936"/>
              <a:gd name="adj2" fmla="val 4781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87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1341120" y="16193"/>
            <a:ext cx="8465779" cy="58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173" b="1" u="sng" dirty="0"/>
              <a:t>The Vertex Form of the Quadratic Function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9718041" y="7333681"/>
            <a:ext cx="841897" cy="4062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2040" dirty="0"/>
              <a:t>3.1.</a:t>
            </a:r>
            <a:r>
              <a:rPr lang="en-US" sz="2040" i="1" dirty="0"/>
              <a:t>12</a:t>
            </a:r>
            <a:endParaRPr lang="en-US" sz="2040" dirty="0"/>
          </a:p>
        </p:txBody>
      </p:sp>
    </p:spTree>
    <p:extLst>
      <p:ext uri="{BB962C8B-B14F-4D97-AF65-F5344CB8AC3E}">
        <p14:creationId xmlns:p14="http://schemas.microsoft.com/office/powerpoint/2010/main" val="419846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nimBg="1" autoUpdateAnimBg="0"/>
      <p:bldP spid="4102" grpId="0" animBg="1" autoUpdateAnimBg="0"/>
      <p:bldP spid="4103" grpId="0" animBg="1"/>
      <p:bldP spid="4104" grpId="0" animBg="1"/>
      <p:bldP spid="4105" grpId="0" animBg="1" autoUpdateAnimBg="0"/>
      <p:bldP spid="4106" grpId="0" animBg="1"/>
      <p:bldP spid="4107" grpId="0" animBg="1" autoUpdateAnimBg="0"/>
      <p:bldP spid="4108" grpId="0" animBg="1" autoUpdateAnimBg="0"/>
      <p:bldP spid="4109" grpId="0" animBg="1" autoUpdateAnimBg="0"/>
      <p:bldP spid="4110" grpId="0" animBg="1"/>
      <p:bldP spid="4111" grpId="0" animBg="1"/>
      <p:bldP spid="4112" grpId="0" animBg="1"/>
      <p:bldP spid="411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8F902FF-C5F9-3921-FC13-DD369065FCF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22900" y="25340"/>
                <a:ext cx="9327000" cy="1295400"/>
              </a:xfrm>
            </p:spPr>
            <p:txBody>
              <a:bodyPr/>
              <a:lstStyle/>
              <a:p>
                <a:r>
                  <a:rPr lang="en-US" dirty="0"/>
                  <a:t>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8F902FF-C5F9-3921-FC13-DD369065FC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2900" y="25340"/>
                <a:ext cx="9327000" cy="1295400"/>
              </a:xfrm>
              <a:blipFill>
                <a:blip r:embed="rId2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0BEE4A6-90B1-CD86-F268-4A10F3743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94" y="1320740"/>
            <a:ext cx="9175746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C83A28-7DA9-E29A-3007-E53F88E44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060" y="2616140"/>
            <a:ext cx="6362203" cy="47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4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AD0C1C5-60BE-5AA1-08AE-E40F4D387CB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en-US" dirty="0"/>
                  <a:t>Sketch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−4)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+3 </a:t>
                </a:r>
                <a:endParaRPr lang="en-A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AD0C1C5-60BE-5AA1-08AE-E40F4D387C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137" b="-1126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2FCDEE0-EEDC-3B99-5854-8348A204147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1986280"/>
                <a:ext cx="9327000" cy="4663500"/>
              </a:xfrm>
            </p:spPr>
            <p:txBody>
              <a:bodyPr/>
              <a:lstStyle/>
              <a:p>
                <a:pPr marL="9525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Vertex</a:t>
                </a:r>
                <a:r>
                  <a:rPr lang="en-US" dirty="0"/>
                  <a:t>(-3,4)</a:t>
                </a:r>
              </a:p>
              <a:p>
                <a:pPr marL="9525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Symmetry line </a:t>
                </a:r>
                <a:r>
                  <a:rPr lang="en-US" dirty="0"/>
                  <a:t>y=4</a:t>
                </a:r>
              </a:p>
              <a:p>
                <a:pPr marL="9525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Y-int: </a:t>
                </a:r>
                <a:r>
                  <a:rPr lang="en-US" dirty="0"/>
                  <a:t>x=0</a:t>
                </a:r>
              </a:p>
              <a:p>
                <a:pPr marL="9525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−4)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3</a:t>
                </a:r>
              </a:p>
              <a:p>
                <a:pPr marL="95250" indent="0">
                  <a:buNone/>
                </a:pPr>
                <a14:m>
                  <m:oMath xmlns:m="http://schemas.openxmlformats.org/officeDocument/2006/math">
                    <m:r>
                      <a:rPr lang="en-AU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AU" i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AU" dirty="0"/>
                  <a:t> </a:t>
                </a:r>
                <a:r>
                  <a:rPr lang="en-AU" dirty="0">
                    <a:sym typeface="Wingdings" panose="05000000000000000000" pitchFamily="2" charset="2"/>
                  </a:rPr>
                  <a:t> y=4+</a:t>
                </a:r>
                <a:r>
                  <a:rPr lang="en-AU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AU" dirty="0"/>
              </a:p>
              <a:p>
                <a:pPr marL="95250" indent="0">
                  <a:buNone/>
                </a:pP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AU" i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AU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AU" dirty="0">
                    <a:sym typeface="Wingdings" panose="05000000000000000000" pitchFamily="2" charset="2"/>
                  </a:rPr>
                  <a:t> y=4</a:t>
                </a:r>
                <a:r>
                  <a:rPr lang="en-US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rad>
                      <m:radPr>
                        <m:degHide m:val="on"/>
                        <m:ctrlPr>
                          <a:rPr lang="en-AU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AU" dirty="0"/>
              </a:p>
              <a:p>
                <a:pPr marL="95250" indent="0">
                  <a:buNone/>
                </a:pPr>
                <a:r>
                  <a:rPr lang="en-AU" dirty="0">
                    <a:solidFill>
                      <a:srgbClr val="0070C0"/>
                    </a:solidFill>
                  </a:rPr>
                  <a:t>X-int: </a:t>
                </a:r>
                <a:r>
                  <a:rPr lang="en-AU" dirty="0"/>
                  <a:t>y=0</a:t>
                </a:r>
              </a:p>
              <a:p>
                <a:pPr marL="9525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(−4)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+3=16 </a:t>
                </a:r>
                <a:r>
                  <a:rPr lang="en-US" dirty="0">
                    <a:solidFill>
                      <a:schemeClr val="bg2"/>
                    </a:solidFill>
                    <a:sym typeface="Wingdings" panose="05000000000000000000" pitchFamily="2" charset="2"/>
                  </a:rPr>
                  <a:t> x=13</a:t>
                </a:r>
                <a:endParaRPr lang="en-AU" dirty="0"/>
              </a:p>
              <a:p>
                <a:pPr marL="9525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2FCDEE0-EEDC-3B99-5854-8348A20414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986280"/>
                <a:ext cx="9327000" cy="4663500"/>
              </a:xfrm>
              <a:blipFill>
                <a:blip r:embed="rId3"/>
                <a:stretch>
                  <a:fillRect l="-915" t="-915" b="-179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>
            <a:extLst>
              <a:ext uri="{FF2B5EF4-FFF2-40B4-BE49-F238E27FC236}">
                <a16:creationId xmlns:a16="http://schemas.microsoft.com/office/drawing/2014/main" id="{2FE1FFAF-2FBE-C4A8-7FD9-128D5DB1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1072" y="238175"/>
            <a:ext cx="41717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(</a:t>
            </a:r>
            <a:r>
              <a:rPr lang="en-US" sz="3600" b="1" i="1" dirty="0">
                <a:solidFill>
                  <a:srgbClr val="FF0000"/>
                </a:solidFill>
              </a:rPr>
              <a:t>y</a:t>
            </a:r>
            <a:r>
              <a:rPr lang="en-US" sz="3600" b="1" dirty="0">
                <a:solidFill>
                  <a:srgbClr val="FF0000"/>
                </a:solidFill>
              </a:rPr>
              <a:t> - </a:t>
            </a:r>
            <a:r>
              <a:rPr lang="en-US" sz="3600" b="1" i="1" dirty="0">
                <a:solidFill>
                  <a:srgbClr val="FF0000"/>
                </a:solidFill>
              </a:rPr>
              <a:t>k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  <a:r>
              <a:rPr lang="en-US" sz="3600" b="1" baseline="30000" dirty="0">
                <a:solidFill>
                  <a:srgbClr val="FF0000"/>
                </a:solidFill>
              </a:rPr>
              <a:t>2</a:t>
            </a:r>
            <a:r>
              <a:rPr lang="en-US" sz="3600" b="1" dirty="0">
                <a:solidFill>
                  <a:srgbClr val="FF0000"/>
                </a:solidFill>
              </a:rPr>
              <a:t> = a</a:t>
            </a:r>
            <a:r>
              <a:rPr lang="en-US" sz="3600" b="1" baseline="30000" dirty="0">
                <a:solidFill>
                  <a:srgbClr val="FF0000"/>
                </a:solidFill>
              </a:rPr>
              <a:t>2</a:t>
            </a:r>
            <a:r>
              <a:rPr lang="en-US" sz="3600" b="1" dirty="0">
                <a:solidFill>
                  <a:srgbClr val="FF0000"/>
                </a:solidFill>
              </a:rPr>
              <a:t> (</a:t>
            </a:r>
            <a:r>
              <a:rPr lang="en-US" sz="3600" b="1" i="1" dirty="0">
                <a:solidFill>
                  <a:srgbClr val="FF0000"/>
                </a:solidFill>
              </a:rPr>
              <a:t>x</a:t>
            </a:r>
            <a:r>
              <a:rPr lang="en-US" sz="3600" b="1" dirty="0">
                <a:solidFill>
                  <a:srgbClr val="FF0000"/>
                </a:solidFill>
              </a:rPr>
              <a:t> - </a:t>
            </a:r>
            <a:r>
              <a:rPr lang="en-US" sz="3600" b="1" i="1" dirty="0">
                <a:solidFill>
                  <a:srgbClr val="FF0000"/>
                </a:solidFill>
              </a:rPr>
              <a:t>h</a:t>
            </a:r>
            <a:r>
              <a:rPr lang="en-US" sz="3600" b="1" dirty="0">
                <a:solidFill>
                  <a:srgbClr val="FF0000"/>
                </a:solidFill>
              </a:rPr>
              <a:t>)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96845-67CE-B6C3-5022-D212840B1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851" y="1986280"/>
            <a:ext cx="4613949" cy="328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AD0C1C5-60BE-5AA1-08AE-E40F4D387CB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7160" y="36770"/>
                <a:ext cx="9327000" cy="1085850"/>
              </a:xfrm>
            </p:spPr>
            <p:txBody>
              <a:bodyPr/>
              <a:lstStyle/>
              <a:p>
                <a:pPr algn="l"/>
                <a:r>
                  <a:rPr lang="en-US" dirty="0"/>
                  <a:t>Sketch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dirty="0"/>
                  <a:t>+ 2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ES" dirty="0"/>
                  <a:t> = 2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S" dirty="0"/>
                  <a:t> + 3</a:t>
                </a:r>
                <a:endParaRPr lang="en-A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AD0C1C5-60BE-5AA1-08AE-E40F4D387C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7160" y="36770"/>
                <a:ext cx="9327000" cy="1085850"/>
              </a:xfrm>
              <a:blipFill>
                <a:blip r:embed="rId2"/>
                <a:stretch>
                  <a:fillRect l="-3137" t="-5056" b="-2359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2FCDEE0-EEDC-3B99-5854-8348A204147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1023025"/>
                <a:ext cx="9327000" cy="6411605"/>
              </a:xfrm>
            </p:spPr>
            <p:txBody>
              <a:bodyPr/>
              <a:lstStyle/>
              <a:p>
                <a:pPr marL="9525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―</m:t>
                    </m:r>
                  </m:oMath>
                </a14:m>
                <a:r>
                  <a:rPr lang="es-ES" sz="2400" dirty="0"/>
                  <a:t>1= 2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S" sz="2400" dirty="0"/>
                  <a:t> + 3</a:t>
                </a:r>
              </a:p>
              <a:p>
                <a:pPr marL="95250" indent="0">
                  <a:buNone/>
                </a:pPr>
                <a:r>
                  <a:rPr lang="es-ES" sz="2400" dirty="0">
                    <a:solidFill>
                      <a:srgbClr val="0070C0"/>
                    </a:solidFill>
                  </a:rPr>
                  <a:t>              +1             +1</a:t>
                </a:r>
              </a:p>
              <a:p>
                <a:pPr marL="9525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400" dirty="0"/>
                  <a:t>= 2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S" sz="2400" dirty="0"/>
                  <a:t> + 4</a:t>
                </a:r>
              </a:p>
              <a:p>
                <a:pPr marL="9525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2400" dirty="0"/>
                  <a:t>= 2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S" sz="2400" dirty="0"/>
                  <a:t> + 2)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9525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Vertex</a:t>
                </a:r>
                <a:r>
                  <a:rPr lang="en-US" sz="2400" dirty="0"/>
                  <a:t>(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― </a:t>
                </a:r>
                <a:r>
                  <a:rPr lang="en-US" sz="2400" dirty="0"/>
                  <a:t>2,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― </a:t>
                </a:r>
                <a:r>
                  <a:rPr lang="en-US" sz="2400" dirty="0"/>
                  <a:t>1)</a:t>
                </a:r>
              </a:p>
              <a:p>
                <a:pPr marL="9525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Symmetry line </a:t>
                </a:r>
                <a:r>
                  <a:rPr lang="en-US" sz="2400" dirty="0"/>
                  <a:t>y =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―</a:t>
                </a:r>
                <a:r>
                  <a:rPr lang="en-US" sz="2400" dirty="0"/>
                  <a:t>1</a:t>
                </a:r>
              </a:p>
              <a:p>
                <a:pPr marL="9525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Y-int: </a:t>
                </a:r>
                <a:r>
                  <a:rPr lang="en-US" sz="2400" dirty="0"/>
                  <a:t>x=0</a:t>
                </a:r>
              </a:p>
              <a:p>
                <a:pPr marL="952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i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</a:endParaRPr>
              </a:p>
              <a:p>
                <a:pPr marL="95250" indent="0">
                  <a:buNone/>
                </a:pPr>
                <a14:m>
                  <m:oMath xmlns:m="http://schemas.openxmlformats.org/officeDocument/2006/math">
                    <m:r>
                      <a:rPr lang="en-AU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AU" sz="2400" i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AU" sz="2400" dirty="0"/>
                  <a:t> </a:t>
                </a:r>
                <a:r>
                  <a:rPr lang="en-AU" sz="2400" dirty="0">
                    <a:sym typeface="Wingdings" panose="05000000000000000000" pitchFamily="2" charset="2"/>
                  </a:rPr>
                  <a:t> y=1</a:t>
                </a:r>
                <a:endParaRPr lang="en-AU" sz="2400" dirty="0"/>
              </a:p>
              <a:p>
                <a:pPr marL="95250" indent="0">
                  <a:buNone/>
                </a:pPr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AU" sz="2400" i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AU" sz="2400" dirty="0">
                    <a:sym typeface="Wingdings" panose="05000000000000000000" pitchFamily="2" charset="2"/>
                  </a:rPr>
                  <a:t> y=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AU" sz="2400" dirty="0"/>
              </a:p>
              <a:p>
                <a:pPr marL="95250" indent="0">
                  <a:buNone/>
                </a:pPr>
                <a:r>
                  <a:rPr lang="en-AU" sz="2400" dirty="0">
                    <a:solidFill>
                      <a:srgbClr val="0070C0"/>
                    </a:solidFill>
                  </a:rPr>
                  <a:t>X-int: </a:t>
                </a:r>
                <a:r>
                  <a:rPr lang="en-AU" sz="2400" dirty="0"/>
                  <a:t>y=0</a:t>
                </a:r>
              </a:p>
              <a:p>
                <a:pPr marL="9525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i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+4=1 </a:t>
                </a:r>
              </a:p>
              <a:p>
                <a:pPr marL="95250" indent="0">
                  <a:buNone/>
                </a:pPr>
                <a:r>
                  <a:rPr lang="en-US" sz="2400" dirty="0">
                    <a:solidFill>
                      <a:schemeClr val="bg2"/>
                    </a:solidFill>
                    <a:sym typeface="Wingdings" panose="05000000000000000000" pitchFamily="2" charset="2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4    </m:t>
                    </m:r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  <a:sym typeface="Wingdings" panose="05000000000000000000" pitchFamily="2" charset="2"/>
                  </a:rPr>
                  <a:t>4</a:t>
                </a:r>
              </a:p>
              <a:p>
                <a:pPr marL="95250" indent="0">
                  <a:buNone/>
                </a:pPr>
                <a:r>
                  <a:rPr lang="en-US" sz="2400" dirty="0">
                    <a:solidFill>
                      <a:schemeClr val="bg2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  <a:sym typeface="Wingdings" panose="05000000000000000000" pitchFamily="2" charset="2"/>
                  </a:rPr>
                  <a:t>3 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sz="24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num>
                      <m:den>
                        <m:r>
                          <a:rPr lang="en-US" sz="2400" i="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endParaRPr lang="en-AU" sz="2400" dirty="0"/>
              </a:p>
              <a:p>
                <a:pPr marL="95250" indent="0">
                  <a:buNone/>
                </a:pPr>
                <a:endParaRPr lang="en-AU" sz="24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2FCDEE0-EEDC-3B99-5854-8348A20414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023025"/>
                <a:ext cx="9327000" cy="641160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>
            <a:extLst>
              <a:ext uri="{FF2B5EF4-FFF2-40B4-BE49-F238E27FC236}">
                <a16:creationId xmlns:a16="http://schemas.microsoft.com/office/drawing/2014/main" id="{2FE1FFAF-2FBE-C4A8-7FD9-128D5DB1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1072" y="238175"/>
            <a:ext cx="41717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 i="1" dirty="0">
                <a:solidFill>
                  <a:srgbClr val="FF0000"/>
                </a:solidFill>
              </a:rPr>
              <a:t>y</a:t>
            </a:r>
            <a:r>
              <a:rPr lang="en-US" sz="3200" b="1" dirty="0">
                <a:solidFill>
                  <a:srgbClr val="FF0000"/>
                </a:solidFill>
              </a:rPr>
              <a:t> - </a:t>
            </a:r>
            <a:r>
              <a:rPr lang="en-US" sz="3200" b="1" i="1" dirty="0">
                <a:solidFill>
                  <a:srgbClr val="FF0000"/>
                </a:solidFill>
              </a:rPr>
              <a:t>k</a:t>
            </a:r>
            <a:r>
              <a:rPr lang="en-US" sz="3200" b="1" dirty="0">
                <a:solidFill>
                  <a:srgbClr val="FF0000"/>
                </a:solidFill>
              </a:rPr>
              <a:t>)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 = a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 (</a:t>
            </a:r>
            <a:r>
              <a:rPr lang="en-US" sz="3200" b="1" i="1" dirty="0">
                <a:solidFill>
                  <a:srgbClr val="FF0000"/>
                </a:solidFill>
              </a:rPr>
              <a:t>x</a:t>
            </a:r>
            <a:r>
              <a:rPr lang="en-US" sz="3200" b="1" dirty="0">
                <a:solidFill>
                  <a:srgbClr val="FF0000"/>
                </a:solidFill>
              </a:rPr>
              <a:t> - </a:t>
            </a:r>
            <a:r>
              <a:rPr lang="en-US" sz="3200" b="1" i="1" dirty="0">
                <a:solidFill>
                  <a:srgbClr val="FF0000"/>
                </a:solidFill>
              </a:rPr>
              <a:t>h</a:t>
            </a:r>
            <a:r>
              <a:rPr lang="en-US" sz="3200" b="1" dirty="0">
                <a:solidFill>
                  <a:srgbClr val="FF0000"/>
                </a:solidFill>
              </a:rPr>
              <a:t>)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251AD1-A0EA-5C61-C71A-44CC870BB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50" y="3275353"/>
            <a:ext cx="6038850" cy="4116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A5B7CC-96E9-9FF7-FE6A-A431F4610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2528" y="1369022"/>
            <a:ext cx="6430272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/>
        </p:nvSpPr>
        <p:spPr>
          <a:xfrm>
            <a:off x="1401550" y="4930475"/>
            <a:ext cx="416700" cy="331500"/>
          </a:xfrm>
          <a:prstGeom prst="rect">
            <a:avLst/>
          </a:prstGeom>
          <a:solidFill>
            <a:srgbClr val="F7E800">
              <a:alpha val="76540"/>
            </a:srgbClr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2366000" y="4930475"/>
            <a:ext cx="416700" cy="331500"/>
          </a:xfrm>
          <a:prstGeom prst="rect">
            <a:avLst/>
          </a:prstGeom>
          <a:solidFill>
            <a:srgbClr val="F7E800">
              <a:alpha val="76540"/>
            </a:srgbClr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1815500" y="5338175"/>
            <a:ext cx="1536000" cy="331500"/>
          </a:xfrm>
          <a:prstGeom prst="rect">
            <a:avLst/>
          </a:prstGeom>
          <a:solidFill>
            <a:srgbClr val="F7E800">
              <a:alpha val="76540"/>
            </a:srgbClr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3064000" y="5739700"/>
            <a:ext cx="835500" cy="331500"/>
          </a:xfrm>
          <a:prstGeom prst="rect">
            <a:avLst/>
          </a:prstGeom>
          <a:solidFill>
            <a:srgbClr val="F7E800">
              <a:alpha val="76540"/>
            </a:srgbClr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2366000" y="6145750"/>
            <a:ext cx="416700" cy="331500"/>
          </a:xfrm>
          <a:prstGeom prst="rect">
            <a:avLst/>
          </a:prstGeom>
          <a:solidFill>
            <a:srgbClr val="F7E800">
              <a:alpha val="76540"/>
            </a:srgbClr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2328875" y="6563875"/>
            <a:ext cx="416700" cy="331500"/>
          </a:xfrm>
          <a:prstGeom prst="rect">
            <a:avLst/>
          </a:prstGeom>
          <a:solidFill>
            <a:srgbClr val="F7E800">
              <a:alpha val="76540"/>
            </a:srgbClr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4092225" y="6563875"/>
            <a:ext cx="416700" cy="331500"/>
          </a:xfrm>
          <a:prstGeom prst="rect">
            <a:avLst/>
          </a:prstGeom>
          <a:solidFill>
            <a:srgbClr val="F7E800">
              <a:alpha val="76540"/>
            </a:srgbClr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1477750" y="6953325"/>
            <a:ext cx="416700" cy="331500"/>
          </a:xfrm>
          <a:prstGeom prst="rect">
            <a:avLst/>
          </a:prstGeom>
          <a:solidFill>
            <a:srgbClr val="F7E800">
              <a:alpha val="76540"/>
            </a:srgbClr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3128000" y="6953325"/>
            <a:ext cx="416700" cy="331500"/>
          </a:xfrm>
          <a:prstGeom prst="rect">
            <a:avLst/>
          </a:prstGeom>
          <a:solidFill>
            <a:srgbClr val="F7E800">
              <a:alpha val="76540"/>
            </a:srgbClr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1325350" y="7361025"/>
            <a:ext cx="416700" cy="331500"/>
          </a:xfrm>
          <a:prstGeom prst="rect">
            <a:avLst/>
          </a:prstGeom>
          <a:solidFill>
            <a:srgbClr val="F7E800">
              <a:alpha val="76540"/>
            </a:srgbClr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2975600" y="7361025"/>
            <a:ext cx="416700" cy="331500"/>
          </a:xfrm>
          <a:prstGeom prst="rect">
            <a:avLst/>
          </a:prstGeom>
          <a:solidFill>
            <a:srgbClr val="F7E800">
              <a:alpha val="76540"/>
            </a:srgbClr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6977825" y="4930475"/>
            <a:ext cx="416700" cy="331500"/>
          </a:xfrm>
          <a:prstGeom prst="rect">
            <a:avLst/>
          </a:prstGeom>
          <a:solidFill>
            <a:srgbClr val="F7E800">
              <a:alpha val="76540"/>
            </a:srgbClr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53" name="Google Shape;153;p24"/>
          <p:cNvSpPr txBox="1"/>
          <p:nvPr/>
        </p:nvSpPr>
        <p:spPr>
          <a:xfrm>
            <a:off x="7942275" y="4930475"/>
            <a:ext cx="416700" cy="331500"/>
          </a:xfrm>
          <a:prstGeom prst="rect">
            <a:avLst/>
          </a:prstGeom>
          <a:solidFill>
            <a:srgbClr val="F7E800">
              <a:alpha val="76540"/>
            </a:srgbClr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7391775" y="5338175"/>
            <a:ext cx="1536000" cy="331500"/>
          </a:xfrm>
          <a:prstGeom prst="rect">
            <a:avLst/>
          </a:prstGeom>
          <a:solidFill>
            <a:srgbClr val="F7E800">
              <a:alpha val="76540"/>
            </a:srgbClr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8640275" y="5739700"/>
            <a:ext cx="835500" cy="331500"/>
          </a:xfrm>
          <a:prstGeom prst="rect">
            <a:avLst/>
          </a:prstGeom>
          <a:solidFill>
            <a:srgbClr val="F7E800">
              <a:alpha val="76540"/>
            </a:srgbClr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7942275" y="6145750"/>
            <a:ext cx="416700" cy="331500"/>
          </a:xfrm>
          <a:prstGeom prst="rect">
            <a:avLst/>
          </a:prstGeom>
          <a:solidFill>
            <a:srgbClr val="F7E800">
              <a:alpha val="76540"/>
            </a:srgbClr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7905150" y="6563875"/>
            <a:ext cx="416700" cy="331500"/>
          </a:xfrm>
          <a:prstGeom prst="rect">
            <a:avLst/>
          </a:prstGeom>
          <a:solidFill>
            <a:srgbClr val="F7E800">
              <a:alpha val="76540"/>
            </a:srgbClr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9668500" y="6563875"/>
            <a:ext cx="416700" cy="331500"/>
          </a:xfrm>
          <a:prstGeom prst="rect">
            <a:avLst/>
          </a:prstGeom>
          <a:solidFill>
            <a:srgbClr val="F7E800">
              <a:alpha val="76540"/>
            </a:srgbClr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7054025" y="6953325"/>
            <a:ext cx="416700" cy="331500"/>
          </a:xfrm>
          <a:prstGeom prst="rect">
            <a:avLst/>
          </a:prstGeom>
          <a:solidFill>
            <a:srgbClr val="F7E800">
              <a:alpha val="76540"/>
            </a:srgbClr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8704275" y="6953325"/>
            <a:ext cx="416700" cy="331500"/>
          </a:xfrm>
          <a:prstGeom prst="rect">
            <a:avLst/>
          </a:prstGeom>
          <a:solidFill>
            <a:srgbClr val="F7E800">
              <a:alpha val="76540"/>
            </a:srgbClr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6901625" y="7361025"/>
            <a:ext cx="416700" cy="331500"/>
          </a:xfrm>
          <a:prstGeom prst="rect">
            <a:avLst/>
          </a:prstGeom>
          <a:solidFill>
            <a:srgbClr val="F7E800">
              <a:alpha val="76540"/>
            </a:srgbClr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8551875" y="7361025"/>
            <a:ext cx="416700" cy="331500"/>
          </a:xfrm>
          <a:prstGeom prst="rect">
            <a:avLst/>
          </a:prstGeom>
          <a:solidFill>
            <a:srgbClr val="F7E800">
              <a:alpha val="76540"/>
            </a:srgbClr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cme"/>
              <a:ea typeface="Acme"/>
              <a:cs typeface="Acme"/>
              <a:sym typeface="Acm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880708" y="2275035"/>
            <a:ext cx="7999306" cy="124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480" b="1" i="1" dirty="0">
                <a:solidFill>
                  <a:srgbClr val="0000CC"/>
                </a:solidFill>
              </a:rPr>
              <a:t>     y</a:t>
            </a:r>
            <a:r>
              <a:rPr lang="en-US" sz="7480" b="1" dirty="0">
                <a:solidFill>
                  <a:srgbClr val="0000CC"/>
                </a:solidFill>
              </a:rPr>
              <a:t>= </a:t>
            </a:r>
            <a:r>
              <a:rPr lang="en-US" sz="7480" b="1" i="1" dirty="0">
                <a:solidFill>
                  <a:srgbClr val="0000CC"/>
                </a:solidFill>
              </a:rPr>
              <a:t>a</a:t>
            </a:r>
            <a:r>
              <a:rPr lang="en-US" sz="7480" b="1" dirty="0">
                <a:solidFill>
                  <a:srgbClr val="0000CC"/>
                </a:solidFill>
              </a:rPr>
              <a:t>(</a:t>
            </a:r>
            <a:r>
              <a:rPr lang="en-US" sz="7480" b="1" i="1" dirty="0">
                <a:solidFill>
                  <a:srgbClr val="0000CC"/>
                </a:solidFill>
              </a:rPr>
              <a:t>x</a:t>
            </a:r>
            <a:r>
              <a:rPr lang="en-US" sz="7480" b="1" dirty="0">
                <a:solidFill>
                  <a:srgbClr val="0000CC"/>
                </a:solidFill>
              </a:rPr>
              <a:t> - </a:t>
            </a:r>
            <a:r>
              <a:rPr lang="en-US" sz="7480" b="1" i="1" dirty="0">
                <a:solidFill>
                  <a:srgbClr val="0000CC"/>
                </a:solidFill>
              </a:rPr>
              <a:t>h</a:t>
            </a:r>
            <a:r>
              <a:rPr lang="en-US" sz="7480" b="1" dirty="0">
                <a:solidFill>
                  <a:srgbClr val="0000CC"/>
                </a:solidFill>
              </a:rPr>
              <a:t>)</a:t>
            </a:r>
            <a:r>
              <a:rPr lang="en-US" sz="7480" b="1" baseline="30000" dirty="0">
                <a:solidFill>
                  <a:srgbClr val="0000CC"/>
                </a:solidFill>
              </a:rPr>
              <a:t>2</a:t>
            </a:r>
            <a:r>
              <a:rPr lang="en-US" sz="7480" b="1" dirty="0">
                <a:solidFill>
                  <a:srgbClr val="0000CC"/>
                </a:solidFill>
              </a:rPr>
              <a:t> + </a:t>
            </a:r>
            <a:r>
              <a:rPr lang="en-US" sz="7480" b="1" i="1" dirty="0">
                <a:solidFill>
                  <a:srgbClr val="0000CC"/>
                </a:solidFill>
              </a:rPr>
              <a:t>k</a:t>
            </a:r>
            <a:endParaRPr lang="en-US" sz="1587" dirty="0">
              <a:solidFill>
                <a:srgbClr val="0000CC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420748" y="1124029"/>
            <a:ext cx="931665" cy="58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87" b="1" dirty="0">
                <a:solidFill>
                  <a:srgbClr val="FF0000"/>
                </a:solidFill>
              </a:rPr>
              <a:t>Dilation</a:t>
            </a:r>
          </a:p>
          <a:p>
            <a:r>
              <a:rPr lang="en-US" sz="1587" b="1" dirty="0">
                <a:solidFill>
                  <a:srgbClr val="FF0000"/>
                </a:solidFill>
              </a:rPr>
              <a:t>Factor</a:t>
            </a:r>
            <a:endParaRPr lang="en-US" sz="1587" dirty="0">
              <a:solidFill>
                <a:srgbClr val="FF00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345943" y="961684"/>
            <a:ext cx="1180131" cy="58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87" b="1" dirty="0">
                <a:solidFill>
                  <a:srgbClr val="FF0000"/>
                </a:solidFill>
              </a:rPr>
              <a:t>Horizontal</a:t>
            </a:r>
          </a:p>
          <a:p>
            <a:r>
              <a:rPr lang="en-US" sz="1587" b="1" dirty="0">
                <a:solidFill>
                  <a:srgbClr val="FF0000"/>
                </a:solidFill>
              </a:rPr>
              <a:t>Shift</a:t>
            </a:r>
            <a:endParaRPr lang="en-US" sz="1587" dirty="0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4002018" y="1802956"/>
            <a:ext cx="874782" cy="5934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87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6765678" y="1715423"/>
            <a:ext cx="282470" cy="6674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87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99252" y="1083098"/>
            <a:ext cx="976549" cy="58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87" b="1" dirty="0">
                <a:solidFill>
                  <a:srgbClr val="FF0000"/>
                </a:solidFill>
              </a:rPr>
              <a:t>Vertical </a:t>
            </a:r>
          </a:p>
          <a:p>
            <a:r>
              <a:rPr lang="en-US" sz="1587" b="1" dirty="0">
                <a:solidFill>
                  <a:srgbClr val="FF0000"/>
                </a:solidFill>
              </a:rPr>
              <a:t>Shift</a:t>
            </a:r>
            <a:endParaRPr lang="en-US" sz="1587" dirty="0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9206244" y="1829923"/>
            <a:ext cx="282468" cy="5529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87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666770" y="3963565"/>
            <a:ext cx="1986441" cy="58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87" b="1">
                <a:solidFill>
                  <a:srgbClr val="800080"/>
                </a:solidFill>
              </a:rPr>
              <a:t>Indicates direction</a:t>
            </a:r>
          </a:p>
          <a:p>
            <a:r>
              <a:rPr lang="en-US" sz="1587" b="1">
                <a:solidFill>
                  <a:srgbClr val="800080"/>
                </a:solidFill>
              </a:rPr>
              <a:t>of opening</a:t>
            </a:r>
            <a:endParaRPr lang="en-US" sz="1587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7472681" y="4120092"/>
            <a:ext cx="2052165" cy="58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87" b="1" dirty="0">
                <a:solidFill>
                  <a:srgbClr val="800080"/>
                </a:solidFill>
              </a:rPr>
              <a:t>Coordinates of </a:t>
            </a:r>
          </a:p>
          <a:p>
            <a:r>
              <a:rPr lang="en-US" sz="1587" b="1" dirty="0">
                <a:solidFill>
                  <a:srgbClr val="800080"/>
                </a:solidFill>
              </a:rPr>
              <a:t>the vertex are (</a:t>
            </a:r>
            <a:r>
              <a:rPr lang="en-US" sz="1587" b="1" i="1" dirty="0">
                <a:solidFill>
                  <a:srgbClr val="800080"/>
                </a:solidFill>
              </a:rPr>
              <a:t>h</a:t>
            </a:r>
            <a:r>
              <a:rPr lang="en-US" sz="1587" b="1" dirty="0">
                <a:solidFill>
                  <a:srgbClr val="800080"/>
                </a:solidFill>
              </a:rPr>
              <a:t>, </a:t>
            </a:r>
            <a:r>
              <a:rPr lang="en-US" sz="1587" b="1" i="1" dirty="0">
                <a:solidFill>
                  <a:srgbClr val="800080"/>
                </a:solidFill>
              </a:rPr>
              <a:t>k</a:t>
            </a:r>
            <a:r>
              <a:rPr lang="en-US" sz="1587" b="1" dirty="0">
                <a:solidFill>
                  <a:srgbClr val="800080"/>
                </a:solidFill>
              </a:rPr>
              <a:t>)</a:t>
            </a:r>
            <a:endParaRPr lang="en-US" sz="1587" dirty="0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725354" y="5417291"/>
            <a:ext cx="1906291" cy="58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87" b="1" dirty="0">
                <a:solidFill>
                  <a:srgbClr val="800080"/>
                </a:solidFill>
              </a:rPr>
              <a:t>Axis of Symmetry</a:t>
            </a:r>
          </a:p>
          <a:p>
            <a:r>
              <a:rPr lang="en-US" sz="1587" b="1" dirty="0">
                <a:solidFill>
                  <a:srgbClr val="800080"/>
                </a:solidFill>
              </a:rPr>
              <a:t>     is  </a:t>
            </a:r>
            <a:r>
              <a:rPr lang="en-US" sz="1587" b="1" i="1" dirty="0">
                <a:solidFill>
                  <a:srgbClr val="800080"/>
                </a:solidFill>
              </a:rPr>
              <a:t>x</a:t>
            </a:r>
            <a:r>
              <a:rPr lang="en-US" sz="1587" b="1" dirty="0">
                <a:solidFill>
                  <a:srgbClr val="800080"/>
                </a:solidFill>
              </a:rPr>
              <a:t> =</a:t>
            </a:r>
            <a:r>
              <a:rPr lang="en-US" sz="1587" b="1" i="1" dirty="0">
                <a:solidFill>
                  <a:srgbClr val="800080"/>
                </a:solidFill>
              </a:rPr>
              <a:t>h</a:t>
            </a:r>
            <a:r>
              <a:rPr lang="en-US" sz="1587" b="1" dirty="0">
                <a:solidFill>
                  <a:srgbClr val="800080"/>
                </a:solidFill>
              </a:rPr>
              <a:t> </a:t>
            </a:r>
            <a:endParaRPr lang="en-US" sz="1587" dirty="0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V="1">
            <a:off x="3208654" y="3342131"/>
            <a:ext cx="1361969" cy="59804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87"/>
          </a:p>
        </p:txBody>
      </p:sp>
      <p:sp>
        <p:nvSpPr>
          <p:cNvPr id="4111" name="AutoShape 15"/>
          <p:cNvSpPr>
            <a:spLocks/>
          </p:cNvSpPr>
          <p:nvPr/>
        </p:nvSpPr>
        <p:spPr bwMode="auto">
          <a:xfrm rot="-5400000">
            <a:off x="5318528" y="3524346"/>
            <a:ext cx="2157201" cy="1646238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87"/>
          </a:p>
        </p:txBody>
      </p:sp>
      <p:sp>
        <p:nvSpPr>
          <p:cNvPr id="4112" name="AutoShape 16"/>
          <p:cNvSpPr>
            <a:spLocks/>
          </p:cNvSpPr>
          <p:nvPr/>
        </p:nvSpPr>
        <p:spPr bwMode="auto">
          <a:xfrm rot="-5400000">
            <a:off x="8182225" y="2564691"/>
            <a:ext cx="590127" cy="2261553"/>
          </a:xfrm>
          <a:prstGeom prst="leftBrace">
            <a:avLst>
              <a:gd name="adj1" fmla="val 3193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87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526098" y="5142018"/>
            <a:ext cx="2579552" cy="1557734"/>
          </a:xfrm>
          <a:prstGeom prst="rect">
            <a:avLst/>
          </a:prstGeom>
          <a:solidFill>
            <a:srgbClr val="FFFF87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87" b="1">
                <a:solidFill>
                  <a:srgbClr val="FF0000"/>
                </a:solidFill>
              </a:rPr>
              <a:t>If </a:t>
            </a:r>
            <a:r>
              <a:rPr lang="en-US" sz="1587" b="1" i="1"/>
              <a:t>a</a:t>
            </a:r>
            <a:r>
              <a:rPr lang="en-US" sz="1587" b="1"/>
              <a:t> &gt; 0</a:t>
            </a:r>
            <a:r>
              <a:rPr lang="en-US" sz="1587" b="1">
                <a:solidFill>
                  <a:srgbClr val="FF0000"/>
                </a:solidFill>
              </a:rPr>
              <a:t>, the graph opens </a:t>
            </a:r>
          </a:p>
          <a:p>
            <a:r>
              <a:rPr lang="en-US" sz="1587" b="1">
                <a:solidFill>
                  <a:srgbClr val="FF0000"/>
                </a:solidFill>
              </a:rPr>
              <a:t>up and there is a </a:t>
            </a:r>
          </a:p>
          <a:p>
            <a:r>
              <a:rPr lang="en-US" sz="1587" b="1">
                <a:solidFill>
                  <a:srgbClr val="FF0000"/>
                </a:solidFill>
              </a:rPr>
              <a:t>minimum value of </a:t>
            </a:r>
            <a:r>
              <a:rPr lang="en-US" sz="1587" b="1" i="1">
                <a:solidFill>
                  <a:srgbClr val="FF0000"/>
                </a:solidFill>
              </a:rPr>
              <a:t>y.</a:t>
            </a:r>
            <a:endParaRPr lang="en-US" sz="1587" b="1">
              <a:solidFill>
                <a:srgbClr val="FF0000"/>
              </a:solidFill>
            </a:endParaRPr>
          </a:p>
          <a:p>
            <a:r>
              <a:rPr lang="en-US" sz="1587" b="1">
                <a:solidFill>
                  <a:srgbClr val="FF0000"/>
                </a:solidFill>
              </a:rPr>
              <a:t>If </a:t>
            </a:r>
            <a:r>
              <a:rPr lang="en-US" sz="1587" b="1" i="1"/>
              <a:t>a</a:t>
            </a:r>
            <a:r>
              <a:rPr lang="en-US" sz="1587" b="1"/>
              <a:t> &lt; 0</a:t>
            </a:r>
            <a:r>
              <a:rPr lang="en-US" sz="1587" b="1">
                <a:solidFill>
                  <a:srgbClr val="FF0000"/>
                </a:solidFill>
              </a:rPr>
              <a:t>, the graph opens </a:t>
            </a:r>
          </a:p>
          <a:p>
            <a:r>
              <a:rPr lang="en-US" sz="1587" b="1">
                <a:solidFill>
                  <a:srgbClr val="FF0000"/>
                </a:solidFill>
              </a:rPr>
              <a:t>down and there is a </a:t>
            </a:r>
          </a:p>
          <a:p>
            <a:r>
              <a:rPr lang="en-US" sz="1587" b="1">
                <a:solidFill>
                  <a:srgbClr val="FF0000"/>
                </a:solidFill>
              </a:rPr>
              <a:t>maximum value of </a:t>
            </a:r>
            <a:r>
              <a:rPr lang="en-US" sz="1587" b="1" i="1">
                <a:solidFill>
                  <a:srgbClr val="FF0000"/>
                </a:solidFill>
              </a:rPr>
              <a:t>y.</a:t>
            </a:r>
            <a:endParaRPr lang="en-US" sz="1587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1341120" y="16193"/>
            <a:ext cx="8465779" cy="58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173" b="1" u="sng" dirty="0"/>
              <a:t>The Vertex Form of the Quadratic Function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9718041" y="7333681"/>
            <a:ext cx="841897" cy="4062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2040" dirty="0"/>
              <a:t>3.1.</a:t>
            </a:r>
            <a:r>
              <a:rPr lang="en-US" sz="2040" i="1" dirty="0"/>
              <a:t>12</a:t>
            </a:r>
            <a:endParaRPr lang="en-US" sz="2040" dirty="0"/>
          </a:p>
        </p:txBody>
      </p:sp>
    </p:spTree>
    <p:extLst>
      <p:ext uri="{BB962C8B-B14F-4D97-AF65-F5344CB8AC3E}">
        <p14:creationId xmlns:p14="http://schemas.microsoft.com/office/powerpoint/2010/main" val="389081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nimBg="1" autoUpdateAnimBg="0"/>
      <p:bldP spid="4102" grpId="0" animBg="1" autoUpdateAnimBg="0"/>
      <p:bldP spid="4103" grpId="0" animBg="1"/>
      <p:bldP spid="4104" grpId="0" animBg="1"/>
      <p:bldP spid="4105" grpId="0" animBg="1" autoUpdateAnimBg="0"/>
      <p:bldP spid="4106" grpId="0" animBg="1"/>
      <p:bldP spid="4107" grpId="0" animBg="1" autoUpdateAnimBg="0"/>
      <p:bldP spid="4108" grpId="0" animBg="1" autoUpdateAnimBg="0"/>
      <p:bldP spid="4109" grpId="0" animBg="1" autoUpdateAnimBg="0"/>
      <p:bldP spid="4110" grpId="0" animBg="1"/>
      <p:bldP spid="4111" grpId="0" animBg="1"/>
      <p:bldP spid="4112" grpId="0" animBg="1"/>
      <p:bldP spid="4117" grpId="0" animBg="1" autoUpdateAnimBg="0"/>
      <p:bldP spid="411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992C5-17C6-91DA-D7B3-2A9ECB6A4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33" y="411668"/>
            <a:ext cx="3641907" cy="3138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12E34F-6B29-E8E3-B660-3F60AC38E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662" y="239905"/>
            <a:ext cx="3114646" cy="3403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3887FA-AC1B-5517-219B-A26AB4C2C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639" y="3550489"/>
            <a:ext cx="5048955" cy="3982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5673DC9E-E0EE-8705-95FE-BE37F04A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1" t="14584" r="18961" b="3125"/>
          <a:stretch>
            <a:fillRect/>
          </a:stretch>
        </p:blipFill>
        <p:spPr bwMode="auto">
          <a:xfrm>
            <a:off x="1630168" y="64771"/>
            <a:ext cx="7832303" cy="763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Oval 3">
            <a:extLst>
              <a:ext uri="{FF2B5EF4-FFF2-40B4-BE49-F238E27FC236}">
                <a16:creationId xmlns:a16="http://schemas.microsoft.com/office/drawing/2014/main" id="{C5AC672B-2BAE-53F9-49C8-D07B8AF40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55" y="64770"/>
            <a:ext cx="1122680" cy="69088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defRPr sz="2400" baseline="30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en-US" altLang="en-US" sz="3627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483</Words>
  <Application>Microsoft Office PowerPoint</Application>
  <PresentationFormat>Custom</PresentationFormat>
  <Paragraphs>92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Times New Roman</vt:lpstr>
      <vt:lpstr>Arial</vt:lpstr>
      <vt:lpstr>Cambria</vt:lpstr>
      <vt:lpstr>Acme</vt:lpstr>
      <vt:lpstr>Verdana</vt:lpstr>
      <vt:lpstr>Cambria Math</vt:lpstr>
      <vt:lpstr>Times</vt:lpstr>
      <vt:lpstr>Default Design</vt:lpstr>
      <vt:lpstr>The graph of y^2 = 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 of y^2=x</vt:lpstr>
      <vt:lpstr>Sketch 〖(y-4)〗^2=x+3 </vt:lpstr>
      <vt:lpstr>Sketch y^2  + 2y = 2x + 3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 ZHANG</dc:creator>
  <cp:lastModifiedBy>Lyn ZHANG</cp:lastModifiedBy>
  <cp:revision>15</cp:revision>
  <dcterms:modified xsi:type="dcterms:W3CDTF">2023-02-10T01:51:44Z</dcterms:modified>
</cp:coreProperties>
</file>