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59" r:id="rId4"/>
    <p:sldId id="282" r:id="rId5"/>
    <p:sldId id="283" r:id="rId6"/>
    <p:sldId id="284" r:id="rId7"/>
    <p:sldId id="285" r:id="rId8"/>
    <p:sldId id="258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/>
    <p:restoredTop sz="94539"/>
  </p:normalViewPr>
  <p:slideViewPr>
    <p:cSldViewPr snapToGrid="0" snapToObjects="1">
      <p:cViewPr varScale="1">
        <p:scale>
          <a:sx n="62" d="100"/>
          <a:sy n="6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26387-97D1-4842-9E25-293BCA3C8B0F}" type="datetimeFigureOut">
              <a:rPr lang="en-AU" smtClean="0"/>
              <a:t>9/02/2023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F7F3F-2C7E-4C9D-B663-A85423201A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40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https://create.kahoot.it/details/b21c54d8-5f81-4843-9ef0-0aea06032b6e</a:t>
            </a:r>
          </a:p>
          <a:p>
            <a:r>
              <a:rPr lang="en-AU"/>
              <a:t>https://create.kahoot.it/details/4f20949e-e120-4114-9340-f8934c66695f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F7F3F-2C7E-4C9D-B663-A85423201A7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802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2/9/2023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2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6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4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3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4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4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4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5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62" r:id="rId6"/>
    <p:sldLayoutId id="2147483663" r:id="rId7"/>
    <p:sldLayoutId id="2147483664" r:id="rId8"/>
    <p:sldLayoutId id="2147483665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lue stripe pattern on a white background">
            <a:extLst>
              <a:ext uri="{FF2B5EF4-FFF2-40B4-BE49-F238E27FC236}">
                <a16:creationId xmlns:a16="http://schemas.microsoft.com/office/drawing/2014/main" id="{88F5EBD8-D55A-4F15-8541-059EE3262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27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682B39-D106-8044-ADFF-4AC3F6CCFC28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6096000" y="1371599"/>
                <a:ext cx="4762500" cy="236042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682B39-D106-8044-ADFF-4AC3F6CCF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096000" y="1371599"/>
                <a:ext cx="4762500" cy="2360429"/>
              </a:xfrm>
              <a:blipFill>
                <a:blip r:embed="rId4"/>
                <a:stretch>
                  <a:fillRect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47BEF4C5-451F-494A-9E6C-64E02D97B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14800"/>
            <a:ext cx="4762500" cy="1371601"/>
          </a:xfrm>
        </p:spPr>
        <p:txBody>
          <a:bodyPr>
            <a:normAutofit/>
          </a:bodyPr>
          <a:lstStyle/>
          <a:p>
            <a:r>
              <a:rPr lang="en-US" dirty="0"/>
              <a:t>4C</a:t>
            </a:r>
          </a:p>
        </p:txBody>
      </p:sp>
    </p:spTree>
    <p:extLst>
      <p:ext uri="{BB962C8B-B14F-4D97-AF65-F5344CB8AC3E}">
        <p14:creationId xmlns:p14="http://schemas.microsoft.com/office/powerpoint/2010/main" val="26183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46ECA7-7A1F-544A-B3D9-3632828A51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95435" y="737978"/>
                <a:ext cx="5203372" cy="814621"/>
              </a:xfrm>
            </p:spPr>
            <p:txBody>
              <a:bodyPr anchor="b">
                <a:normAutofit/>
              </a:bodyPr>
              <a:lstStyle/>
              <a:p>
                <a:pPr algn="ctr"/>
                <a:r>
                  <a:rPr lang="en-US" dirty="0"/>
                  <a:t>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46ECA7-7A1F-544A-B3D9-3632828A5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5435" y="737978"/>
                <a:ext cx="5203372" cy="814621"/>
              </a:xfrm>
              <a:blipFill>
                <a:blip r:embed="rId2"/>
                <a:stretch>
                  <a:fillRect l="-1460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3AAD1F-1034-2345-80DC-C67F3A871F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215" y="1793029"/>
                <a:ext cx="4724400" cy="365051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/>
                  <a:t>The rule</a:t>
                </a:r>
              </a:p>
              <a:p>
                <a:r>
                  <a:rPr lang="en-US" sz="2800" dirty="0"/>
                  <a:t>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for 𝑥≤0</a:t>
                </a:r>
              </a:p>
              <a:p>
                <a:r>
                  <a:rPr lang="en-US" sz="2800" dirty="0"/>
                  <a:t>yields a graph which is the reflection of the graph of 𝑦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the 𝑦-axis.</a:t>
                </a:r>
              </a:p>
              <a:p>
                <a:r>
                  <a:rPr lang="en-US" sz="2800" dirty="0"/>
                  <a:t>All graphs of the form</a:t>
                </a:r>
              </a:p>
              <a:p>
                <a:r>
                  <a:rPr lang="en-US" sz="2800" dirty="0"/>
                  <a:t>𝑦=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+𝑘</a:t>
                </a:r>
              </a:p>
              <a:p>
                <a:r>
                  <a:rPr lang="en-US" sz="2800" dirty="0"/>
                  <a:t>will have the same basic shape as 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3AAD1F-1034-2345-80DC-C67F3A871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215" y="1793029"/>
                <a:ext cx="4724400" cy="3650512"/>
              </a:xfrm>
              <a:blipFill>
                <a:blip r:embed="rId3"/>
                <a:stretch>
                  <a:fillRect l="-645" t="-317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45FFB6E-FC6C-E14F-AFB1-86EF36E50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303" y="1024895"/>
            <a:ext cx="4724400" cy="46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71D34-84CD-4847-BF75-2169678335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3628"/>
                <a:ext cx="12192000" cy="70757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Sketch 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b="0" i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. </a:t>
                </a:r>
                <a:r>
                  <a:rPr lang="en-US" sz="2700" dirty="0"/>
                  <a:t>Note: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7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AU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sz="27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7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7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7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7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7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</m:rad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71D34-84CD-4847-BF75-216967833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3628"/>
                <a:ext cx="12192000" cy="707571"/>
              </a:xfrm>
              <a:blipFill>
                <a:blip r:embed="rId2"/>
                <a:stretch>
                  <a:fillRect l="-114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20B9-5B9C-A845-9ED4-7B882E8C0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632856"/>
                <a:ext cx="5374432" cy="418944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We can write the rule as</a:t>
                </a:r>
              </a:p>
              <a:p>
                <a:r>
                  <a:rPr lang="en-US" sz="2800" dirty="0"/>
                  <a:t>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</m:rad>
                    <m:r>
                      <a:rPr lang="en-AU" sz="280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 rule is defined for 𝑥≤2. </a:t>
                </a:r>
              </a:p>
              <a:p>
                <a:r>
                  <a:rPr lang="en-US" sz="2800" dirty="0"/>
                  <a:t>The set of values the rule can take (the range) is all numbers greater than or equal to 3, i.e. 𝑦≥3.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When 𝑥=0, 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+3.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20B9-5B9C-A845-9ED4-7B882E8C0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32856"/>
                <a:ext cx="5374432" cy="4189446"/>
              </a:xfrm>
              <a:blipFill>
                <a:blip r:embed="rId3"/>
                <a:stretch>
                  <a:fillRect l="-708" t="-2417" r="-3066" b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5C91988-D146-7D45-A772-0D4E5FC1B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149" y="1277062"/>
            <a:ext cx="6569995" cy="47755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DDC9408-042A-1C4D-AAF9-B9D48FC42446}"/>
              </a:ext>
            </a:extLst>
          </p:cNvPr>
          <p:cNvSpPr/>
          <p:nvPr/>
        </p:nvSpPr>
        <p:spPr>
          <a:xfrm>
            <a:off x="10711543" y="4030824"/>
            <a:ext cx="74645" cy="74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18228D-5D4A-824C-BB02-0EBE7E779A09}"/>
              </a:ext>
            </a:extLst>
          </p:cNvPr>
          <p:cNvSpPr/>
          <p:nvPr/>
        </p:nvSpPr>
        <p:spPr>
          <a:xfrm>
            <a:off x="3433665" y="5523722"/>
            <a:ext cx="167951" cy="167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023 L 0.00169 0.00023 C 0.00013 -0.00718 -0.00104 -0.01482 -0.00299 -0.02176 C -0.00365 -0.02385 -0.00521 -0.025 -0.00599 -0.02709 C -0.00768 -0.03079 -0.01432 -0.05209 -0.01823 -0.0544 L -0.02292 -0.05695 C -0.0306 -0.07084 -0.02057 -0.05463 -0.03047 -0.06528 C -0.03177 -0.06644 -0.03242 -0.06899 -0.03359 -0.07061 C -0.03503 -0.07269 -0.03672 -0.07408 -0.03815 -0.07616 C -0.04232 -0.08195 -0.04075 -0.08172 -0.04427 -0.08959 C -0.04831 -0.09862 -0.04661 -0.09237 -0.05195 -0.10047 C -0.05469 -0.10487 -0.05703 -0.10973 -0.05963 -0.11412 C -0.06693 -0.12732 -0.05755 -0.11135 -0.06719 -0.125 C -0.06836 -0.12662 -0.06901 -0.1294 -0.07031 -0.13056 C -0.07318 -0.13311 -0.07956 -0.13588 -0.07956 -0.13588 C -0.08542 -0.14653 -0.07917 -0.13704 -0.08711 -0.14399 C -0.0888 -0.14561 -0.0901 -0.14815 -0.0918 -0.14954 C -0.09466 -0.15186 -0.10091 -0.1551 -0.10091 -0.1551 C -0.11406 -0.17061 -0.0974 -0.15186 -0.11016 -0.1632 C -0.122 -0.17362 -0.10781 -0.16436 -0.11927 -0.1713 C -0.12031 -0.17315 -0.12109 -0.1757 -0.1224 -0.17686 C -0.12526 -0.1794 -0.12852 -0.18033 -0.13151 -0.18218 L -0.14075 -0.18774 C -0.14219 -0.18843 -0.14401 -0.18866 -0.14531 -0.19028 C -0.1513 -0.19746 -0.14818 -0.19468 -0.15456 -0.19862 C -0.15599 -0.20024 -0.15742 -0.20255 -0.15911 -0.20394 C -0.16198 -0.20625 -0.16523 -0.20764 -0.16823 -0.2095 C -0.16979 -0.21042 -0.17122 -0.21158 -0.17292 -0.21204 C -0.17539 -0.21297 -0.17799 -0.21389 -0.18047 -0.21482 C -0.18463 -0.21644 -0.1888 -0.21783 -0.19271 -0.22037 L -0.20651 -0.22848 L -0.22487 -0.23936 L -0.22956 -0.24213 L -0.23411 -0.24468 C -0.23516 -0.24653 -0.23581 -0.24908 -0.23711 -0.25024 C -0.23997 -0.25278 -0.24635 -0.25556 -0.24635 -0.25556 C -0.2474 -0.25741 -0.24805 -0.25996 -0.24935 -0.26112 C -0.25482 -0.26598 -0.25924 -0.26644 -0.26471 -0.26922 C -0.26784 -0.27084 -0.27083 -0.27292 -0.27383 -0.27477 L -0.29687 -0.2882 L -0.30143 -0.29098 C -0.30299 -0.2919 -0.30443 -0.29329 -0.30599 -0.29375 C -0.32279 -0.29862 -0.31211 -0.29607 -0.33815 -0.29931 L -0.3474 -0.30186 C -0.35482 -0.3044 -0.35755 -0.30625 -0.36575 -0.30741 C -0.36823 -0.30764 -0.37083 -0.30741 -0.37331 -0.30741 L -0.37331 -0.30741 " pathEditMode="relative" ptsTypes="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115 L 0.52422 -0.35231 " pathEditMode="relative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32CFC-2E39-7F45-87AE-6B2CEF45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8095C-04C0-E142-966D-10CCCA94C4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2206257"/>
                <a:ext cx="9486901" cy="3540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graphs of the form 𝑦=𝑎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+𝑘 will have the same basic shape as the graph of 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. The graph will have endpoint (</a:t>
                </a:r>
                <a:r>
                  <a:rPr lang="en-US" dirty="0" err="1"/>
                  <a:t>ℎ</a:t>
                </a:r>
                <a:r>
                  <a:rPr lang="en-US" dirty="0"/>
                  <a:t>,𝑘).</a:t>
                </a:r>
              </a:p>
              <a:p>
                <a:endParaRPr lang="en-US" dirty="0"/>
              </a:p>
              <a:p>
                <a:r>
                  <a:rPr lang="en-US" dirty="0"/>
                  <a:t>The graph of 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reflection in the 𝑦-axis of the graph of 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8095C-04C0-E142-966D-10CCCA94C4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2206257"/>
                <a:ext cx="9486901" cy="3540642"/>
              </a:xfrm>
              <a:blipFill>
                <a:blip r:embed="rId2"/>
                <a:stretch>
                  <a:fillRect l="-402" t="-357" r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1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46ECA7-7A1F-544A-B3D9-3632828A51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0898" y="1060942"/>
                <a:ext cx="5203372" cy="1010088"/>
              </a:xfrm>
            </p:spPr>
            <p:txBody>
              <a:bodyPr anchor="b">
                <a:normAutofit/>
              </a:bodyPr>
              <a:lstStyle/>
              <a:p>
                <a:pPr algn="ctr"/>
                <a:r>
                  <a:rPr lang="en-US" dirty="0"/>
                  <a:t>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46ECA7-7A1F-544A-B3D9-3632828A5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0898" y="1060942"/>
                <a:ext cx="5203372" cy="1010088"/>
              </a:xfrm>
              <a:blipFill>
                <a:blip r:embed="rId2"/>
                <a:stretch>
                  <a:fillRect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3AAD1F-1034-2345-80DC-C67F3A871F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4921" y="2446172"/>
                <a:ext cx="4724400" cy="285922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The rule 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AU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for 𝑥≥0</a:t>
                </a:r>
              </a:p>
              <a:p>
                <a:r>
                  <a:rPr lang="en-US" sz="2800" dirty="0"/>
                  <a:t>corresponds to the upper part of the graph shown. It is one arm of the parabola 𝑥=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3AAD1F-1034-2345-80DC-C67F3A871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921" y="2446172"/>
                <a:ext cx="4724400" cy="2859229"/>
              </a:xfrm>
              <a:blipFill>
                <a:blip r:embed="rId3"/>
                <a:stretch>
                  <a:fillRect l="-1072" r="-1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9629BFE-4A0C-7740-8C6D-D88B9B549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441" y="1111101"/>
            <a:ext cx="4993361" cy="4180913"/>
          </a:xfrm>
          <a:prstGeom prst="rect">
            <a:avLst/>
          </a:prstGeom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4990704E-5719-FF46-90CD-A9711EC96994}"/>
              </a:ext>
            </a:extLst>
          </p:cNvPr>
          <p:cNvSpPr/>
          <p:nvPr/>
        </p:nvSpPr>
        <p:spPr>
          <a:xfrm>
            <a:off x="6470521" y="2996800"/>
            <a:ext cx="228600" cy="3052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5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7.40741E-7 L 0.00157 7.40741E-7 C 0.01068 -0.01412 0.00612 -0.0081 0.01511 -0.01852 L 0.01823 -0.02222 C 0.01928 -0.02361 0.02006 -0.02523 0.02136 -0.02593 C 0.02344 -0.02732 0.02566 -0.02755 0.02761 -0.02963 C 0.03646 -0.04028 0.02513 -0.02755 0.03386 -0.03519 C 0.0349 -0.03634 0.03581 -0.0382 0.03698 -0.03889 L 0.04636 -0.04445 C 0.0474 -0.04514 0.04844 -0.04537 0.04948 -0.0463 C 0.05157 -0.04884 0.05326 -0.05232 0.05573 -0.0537 L 0.07136 -0.06296 L 0.07761 -0.06667 C 0.07865 -0.06736 0.07956 -0.06829 0.08073 -0.06852 C 0.08282 -0.06921 0.0849 -0.06968 0.08698 -0.07037 C 0.08829 -0.07107 0.08972 -0.07176 0.09115 -0.07222 C 0.09519 -0.07361 0.09948 -0.07431 0.10365 -0.07593 C 0.10495 -0.07662 0.10638 -0.07732 0.10782 -0.07778 C 0.10951 -0.07847 0.1112 -0.07894 0.11303 -0.07963 C 0.12904 -0.0875 0.1125 -0.0794 0.1224 -0.08704 C 0.12435 -0.08866 0.12657 -0.08958 0.12865 -0.09074 C 0.13607 -0.09537 0.1267 -0.08982 0.13594 -0.09445 C 0.13855 -0.09583 0.14024 -0.09769 0.14323 -0.09815 C 0.14727 -0.09907 0.15157 -0.09954 0.15573 -0.1 C 0.15743 -0.1007 0.15912 -0.10139 0.16094 -0.10185 C 0.16224 -0.10255 0.16368 -0.10324 0.16511 -0.1037 C 0.16706 -0.10463 0.16928 -0.10486 0.17136 -0.10556 C 0.17344 -0.10671 0.17553 -0.1081 0.17761 -0.10926 L 0.18073 -0.11111 C 0.18659 -0.12176 0.18086 -0.1132 0.18698 -0.11852 C 0.18803 -0.11968 0.18894 -0.12153 0.19011 -0.12222 C 0.19206 -0.12384 0.19441 -0.12384 0.19636 -0.12593 C 0.1974 -0.12732 0.19831 -0.12894 0.19948 -0.12963 C 0.20313 -0.13264 0.20691 -0.13403 0.21094 -0.13519 C 0.21329 -0.13611 0.21576 -0.13634 0.21823 -0.13704 C 0.22331 -0.13889 0.22097 -0.13866 0.22553 -0.14074 L 0.23803 -0.1463 C 0.23933 -0.14699 0.24076 -0.14792 0.24219 -0.14815 C 0.24662 -0.14931 0.25326 -0.15116 0.25782 -0.15185 C 0.26185 -0.15278 0.26615 -0.15301 0.27032 -0.1537 C 0.27943 -0.15556 0.275 -0.15532 0.28282 -0.15741 C 0.28516 -0.15833 0.28763 -0.1588 0.29011 -0.15926 C 0.29206 -0.16065 0.29779 -0.16435 0.30053 -0.16482 C 0.3043 -0.16574 0.30808 -0.16597 0.31198 -0.16667 C 0.32227 -0.16875 0.31719 -0.16852 0.32136 -0.16852 L 0.32136 -0.16852 L 0.32136 -0.16852 " pathEditMode="relative" ptsTypes="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46ECA7-7A1F-544A-B3D9-3632828A51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0898" y="1060942"/>
                <a:ext cx="5203372" cy="699430"/>
              </a:xfrm>
            </p:spPr>
            <p:txBody>
              <a:bodyPr anchor="b">
                <a:normAutofit/>
              </a:bodyPr>
              <a:lstStyle/>
              <a:p>
                <a:pPr algn="ctr"/>
                <a:r>
                  <a:rPr lang="en-US" dirty="0"/>
                  <a:t>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46ECA7-7A1F-544A-B3D9-3632828A5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0898" y="1060942"/>
                <a:ext cx="5203372" cy="699430"/>
              </a:xfrm>
              <a:blipFill>
                <a:blip r:embed="rId2"/>
                <a:stretch>
                  <a:fillRect b="-286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3AAD1F-1034-2345-80DC-C67F3A871F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4921" y="1928822"/>
                <a:ext cx="4724400" cy="386823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/>
                  <a:t>Coordinates of points on 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include (0,0), (1,1), (4,2) and (9,3).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Starting point is (0,0)</a:t>
                </a:r>
                <a:endParaRPr lang="en-US" sz="2800" dirty="0"/>
              </a:p>
              <a:p>
                <a:r>
                  <a:rPr lang="en-US" sz="2800" dirty="0"/>
                  <a:t>All graphs of the form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𝑦=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C00000"/>
                        </a:solidFill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rad>
                    <m:r>
                      <a:rPr lang="en-AU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+𝑘</a:t>
                </a:r>
              </a:p>
              <a:p>
                <a:r>
                  <a:rPr lang="en-US" sz="2800" dirty="0"/>
                  <a:t>will have the same basic shape as the graph of 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>
                    <a:solidFill>
                      <a:srgbClr val="C00000"/>
                    </a:solidFill>
                  </a:rPr>
                  <a:t>Starting point is (</a:t>
                </a:r>
                <a:r>
                  <a:rPr lang="en-US" sz="2800" dirty="0" err="1">
                    <a:solidFill>
                      <a:srgbClr val="C00000"/>
                    </a:solidFill>
                  </a:rPr>
                  <a:t>h,k</a:t>
                </a:r>
                <a:r>
                  <a:rPr lang="en-US" sz="2800" dirty="0">
                    <a:solidFill>
                      <a:srgbClr val="C0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3AAD1F-1034-2345-80DC-C67F3A871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4921" y="1928822"/>
                <a:ext cx="4724400" cy="3868236"/>
              </a:xfrm>
              <a:blipFill>
                <a:blip r:embed="rId3"/>
                <a:stretch>
                  <a:fillRect l="-903" t="-3307" r="-24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FBB76DF-C940-4A4E-B708-3DC59568C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735" y="1928822"/>
            <a:ext cx="5480050" cy="35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5D50-BCF8-B3B6-F82F-102E5AF5E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817536"/>
          </a:xfrm>
        </p:spPr>
        <p:txBody>
          <a:bodyPr/>
          <a:lstStyle/>
          <a:p>
            <a:r>
              <a:rPr lang="en-US" dirty="0"/>
              <a:t>Dilation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59B84-3D19-8087-7C43-ECAC9846A2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𝑦=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𝑦=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a=1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a=4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AU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59B84-3D19-8087-7C43-ECAC9846A2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1" t="-14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BA8A114-ED43-BAA0-DC3A-7C41B3836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674" y="2633551"/>
            <a:ext cx="8438550" cy="26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6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395A-199E-7B53-EFE5-0D2A8502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0" y="344837"/>
            <a:ext cx="9486900" cy="867906"/>
          </a:xfrm>
        </p:spPr>
        <p:txBody>
          <a:bodyPr/>
          <a:lstStyle/>
          <a:p>
            <a:r>
              <a:rPr lang="en-US" dirty="0"/>
              <a:t>Reflection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EFB18-8E06-AEE5-23F1-A56E0B88E6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𝑦=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a=1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a=</a:t>
                </a:r>
                <a:r>
                  <a:rPr lang="en-US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1</a:t>
                </a:r>
              </a:p>
              <a:p>
                <a:endParaRPr lang="en-AU" dirty="0">
                  <a:solidFill>
                    <a:srgbClr val="00B050"/>
                  </a:solidFill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EFB18-8E06-AEE5-23F1-A56E0B88E6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21" t="-14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AE3F028-52CE-2C53-86CA-6E61FE941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671" y="2254103"/>
            <a:ext cx="8079344" cy="27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2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67A1-4432-39EB-5D15-E956A7B0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723"/>
            <a:ext cx="12192000" cy="920141"/>
          </a:xfrm>
        </p:spPr>
        <p:txBody>
          <a:bodyPr/>
          <a:lstStyle/>
          <a:p>
            <a:r>
              <a:rPr lang="en-US" dirty="0"/>
              <a:t>Translation: Translated 5 units to the right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FF83C-2D6D-6812-3764-48F7175756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099964"/>
                <a:ext cx="9486901" cy="391809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h=0, k=0 </a:t>
                </a:r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starting point (0,0)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h=5, k=0 </a:t>
                </a:r>
                <a:r>
                  <a:rPr lang="en-US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starting point (5,0)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FF83C-2D6D-6812-3764-48F7175756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099964"/>
                <a:ext cx="9486901" cy="3918098"/>
              </a:xfrm>
              <a:blipFill>
                <a:blip r:embed="rId2"/>
                <a:stretch>
                  <a:fillRect l="-321" t="-14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F9DC557-E803-01E0-B7B2-9AFEA904B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134" y="1264778"/>
            <a:ext cx="7834093" cy="28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67A1-4432-39EB-5D15-E956A7B0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643" y="362272"/>
            <a:ext cx="10670583" cy="647054"/>
          </a:xfrm>
        </p:spPr>
        <p:txBody>
          <a:bodyPr/>
          <a:lstStyle/>
          <a:p>
            <a:r>
              <a:rPr lang="en-US" dirty="0"/>
              <a:t>Translation: Translated down 4 units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FF83C-2D6D-6812-3764-48F7175756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7714" y="2083601"/>
                <a:ext cx="9486901" cy="391809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𝑦=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4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h=0, k=0 </a:t>
                </a:r>
                <a:r>
                  <a:rPr lang="en-US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 starting point (0,0)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002060"/>
                    </a:solidFill>
                  </a:rPr>
                  <a:t>h=0, k=</a:t>
                </a:r>
                <a:r>
                  <a:rPr lang="en-US" b="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4 </a:t>
                </a:r>
                <a:r>
                  <a:rPr lang="en-US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starting point (0,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4)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BFF83C-2D6D-6812-3764-48F7175756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714" y="2083601"/>
                <a:ext cx="9486901" cy="3918098"/>
              </a:xfrm>
              <a:blipFill>
                <a:blip r:embed="rId2"/>
                <a:stretch>
                  <a:fillRect l="-321" t="-14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8EB19B9-682F-1AB0-B262-9DDB354A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466" y="1009326"/>
            <a:ext cx="7768534" cy="30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68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71D34-84CD-4847-BF75-2169678335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92514" y="3628"/>
                <a:ext cx="8352971" cy="70757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Sketch the graph of 𝑦=3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71D34-84CD-4847-BF75-216967833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2514" y="3628"/>
                <a:ext cx="8352971" cy="707571"/>
              </a:xfrm>
              <a:blipFill>
                <a:blip r:embed="rId2"/>
                <a:stretch>
                  <a:fillRect l="-167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20B9-5B9C-A845-9ED4-7B882E8C0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50871"/>
                <a:ext cx="6719041" cy="5975351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The graph is formed by dilating the graph of 𝑦=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𝑥-axis by factor 3 and then translating 1 unit to the left and 6 units down.</a:t>
                </a:r>
              </a:p>
              <a:p>
                <a:r>
                  <a:rPr lang="en-US" dirty="0"/>
                  <a:t>The rule is defined for 𝑥≥−1.</a:t>
                </a:r>
              </a:p>
              <a:p>
                <a:r>
                  <a:rPr lang="en-US" dirty="0"/>
                  <a:t>The set of values the rule can take (the range) is all numbers greater than or equal to −6, i.e. 𝑦≥−6.</a:t>
                </a:r>
              </a:p>
              <a:p>
                <a:r>
                  <a:rPr lang="en-AU" dirty="0"/>
                  <a:t>When 𝑥=0, 𝑦=−3</a:t>
                </a:r>
              </a:p>
              <a:p>
                <a:r>
                  <a:rPr lang="en-AU" dirty="0"/>
                  <a:t>When 𝑦=0, </a:t>
                </a:r>
                <a:r>
                  <a:rPr lang="en-US" dirty="0"/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AU" dirty="0"/>
                  <a:t>=0</a:t>
                </a:r>
              </a:p>
              <a:p>
                <a:r>
                  <a:rPr lang="en-US" dirty="0"/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AU" b="0" dirty="0"/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/>
                  <a:t>+1=4</a:t>
                </a:r>
              </a:p>
              <a:p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dirty="0"/>
                  <a:t>=3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20B9-5B9C-A845-9ED4-7B882E8C0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50871"/>
                <a:ext cx="6719041" cy="5975351"/>
              </a:xfrm>
              <a:blipFill>
                <a:blip r:embed="rId3"/>
                <a:stretch>
                  <a:fillRect l="-567" t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F5B78469-1D8D-BE4B-AFB8-2BC7D8436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041" y="899886"/>
            <a:ext cx="5451729" cy="510488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4380EFE-F8B3-CD4C-9236-B6515EA1107B}"/>
              </a:ext>
            </a:extLst>
          </p:cNvPr>
          <p:cNvSpPr/>
          <p:nvPr/>
        </p:nvSpPr>
        <p:spPr>
          <a:xfrm>
            <a:off x="7772400" y="5243513"/>
            <a:ext cx="100013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02AEEE-6CEA-8047-84BB-2879794EFA9B}"/>
              </a:ext>
            </a:extLst>
          </p:cNvPr>
          <p:cNvSpPr/>
          <p:nvPr/>
        </p:nvSpPr>
        <p:spPr>
          <a:xfrm>
            <a:off x="2687216" y="3391678"/>
            <a:ext cx="205274" cy="172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4CFF6E-DB49-9D49-8B77-088CF7409E53}"/>
              </a:ext>
            </a:extLst>
          </p:cNvPr>
          <p:cNvSpPr/>
          <p:nvPr/>
        </p:nvSpPr>
        <p:spPr>
          <a:xfrm>
            <a:off x="933061" y="5911463"/>
            <a:ext cx="186612" cy="202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7FD0E8-B97A-F51B-7BFF-60A4BFB45998}"/>
              </a:ext>
            </a:extLst>
          </p:cNvPr>
          <p:cNvSpPr txBox="1"/>
          <p:nvPr/>
        </p:nvSpPr>
        <p:spPr>
          <a:xfrm>
            <a:off x="9159497" y="6004768"/>
            <a:ext cx="258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h= 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―</a:t>
            </a:r>
            <a:r>
              <a:rPr lang="en-US" dirty="0">
                <a:solidFill>
                  <a:srgbClr val="C00000"/>
                </a:solidFill>
              </a:rPr>
              <a:t>1, k=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―6</a:t>
            </a:r>
          </a:p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Starting point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:(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―1, ―6)</a:t>
            </a:r>
            <a:endParaRPr lang="en-A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0209 L -0.00183 0.00209 C -0.00209 -0.00439 -0.00287 -0.01041 -0.00287 -0.01689 C -0.00287 -0.01967 -0.00209 -0.02222 -0.00183 -0.02523 C 0.00065 -0.04606 -0.00222 -0.02916 0.00182 -0.05023 C 0.00208 -0.05208 0.00221 -0.05463 0.00286 -0.05625 C 0.00364 -0.05856 0.00468 -0.06041 0.0052 -0.06273 C 0.00625 -0.06666 0.00625 -0.07152 0.00755 -0.07523 C 0.00833 -0.07708 0.00937 -0.07916 0.00989 -0.08125 C 0.01484 -0.09861 0.00677 -0.07592 0.01354 -0.09375 C 0.0164 -0.10949 0.0125 -0.09027 0.01692 -0.10625 C 0.02187 -0.12361 0.0138 -0.10092 0.02057 -0.11875 C 0.02343 -0.13449 0.01953 -0.11527 0.02395 -0.13125 C 0.02461 -0.13333 0.02448 -0.13588 0.02526 -0.13773 C 0.02617 -0.14004 0.02773 -0.14143 0.02864 -0.14375 C 0.02877 -0.14398 0.0345 -0.15949 0.03567 -0.16273 C 0.03645 -0.16458 0.03763 -0.16643 0.03802 -0.16875 C 0.03906 -0.17384 0.03932 -0.17731 0.04166 -0.18125 C 0.04257 -0.1831 0.04401 -0.18402 0.04505 -0.18541 C 0.04583 -0.18773 0.04687 -0.18958 0.04739 -0.19189 C 0.04804 -0.19375 0.04791 -0.19629 0.04869 -0.19791 C 0.05377 -0.2118 0.05065 -0.19699 0.05442 -0.21041 C 0.05729 -0.2206 0.05325 -0.21389 0.05911 -0.22106 C 0.06119 -0.23194 0.05898 -0.22314 0.0638 -0.23356 C 0.06471 -0.23541 0.06536 -0.23773 0.06614 -0.23958 C 0.06901 -0.2456 0.06979 -0.24606 0.07317 -0.25023 C 0.07552 -0.25625 0.07578 -0.25764 0.07916 -0.26273 C 0.0802 -0.26412 0.08151 -0.26527 0.08255 -0.26689 C 0.08841 -0.27546 0.08346 -0.27152 0.08958 -0.27523 C 0.09036 -0.27708 0.09088 -0.27963 0.09192 -0.28125 C 0.09414 -0.28472 0.09895 -0.28958 0.09895 -0.28958 C 0.1056 -0.3074 0.09479 -0.28009 0.10833 -0.30439 C 0.11862 -0.32245 0.1056 -0.30023 0.11536 -0.31458 C 0.12122 -0.32338 0.11627 -0.31944 0.12239 -0.32291 L 0.13307 -0.33541 C 0.13411 -0.3368 0.13515 -0.33889 0.13645 -0.33958 C 0.1427 -0.34328 0.13906 -0.34051 0.14713 -0.35023 L 0.15755 -0.36273 L 0.16119 -0.36689 C 0.16224 -0.36828 0.16328 -0.37014 0.16458 -0.37106 L 0.16823 -0.37291 C 0.17057 -0.37569 0.17252 -0.37986 0.17526 -0.38125 C 0.1763 -0.38217 0.1776 -0.3824 0.17864 -0.38356 C 0.19075 -0.39537 0.18125 -0.38912 0.18932 -0.39375 C 0.19479 -0.40046 0.1914 -0.39722 0.19974 -0.40208 C 0.20104 -0.40301 0.20234 -0.40301 0.20338 -0.40439 L 0.21744 -0.42106 C 0.21849 -0.42245 0.21953 -0.4243 0.22083 -0.42523 C 0.22317 -0.42662 0.22591 -0.42685 0.22786 -0.42939 C 0.23242 -0.43472 0.23007 -0.43264 0.23489 -0.43541 C 0.24505 -0.44745 0.23229 -0.4331 0.24192 -0.44189 C 0.25104 -0.44977 0.24023 -0.44282 0.24895 -0.44791 C 0.25208 -0.45347 0.25534 -0.46018 0.25963 -0.46273 L 0.26302 -0.46458 C 0.26432 -0.46597 0.26536 -0.46782 0.26666 -0.46875 C 0.2677 -0.4699 0.26901 -0.4699 0.27005 -0.47106 C 0.27252 -0.47338 0.27474 -0.47662 0.27708 -0.47939 C 0.27838 -0.48078 0.27929 -0.48264 0.28073 -0.48356 L 0.28411 -0.48541 C 0.28541 -0.4868 0.28645 -0.48865 0.28776 -0.48958 C 0.2888 -0.49074 0.2901 -0.49074 0.29114 -0.49189 C 0.30325 -0.5037 0.29375 -0.49745 0.30182 -0.50208 C 0.30416 -0.50486 0.30612 -0.50902 0.30885 -0.51041 C 0.30989 -0.51134 0.31119 -0.51157 0.31224 -0.51273 C 0.32135 -0.5206 0.31054 -0.51365 0.31927 -0.51875 C 0.32057 -0.52014 0.32161 -0.52199 0.32291 -0.52291 C 0.32825 -0.52777 0.32487 -0.52245 0.3276 -0.52708 L 0.3276 -0.52708 L 0.3263 -0.52523 " pathEditMode="relative" ptsTypes="AAAAAAAAAA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694 L 0.43698 0.11899 " pathEditMode="relative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093 L 0.65521 -0.38218 " pathEditMode="relative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71D34-84CD-4847-BF75-2169678335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792514" y="3628"/>
                <a:ext cx="8352971" cy="707571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Sketch the graph of 𝑦=−2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AU" b="0" i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FB71D34-84CD-4847-BF75-2169678335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2514" y="3628"/>
                <a:ext cx="8352971" cy="707571"/>
              </a:xfrm>
              <a:blipFill>
                <a:blip r:embed="rId2"/>
                <a:stretch>
                  <a:fillRect l="-167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20B9-5B9C-A845-9ED4-7B882E8C02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899886"/>
                <a:ext cx="6318283" cy="55299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graph is formed by </a:t>
                </a:r>
                <a:r>
                  <a:rPr lang="en-US" dirty="0">
                    <a:solidFill>
                      <a:srgbClr val="0070C0"/>
                    </a:solidFill>
                  </a:rPr>
                  <a:t>dilating</a:t>
                </a:r>
                <a:r>
                  <a:rPr lang="en-US" dirty="0"/>
                  <a:t> the graph of 𝑦= </a:t>
                </a:r>
                <a:r>
                  <a:rPr lang="en-US" dirty="0">
                    <a:solidFill>
                      <a:srgbClr val="0070C0"/>
                    </a:solidFill>
                  </a:rPr>
                  <a:t>−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the </a:t>
                </a:r>
                <a:r>
                  <a:rPr lang="en-US" dirty="0">
                    <a:solidFill>
                      <a:srgbClr val="0070C0"/>
                    </a:solidFill>
                  </a:rPr>
                  <a:t>𝑥-axi</a:t>
                </a:r>
                <a:r>
                  <a:rPr lang="en-US" dirty="0"/>
                  <a:t>s by factor 2, </a:t>
                </a:r>
                <a:r>
                  <a:rPr lang="en-US" dirty="0">
                    <a:solidFill>
                      <a:srgbClr val="0070C0"/>
                    </a:solidFill>
                  </a:rPr>
                  <a:t>reflecting</a:t>
                </a:r>
                <a:r>
                  <a:rPr lang="en-US" dirty="0"/>
                  <a:t> this in the 𝑥-axis and then </a:t>
                </a:r>
                <a:r>
                  <a:rPr lang="en-US" dirty="0">
                    <a:solidFill>
                      <a:srgbClr val="0070C0"/>
                    </a:solidFill>
                  </a:rPr>
                  <a:t>translating</a:t>
                </a:r>
                <a:r>
                  <a:rPr lang="en-US" dirty="0"/>
                  <a:t> it 1 unit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r>
                  <a:rPr lang="en-US" dirty="0"/>
                  <a:t> and 3 units up.</a:t>
                </a:r>
              </a:p>
              <a:p>
                <a:r>
                  <a:rPr lang="en-US" dirty="0"/>
                  <a:t>The rule is defined for 𝑥≥1.</a:t>
                </a:r>
              </a:p>
              <a:p>
                <a:r>
                  <a:rPr lang="en-US" dirty="0"/>
                  <a:t>The set of values the rule can take (the range) is all numbers less than or equal to 3, i.e. 𝑦≤3.</a:t>
                </a:r>
              </a:p>
              <a:p>
                <a:r>
                  <a:rPr lang="en-US" dirty="0"/>
                  <a:t>When 𝑦=0: 0=−2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AU">
                        <a:latin typeface="Cambria Math" panose="02040503050406030204" pitchFamily="18" charset="0"/>
                      </a:rPr>
                      <m:t>+3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AU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Square both sides:      </a:t>
                </a:r>
              </a:p>
              <a:p>
                <a:r>
                  <a:rPr lang="en-US" dirty="0"/>
                  <a:t>4(𝑥−1)=9 </a:t>
                </a:r>
              </a:p>
              <a:p>
                <a:r>
                  <a:rPr lang="en-US" dirty="0"/>
                  <a:t>𝑥−1=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Therefore 𝑥=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+1=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AU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0120B9-5B9C-A845-9ED4-7B882E8C02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899886"/>
                <a:ext cx="6318283" cy="5529943"/>
              </a:xfrm>
              <a:blipFill>
                <a:blip r:embed="rId3"/>
                <a:stretch>
                  <a:fillRect l="-402" t="-1606" r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2B23129-EF1D-5444-A3EA-655957462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284" y="1291771"/>
            <a:ext cx="5847709" cy="39642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E1AAB4D-8C1F-814A-A46D-C1ACEF6DA479}"/>
              </a:ext>
            </a:extLst>
          </p:cNvPr>
          <p:cNvSpPr/>
          <p:nvPr/>
        </p:nvSpPr>
        <p:spPr>
          <a:xfrm>
            <a:off x="7257143" y="3033486"/>
            <a:ext cx="116114" cy="174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D1A3BD-281E-774E-AC55-ECBA42CDEE08}"/>
              </a:ext>
            </a:extLst>
          </p:cNvPr>
          <p:cNvSpPr/>
          <p:nvPr/>
        </p:nvSpPr>
        <p:spPr>
          <a:xfrm>
            <a:off x="3135086" y="5965371"/>
            <a:ext cx="116114" cy="1161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1DE60-2F1F-BC9A-30F1-65BEFC5E37C8}"/>
              </a:ext>
            </a:extLst>
          </p:cNvPr>
          <p:cNvSpPr txBox="1"/>
          <p:nvPr/>
        </p:nvSpPr>
        <p:spPr>
          <a:xfrm>
            <a:off x="9159497" y="6004768"/>
            <a:ext cx="258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h= 1 , k=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  <a:p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Starting point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:(</a:t>
            </a:r>
            <a:r>
              <a:rPr lang="en-US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1, 3)</a:t>
            </a:r>
            <a:endParaRPr lang="en-A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-0.00208 L -0.0013 -0.00208 C -0.00247 0.00347 -0.0043 0.0088 -0.00482 0.01482 C -0.00508 0.0169 -0.0043 0.01922 -0.00365 0.02107 C 0.00065 0.03496 -0.00117 0.03241 0.00469 0.03588 C 0.00586 0.04236 0.00573 0.04306 0.0082 0.04861 C 0.00938 0.05093 0.01081 0.05255 0.01185 0.05486 C 0.01602 0.06389 0.01185 0.05996 0.01784 0.06343 C 0.02409 0.08033 0.01576 0.05996 0.0237 0.07408 C 0.02474 0.0757 0.025 0.07871 0.02617 0.08033 C 0.02708 0.08172 0.02865 0.08148 0.02969 0.08241 C 0.03216 0.08496 0.03451 0.0882 0.03685 0.09097 C 0.03802 0.09236 0.03906 0.09445 0.04036 0.09514 C 0.04154 0.09584 0.04284 0.0963 0.04401 0.09722 C 0.05625 0.10949 0.04661 0.10301 0.05469 0.10787 C 0.05703 0.11412 0.05664 0.11482 0.06068 0.11852 C 0.06172 0.11945 0.06315 0.11945 0.06419 0.1206 C 0.06667 0.12292 0.06901 0.12616 0.07135 0.12894 L 0.07852 0.1375 C 0.07969 0.13889 0.08073 0.14097 0.08203 0.14167 L 0.09987 0.15232 L 0.10352 0.1544 C 0.10469 0.1551 0.10586 0.15602 0.10703 0.15648 C 0.10898 0.15718 0.11107 0.1581 0.11302 0.15857 C 0.12318 0.16135 0.12031 0.15949 0.12852 0.16297 C 0.13164 0.16412 0.1349 0.16528 0.13802 0.16713 L 0.1487 0.17338 C 0.15208 0.17547 0.15339 0.17639 0.15703 0.17778 C 0.15938 0.17847 0.16185 0.17894 0.16419 0.17986 C 0.16875 0.18148 0.17161 0.18357 0.17617 0.18611 C 0.17734 0.18681 0.17865 0.18704 0.17969 0.1882 C 0.18203 0.19121 0.18411 0.19514 0.18685 0.19676 L 0.19753 0.20301 C 0.1987 0.20371 0.19987 0.20463 0.20117 0.2051 C 0.20273 0.20602 0.2043 0.20648 0.20586 0.20741 C 0.20833 0.20857 0.21068 0.21019 0.21302 0.21158 L 0.23086 0.22222 L 0.2487 0.23264 L 0.25234 0.23472 C 0.25352 0.23565 0.25469 0.23635 0.25586 0.23704 C 0.25898 0.23843 0.26224 0.23935 0.26536 0.24121 C 0.26784 0.2426 0.27044 0.24306 0.27253 0.24537 C 0.2737 0.24676 0.27474 0.24885 0.27617 0.24954 C 0.27773 0.2507 0.28815 0.25347 0.28919 0.25394 C 0.2987 0.25764 0.28451 0.2551 0.29987 0.2581 C 0.3082 0.25972 0.31667 0.25996 0.32487 0.26227 C 0.33242 0.26459 0.32969 0.26435 0.3332 0.26435 L 0.3332 0.26435 L 0.33451 0.26435 " pathEditMode="relative" ptsTypes="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949 L 0.44648 -0.26667 " pathEditMode="relative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24393F"/>
      </a:dk2>
      <a:lt2>
        <a:srgbClr val="E8E6E2"/>
      </a:lt2>
      <a:accent1>
        <a:srgbClr val="7CA2E1"/>
      </a:accent1>
      <a:accent2>
        <a:srgbClr val="46B0CB"/>
      </a:accent2>
      <a:accent3>
        <a:srgbClr val="59B29F"/>
      </a:accent3>
      <a:accent4>
        <a:srgbClr val="4FB675"/>
      </a:accent4>
      <a:accent5>
        <a:srgbClr val="55B850"/>
      </a:accent5>
      <a:accent6>
        <a:srgbClr val="7AB04C"/>
      </a:accent6>
      <a:hlink>
        <a:srgbClr val="967F5B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731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Cambria Math</vt:lpstr>
      <vt:lpstr>Gill Sans MT</vt:lpstr>
      <vt:lpstr>Goudy Old Style</vt:lpstr>
      <vt:lpstr>ClassicFrameVTI</vt:lpstr>
      <vt:lpstr>The graph of 𝑦=√x</vt:lpstr>
      <vt:lpstr>The graph of 𝑦=√x</vt:lpstr>
      <vt:lpstr>The graph of 𝑦=√x</vt:lpstr>
      <vt:lpstr>Dilation</vt:lpstr>
      <vt:lpstr>Reflection</vt:lpstr>
      <vt:lpstr>Translation: Translated 5 units to the right</vt:lpstr>
      <vt:lpstr>Translation: Translated down 4 units</vt:lpstr>
      <vt:lpstr>Sketch the graph of 𝑦=3√(x+1)-6.</vt:lpstr>
      <vt:lpstr>Sketch the graph of 𝑦=−2√(x-1)+3.</vt:lpstr>
      <vt:lpstr>The graph of 𝑦=√(-x)</vt:lpstr>
      <vt:lpstr>Sketch the graph of 𝑦=√(2-x)+3. Note: √(2-x)  = √(-(x-2))</vt:lpstr>
      <vt:lpstr>Section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graph of 𝑦=√x</dc:title>
  <dc:creator>Yongmei Zhang</dc:creator>
  <cp:lastModifiedBy>Lyn ZHANG</cp:lastModifiedBy>
  <cp:revision>6</cp:revision>
  <dcterms:created xsi:type="dcterms:W3CDTF">2021-04-13T11:26:08Z</dcterms:created>
  <dcterms:modified xsi:type="dcterms:W3CDTF">2023-02-08T20:42:18Z</dcterms:modified>
</cp:coreProperties>
</file>