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notesMasterIdLst>
    <p:notesMasterId r:id="rId14"/>
  </p:notesMasterIdLst>
  <p:sldIdLst>
    <p:sldId id="256" r:id="rId2"/>
    <p:sldId id="644" r:id="rId3"/>
    <p:sldId id="260" r:id="rId4"/>
    <p:sldId id="645" r:id="rId5"/>
    <p:sldId id="646" r:id="rId6"/>
    <p:sldId id="647" r:id="rId7"/>
    <p:sldId id="648" r:id="rId8"/>
    <p:sldId id="649" r:id="rId9"/>
    <p:sldId id="650" r:id="rId10"/>
    <p:sldId id="651" r:id="rId11"/>
    <p:sldId id="652" r:id="rId12"/>
    <p:sldId id="65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599"/>
  </p:normalViewPr>
  <p:slideViewPr>
    <p:cSldViewPr snapToGrid="0" snapToObjects="1">
      <p:cViewPr varScale="1">
        <p:scale>
          <a:sx n="62" d="100"/>
          <a:sy n="62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21:29:10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820DAC-C431-46AA-A900-8078279D809F}" type="datetimeFigureOut">
              <a:rPr lang="en-AU" smtClean="0"/>
              <a:t>16/02/2023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504C72-E616-4DDC-BD60-92029ACD847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05503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/>
              <a:t>https://create.kahoot.it/details/1124bfb7-9076-4d90-aa68-11a28df8f111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504C72-E616-4DDC-BD60-92029ACD8470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06611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E56D6-F195-48D7-978E-7EE16D4304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6946" y="1104900"/>
            <a:ext cx="8376514" cy="3120504"/>
          </a:xfrm>
        </p:spPr>
        <p:txBody>
          <a:bodyPr anchor="b">
            <a:normAutofit/>
          </a:bodyPr>
          <a:lstStyle>
            <a:lvl1pPr algn="ctr">
              <a:lnSpc>
                <a:spcPct val="110000"/>
              </a:lnSpc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A72F42-5C88-4F7D-803B-C371B570D7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08039" y="4442385"/>
            <a:ext cx="6074328" cy="98402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0" spc="16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0384F3-2D6A-49F6-8F79-F3955E904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9259A-1FE3-4FF9-8A07-BDD8177164ED}" type="datetime4">
              <a:rPr lang="en-US" smtClean="0"/>
              <a:t>February 16,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363F32-CD31-4801-BAE4-09EEB1262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D5D34C-49ED-4ADB-8693-73B790764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91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0171A2-02C1-4543-8B6B-FCF7E69712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50879" y="1825625"/>
            <a:ext cx="9810604" cy="4516696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95027C-A386-44E4-AFE1-33AFFDA3A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C3C8F-D4A7-4EAD-92AD-82C91CB8BB85}" type="datetime4">
              <a:rPr lang="en-US" smtClean="0"/>
              <a:t>February 16,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1BF710-0558-4457-825D-48713CAED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A7F93D-5DC3-4C36-AEB0-79CDB15C3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7CFC0C8-11FE-4003-B2D6-B7B8E2790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22302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EB41C5-3638-439D-BA61-4DAA142226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464025"/>
            <a:ext cx="2161540" cy="580029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9B91A0-A376-483C-926E-189F376E55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464023"/>
            <a:ext cx="7886700" cy="58002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4134E-B7D5-4664-BB2E-6A98ED630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11D41-E33C-4BC7-8272-37E8417FD097}" type="datetime4">
              <a:rPr lang="en-US" smtClean="0"/>
              <a:t>February 16,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A54E2A-B1CE-4F2E-9D9A-D47E514D5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E7C304-46A8-4179-87A2-B8CC10BA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866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7B333-9E16-4502-96B5-3F586B7E0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ED0795-5EC7-4FF8-9FC7-22AFA3C552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A2DA5B-9862-4A23-8FEC-5C1ABC2EEF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506456" y="5074920"/>
            <a:ext cx="2647667" cy="365125"/>
          </a:xfrm>
        </p:spPr>
        <p:txBody>
          <a:bodyPr/>
          <a:lstStyle/>
          <a:p>
            <a:fld id="{5D340FED-6E95-4177-A7EF-CD303B9E611D}" type="datetime4">
              <a:rPr lang="en-US" smtClean="0"/>
              <a:t>February 16,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D9A4B-0DA7-46BB-9DCE-3F26075C4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10451592" y="1408176"/>
            <a:ext cx="277049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A7C47-81AC-431C-A7C3-2BC71AD14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8016" y="3136392"/>
            <a:ext cx="545911" cy="580029"/>
          </a:xfrm>
        </p:spPr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538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D2E47-4DC7-46C4-9407-FA4CF7E0A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2513" y="1709738"/>
            <a:ext cx="9087774" cy="3438524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F7B502-122E-4177-A408-FC436A2542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2513" y="5148262"/>
            <a:ext cx="8844522" cy="113823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229696-2AEF-4765-B33E-7DA328E46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962CB-39AD-45A9-800F-54DAB53D6021}" type="datetime4">
              <a:rPr lang="en-US" smtClean="0"/>
              <a:t>February 16,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9B2E4-2F1C-4FEE-AAB2-4FCC3EEFD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27D4B8-E107-480A-AA17-261CA49BB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990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8BAE8-3305-4F08-BECB-56AD7FD4E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7021AC-6D8D-4D24-8B01-8AE8F41BE4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0878" y="1825624"/>
            <a:ext cx="4473622" cy="4460875"/>
          </a:xfrm>
        </p:spPr>
        <p:txBody>
          <a:bodyPr/>
          <a:lstStyle>
            <a:lvl2pPr marL="274320" indent="0">
              <a:buFontTx/>
              <a:buNone/>
              <a:defRPr/>
            </a:lvl2pPr>
            <a:lvl3pPr marL="502920">
              <a:defRPr/>
            </a:lvl3pPr>
            <a:lvl4pPr marL="548640" indent="0">
              <a:buFontTx/>
              <a:buNone/>
              <a:defRPr/>
            </a:lvl4pPr>
            <a:lvl5pPr marL="73152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E7F49C-3DB3-40B7-89B3-E3BC32FC11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44540" y="1825624"/>
            <a:ext cx="5016943" cy="4460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E33D58-BDF5-4F1F-806B-0491CB362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DF93D-55AB-4606-B9D7-742F1FC51983}" type="datetime4">
              <a:rPr lang="en-US" smtClean="0"/>
              <a:t>February 16, 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8BCBFD-1FE1-441A-B3AF-C3E7E7B8D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0CE272-E6FB-455B-BACB-2471D66D9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701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73A4FB-9EF5-4D6C-A275-2DE1077A29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1563" y="1835219"/>
            <a:ext cx="445293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i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C9972A-4D34-4A9F-84EB-8D64A703B5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71562" y="2717801"/>
            <a:ext cx="4452938" cy="3559452"/>
          </a:xfrm>
        </p:spPr>
        <p:txBody>
          <a:bodyPr/>
          <a:lstStyle>
            <a:lvl2pPr marL="274320" indent="0">
              <a:buFontTx/>
              <a:buNone/>
              <a:defRPr/>
            </a:lvl2pPr>
            <a:lvl3pPr marL="548640">
              <a:defRPr/>
            </a:lvl3pPr>
            <a:lvl4pPr marL="594360" indent="0">
              <a:buFontTx/>
              <a:buNone/>
              <a:defRPr/>
            </a:lvl4pPr>
            <a:lvl5pPr marL="82296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BBDDE3-C8D7-4600-8259-24E1F8118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44540" y="1835219"/>
            <a:ext cx="5016943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i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649FFF-44C7-4256-AFE1-C5457C7AB5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44540" y="2717800"/>
            <a:ext cx="5016943" cy="3559453"/>
          </a:xfrm>
        </p:spPr>
        <p:txBody>
          <a:bodyPr/>
          <a:lstStyle>
            <a:lvl2pPr marL="457200" indent="0">
              <a:buNone/>
              <a:defRPr/>
            </a:lvl2pPr>
            <a:lvl3pPr marL="548640">
              <a:defRPr/>
            </a:lvl3pPr>
            <a:lvl4pPr marL="594360" indent="0">
              <a:buFontTx/>
              <a:buNone/>
              <a:defRPr/>
            </a:lvl4pPr>
            <a:lvl5pPr marL="82296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EC6ACF-080E-4B7C-B0C0-77E90C16E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2841D-FB5C-47AB-B2FF-32E855C1EA71}" type="datetime4">
              <a:rPr lang="en-US" smtClean="0"/>
              <a:t>February 16, 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A68C0B-BC90-4ADA-B6E6-2B30BFF9E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3BCE559-C82B-4E27-965B-4AC3C66FC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3752B99E-38EC-4745-889B-124D34759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88777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DE7304-D393-47F0-ACCC-1F72EFCCE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37E9-D174-424D-BEE8-AFC4CA5F9F97}" type="datetime4">
              <a:rPr lang="en-US" smtClean="0"/>
              <a:t>February 16, 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8451FF-032D-4787-BA4B-5EB415494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B7511D-7256-4A08-BF62-3B3F821A6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3FCDA27-1C47-4EA1-A160-EC91FD88B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6468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DE8ADA-7BF8-433A-8770-61C690F37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A44C0-F7AC-49C2-8289-1E7A86D9FB50}" type="datetime4">
              <a:rPr lang="en-US" smtClean="0"/>
              <a:t>February 16, 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357B86-EC22-49C6-BBC6-639D57D1A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63764B-CF91-4C81-B4C3-5B5E5A973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949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E4801-B0C7-4458-B413-24D6E68FA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633" y="457200"/>
            <a:ext cx="4170355" cy="191750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FA0C76-733A-488A-89FB-7D04FD64BD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1637" y="457200"/>
            <a:ext cx="5562601" cy="5943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45B9DE-016A-4B31-BB52-99C76E28B4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3633" y="2374708"/>
            <a:ext cx="4170355" cy="40260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ED6CC3-66DD-4D9A-A9C7-F588BA88C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B84BC-6E78-40D1-8831-40AB1F596614}" type="datetime4">
              <a:rPr lang="en-US" smtClean="0"/>
              <a:t>February 16,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359FC8-04EF-4F7D-8E43-4EE0E95DA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71C964-4227-4DEE-87A1-026162DDF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616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0EB4E-D4BB-4C86-A820-63474E5A4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2038" y="457199"/>
            <a:ext cx="3913241" cy="192881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FA99A1-8FAF-415D-A399-1B2C2A0F23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57752" y="457200"/>
            <a:ext cx="6110288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A15BEE-9915-4637-85A2-2AF2872C72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2038" y="2386013"/>
            <a:ext cx="3913241" cy="40147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73427C-3B67-4ED4-925D-04B9C09AA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A080F-3961-4D42-BEDE-84A1FED032F1}" type="datetime4">
              <a:rPr lang="en-US" smtClean="0"/>
              <a:t>February 16,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B5DAFD-22DE-4E9E-9C72-B16C1F273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E8EE99-49CC-4A30-8ADA-39EFD8DAA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950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customXml" Target="../ink/ink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erson in a dark room&#10;&#10;Description automatically generated">
            <a:extLst>
              <a:ext uri="{FF2B5EF4-FFF2-40B4-BE49-F238E27FC236}">
                <a16:creationId xmlns:a16="http://schemas.microsoft.com/office/drawing/2014/main" id="{DEB2E8C4-C3E7-4048-A43D-9859510CFA9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744" y="0"/>
            <a:ext cx="1286256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FBD2E1-C16B-4996-869C-DD03823A8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879" y="609601"/>
            <a:ext cx="9810604" cy="12160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44DB6A-ED8E-4755-BC7A-B7AA6524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0879" y="1825624"/>
            <a:ext cx="9810604" cy="44287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F5CE27-B558-4B88-ACE3-B70423127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09243" y="5071825"/>
            <a:ext cx="26476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spc="3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fld id="{A33960BD-7AC1-4217-9611-AAA56D3EE38F}" type="datetime4">
              <a:rPr lang="en-US" smtClean="0"/>
              <a:pPr/>
              <a:t>February 16, 2023</a:t>
            </a:fld>
            <a:endParaRPr lang="en-US" dirty="0">
              <a:latin typeface="+mn-lt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CE5D61-F203-4F00-9CF1-AB0AE49370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447827" y="1407402"/>
            <a:ext cx="27704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all" spc="3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endParaRPr lang="en-US" dirty="0">
              <a:latin typeface="+mn-lt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FF38BD-5F38-4F6E-B5DD-EB1AF06002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0121" y="3138985"/>
            <a:ext cx="545911" cy="5800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fld id="{9D4AEF59-F28E-467C-9EA3-92D1CFAD475A}" type="slidenum">
              <a:rPr lang="en-US" smtClean="0"/>
              <a:pPr/>
              <a:t>‹#›</a:t>
            </a:fld>
            <a:endParaRPr lang="en-US">
              <a:latin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</a:extLst>
              </p14:cNvPr>
              <p14:cNvContentPartPr/>
              <p14:nvPr/>
            </p14:nvContentPartPr>
            <p14:xfrm>
              <a:off x="12490710" y="6342652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2481710" y="6333652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67273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62" r:id="rId7"/>
    <p:sldLayoutId id="2147483663" r:id="rId8"/>
    <p:sldLayoutId id="2147483664" r:id="rId9"/>
    <p:sldLayoutId id="2147483665" r:id="rId10"/>
    <p:sldLayoutId id="2147483672" r:id="rId11"/>
  </p:sldLayoutIdLst>
  <p:hf sldNum="0" hdr="0" ftr="0" dt="0"/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2800" kern="1200" cap="all" spc="600" baseline="0">
          <a:solidFill>
            <a:schemeClr val="tx1">
              <a:lumMod val="85000"/>
              <a:lumOff val="15000"/>
            </a:schemeClr>
          </a:solidFill>
          <a:latin typeface="+mj-lt"/>
          <a:ea typeface="Batang" panose="02030600000101010101" pitchFamily="18" charset="-127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0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1pPr>
      <a:lvl2pPr marL="274320" indent="0" algn="l" defTabSz="914400" rtl="0" eaLnBrk="1" latinLnBrk="0" hangingPunct="1">
        <a:lnSpc>
          <a:spcPct val="100000"/>
        </a:lnSpc>
        <a:spcBef>
          <a:spcPts val="500"/>
        </a:spcBef>
        <a:buFontTx/>
        <a:buNone/>
        <a:defRPr sz="18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2pPr>
      <a:lvl3pPr marL="605790" indent="-28575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3pPr>
      <a:lvl4pPr marL="630936" indent="0" algn="l" defTabSz="914400" rtl="0" eaLnBrk="1" latinLnBrk="0" hangingPunct="1">
        <a:lnSpc>
          <a:spcPct val="100000"/>
        </a:lnSpc>
        <a:spcBef>
          <a:spcPts val="500"/>
        </a:spcBef>
        <a:buFontTx/>
        <a:buNone/>
        <a:defRPr sz="14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4pPr>
      <a:lvl5pPr marL="82296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4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5.jpeg"/><Relationship Id="rId7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6" name="Rectangle 125">
            <a:extLst>
              <a:ext uri="{FF2B5EF4-FFF2-40B4-BE49-F238E27FC236}">
                <a16:creationId xmlns:a16="http://schemas.microsoft.com/office/drawing/2014/main" id="{0E91F5CA-B392-444C-88E3-BF5BAAEBD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0459807F-B6FA-44D3-9A53-C55B6B5688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80681"/>
            <a:ext cx="12192000" cy="2777318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F16930-3B42-A84A-A279-91FC76B9E0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6000" y="5755341"/>
            <a:ext cx="10160000" cy="884518"/>
          </a:xfrm>
        </p:spPr>
        <p:txBody>
          <a:bodyPr anchor="t">
            <a:normAutofit/>
          </a:bodyPr>
          <a:lstStyle/>
          <a:p>
            <a:r>
              <a:rPr lang="en-US"/>
              <a:t>Circles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3CDC51-58F9-654E-BAAB-EF2EEA2A69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27292" y="5149516"/>
            <a:ext cx="5768283" cy="505326"/>
          </a:xfrm>
        </p:spPr>
        <p:txBody>
          <a:bodyPr anchor="b">
            <a:normAutofit/>
          </a:bodyPr>
          <a:lstStyle/>
          <a:p>
            <a:r>
              <a:rPr lang="en-US"/>
              <a:t>4D</a:t>
            </a:r>
          </a:p>
        </p:txBody>
      </p:sp>
      <p:pic>
        <p:nvPicPr>
          <p:cNvPr id="121" name="Picture 3" descr="Top view of many straws">
            <a:extLst>
              <a:ext uri="{FF2B5EF4-FFF2-40B4-BE49-F238E27FC236}">
                <a16:creationId xmlns:a16="http://schemas.microsoft.com/office/drawing/2014/main" id="{1FD76AC1-702E-4D97-BE77-25DDA119D8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450" b="11945"/>
          <a:stretch/>
        </p:blipFill>
        <p:spPr>
          <a:xfrm>
            <a:off x="20" y="10"/>
            <a:ext cx="12191979" cy="5886523"/>
          </a:xfrm>
          <a:custGeom>
            <a:avLst/>
            <a:gdLst/>
            <a:ahLst/>
            <a:cxnLst/>
            <a:rect l="l" t="t" r="r" b="b"/>
            <a:pathLst>
              <a:path w="12191999" h="5886533">
                <a:moveTo>
                  <a:pt x="4721173" y="4907914"/>
                </a:moveTo>
                <a:lnTo>
                  <a:pt x="4722109" y="4908125"/>
                </a:lnTo>
                <a:cubicBezTo>
                  <a:pt x="4721143" y="4908767"/>
                  <a:pt x="4718263" y="4909373"/>
                  <a:pt x="4717199" y="4909396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5751311"/>
                </a:lnTo>
                <a:lnTo>
                  <a:pt x="12140860" y="5770509"/>
                </a:lnTo>
                <a:cubicBezTo>
                  <a:pt x="12126656" y="5772723"/>
                  <a:pt x="12093589" y="5827925"/>
                  <a:pt x="12080161" y="5826358"/>
                </a:cubicBezTo>
                <a:cubicBezTo>
                  <a:pt x="11978188" y="5850511"/>
                  <a:pt x="11967361" y="5873564"/>
                  <a:pt x="11917885" y="5861578"/>
                </a:cubicBezTo>
                <a:cubicBezTo>
                  <a:pt x="11872779" y="5859863"/>
                  <a:pt x="11928861" y="5896778"/>
                  <a:pt x="11894610" y="5883738"/>
                </a:cubicBezTo>
                <a:cubicBezTo>
                  <a:pt x="11860359" y="5870698"/>
                  <a:pt x="11736091" y="5807232"/>
                  <a:pt x="11712379" y="5783337"/>
                </a:cubicBezTo>
                <a:cubicBezTo>
                  <a:pt x="11688667" y="5759442"/>
                  <a:pt x="11627912" y="5782933"/>
                  <a:pt x="11585366" y="5740371"/>
                </a:cubicBezTo>
                <a:lnTo>
                  <a:pt x="11516470" y="5663679"/>
                </a:lnTo>
                <a:cubicBezTo>
                  <a:pt x="11468274" y="5661847"/>
                  <a:pt x="11507335" y="5626593"/>
                  <a:pt x="11462692" y="5610127"/>
                </a:cubicBezTo>
                <a:cubicBezTo>
                  <a:pt x="11417567" y="5608500"/>
                  <a:pt x="11408021" y="5556613"/>
                  <a:pt x="11369712" y="5548654"/>
                </a:cubicBezTo>
                <a:cubicBezTo>
                  <a:pt x="11354317" y="5554704"/>
                  <a:pt x="11288328" y="5499810"/>
                  <a:pt x="11273969" y="5488986"/>
                </a:cubicBezTo>
                <a:cubicBezTo>
                  <a:pt x="11231913" y="5490378"/>
                  <a:pt x="11221973" y="5480544"/>
                  <a:pt x="11195084" y="5467967"/>
                </a:cubicBezTo>
                <a:cubicBezTo>
                  <a:pt x="11164086" y="5497749"/>
                  <a:pt x="11171649" y="5471790"/>
                  <a:pt x="11143408" y="5468614"/>
                </a:cubicBezTo>
                <a:cubicBezTo>
                  <a:pt x="11125906" y="5464975"/>
                  <a:pt x="11102603" y="5460835"/>
                  <a:pt x="11085935" y="5459365"/>
                </a:cubicBezTo>
                <a:cubicBezTo>
                  <a:pt x="11057493" y="5459661"/>
                  <a:pt x="11029906" y="5441496"/>
                  <a:pt x="11030953" y="5456484"/>
                </a:cubicBezTo>
                <a:cubicBezTo>
                  <a:pt x="11007784" y="5459001"/>
                  <a:pt x="10982005" y="5463178"/>
                  <a:pt x="10951060" y="5461240"/>
                </a:cubicBezTo>
                <a:cubicBezTo>
                  <a:pt x="10885365" y="5424406"/>
                  <a:pt x="10915288" y="5460968"/>
                  <a:pt x="10857721" y="5448157"/>
                </a:cubicBezTo>
                <a:cubicBezTo>
                  <a:pt x="10806646" y="5435790"/>
                  <a:pt x="10707075" y="5402712"/>
                  <a:pt x="10644616" y="5387039"/>
                </a:cubicBezTo>
                <a:cubicBezTo>
                  <a:pt x="10616446" y="5382224"/>
                  <a:pt x="10558603" y="5371613"/>
                  <a:pt x="10519277" y="5366793"/>
                </a:cubicBezTo>
                <a:cubicBezTo>
                  <a:pt x="10495461" y="5368312"/>
                  <a:pt x="10473830" y="5354868"/>
                  <a:pt x="10445981" y="5364735"/>
                </a:cubicBezTo>
                <a:cubicBezTo>
                  <a:pt x="10436536" y="5368773"/>
                  <a:pt x="10409281" y="5367966"/>
                  <a:pt x="10383865" y="5360888"/>
                </a:cubicBezTo>
                <a:cubicBezTo>
                  <a:pt x="10374827" y="5369095"/>
                  <a:pt x="10347864" y="5360432"/>
                  <a:pt x="10336852" y="5360277"/>
                </a:cubicBezTo>
                <a:cubicBezTo>
                  <a:pt x="10323586" y="5366987"/>
                  <a:pt x="10274741" y="5357921"/>
                  <a:pt x="10261098" y="5350526"/>
                </a:cubicBezTo>
                <a:lnTo>
                  <a:pt x="10126497" y="5339011"/>
                </a:lnTo>
                <a:lnTo>
                  <a:pt x="10082166" y="5336916"/>
                </a:lnTo>
                <a:cubicBezTo>
                  <a:pt x="10074567" y="5338985"/>
                  <a:pt x="10046860" y="5337657"/>
                  <a:pt x="10039237" y="5338580"/>
                </a:cubicBezTo>
                <a:cubicBezTo>
                  <a:pt x="9998458" y="5328479"/>
                  <a:pt x="9984394" y="5327989"/>
                  <a:pt x="9960016" y="5323065"/>
                </a:cubicBezTo>
                <a:cubicBezTo>
                  <a:pt x="9918980" y="5322923"/>
                  <a:pt x="9888741" y="5326122"/>
                  <a:pt x="9847789" y="5316297"/>
                </a:cubicBezTo>
                <a:lnTo>
                  <a:pt x="9728306" y="5296090"/>
                </a:lnTo>
                <a:cubicBezTo>
                  <a:pt x="9675056" y="5305676"/>
                  <a:pt x="9602035" y="5297282"/>
                  <a:pt x="9584504" y="5284670"/>
                </a:cubicBezTo>
                <a:cubicBezTo>
                  <a:pt x="9518952" y="5270394"/>
                  <a:pt x="9415429" y="5244268"/>
                  <a:pt x="9343049" y="5238968"/>
                </a:cubicBezTo>
                <a:lnTo>
                  <a:pt x="9231367" y="5187063"/>
                </a:lnTo>
                <a:lnTo>
                  <a:pt x="9194807" y="5176984"/>
                </a:lnTo>
                <a:lnTo>
                  <a:pt x="9189243" y="5167745"/>
                </a:lnTo>
                <a:lnTo>
                  <a:pt x="9151229" y="5156543"/>
                </a:lnTo>
                <a:lnTo>
                  <a:pt x="9150207" y="5157608"/>
                </a:lnTo>
                <a:cubicBezTo>
                  <a:pt x="9147045" y="5159739"/>
                  <a:pt x="9143081" y="5160831"/>
                  <a:pt x="9137315" y="5159777"/>
                </a:cubicBezTo>
                <a:cubicBezTo>
                  <a:pt x="9138862" y="5179261"/>
                  <a:pt x="9130952" y="5165972"/>
                  <a:pt x="9113809" y="5161143"/>
                </a:cubicBezTo>
                <a:cubicBezTo>
                  <a:pt x="9112388" y="5190326"/>
                  <a:pt x="9068114" y="5155892"/>
                  <a:pt x="9053450" y="5169457"/>
                </a:cubicBezTo>
                <a:lnTo>
                  <a:pt x="9005483" y="5166172"/>
                </a:lnTo>
                <a:lnTo>
                  <a:pt x="9005198" y="5166412"/>
                </a:lnTo>
                <a:cubicBezTo>
                  <a:pt x="9003143" y="5166632"/>
                  <a:pt x="9000324" y="5166304"/>
                  <a:pt x="8996229" y="5165201"/>
                </a:cubicBezTo>
                <a:lnTo>
                  <a:pt x="8990391" y="5163140"/>
                </a:lnTo>
                <a:lnTo>
                  <a:pt x="8974334" y="5159914"/>
                </a:lnTo>
                <a:lnTo>
                  <a:pt x="8968008" y="5160614"/>
                </a:lnTo>
                <a:lnTo>
                  <a:pt x="8963045" y="5162839"/>
                </a:lnTo>
                <a:cubicBezTo>
                  <a:pt x="8954690" y="5154888"/>
                  <a:pt x="8955517" y="5145940"/>
                  <a:pt x="8928985" y="5166027"/>
                </a:cubicBezTo>
                <a:cubicBezTo>
                  <a:pt x="8898031" y="5165007"/>
                  <a:pt x="8789300" y="5150352"/>
                  <a:pt x="8752441" y="5146795"/>
                </a:cubicBezTo>
                <a:cubicBezTo>
                  <a:pt x="8719819" y="5136075"/>
                  <a:pt x="8748194" y="5149736"/>
                  <a:pt x="8707844" y="5144694"/>
                </a:cubicBezTo>
                <a:cubicBezTo>
                  <a:pt x="8671606" y="5125159"/>
                  <a:pt x="8639142" y="5141599"/>
                  <a:pt x="8596068" y="5136122"/>
                </a:cubicBezTo>
                <a:lnTo>
                  <a:pt x="8525227" y="5150964"/>
                </a:lnTo>
                <a:lnTo>
                  <a:pt x="8510980" y="5145049"/>
                </a:lnTo>
                <a:lnTo>
                  <a:pt x="8506164" y="5142048"/>
                </a:lnTo>
                <a:cubicBezTo>
                  <a:pt x="8502646" y="5140271"/>
                  <a:pt x="8500045" y="5139460"/>
                  <a:pt x="8497965" y="5139310"/>
                </a:cubicBezTo>
                <a:lnTo>
                  <a:pt x="8497591" y="5139489"/>
                </a:lnTo>
                <a:lnTo>
                  <a:pt x="8490246" y="5136439"/>
                </a:lnTo>
                <a:lnTo>
                  <a:pt x="8367179" y="5122397"/>
                </a:lnTo>
                <a:cubicBezTo>
                  <a:pt x="8362021" y="5120372"/>
                  <a:pt x="8357730" y="5120720"/>
                  <a:pt x="8353796" y="5122203"/>
                </a:cubicBezTo>
                <a:lnTo>
                  <a:pt x="8352369" y="5123043"/>
                </a:lnTo>
                <a:lnTo>
                  <a:pt x="8320101" y="5105625"/>
                </a:lnTo>
                <a:lnTo>
                  <a:pt x="8314429" y="5105299"/>
                </a:lnTo>
                <a:lnTo>
                  <a:pt x="8295170" y="5091404"/>
                </a:lnTo>
                <a:lnTo>
                  <a:pt x="8284273" y="5085581"/>
                </a:lnTo>
                <a:lnTo>
                  <a:pt x="8283146" y="5081138"/>
                </a:lnTo>
                <a:cubicBezTo>
                  <a:pt x="8280842" y="5077893"/>
                  <a:pt x="8276148" y="5075245"/>
                  <a:pt x="8266072" y="5073963"/>
                </a:cubicBezTo>
                <a:lnTo>
                  <a:pt x="8263373" y="5074193"/>
                </a:lnTo>
                <a:lnTo>
                  <a:pt x="8252030" y="5064350"/>
                </a:lnTo>
                <a:cubicBezTo>
                  <a:pt x="8248856" y="5060500"/>
                  <a:pt x="8246644" y="5056218"/>
                  <a:pt x="8245831" y="5051358"/>
                </a:cubicBezTo>
                <a:cubicBezTo>
                  <a:pt x="8181824" y="5054265"/>
                  <a:pt x="8147127" y="5020143"/>
                  <a:pt x="8090268" y="5005197"/>
                </a:cubicBezTo>
                <a:cubicBezTo>
                  <a:pt x="8025464" y="4982055"/>
                  <a:pt x="7967067" y="4960819"/>
                  <a:pt x="7905404" y="4963224"/>
                </a:cubicBezTo>
                <a:cubicBezTo>
                  <a:pt x="7835116" y="4948312"/>
                  <a:pt x="7780962" y="4946081"/>
                  <a:pt x="7718741" y="4937509"/>
                </a:cubicBezTo>
                <a:lnTo>
                  <a:pt x="7614343" y="4940980"/>
                </a:lnTo>
                <a:lnTo>
                  <a:pt x="7527539" y="4935152"/>
                </a:lnTo>
                <a:lnTo>
                  <a:pt x="7519567" y="4932599"/>
                </a:lnTo>
                <a:cubicBezTo>
                  <a:pt x="7513989" y="4931260"/>
                  <a:pt x="7510169" y="4930910"/>
                  <a:pt x="7507408" y="4931264"/>
                </a:cubicBezTo>
                <a:lnTo>
                  <a:pt x="7507036" y="4931591"/>
                </a:lnTo>
                <a:lnTo>
                  <a:pt x="7495791" y="4929639"/>
                </a:lnTo>
                <a:cubicBezTo>
                  <a:pt x="7476982" y="4925521"/>
                  <a:pt x="7422524" y="4942937"/>
                  <a:pt x="7405387" y="4937744"/>
                </a:cubicBezTo>
                <a:cubicBezTo>
                  <a:pt x="7374785" y="4940694"/>
                  <a:pt x="7333986" y="4941799"/>
                  <a:pt x="7312176" y="4947339"/>
                </a:cubicBezTo>
                <a:lnTo>
                  <a:pt x="7310849" y="4948781"/>
                </a:lnTo>
                <a:lnTo>
                  <a:pt x="7218556" y="4923532"/>
                </a:lnTo>
                <a:lnTo>
                  <a:pt x="7201098" y="4918982"/>
                </a:lnTo>
                <a:lnTo>
                  <a:pt x="7197000" y="4913624"/>
                </a:lnTo>
                <a:cubicBezTo>
                  <a:pt x="7192108" y="4910101"/>
                  <a:pt x="7184502" y="4907962"/>
                  <a:pt x="7170804" y="4908976"/>
                </a:cubicBezTo>
                <a:lnTo>
                  <a:pt x="7096984" y="4896748"/>
                </a:lnTo>
                <a:cubicBezTo>
                  <a:pt x="7061144" y="4895770"/>
                  <a:pt x="7050185" y="4894793"/>
                  <a:pt x="7018492" y="4897122"/>
                </a:cubicBezTo>
                <a:cubicBezTo>
                  <a:pt x="6937524" y="4886184"/>
                  <a:pt x="6943641" y="4862018"/>
                  <a:pt x="6904142" y="4867616"/>
                </a:cubicBezTo>
                <a:cubicBezTo>
                  <a:pt x="6871918" y="4872824"/>
                  <a:pt x="6787985" y="4853750"/>
                  <a:pt x="6708218" y="4839661"/>
                </a:cubicBezTo>
                <a:cubicBezTo>
                  <a:pt x="6649102" y="4830206"/>
                  <a:pt x="6628102" y="4816105"/>
                  <a:pt x="6549451" y="4810885"/>
                </a:cubicBezTo>
                <a:cubicBezTo>
                  <a:pt x="6472150" y="4766795"/>
                  <a:pt x="6409692" y="4790518"/>
                  <a:pt x="6317556" y="4764085"/>
                </a:cubicBezTo>
                <a:cubicBezTo>
                  <a:pt x="6297547" y="4748563"/>
                  <a:pt x="6209288" y="4765756"/>
                  <a:pt x="6168670" y="4761998"/>
                </a:cubicBezTo>
                <a:cubicBezTo>
                  <a:pt x="6128052" y="4758240"/>
                  <a:pt x="6090536" y="4744692"/>
                  <a:pt x="6073844" y="4741536"/>
                </a:cubicBezTo>
                <a:lnTo>
                  <a:pt x="6068526" y="4743073"/>
                </a:lnTo>
                <a:lnTo>
                  <a:pt x="6048634" y="4742390"/>
                </a:lnTo>
                <a:lnTo>
                  <a:pt x="6041279" y="4750739"/>
                </a:lnTo>
                <a:lnTo>
                  <a:pt x="6010088" y="4755832"/>
                </a:lnTo>
                <a:cubicBezTo>
                  <a:pt x="5998677" y="4756419"/>
                  <a:pt x="5970124" y="4755506"/>
                  <a:pt x="5957373" y="4752188"/>
                </a:cubicBezTo>
                <a:lnTo>
                  <a:pt x="5758915" y="4736496"/>
                </a:lnTo>
                <a:lnTo>
                  <a:pt x="5626957" y="4735473"/>
                </a:lnTo>
                <a:lnTo>
                  <a:pt x="5470902" y="4749493"/>
                </a:lnTo>
                <a:cubicBezTo>
                  <a:pt x="5478131" y="4762521"/>
                  <a:pt x="5439006" y="4748455"/>
                  <a:pt x="5432757" y="4760746"/>
                </a:cubicBezTo>
                <a:cubicBezTo>
                  <a:pt x="5429365" y="4770778"/>
                  <a:pt x="5391824" y="4775462"/>
                  <a:pt x="5381664" y="4778448"/>
                </a:cubicBezTo>
                <a:lnTo>
                  <a:pt x="5261760" y="4798865"/>
                </a:lnTo>
                <a:cubicBezTo>
                  <a:pt x="5251595" y="4799049"/>
                  <a:pt x="5230547" y="4807359"/>
                  <a:pt x="5222959" y="4809989"/>
                </a:cubicBezTo>
                <a:lnTo>
                  <a:pt x="5174657" y="4812979"/>
                </a:lnTo>
                <a:lnTo>
                  <a:pt x="5156551" y="4820202"/>
                </a:lnTo>
                <a:lnTo>
                  <a:pt x="5142595" y="4823602"/>
                </a:lnTo>
                <a:lnTo>
                  <a:pt x="5139593" y="4825703"/>
                </a:lnTo>
                <a:cubicBezTo>
                  <a:pt x="5133873" y="4829743"/>
                  <a:pt x="5128076" y="4833554"/>
                  <a:pt x="5121656" y="4836556"/>
                </a:cubicBezTo>
                <a:cubicBezTo>
                  <a:pt x="5108317" y="4807937"/>
                  <a:pt x="5064853" y="4857373"/>
                  <a:pt x="5065787" y="4829985"/>
                </a:cubicBezTo>
                <a:cubicBezTo>
                  <a:pt x="5028193" y="4841501"/>
                  <a:pt x="5038944" y="4812412"/>
                  <a:pt x="5011510" y="4846366"/>
                </a:cubicBezTo>
                <a:cubicBezTo>
                  <a:pt x="4937023" y="4845983"/>
                  <a:pt x="4916353" y="4832976"/>
                  <a:pt x="4840437" y="4870383"/>
                </a:cubicBezTo>
                <a:cubicBezTo>
                  <a:pt x="4806739" y="4887025"/>
                  <a:pt x="4784106" y="4898171"/>
                  <a:pt x="4762444" y="4898151"/>
                </a:cubicBezTo>
                <a:cubicBezTo>
                  <a:pt x="4741323" y="4902652"/>
                  <a:pt x="4729481" y="4905474"/>
                  <a:pt x="4723182" y="4907166"/>
                </a:cubicBezTo>
                <a:lnTo>
                  <a:pt x="4721173" y="4907914"/>
                </a:lnTo>
                <a:lnTo>
                  <a:pt x="4715524" y="4906639"/>
                </a:lnTo>
                <a:cubicBezTo>
                  <a:pt x="4680148" y="4913595"/>
                  <a:pt x="4524744" y="4914403"/>
                  <a:pt x="4515810" y="4916541"/>
                </a:cubicBezTo>
                <a:cubicBezTo>
                  <a:pt x="4457819" y="4929653"/>
                  <a:pt x="4462659" y="4930394"/>
                  <a:pt x="4428539" y="4927192"/>
                </a:cubicBezTo>
                <a:cubicBezTo>
                  <a:pt x="4423303" y="4923821"/>
                  <a:pt x="4368974" y="4930115"/>
                  <a:pt x="4362872" y="4928538"/>
                </a:cubicBezTo>
                <a:lnTo>
                  <a:pt x="4316962" y="4921923"/>
                </a:lnTo>
                <a:lnTo>
                  <a:pt x="4315106" y="4923264"/>
                </a:lnTo>
                <a:cubicBezTo>
                  <a:pt x="4306123" y="4926635"/>
                  <a:pt x="4299993" y="4926634"/>
                  <a:pt x="4295140" y="4925143"/>
                </a:cubicBezTo>
                <a:lnTo>
                  <a:pt x="4290059" y="4922226"/>
                </a:lnTo>
                <a:lnTo>
                  <a:pt x="4276138" y="4922472"/>
                </a:lnTo>
                <a:lnTo>
                  <a:pt x="4248113" y="4920148"/>
                </a:lnTo>
                <a:lnTo>
                  <a:pt x="4202046" y="4922943"/>
                </a:lnTo>
                <a:cubicBezTo>
                  <a:pt x="4201945" y="4923363"/>
                  <a:pt x="4201842" y="4923782"/>
                  <a:pt x="4201741" y="4924202"/>
                </a:cubicBezTo>
                <a:cubicBezTo>
                  <a:pt x="4200116" y="4927039"/>
                  <a:pt x="4197140" y="4929158"/>
                  <a:pt x="4191245" y="4929836"/>
                </a:cubicBezTo>
                <a:cubicBezTo>
                  <a:pt x="4204212" y="4947125"/>
                  <a:pt x="4161274" y="4945230"/>
                  <a:pt x="4142742" y="4945701"/>
                </a:cubicBezTo>
                <a:cubicBezTo>
                  <a:pt x="4124717" y="4952767"/>
                  <a:pt x="4099099" y="4966347"/>
                  <a:pt x="4083094" y="4972234"/>
                </a:cubicBezTo>
                <a:lnTo>
                  <a:pt x="4074543" y="4973069"/>
                </a:lnTo>
                <a:cubicBezTo>
                  <a:pt x="4074504" y="4973170"/>
                  <a:pt x="4074463" y="4973269"/>
                  <a:pt x="4074424" y="4973368"/>
                </a:cubicBezTo>
                <a:cubicBezTo>
                  <a:pt x="4072678" y="4974152"/>
                  <a:pt x="4069906" y="4974653"/>
                  <a:pt x="4065507" y="4974812"/>
                </a:cubicBezTo>
                <a:lnTo>
                  <a:pt x="4058951" y="4974594"/>
                </a:lnTo>
                <a:lnTo>
                  <a:pt x="4042361" y="4976215"/>
                </a:lnTo>
                <a:lnTo>
                  <a:pt x="4036993" y="4978649"/>
                </a:lnTo>
                <a:lnTo>
                  <a:pt x="4035360" y="4982316"/>
                </a:lnTo>
                <a:lnTo>
                  <a:pt x="4033775" y="4982081"/>
                </a:lnTo>
                <a:cubicBezTo>
                  <a:pt x="4021424" y="4977217"/>
                  <a:pt x="4016874" y="4968841"/>
                  <a:pt x="4004535" y="4994649"/>
                </a:cubicBezTo>
                <a:cubicBezTo>
                  <a:pt x="3976667" y="4987584"/>
                  <a:pt x="3972977" y="5002913"/>
                  <a:pt x="3936843" y="5012106"/>
                </a:cubicBezTo>
                <a:cubicBezTo>
                  <a:pt x="3920506" y="5004382"/>
                  <a:pt x="3908535" y="5009071"/>
                  <a:pt x="3897272" y="5017761"/>
                </a:cubicBezTo>
                <a:cubicBezTo>
                  <a:pt x="3861092" y="5017265"/>
                  <a:pt x="3829628" y="5031135"/>
                  <a:pt x="3789757" y="5037999"/>
                </a:cubicBezTo>
                <a:cubicBezTo>
                  <a:pt x="3741007" y="5052705"/>
                  <a:pt x="3725129" y="5054682"/>
                  <a:pt x="3682510" y="5061922"/>
                </a:cubicBezTo>
                <a:lnTo>
                  <a:pt x="3610032" y="5094193"/>
                </a:lnTo>
                <a:lnTo>
                  <a:pt x="3603852" y="5092831"/>
                </a:lnTo>
                <a:cubicBezTo>
                  <a:pt x="3599580" y="5092212"/>
                  <a:pt x="3596726" y="5092212"/>
                  <a:pt x="3594733" y="5092667"/>
                </a:cubicBezTo>
                <a:lnTo>
                  <a:pt x="3594498" y="5092936"/>
                </a:lnTo>
                <a:lnTo>
                  <a:pt x="3585975" y="5092246"/>
                </a:lnTo>
                <a:cubicBezTo>
                  <a:pt x="3571623" y="5090455"/>
                  <a:pt x="3549389" y="5104654"/>
                  <a:pt x="3536132" y="5101945"/>
                </a:cubicBezTo>
                <a:cubicBezTo>
                  <a:pt x="3513940" y="5106241"/>
                  <a:pt x="3488622" y="5099976"/>
                  <a:pt x="3473220" y="5105606"/>
                </a:cubicBezTo>
                <a:lnTo>
                  <a:pt x="3400725" y="5117654"/>
                </a:lnTo>
                <a:lnTo>
                  <a:pt x="3375935" y="5106247"/>
                </a:lnTo>
                <a:lnTo>
                  <a:pt x="3348219" y="5109860"/>
                </a:lnTo>
                <a:cubicBezTo>
                  <a:pt x="3337206" y="5110533"/>
                  <a:pt x="3327054" y="5111295"/>
                  <a:pt x="3319639" y="5114795"/>
                </a:cubicBezTo>
                <a:lnTo>
                  <a:pt x="3248529" y="5133347"/>
                </a:lnTo>
                <a:lnTo>
                  <a:pt x="3210308" y="5119794"/>
                </a:lnTo>
                <a:cubicBezTo>
                  <a:pt x="3206088" y="5117870"/>
                  <a:pt x="3200152" y="5117326"/>
                  <a:pt x="3190375" y="5119915"/>
                </a:cubicBezTo>
                <a:lnTo>
                  <a:pt x="3188145" y="5121096"/>
                </a:lnTo>
                <a:cubicBezTo>
                  <a:pt x="3182625" y="5119116"/>
                  <a:pt x="3141856" y="5121682"/>
                  <a:pt x="3108596" y="5122416"/>
                </a:cubicBezTo>
                <a:cubicBezTo>
                  <a:pt x="3055968" y="5124842"/>
                  <a:pt x="3048940" y="5117475"/>
                  <a:pt x="2988584" y="5125502"/>
                </a:cubicBezTo>
                <a:cubicBezTo>
                  <a:pt x="2928853" y="5129690"/>
                  <a:pt x="2917951" y="5124649"/>
                  <a:pt x="2876540" y="5133019"/>
                </a:cubicBezTo>
                <a:lnTo>
                  <a:pt x="2626864" y="5133771"/>
                </a:lnTo>
                <a:cubicBezTo>
                  <a:pt x="2562348" y="5111858"/>
                  <a:pt x="2563422" y="5142456"/>
                  <a:pt x="2491422" y="5135486"/>
                </a:cubicBezTo>
                <a:cubicBezTo>
                  <a:pt x="2433091" y="5200962"/>
                  <a:pt x="2455709" y="5160483"/>
                  <a:pt x="2415617" y="5168715"/>
                </a:cubicBezTo>
                <a:lnTo>
                  <a:pt x="2290098" y="5166151"/>
                </a:lnTo>
                <a:cubicBezTo>
                  <a:pt x="2257057" y="5152522"/>
                  <a:pt x="2202458" y="5187690"/>
                  <a:pt x="2161714" y="5169302"/>
                </a:cubicBezTo>
                <a:cubicBezTo>
                  <a:pt x="2122714" y="5172302"/>
                  <a:pt x="2080450" y="5180350"/>
                  <a:pt x="2056089" y="5184144"/>
                </a:cubicBezTo>
                <a:cubicBezTo>
                  <a:pt x="2019828" y="5191108"/>
                  <a:pt x="1978839" y="5203797"/>
                  <a:pt x="1944153" y="5211084"/>
                </a:cubicBezTo>
                <a:cubicBezTo>
                  <a:pt x="1925867" y="5199079"/>
                  <a:pt x="1896027" y="5224183"/>
                  <a:pt x="1847968" y="5227868"/>
                </a:cubicBezTo>
                <a:cubicBezTo>
                  <a:pt x="1827977" y="5213971"/>
                  <a:pt x="1815570" y="5230544"/>
                  <a:pt x="1777083" y="5212267"/>
                </a:cubicBezTo>
                <a:cubicBezTo>
                  <a:pt x="1775439" y="5214216"/>
                  <a:pt x="1773397" y="5216035"/>
                  <a:pt x="1771025" y="5217668"/>
                </a:cubicBezTo>
                <a:cubicBezTo>
                  <a:pt x="1757251" y="5227146"/>
                  <a:pt x="1735528" y="5228402"/>
                  <a:pt x="1722509" y="5220470"/>
                </a:cubicBezTo>
                <a:cubicBezTo>
                  <a:pt x="1691779" y="5208440"/>
                  <a:pt x="1662321" y="5203305"/>
                  <a:pt x="1633941" y="5200774"/>
                </a:cubicBezTo>
                <a:lnTo>
                  <a:pt x="1586145" y="5210184"/>
                </a:lnTo>
                <a:cubicBezTo>
                  <a:pt x="1567948" y="5215416"/>
                  <a:pt x="1545900" y="5226363"/>
                  <a:pt x="1524748" y="5232173"/>
                </a:cubicBezTo>
                <a:cubicBezTo>
                  <a:pt x="1502586" y="5235395"/>
                  <a:pt x="1478013" y="5230993"/>
                  <a:pt x="1459242" y="5245044"/>
                </a:cubicBezTo>
                <a:cubicBezTo>
                  <a:pt x="1421474" y="5260197"/>
                  <a:pt x="1374524" y="5244220"/>
                  <a:pt x="1349457" y="5280705"/>
                </a:cubicBezTo>
                <a:cubicBezTo>
                  <a:pt x="1273276" y="5302389"/>
                  <a:pt x="1121512" y="5336260"/>
                  <a:pt x="1009212" y="5361227"/>
                </a:cubicBezTo>
                <a:cubicBezTo>
                  <a:pt x="939016" y="5373529"/>
                  <a:pt x="866895" y="5370149"/>
                  <a:pt x="808572" y="5377024"/>
                </a:cubicBezTo>
                <a:cubicBezTo>
                  <a:pt x="802823" y="5374184"/>
                  <a:pt x="726016" y="5397963"/>
                  <a:pt x="719549" y="5396991"/>
                </a:cubicBezTo>
                <a:lnTo>
                  <a:pt x="698795" y="5397657"/>
                </a:lnTo>
                <a:cubicBezTo>
                  <a:pt x="689833" y="5401894"/>
                  <a:pt x="683492" y="5402495"/>
                  <a:pt x="678327" y="5401487"/>
                </a:cubicBezTo>
                <a:lnTo>
                  <a:pt x="672784" y="5399085"/>
                </a:lnTo>
                <a:lnTo>
                  <a:pt x="658406" y="5400696"/>
                </a:lnTo>
                <a:lnTo>
                  <a:pt x="629185" y="5401132"/>
                </a:lnTo>
                <a:lnTo>
                  <a:pt x="624558" y="5403782"/>
                </a:lnTo>
                <a:lnTo>
                  <a:pt x="581798" y="5408438"/>
                </a:lnTo>
                <a:cubicBezTo>
                  <a:pt x="581736" y="5408865"/>
                  <a:pt x="581671" y="5409294"/>
                  <a:pt x="581608" y="5409722"/>
                </a:cubicBezTo>
                <a:cubicBezTo>
                  <a:pt x="580204" y="5412704"/>
                  <a:pt x="577331" y="5415106"/>
                  <a:pt x="571299" y="5416358"/>
                </a:cubicBezTo>
                <a:cubicBezTo>
                  <a:pt x="551623" y="5426267"/>
                  <a:pt x="484499" y="5459654"/>
                  <a:pt x="463549" y="5469173"/>
                </a:cubicBezTo>
                <a:cubicBezTo>
                  <a:pt x="453136" y="5470720"/>
                  <a:pt x="449731" y="5472678"/>
                  <a:pt x="445606" y="5473465"/>
                </a:cubicBezTo>
                <a:lnTo>
                  <a:pt x="438799" y="5473893"/>
                </a:lnTo>
                <a:cubicBezTo>
                  <a:pt x="417222" y="5482183"/>
                  <a:pt x="343312" y="5513407"/>
                  <a:pt x="316138" y="5523213"/>
                </a:cubicBezTo>
                <a:cubicBezTo>
                  <a:pt x="298481" y="5517132"/>
                  <a:pt x="286556" y="5522972"/>
                  <a:pt x="275748" y="5532726"/>
                </a:cubicBezTo>
                <a:cubicBezTo>
                  <a:pt x="238274" y="5535784"/>
                  <a:pt x="207076" y="5552679"/>
                  <a:pt x="166496" y="5563424"/>
                </a:cubicBezTo>
                <a:lnTo>
                  <a:pt x="0" y="5629888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41131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32">
            <a:extLst>
              <a:ext uri="{FF2B5EF4-FFF2-40B4-BE49-F238E27FC236}">
                <a16:creationId xmlns:a16="http://schemas.microsoft.com/office/drawing/2014/main" id="{2ACCEEE7-90A4-B944-9F09-DF31F43A6FE8}"/>
              </a:ext>
            </a:extLst>
          </p:cNvPr>
          <p:cNvSpPr txBox="1"/>
          <p:nvPr/>
        </p:nvSpPr>
        <p:spPr>
          <a:xfrm>
            <a:off x="994226" y="15860"/>
            <a:ext cx="9142856" cy="59912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32400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dirty="0"/>
              <a:t>Sketch the graph of the semicircle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7BD3FDCA-7AC5-7847-AF26-3738D73D597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72053" y="717325"/>
                <a:ext cx="3630690" cy="5959246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Sketch the graphs of:</a:t>
                </a:r>
              </a:p>
              <a:p>
                <a:r>
                  <a:rPr lang="en-US" sz="2400" dirty="0"/>
                  <a:t>𝑦 =+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AU" sz="2400" b="0" i="0" dirty="0" smtClean="0"/>
                          <m:t>4</m:t>
                        </m:r>
                        <m:r>
                          <m:rPr>
                            <m:nor/>
                          </m:rPr>
                          <a:rPr lang="en-US" sz="2400" dirty="0"/>
                          <m:t>− </m:t>
                        </m:r>
                        <m:r>
                          <m:rPr>
                            <m:nor/>
                          </m:rPr>
                          <a:rPr lang="en-US" sz="2400" dirty="0"/>
                          <m:t>𝑥</m:t>
                        </m:r>
                        <m:r>
                          <m:rPr>
                            <m:nor/>
                          </m:rPr>
                          <a:rPr lang="en-GB" altLang="en-US" sz="2400" baseline="30000" dirty="0"/>
                          <m:t>2</m:t>
                        </m:r>
                        <m:r>
                          <m:rPr>
                            <m:nor/>
                          </m:rPr>
                          <a:rPr lang="en-US" sz="2400" dirty="0"/>
                          <m:t> </m:t>
                        </m:r>
                      </m:e>
                    </m:rad>
                    <m:r>
                      <a:rPr lang="en-US" sz="24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AU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r>
                  <a:rPr lang="en-US" sz="2400" dirty="0"/>
                  <a:t>𝑥=−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AU" sz="2400" b="0" i="0" dirty="0" smtClean="0"/>
                          <m:t>4</m:t>
                        </m:r>
                        <m:r>
                          <m:rPr>
                            <m:nor/>
                          </m:rPr>
                          <a:rPr lang="en-US" sz="2400" dirty="0"/>
                          <m:t>−</m:t>
                        </m:r>
                        <m:r>
                          <m:rPr>
                            <m:nor/>
                          </m:rPr>
                          <a:rPr lang="en-US" sz="2400" dirty="0"/>
                          <m:t>𝑦</m:t>
                        </m:r>
                        <m:r>
                          <m:rPr>
                            <m:nor/>
                          </m:rPr>
                          <a:rPr lang="en-GB" altLang="en-US" sz="2400" baseline="30000" dirty="0"/>
                          <m:t>2</m:t>
                        </m:r>
                        <m:r>
                          <m:rPr>
                            <m:nor/>
                          </m:rPr>
                          <a:rPr lang="en-US" sz="2400" dirty="0"/>
                          <m:t> </m:t>
                        </m:r>
                      </m:e>
                    </m:rad>
                    <m:r>
                      <a:rPr lang="en-US" sz="24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7BD3FDCA-7AC5-7847-AF26-3738D73D59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2053" y="717325"/>
                <a:ext cx="3630690" cy="5959246"/>
              </a:xfrm>
              <a:blipFill>
                <a:blip r:embed="rId2"/>
                <a:stretch>
                  <a:fillRect l="-1045" t="-8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2" descr="Example Images, Stock Photos &amp; Vectors | Shutterstock">
            <a:extLst>
              <a:ext uri="{FF2B5EF4-FFF2-40B4-BE49-F238E27FC236}">
                <a16:creationId xmlns:a16="http://schemas.microsoft.com/office/drawing/2014/main" id="{A4FBA325-D8F7-4345-8542-9DEA8BCF84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4797" y="0"/>
            <a:ext cx="1806121" cy="71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0D19A8C-ECED-2146-A6A7-48DB5192A3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5801" y="1204684"/>
            <a:ext cx="2976824" cy="293914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DBB08F7-D2DF-B042-B572-1D20B086E4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04257" y="1204683"/>
            <a:ext cx="2823883" cy="293914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1563DED-CED5-F548-A982-1AB3AE2A68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59788" y="4022455"/>
            <a:ext cx="2952273" cy="283554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590EB8C-6B1F-0444-87CC-D10EFFE0DCC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11357" y="3918858"/>
            <a:ext cx="2802270" cy="28501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6">
                <a:extLst>
                  <a:ext uri="{FF2B5EF4-FFF2-40B4-BE49-F238E27FC236}">
                    <a16:creationId xmlns:a16="http://schemas.microsoft.com/office/drawing/2014/main" id="{3E7EC4BB-835F-9B4B-8CD5-F7593898660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796339" y="717325"/>
                <a:ext cx="3630690" cy="595924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SzPct val="80000"/>
                  <a:buFont typeface="Arial" panose="020B0604020202020204" pitchFamily="34" charset="0"/>
                  <a:buChar char="•"/>
                  <a:defRPr sz="2000" kern="1200" spc="5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Batang" panose="02030600000101010101" pitchFamily="18" charset="-127"/>
                    <a:cs typeface="+mn-cs"/>
                  </a:defRPr>
                </a:lvl1pPr>
                <a:lvl2pPr marL="274320" indent="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Tx/>
                  <a:buNone/>
                  <a:defRPr sz="1800" kern="1200" spc="5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Batang" panose="02030600000101010101" pitchFamily="18" charset="-127"/>
                    <a:cs typeface="+mn-cs"/>
                  </a:defRPr>
                </a:lvl2pPr>
                <a:lvl3pPr marL="605790" indent="-28575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SzPct val="80000"/>
                  <a:buFont typeface="Arial" panose="020B0604020202020204" pitchFamily="34" charset="0"/>
                  <a:buChar char="•"/>
                  <a:defRPr sz="1600" kern="1200" spc="5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Batang" panose="02030600000101010101" pitchFamily="18" charset="-127"/>
                    <a:cs typeface="+mn-cs"/>
                  </a:defRPr>
                </a:lvl3pPr>
                <a:lvl4pPr marL="630936" indent="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Tx/>
                  <a:buNone/>
                  <a:defRPr sz="1400" kern="1200" spc="5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Batang" panose="02030600000101010101" pitchFamily="18" charset="-127"/>
                    <a:cs typeface="+mn-cs"/>
                  </a:defRPr>
                </a:lvl4pPr>
                <a:lvl5pPr marL="82296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SzPct val="80000"/>
                  <a:buFont typeface="Arial" panose="020B0604020202020204" pitchFamily="34" charset="0"/>
                  <a:buChar char="•"/>
                  <a:defRPr sz="1400" kern="1200" spc="5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Batang" panose="02030600000101010101" pitchFamily="18" charset="-127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2400" dirty="0"/>
              </a:p>
              <a:p>
                <a:r>
                  <a:rPr lang="en-US" sz="2400" dirty="0"/>
                  <a:t>𝑦=−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AU" sz="2400" dirty="0"/>
                          <m:t>4</m:t>
                        </m:r>
                        <m:r>
                          <m:rPr>
                            <m:nor/>
                          </m:rPr>
                          <a:rPr lang="en-US" sz="2400" dirty="0"/>
                          <m:t>− </m:t>
                        </m:r>
                        <m:r>
                          <m:rPr>
                            <m:nor/>
                          </m:rPr>
                          <a:rPr lang="en-US" sz="2400" dirty="0"/>
                          <m:t>𝑥</m:t>
                        </m:r>
                        <m:r>
                          <m:rPr>
                            <m:nor/>
                          </m:rPr>
                          <a:rPr lang="en-GB" altLang="en-US" sz="2400" baseline="30000" dirty="0"/>
                          <m:t>2</m:t>
                        </m:r>
                        <m:r>
                          <m:rPr>
                            <m:nor/>
                          </m:rPr>
                          <a:rPr lang="en-US" sz="2400" dirty="0"/>
                          <m:t> </m:t>
                        </m:r>
                      </m:e>
                    </m:rad>
                    <m:r>
                      <a:rPr lang="en-US" sz="24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dirty="0"/>
              </a:p>
              <a:p>
                <a:endParaRPr lang="en-AU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r>
                  <a:rPr lang="en-US" sz="2400" dirty="0"/>
                  <a:t>𝑥=+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AU" sz="2400" dirty="0" smtClean="0"/>
                          <m:t>4</m:t>
                        </m:r>
                        <m:r>
                          <m:rPr>
                            <m:nor/>
                          </m:rPr>
                          <a:rPr lang="en-US" sz="2400" dirty="0"/>
                          <m:t>−</m:t>
                        </m:r>
                        <m:r>
                          <m:rPr>
                            <m:nor/>
                          </m:rPr>
                          <a:rPr lang="en-US" sz="2400" dirty="0"/>
                          <m:t>𝑦</m:t>
                        </m:r>
                        <m:r>
                          <m:rPr>
                            <m:nor/>
                          </m:rPr>
                          <a:rPr lang="en-GB" altLang="en-US" sz="2400" baseline="30000" dirty="0"/>
                          <m:t>2</m:t>
                        </m:r>
                        <m:r>
                          <m:rPr>
                            <m:nor/>
                          </m:rPr>
                          <a:rPr lang="en-US" sz="2400" dirty="0"/>
                          <m:t> </m:t>
                        </m:r>
                      </m:e>
                    </m:rad>
                    <m:r>
                      <a:rPr lang="en-US" sz="24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12" name="Content Placeholder 6">
                <a:extLst>
                  <a:ext uri="{FF2B5EF4-FFF2-40B4-BE49-F238E27FC236}">
                    <a16:creationId xmlns:a16="http://schemas.microsoft.com/office/drawing/2014/main" id="{3E7EC4BB-835F-9B4B-8CD5-F759389866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339" y="717325"/>
                <a:ext cx="3630690" cy="5959246"/>
              </a:xfrm>
              <a:prstGeom prst="rect">
                <a:avLst/>
              </a:prstGeom>
              <a:blipFill>
                <a:blip r:embed="rId8"/>
                <a:stretch>
                  <a:fillRect l="-13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7186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32">
                <a:extLst>
                  <a:ext uri="{FF2B5EF4-FFF2-40B4-BE49-F238E27FC236}">
                    <a16:creationId xmlns:a16="http://schemas.microsoft.com/office/drawing/2014/main" id="{2ACCEEE7-90A4-B944-9F09-DF31F43A6FE8}"/>
                  </a:ext>
                </a:extLst>
              </p:cNvPr>
              <p:cNvSpPr txBox="1"/>
              <p:nvPr/>
            </p:nvSpPr>
            <p:spPr>
              <a:xfrm>
                <a:off x="994225" y="15860"/>
                <a:ext cx="9920517" cy="688715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lIns="324000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sz="3200" dirty="0"/>
                  <a:t>Sketch the graph of the semicircle </a:t>
                </a:r>
                <a:r>
                  <a:rPr lang="en-US" sz="3200" dirty="0"/>
                  <a:t>𝑦=−2+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AU" sz="3200" dirty="0"/>
                          <m:t>49</m:t>
                        </m:r>
                        <m:r>
                          <m:rPr>
                            <m:nor/>
                          </m:rPr>
                          <a:rPr lang="en-US" sz="3200" dirty="0"/>
                          <m:t>−</m:t>
                        </m:r>
                        <m:r>
                          <m:rPr>
                            <m:nor/>
                          </m:rPr>
                          <a:rPr lang="en-AU" sz="3200" dirty="0"/>
                          <m:t>(</m:t>
                        </m:r>
                        <m:r>
                          <m:rPr>
                            <m:nor/>
                          </m:rPr>
                          <a:rPr lang="en-GB" altLang="en-US" sz="3200" dirty="0" smtClean="0">
                            <a:solidFill>
                              <a:schemeClr val="bg1"/>
                            </a:solidFill>
                          </a:rPr>
                          <m:t>𝑥</m:t>
                        </m:r>
                        <m:r>
                          <m:rPr>
                            <m:nor/>
                          </m:rPr>
                          <a:rPr lang="en-US" sz="3200" dirty="0" smtClean="0">
                            <a:solidFill>
                              <a:schemeClr val="bg1"/>
                            </a:solidFill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AU" altLang="en-US" sz="3200" dirty="0" smtClean="0">
                            <a:solidFill>
                              <a:schemeClr val="bg1"/>
                            </a:solidFill>
                          </a:rPr>
                          <m:t>2)</m:t>
                        </m:r>
                        <m:r>
                          <m:rPr>
                            <m:nor/>
                          </m:rPr>
                          <a:rPr lang="en-GB" altLang="en-US" sz="3200" baseline="30000" dirty="0"/>
                          <m:t>2</m:t>
                        </m:r>
                        <m:r>
                          <m:rPr>
                            <m:nor/>
                          </m:rPr>
                          <a:rPr lang="en-US" sz="3200" dirty="0"/>
                          <m:t> </m:t>
                        </m:r>
                      </m:e>
                    </m:rad>
                  </m:oMath>
                </a14:m>
                <a:endParaRPr lang="en-GB" sz="3200" dirty="0"/>
              </a:p>
            </p:txBody>
          </p:sp>
        </mc:Choice>
        <mc:Fallback xmlns="">
          <p:sp>
            <p:nvSpPr>
              <p:cNvPr id="6" name="TextBox 32">
                <a:extLst>
                  <a:ext uri="{FF2B5EF4-FFF2-40B4-BE49-F238E27FC236}">
                    <a16:creationId xmlns:a16="http://schemas.microsoft.com/office/drawing/2014/main" id="{2ACCEEE7-90A4-B944-9F09-DF31F43A6F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225" y="15860"/>
                <a:ext cx="9920517" cy="688715"/>
              </a:xfrm>
              <a:prstGeom prst="rect">
                <a:avLst/>
              </a:prstGeom>
              <a:blipFill>
                <a:blip r:embed="rId2"/>
                <a:stretch>
                  <a:fillRect t="-1818" b="-2545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7BD3FDCA-7AC5-7847-AF26-3738D73D597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399" y="717325"/>
                <a:ext cx="5875453" cy="5959246"/>
              </a:xfrm>
            </p:spPr>
            <p:txBody>
              <a:bodyPr>
                <a:noAutofit/>
              </a:bodyPr>
              <a:lstStyle/>
              <a:p>
                <a:r>
                  <a:rPr lang="en-AU" sz="2200" dirty="0"/>
                  <a:t>It is a semicircle of the circle </a:t>
                </a:r>
                <a:r>
                  <a:rPr lang="en-GB" altLang="en-US" sz="2200" dirty="0">
                    <a:solidFill>
                      <a:schemeClr val="tx1"/>
                    </a:solidFill>
                  </a:rPr>
                  <a:t>(𝑥-</a:t>
                </a:r>
                <a:r>
                  <a:rPr lang="en-US" sz="2200" dirty="0"/>
                  <a:t>2</a:t>
                </a:r>
                <a:r>
                  <a:rPr lang="en-GB" altLang="en-US" sz="2200" dirty="0">
                    <a:solidFill>
                      <a:schemeClr val="tx1"/>
                    </a:solidFill>
                  </a:rPr>
                  <a:t>)</a:t>
                </a:r>
                <a:r>
                  <a:rPr lang="en-GB" altLang="en-US" sz="2200" baseline="30000" dirty="0">
                    <a:solidFill>
                      <a:schemeClr val="tx1"/>
                    </a:solidFill>
                  </a:rPr>
                  <a:t>2</a:t>
                </a:r>
                <a:r>
                  <a:rPr lang="en-GB" altLang="en-US" sz="2200" dirty="0">
                    <a:solidFill>
                      <a:schemeClr val="tx1"/>
                    </a:solidFill>
                  </a:rPr>
                  <a:t> +(𝑦</a:t>
                </a:r>
                <a:r>
                  <a:rPr lang="en-AU" altLang="en-US" sz="2200" dirty="0">
                    <a:solidFill>
                      <a:schemeClr val="tx1"/>
                    </a:solidFill>
                  </a:rPr>
                  <a:t>+2</a:t>
                </a:r>
                <a:r>
                  <a:rPr lang="en-GB" altLang="en-US" sz="2200" dirty="0">
                    <a:solidFill>
                      <a:schemeClr val="tx1"/>
                    </a:solidFill>
                  </a:rPr>
                  <a:t>)</a:t>
                </a:r>
                <a:r>
                  <a:rPr lang="en-GB" altLang="en-US" sz="2200" baseline="30000" dirty="0">
                    <a:solidFill>
                      <a:schemeClr val="tx1"/>
                    </a:solidFill>
                  </a:rPr>
                  <a:t>2</a:t>
                </a:r>
                <a:r>
                  <a:rPr lang="en-GB" altLang="en-US" sz="2200" dirty="0">
                    <a:solidFill>
                      <a:schemeClr val="tx1"/>
                    </a:solidFill>
                  </a:rPr>
                  <a:t> = </a:t>
                </a:r>
                <a:r>
                  <a:rPr lang="en-AU" sz="2200" dirty="0"/>
                  <a:t>49</a:t>
                </a:r>
                <a:endParaRPr lang="en-GB" altLang="en-US" sz="2200" baseline="30000" dirty="0">
                  <a:solidFill>
                    <a:schemeClr val="tx1"/>
                  </a:solidFill>
                </a:endParaRPr>
              </a:p>
              <a:p>
                <a:r>
                  <a:rPr lang="en-AU" sz="2200" dirty="0"/>
                  <a:t>The centre is at the point (</a:t>
                </a:r>
                <a:r>
                  <a:rPr lang="en-AU" sz="2200" dirty="0">
                    <a:solidFill>
                      <a:srgbClr val="00B050"/>
                    </a:solidFill>
                  </a:rPr>
                  <a:t>2,−2</a:t>
                </a:r>
                <a:r>
                  <a:rPr lang="en-AU" sz="2200" dirty="0"/>
                  <a:t>).</a:t>
                </a:r>
              </a:p>
              <a:p>
                <a:r>
                  <a:rPr lang="en-AU" sz="2200" dirty="0"/>
                  <a:t>𝑦=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AU" sz="2200" dirty="0"/>
                          <m:t>4</m:t>
                        </m:r>
                        <m:r>
                          <m:rPr>
                            <m:nor/>
                          </m:rPr>
                          <a:rPr lang="en-AU" sz="2200" b="0" i="0" dirty="0" smtClean="0"/>
                          <m:t>9</m:t>
                        </m:r>
                        <m:r>
                          <m:rPr>
                            <m:nor/>
                          </m:rPr>
                          <a:rPr lang="en-US" sz="2200" dirty="0"/>
                          <m:t>−</m:t>
                        </m:r>
                        <m:r>
                          <m:rPr>
                            <m:nor/>
                          </m:rPr>
                          <a:rPr lang="en-GB" altLang="en-US" sz="2200" dirty="0">
                            <a:solidFill>
                              <a:schemeClr val="tx1"/>
                            </a:solidFill>
                          </a:rPr>
                          <m:t>𝑥</m:t>
                        </m:r>
                        <m:r>
                          <m:rPr>
                            <m:nor/>
                          </m:rPr>
                          <a:rPr lang="en-GB" altLang="en-US" sz="2200" baseline="30000" dirty="0"/>
                          <m:t>2</m:t>
                        </m:r>
                        <m:r>
                          <m:rPr>
                            <m:nor/>
                          </m:rPr>
                          <a:rPr lang="en-US" sz="2200" dirty="0"/>
                          <m:t> </m:t>
                        </m:r>
                      </m:e>
                    </m:rad>
                    <m:r>
                      <a:rPr lang="en-US" sz="22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sz="2200" dirty="0"/>
                  <a:t> translated 2 units </a:t>
                </a:r>
                <a:r>
                  <a:rPr lang="en-AU" sz="2200" dirty="0">
                    <a:sym typeface="Wingdings" pitchFamily="2" charset="2"/>
                  </a:rPr>
                  <a:t> </a:t>
                </a:r>
                <a:r>
                  <a:rPr lang="en-AU" sz="2200" dirty="0"/>
                  <a:t>2 units down.</a:t>
                </a:r>
              </a:p>
              <a:p>
                <a:r>
                  <a:rPr lang="en-AU" sz="2200" dirty="0"/>
                  <a:t>𝑦-axis intercept </a:t>
                </a:r>
                <a:r>
                  <a:rPr lang="en-AU" sz="2200" dirty="0">
                    <a:sym typeface="Wingdings" pitchFamily="2" charset="2"/>
                  </a:rPr>
                  <a:t> </a:t>
                </a:r>
                <a:r>
                  <a:rPr lang="en-AU" sz="2200" dirty="0"/>
                  <a:t>When 𝑥=0,</a:t>
                </a:r>
              </a:p>
              <a:p>
                <a:r>
                  <a:rPr lang="en-AU" sz="2200" dirty="0"/>
                  <a:t>𝑦=</a:t>
                </a:r>
                <a:r>
                  <a:rPr lang="en-US" sz="2200" dirty="0"/>
                  <a:t> −2+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AU" sz="2200" dirty="0"/>
                          <m:t>49</m:t>
                        </m:r>
                        <m:r>
                          <m:rPr>
                            <m:nor/>
                          </m:rPr>
                          <a:rPr lang="en-US" sz="2200" dirty="0"/>
                          <m:t>−</m:t>
                        </m:r>
                        <m:r>
                          <m:rPr>
                            <m:nor/>
                          </m:rPr>
                          <a:rPr lang="en-AU" sz="2200" dirty="0"/>
                          <m:t>(</m:t>
                        </m:r>
                        <m:r>
                          <m:rPr>
                            <m:nor/>
                          </m:rPr>
                          <a:rPr lang="en-AU" altLang="en-US" sz="2200" b="0" i="0" dirty="0" smtClean="0">
                            <a:solidFill>
                              <a:schemeClr val="tx1"/>
                            </a:solidFill>
                          </a:rPr>
                          <m:t>0</m:t>
                        </m:r>
                        <m:r>
                          <m:rPr>
                            <m:nor/>
                          </m:rPr>
                          <a:rPr lang="en-US" sz="2200" dirty="0"/>
                          <m:t>−</m:t>
                        </m:r>
                        <m:r>
                          <m:rPr>
                            <m:nor/>
                          </m:rPr>
                          <a:rPr lang="en-AU" altLang="en-US" sz="2200" dirty="0">
                            <a:solidFill>
                              <a:schemeClr val="tx1"/>
                            </a:solidFill>
                          </a:rPr>
                          <m:t>2)</m:t>
                        </m:r>
                        <m:r>
                          <m:rPr>
                            <m:nor/>
                          </m:rPr>
                          <a:rPr lang="en-GB" altLang="en-US" sz="2200" baseline="30000" dirty="0"/>
                          <m:t>2</m:t>
                        </m:r>
                        <m:r>
                          <m:rPr>
                            <m:nor/>
                          </m:rPr>
                          <a:rPr lang="en-US" sz="2200" dirty="0"/>
                          <m:t> </m:t>
                        </m:r>
                      </m:e>
                    </m:rad>
                    <m:r>
                      <a:rPr lang="en-US" sz="22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sz="2200" dirty="0"/>
                  <a:t>= </a:t>
                </a:r>
                <a:r>
                  <a:rPr lang="en-US" sz="2200" dirty="0"/>
                  <a:t>−2+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AU" sz="2200" dirty="0"/>
                          <m:t>4</m:t>
                        </m:r>
                        <m:r>
                          <m:rPr>
                            <m:nor/>
                          </m:rPr>
                          <a:rPr lang="en-AU" sz="2200" b="0" i="0" dirty="0" smtClean="0"/>
                          <m:t>5</m:t>
                        </m:r>
                        <m:r>
                          <m:rPr>
                            <m:nor/>
                          </m:rPr>
                          <a:rPr lang="en-US" sz="2200" dirty="0"/>
                          <m:t> </m:t>
                        </m:r>
                      </m:e>
                    </m:rad>
                    <m:r>
                      <a:rPr lang="en-US" sz="22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sz="2200" dirty="0"/>
                  <a:t>=</a:t>
                </a:r>
                <a:r>
                  <a:rPr lang="en-US" sz="2200" dirty="0"/>
                  <a:t> −2+3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AU" sz="2200" dirty="0"/>
                          <m:t>5</m:t>
                        </m:r>
                        <m:r>
                          <m:rPr>
                            <m:nor/>
                          </m:rPr>
                          <a:rPr lang="en-US" sz="2200" dirty="0"/>
                          <m:t> </m:t>
                        </m:r>
                      </m:e>
                    </m:rad>
                  </m:oMath>
                </a14:m>
                <a:endParaRPr lang="en-AU" sz="2200" dirty="0"/>
              </a:p>
              <a:p>
                <a:r>
                  <a:rPr lang="en-AU" sz="2200" dirty="0"/>
                  <a:t>𝑥-axis intercepts </a:t>
                </a:r>
                <a:r>
                  <a:rPr lang="en-AU" sz="2200" dirty="0">
                    <a:sym typeface="Wingdings" pitchFamily="2" charset="2"/>
                  </a:rPr>
                  <a:t> </a:t>
                </a:r>
                <a:r>
                  <a:rPr lang="en-AU" sz="2200" dirty="0"/>
                  <a:t>When 𝑦=0,</a:t>
                </a:r>
              </a:p>
              <a:p>
                <a:r>
                  <a:rPr lang="en-US" sz="2200" dirty="0"/>
                  <a:t>0=−2+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AU" sz="2200" dirty="0"/>
                          <m:t>49</m:t>
                        </m:r>
                        <m:r>
                          <m:rPr>
                            <m:nor/>
                          </m:rPr>
                          <a:rPr lang="en-US" sz="2200" dirty="0"/>
                          <m:t>−</m:t>
                        </m:r>
                        <m:r>
                          <m:rPr>
                            <m:nor/>
                          </m:rPr>
                          <a:rPr lang="en-AU" sz="2200" dirty="0"/>
                          <m:t>(</m:t>
                        </m:r>
                        <m:r>
                          <m:rPr>
                            <m:nor/>
                          </m:rPr>
                          <a:rPr lang="en-GB" altLang="en-US" sz="2200" dirty="0">
                            <a:solidFill>
                              <a:schemeClr val="tx1"/>
                            </a:solidFill>
                          </a:rPr>
                          <m:t>𝑥</m:t>
                        </m:r>
                        <m:r>
                          <m:rPr>
                            <m:nor/>
                          </m:rPr>
                          <a:rPr lang="en-US" sz="2200" dirty="0"/>
                          <m:t>−</m:t>
                        </m:r>
                        <m:r>
                          <m:rPr>
                            <m:nor/>
                          </m:rPr>
                          <a:rPr lang="en-AU" altLang="en-US" sz="2200" dirty="0">
                            <a:solidFill>
                              <a:schemeClr val="tx1"/>
                            </a:solidFill>
                          </a:rPr>
                          <m:t>2)</m:t>
                        </m:r>
                        <m:r>
                          <m:rPr>
                            <m:nor/>
                          </m:rPr>
                          <a:rPr lang="en-GB" altLang="en-US" sz="2200" baseline="30000" dirty="0"/>
                          <m:t>2</m:t>
                        </m:r>
                        <m:r>
                          <m:rPr>
                            <m:nor/>
                          </m:rPr>
                          <a:rPr lang="en-US" sz="2200" dirty="0"/>
                          <m:t> </m:t>
                        </m:r>
                      </m:e>
                    </m:rad>
                    <m:r>
                      <a:rPr lang="en-US" sz="22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AU" sz="2200" dirty="0"/>
              </a:p>
              <a:p>
                <a:r>
                  <a:rPr lang="en-US" sz="2200" dirty="0"/>
                  <a:t>2=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AU" sz="2200" dirty="0"/>
                          <m:t>49</m:t>
                        </m:r>
                        <m:r>
                          <m:rPr>
                            <m:nor/>
                          </m:rPr>
                          <a:rPr lang="en-US" sz="2200" dirty="0"/>
                          <m:t>−</m:t>
                        </m:r>
                        <m:r>
                          <m:rPr>
                            <m:nor/>
                          </m:rPr>
                          <a:rPr lang="en-AU" sz="2200" dirty="0"/>
                          <m:t>(</m:t>
                        </m:r>
                        <m:r>
                          <m:rPr>
                            <m:nor/>
                          </m:rPr>
                          <a:rPr lang="en-GB" altLang="en-US" sz="2200" dirty="0">
                            <a:solidFill>
                              <a:schemeClr val="tx1"/>
                            </a:solidFill>
                          </a:rPr>
                          <m:t>𝑥</m:t>
                        </m:r>
                        <m:r>
                          <m:rPr>
                            <m:nor/>
                          </m:rPr>
                          <a:rPr lang="en-US" sz="2200" dirty="0"/>
                          <m:t>−</m:t>
                        </m:r>
                        <m:r>
                          <m:rPr>
                            <m:nor/>
                          </m:rPr>
                          <a:rPr lang="en-AU" altLang="en-US" sz="2200" dirty="0">
                            <a:solidFill>
                              <a:schemeClr val="tx1"/>
                            </a:solidFill>
                          </a:rPr>
                          <m:t>2)</m:t>
                        </m:r>
                        <m:r>
                          <m:rPr>
                            <m:nor/>
                          </m:rPr>
                          <a:rPr lang="en-GB" altLang="en-US" sz="2200" baseline="30000" dirty="0"/>
                          <m:t>2</m:t>
                        </m:r>
                        <m:r>
                          <m:rPr>
                            <m:nor/>
                          </m:rPr>
                          <a:rPr lang="en-US" sz="2200" dirty="0"/>
                          <m:t> </m:t>
                        </m:r>
                      </m:e>
                    </m:rad>
                  </m:oMath>
                </a14:m>
                <a:endParaRPr lang="en-US" sz="2200" dirty="0"/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AU" sz="2200" b="0" i="0" dirty="0" smtClean="0"/>
                      <m:t>4=</m:t>
                    </m:r>
                    <m:r>
                      <m:rPr>
                        <m:nor/>
                      </m:rPr>
                      <a:rPr lang="en-AU" sz="2200" dirty="0"/>
                      <m:t>49</m:t>
                    </m:r>
                    <m:r>
                      <m:rPr>
                        <m:nor/>
                      </m:rPr>
                      <a:rPr lang="en-US" sz="2200" dirty="0"/>
                      <m:t>−</m:t>
                    </m:r>
                    <m:r>
                      <m:rPr>
                        <m:nor/>
                      </m:rPr>
                      <a:rPr lang="en-AU" sz="2200" dirty="0"/>
                      <m:t>(</m:t>
                    </m:r>
                    <m:r>
                      <m:rPr>
                        <m:nor/>
                      </m:rPr>
                      <a:rPr lang="en-GB" altLang="en-US" sz="2200" dirty="0">
                        <a:solidFill>
                          <a:schemeClr val="tx1"/>
                        </a:solidFill>
                      </a:rPr>
                      <m:t>𝑥</m:t>
                    </m:r>
                    <m:r>
                      <m:rPr>
                        <m:nor/>
                      </m:rPr>
                      <a:rPr lang="en-US" sz="2200" dirty="0"/>
                      <m:t>−</m:t>
                    </m:r>
                    <m:r>
                      <m:rPr>
                        <m:nor/>
                      </m:rPr>
                      <a:rPr lang="en-AU" altLang="en-US" sz="2200" dirty="0">
                        <a:solidFill>
                          <a:schemeClr val="tx1"/>
                        </a:solidFill>
                      </a:rPr>
                      <m:t>2)</m:t>
                    </m:r>
                    <m:r>
                      <m:rPr>
                        <m:nor/>
                      </m:rPr>
                      <a:rPr lang="en-GB" altLang="en-US" sz="2200" baseline="30000" dirty="0"/>
                      <m:t>2</m:t>
                    </m:r>
                  </m:oMath>
                </a14:m>
                <a:endParaRPr lang="en-US" sz="2200" dirty="0"/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AU" sz="2200" dirty="0"/>
                      <m:t>(</m:t>
                    </m:r>
                    <m:r>
                      <m:rPr>
                        <m:nor/>
                      </m:rPr>
                      <a:rPr lang="en-GB" altLang="en-US" sz="2200" dirty="0">
                        <a:solidFill>
                          <a:schemeClr val="tx1"/>
                        </a:solidFill>
                      </a:rPr>
                      <m:t>𝑥</m:t>
                    </m:r>
                    <m:r>
                      <m:rPr>
                        <m:nor/>
                      </m:rPr>
                      <a:rPr lang="en-US" sz="2200" dirty="0"/>
                      <m:t>−</m:t>
                    </m:r>
                    <m:r>
                      <m:rPr>
                        <m:nor/>
                      </m:rPr>
                      <a:rPr lang="en-AU" altLang="en-US" sz="2200" dirty="0">
                        <a:solidFill>
                          <a:schemeClr val="tx1"/>
                        </a:solidFill>
                      </a:rPr>
                      <m:t>2)</m:t>
                    </m:r>
                    <m:r>
                      <m:rPr>
                        <m:nor/>
                      </m:rPr>
                      <a:rPr lang="en-GB" altLang="en-US" sz="2200" baseline="30000" dirty="0"/>
                      <m:t>2</m:t>
                    </m:r>
                  </m:oMath>
                </a14:m>
                <a:r>
                  <a:rPr lang="en-US" sz="2200" dirty="0"/>
                  <a:t>=45</a:t>
                </a:r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altLang="en-US" sz="2200" dirty="0">
                        <a:solidFill>
                          <a:schemeClr val="tx1"/>
                        </a:solidFill>
                      </a:rPr>
                      <m:t>𝑥</m:t>
                    </m:r>
                    <m:r>
                      <m:rPr>
                        <m:nor/>
                      </m:rPr>
                      <a:rPr lang="en-US" sz="2200" dirty="0"/>
                      <m:t>−</m:t>
                    </m:r>
                    <m:r>
                      <m:rPr>
                        <m:nor/>
                      </m:rPr>
                      <a:rPr lang="en-AU" altLang="en-US" sz="2200" dirty="0">
                        <a:solidFill>
                          <a:schemeClr val="tx1"/>
                        </a:solidFill>
                      </a:rPr>
                      <m:t>2</m:t>
                    </m:r>
                  </m:oMath>
                </a14:m>
                <a:r>
                  <a:rPr lang="en-US" sz="2200" dirty="0"/>
                  <a:t>=±3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AU" sz="2200" dirty="0"/>
                          <m:t>5</m:t>
                        </m:r>
                        <m:r>
                          <m:rPr>
                            <m:nor/>
                          </m:rPr>
                          <a:rPr lang="en-US" sz="2200" dirty="0"/>
                          <m:t> </m:t>
                        </m:r>
                      </m:e>
                    </m:rad>
                    <m:r>
                      <m:rPr>
                        <m:nor/>
                      </m:rPr>
                      <a:rPr lang="en-AU" sz="2200" b="0" i="0" dirty="0" smtClean="0"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en-AU" sz="2200" b="0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 </m:t>
                    </m:r>
                    <m:r>
                      <m:rPr>
                        <m:nor/>
                      </m:rPr>
                      <a:rPr lang="en-GB" altLang="en-US" sz="2200" dirty="0">
                        <a:solidFill>
                          <a:schemeClr val="tx1"/>
                        </a:solidFill>
                      </a:rPr>
                      <m:t>𝑥</m:t>
                    </m:r>
                  </m:oMath>
                </a14:m>
                <a:r>
                  <a:rPr lang="en-US" sz="2200" dirty="0"/>
                  <a:t>=2±3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AU" sz="2200" dirty="0"/>
                          <m:t>5</m:t>
                        </m:r>
                        <m:r>
                          <m:rPr>
                            <m:nor/>
                          </m:rPr>
                          <a:rPr lang="en-US" sz="2200" dirty="0"/>
                          <m:t> </m:t>
                        </m:r>
                      </m:e>
                    </m:rad>
                  </m:oMath>
                </a14:m>
                <a:endParaRPr lang="en-US" sz="2200" dirty="0"/>
              </a:p>
              <a:p>
                <a:endParaRPr lang="en-US" sz="2200" dirty="0"/>
              </a:p>
              <a:p>
                <a:endParaRPr lang="en-US" sz="2200" dirty="0"/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7BD3FDCA-7AC5-7847-AF26-3738D73D59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399" y="717325"/>
                <a:ext cx="5875453" cy="5959246"/>
              </a:xfrm>
              <a:blipFill>
                <a:blip r:embed="rId3"/>
                <a:stretch>
                  <a:fillRect l="-431" t="-638" r="-647" b="-25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2" descr="Example Images, Stock Photos &amp; Vectors | Shutterstock">
            <a:extLst>
              <a:ext uri="{FF2B5EF4-FFF2-40B4-BE49-F238E27FC236}">
                <a16:creationId xmlns:a16="http://schemas.microsoft.com/office/drawing/2014/main" id="{A4FBA325-D8F7-4345-8542-9DEA8BCF84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4797" y="0"/>
            <a:ext cx="1806121" cy="71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20015F1-F122-4F4B-A2CF-55322FB273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7852" y="783205"/>
            <a:ext cx="6273066" cy="5827486"/>
          </a:xfrm>
          <a:prstGeom prst="rect">
            <a:avLst/>
          </a:prstGeom>
        </p:spPr>
      </p:pic>
      <p:sp>
        <p:nvSpPr>
          <p:cNvPr id="3" name="Doughnut 2">
            <a:extLst>
              <a:ext uri="{FF2B5EF4-FFF2-40B4-BE49-F238E27FC236}">
                <a16:creationId xmlns:a16="http://schemas.microsoft.com/office/drawing/2014/main" id="{2C1F3FFF-9D7C-3546-B7A1-63C801E1FCE2}"/>
              </a:ext>
            </a:extLst>
          </p:cNvPr>
          <p:cNvSpPr/>
          <p:nvPr/>
        </p:nvSpPr>
        <p:spPr>
          <a:xfrm>
            <a:off x="4354286" y="1712686"/>
            <a:ext cx="159657" cy="145143"/>
          </a:xfrm>
          <a:prstGeom prst="donu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Doughnut 3">
            <a:extLst>
              <a:ext uri="{FF2B5EF4-FFF2-40B4-BE49-F238E27FC236}">
                <a16:creationId xmlns:a16="http://schemas.microsoft.com/office/drawing/2014/main" id="{4BE4C429-B643-6C47-A60F-A3DE5F1E439C}"/>
              </a:ext>
            </a:extLst>
          </p:cNvPr>
          <p:cNvSpPr/>
          <p:nvPr/>
        </p:nvSpPr>
        <p:spPr>
          <a:xfrm>
            <a:off x="5718629" y="3429000"/>
            <a:ext cx="169223" cy="141514"/>
          </a:xfrm>
          <a:prstGeom prst="donu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Doughnut 12">
            <a:extLst>
              <a:ext uri="{FF2B5EF4-FFF2-40B4-BE49-F238E27FC236}">
                <a16:creationId xmlns:a16="http://schemas.microsoft.com/office/drawing/2014/main" id="{47C7DE79-DEDA-0B4F-9790-2745BF37FEFE}"/>
              </a:ext>
            </a:extLst>
          </p:cNvPr>
          <p:cNvSpPr/>
          <p:nvPr/>
        </p:nvSpPr>
        <p:spPr>
          <a:xfrm>
            <a:off x="3918857" y="6400800"/>
            <a:ext cx="188686" cy="209891"/>
          </a:xfrm>
          <a:prstGeom prst="donu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Doughnut 13">
            <a:extLst>
              <a:ext uri="{FF2B5EF4-FFF2-40B4-BE49-F238E27FC236}">
                <a16:creationId xmlns:a16="http://schemas.microsoft.com/office/drawing/2014/main" id="{FE3A887C-030C-EC4B-870D-5070FA894670}"/>
              </a:ext>
            </a:extLst>
          </p:cNvPr>
          <p:cNvSpPr/>
          <p:nvPr/>
        </p:nvSpPr>
        <p:spPr>
          <a:xfrm>
            <a:off x="3918857" y="6400800"/>
            <a:ext cx="188686" cy="209891"/>
          </a:xfrm>
          <a:prstGeom prst="donu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18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0417 L 0.36732 0.34097 " pathEditMode="relative" ptsTypes="AA">
                                      <p:cBhvr>
                                        <p:cTn id="2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03 -0.01019 L 0.25625 -0.09746 " pathEditMode="relative" ptsTypes="AA">
                                      <p:cBhvr>
                                        <p:cTn id="4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5 -0.00046 L 0.29349 -0.34537 " pathEditMode="relative" ptsTypes="AA">
                                      <p:cBhvr>
                                        <p:cTn id="7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69 -0.01528 L 0.60299 -0.34329 " pathEditMode="relative" ptsTypes="AA">
                                      <p:cBhvr>
                                        <p:cTn id="7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32">
            <a:extLst>
              <a:ext uri="{FF2B5EF4-FFF2-40B4-BE49-F238E27FC236}">
                <a16:creationId xmlns:a16="http://schemas.microsoft.com/office/drawing/2014/main" id="{2ACCEEE7-90A4-B944-9F09-DF31F43A6FE8}"/>
              </a:ext>
            </a:extLst>
          </p:cNvPr>
          <p:cNvSpPr txBox="1"/>
          <p:nvPr/>
        </p:nvSpPr>
        <p:spPr>
          <a:xfrm>
            <a:off x="994226" y="233570"/>
            <a:ext cx="9142856" cy="59912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32400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3200" dirty="0"/>
              <a:t>Section 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7BD3FDCA-7AC5-7847-AF26-3738D73D597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75109" y="1157517"/>
                <a:ext cx="9810604" cy="5083628"/>
              </a:xfrm>
            </p:spPr>
            <p:txBody>
              <a:bodyPr>
                <a:normAutofit/>
              </a:bodyPr>
              <a:lstStyle/>
              <a:p>
                <a:r>
                  <a:rPr lang="en-AU" sz="2400" dirty="0"/>
                  <a:t>The </a:t>
                </a:r>
                <a:r>
                  <a:rPr lang="en-GB" sz="2400" dirty="0"/>
                  <a:t>‘centre--radius’ form </a:t>
                </a:r>
                <a:r>
                  <a:rPr lang="en-AU" sz="2400" dirty="0"/>
                  <a:t>of a circle with centre (</a:t>
                </a:r>
                <a:r>
                  <a:rPr lang="en-AU" sz="2400" dirty="0" err="1"/>
                  <a:t>ℎ</a:t>
                </a:r>
                <a:r>
                  <a:rPr lang="en-AU" sz="2400" dirty="0"/>
                  <a:t>,𝑘) and radius 𝑟 is</a:t>
                </a:r>
              </a:p>
              <a:p>
                <a:r>
                  <a:rPr lang="en-GB" altLang="en-US" sz="2400" dirty="0">
                    <a:solidFill>
                      <a:srgbClr val="0070C0"/>
                    </a:solidFill>
                  </a:rPr>
                  <a:t>(𝑥-</a:t>
                </a:r>
                <a:r>
                  <a:rPr lang="en-US" sz="2400" dirty="0" err="1">
                    <a:solidFill>
                      <a:srgbClr val="0070C0"/>
                    </a:solidFill>
                  </a:rPr>
                  <a:t>ℎ</a:t>
                </a:r>
                <a:r>
                  <a:rPr lang="en-GB" altLang="en-US" sz="2400" dirty="0">
                    <a:solidFill>
                      <a:srgbClr val="0070C0"/>
                    </a:solidFill>
                  </a:rPr>
                  <a:t>)</a:t>
                </a:r>
                <a:r>
                  <a:rPr lang="en-GB" altLang="en-US" sz="2400" baseline="30000" dirty="0">
                    <a:solidFill>
                      <a:srgbClr val="0070C0"/>
                    </a:solidFill>
                  </a:rPr>
                  <a:t>2</a:t>
                </a:r>
                <a:r>
                  <a:rPr lang="en-GB" altLang="en-US" sz="2400" dirty="0">
                    <a:solidFill>
                      <a:srgbClr val="0070C0"/>
                    </a:solidFill>
                  </a:rPr>
                  <a:t> +(𝑦−</a:t>
                </a:r>
                <a:r>
                  <a:rPr lang="en-US" sz="2400" dirty="0">
                    <a:solidFill>
                      <a:srgbClr val="0070C0"/>
                    </a:solidFill>
                  </a:rPr>
                  <a:t> 𝑘</a:t>
                </a:r>
                <a:r>
                  <a:rPr lang="en-GB" altLang="en-US" sz="2400" dirty="0">
                    <a:solidFill>
                      <a:srgbClr val="0070C0"/>
                    </a:solidFill>
                  </a:rPr>
                  <a:t>)</a:t>
                </a:r>
                <a:r>
                  <a:rPr lang="en-GB" altLang="en-US" sz="2400" baseline="30000" dirty="0">
                    <a:solidFill>
                      <a:srgbClr val="0070C0"/>
                    </a:solidFill>
                  </a:rPr>
                  <a:t>2</a:t>
                </a:r>
                <a:r>
                  <a:rPr lang="en-GB" altLang="en-US" sz="2400" dirty="0">
                    <a:solidFill>
                      <a:srgbClr val="0070C0"/>
                    </a:solidFill>
                  </a:rPr>
                  <a:t> = </a:t>
                </a:r>
                <a:r>
                  <a:rPr lang="en-US" sz="2400" dirty="0">
                    <a:solidFill>
                      <a:srgbClr val="0070C0"/>
                    </a:solidFill>
                  </a:rPr>
                  <a:t>𝑟</a:t>
                </a:r>
                <a:r>
                  <a:rPr lang="en-GB" altLang="en-US" sz="2400" baseline="30000" dirty="0">
                    <a:solidFill>
                      <a:srgbClr val="0070C0"/>
                    </a:solidFill>
                  </a:rPr>
                  <a:t>2 </a:t>
                </a:r>
              </a:p>
              <a:p>
                <a:r>
                  <a:rPr lang="en-AU" sz="2400" dirty="0"/>
                  <a:t>The </a:t>
                </a:r>
                <a:r>
                  <a:rPr lang="en-AU" sz="2400" b="1" dirty="0"/>
                  <a:t>general form</a:t>
                </a:r>
                <a:r>
                  <a:rPr lang="en-AU" sz="2400" dirty="0"/>
                  <a:t> for the equation of a circle is</a:t>
                </a:r>
              </a:p>
              <a:p>
                <a:r>
                  <a:rPr lang="en-US" sz="2400" dirty="0">
                    <a:solidFill>
                      <a:srgbClr val="0070C0"/>
                    </a:solidFill>
                  </a:rPr>
                  <a:t>𝑥</a:t>
                </a:r>
                <a:r>
                  <a:rPr lang="en-GB" altLang="en-US" sz="2400" baseline="30000" dirty="0">
                    <a:solidFill>
                      <a:srgbClr val="0070C0"/>
                    </a:solidFill>
                  </a:rPr>
                  <a:t>2 </a:t>
                </a:r>
                <a:r>
                  <a:rPr lang="en-GB" altLang="en-US" sz="2400" dirty="0">
                    <a:solidFill>
                      <a:srgbClr val="0070C0"/>
                    </a:solidFill>
                  </a:rPr>
                  <a:t>+𝑦</a:t>
                </a:r>
                <a:r>
                  <a:rPr lang="en-GB" altLang="en-US" sz="2400" baseline="30000" dirty="0">
                    <a:solidFill>
                      <a:srgbClr val="0070C0"/>
                    </a:solidFill>
                  </a:rPr>
                  <a:t>2 </a:t>
                </a:r>
                <a:r>
                  <a:rPr lang="en-US" sz="2400" dirty="0">
                    <a:solidFill>
                      <a:srgbClr val="0070C0"/>
                    </a:solidFill>
                  </a:rPr>
                  <a:t>−2ℎ</a:t>
                </a:r>
                <a:r>
                  <a:rPr lang="en-GB" altLang="en-US" sz="2400" dirty="0">
                    <a:solidFill>
                      <a:srgbClr val="0070C0"/>
                    </a:solidFill>
                  </a:rPr>
                  <a:t>𝑥 −</a:t>
                </a:r>
                <a:r>
                  <a:rPr lang="en-US" sz="2400" dirty="0">
                    <a:solidFill>
                      <a:srgbClr val="0070C0"/>
                    </a:solidFill>
                  </a:rPr>
                  <a:t>2𝑘𝑦 </a:t>
                </a:r>
                <a:r>
                  <a:rPr lang="en-GB" altLang="en-US" sz="2400" dirty="0">
                    <a:solidFill>
                      <a:srgbClr val="0070C0"/>
                    </a:solidFill>
                  </a:rPr>
                  <a:t>+</a:t>
                </a:r>
                <a:r>
                  <a:rPr lang="en-US" sz="2400" dirty="0">
                    <a:solidFill>
                      <a:srgbClr val="0070C0"/>
                    </a:solidFill>
                  </a:rPr>
                  <a:t> </a:t>
                </a:r>
                <a:r>
                  <a:rPr lang="en-AU" sz="2400" dirty="0">
                    <a:solidFill>
                      <a:srgbClr val="0070C0"/>
                    </a:solidFill>
                  </a:rPr>
                  <a:t>𝑐 </a:t>
                </a:r>
                <a:r>
                  <a:rPr lang="en-US" sz="2400" dirty="0">
                    <a:solidFill>
                      <a:srgbClr val="0070C0"/>
                    </a:solidFill>
                  </a:rPr>
                  <a:t>=0</a:t>
                </a:r>
              </a:p>
              <a:p>
                <a:r>
                  <a:rPr lang="en-AU" sz="2400" dirty="0"/>
                  <a:t>The two separate rules for semicircles with their base on the 𝑥-axis are</a:t>
                </a:r>
              </a:p>
              <a:p>
                <a:r>
                  <a:rPr lang="en-US" sz="2400" dirty="0">
                    <a:solidFill>
                      <a:srgbClr val="0070C0"/>
                    </a:solidFill>
                  </a:rPr>
                  <a:t>𝑦=+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0070C0"/>
                            </a:solidFill>
                          </a:rPr>
                          <m:t>𝑟</m:t>
                        </m:r>
                        <m:r>
                          <m:rPr>
                            <m:nor/>
                          </m:rPr>
                          <a:rPr lang="en-GB" altLang="en-US" sz="2400" baseline="30000" dirty="0">
                            <a:solidFill>
                              <a:srgbClr val="0070C0"/>
                            </a:solidFill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0070C0"/>
                            </a:solidFill>
                          </a:rPr>
                          <m:t> − 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0070C0"/>
                            </a:solidFill>
                          </a:rPr>
                          <m:t>𝑥</m:t>
                        </m:r>
                        <m:r>
                          <m:rPr>
                            <m:nor/>
                          </m:rPr>
                          <a:rPr lang="en-GB" altLang="en-US" sz="2400" baseline="30000" dirty="0">
                            <a:solidFill>
                              <a:srgbClr val="0070C0"/>
                            </a:solidFill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0070C0"/>
                            </a:solidFill>
                          </a:rPr>
                          <m:t> </m:t>
                        </m:r>
                      </m:e>
                    </m:rad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&amp; 𝑦= −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0070C0"/>
                            </a:solidFill>
                          </a:rPr>
                          <m:t>𝑟</m:t>
                        </m:r>
                        <m:r>
                          <m:rPr>
                            <m:nor/>
                          </m:rPr>
                          <a:rPr lang="en-GB" altLang="en-US" sz="2400" baseline="30000" dirty="0">
                            <a:solidFill>
                              <a:srgbClr val="0070C0"/>
                            </a:solidFill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0070C0"/>
                            </a:solidFill>
                          </a:rPr>
                          <m:t> − 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0070C0"/>
                            </a:solidFill>
                          </a:rPr>
                          <m:t>𝑥</m:t>
                        </m:r>
                        <m:r>
                          <m:rPr>
                            <m:nor/>
                          </m:rPr>
                          <a:rPr lang="en-GB" altLang="en-US" sz="2400" baseline="30000" dirty="0">
                            <a:solidFill>
                              <a:srgbClr val="0070C0"/>
                            </a:solidFill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0070C0"/>
                            </a:solidFill>
                          </a:rPr>
                          <m:t> </m:t>
                        </m:r>
                      </m:e>
                    </m:rad>
                  </m:oMath>
                </a14:m>
                <a:endParaRPr lang="en-US" sz="2400" dirty="0"/>
              </a:p>
              <a:p>
                <a:r>
                  <a:rPr lang="en-AU" sz="2400" dirty="0"/>
                  <a:t>The two separate rules for semicircles with their base on the 𝑦-axis are</a:t>
                </a:r>
              </a:p>
              <a:p>
                <a:r>
                  <a:rPr lang="en-US" sz="2400" dirty="0">
                    <a:solidFill>
                      <a:srgbClr val="0070C0"/>
                    </a:solidFill>
                  </a:rPr>
                  <a:t>𝑥=+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0070C0"/>
                            </a:solidFill>
                          </a:rPr>
                          <m:t>𝑟</m:t>
                        </m:r>
                        <m:r>
                          <m:rPr>
                            <m:nor/>
                          </m:rPr>
                          <a:rPr lang="en-GB" altLang="en-US" sz="2400" baseline="30000" dirty="0">
                            <a:solidFill>
                              <a:srgbClr val="0070C0"/>
                            </a:solidFill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0070C0"/>
                            </a:solidFill>
                          </a:rPr>
                          <m:t> −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0070C0"/>
                            </a:solidFill>
                          </a:rPr>
                          <m:t>𝑦</m:t>
                        </m:r>
                        <m:r>
                          <m:rPr>
                            <m:nor/>
                          </m:rPr>
                          <a:rPr lang="en-GB" altLang="en-US" sz="2400" baseline="30000" dirty="0">
                            <a:solidFill>
                              <a:srgbClr val="0070C0"/>
                            </a:solidFill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0070C0"/>
                            </a:solidFill>
                          </a:rPr>
                          <m:t> </m:t>
                        </m:r>
                      </m:e>
                    </m:rad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.  &amp;  𝑥= −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0070C0"/>
                            </a:solidFill>
                          </a:rPr>
                          <m:t>𝑟</m:t>
                        </m:r>
                        <m:r>
                          <m:rPr>
                            <m:nor/>
                          </m:rPr>
                          <a:rPr lang="en-GB" altLang="en-US" sz="2400" baseline="30000" dirty="0">
                            <a:solidFill>
                              <a:srgbClr val="0070C0"/>
                            </a:solidFill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0070C0"/>
                            </a:solidFill>
                          </a:rPr>
                          <m:t> −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0070C0"/>
                            </a:solidFill>
                          </a:rPr>
                          <m:t>𝑦</m:t>
                        </m:r>
                        <m:r>
                          <m:rPr>
                            <m:nor/>
                          </m:rPr>
                          <a:rPr lang="en-GB" altLang="en-US" sz="2400" baseline="30000" dirty="0">
                            <a:solidFill>
                              <a:srgbClr val="0070C0"/>
                            </a:solidFill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0070C0"/>
                            </a:solidFill>
                          </a:rPr>
                          <m:t> </m:t>
                        </m:r>
                      </m:e>
                    </m:rad>
                  </m:oMath>
                </a14:m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7BD3FDCA-7AC5-7847-AF26-3738D73D59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75109" y="1157517"/>
                <a:ext cx="9810604" cy="5083628"/>
              </a:xfrm>
              <a:blipFill>
                <a:blip r:embed="rId2"/>
                <a:stretch>
                  <a:fillRect l="-388" t="-9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Block Arc 7">
            <a:extLst>
              <a:ext uri="{FF2B5EF4-FFF2-40B4-BE49-F238E27FC236}">
                <a16:creationId xmlns:a16="http://schemas.microsoft.com/office/drawing/2014/main" id="{5FF12446-6CF6-A747-9DB2-B066ED8B2E2D}"/>
              </a:ext>
            </a:extLst>
          </p:cNvPr>
          <p:cNvSpPr/>
          <p:nvPr/>
        </p:nvSpPr>
        <p:spPr>
          <a:xfrm>
            <a:off x="6894286" y="2017486"/>
            <a:ext cx="1828800" cy="2032000"/>
          </a:xfrm>
          <a:prstGeom prst="blockArc">
            <a:avLst>
              <a:gd name="adj1" fmla="val 10800000"/>
              <a:gd name="adj2" fmla="val 326"/>
              <a:gd name="adj3" fmla="val 6747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Block Arc 8">
            <a:extLst>
              <a:ext uri="{FF2B5EF4-FFF2-40B4-BE49-F238E27FC236}">
                <a16:creationId xmlns:a16="http://schemas.microsoft.com/office/drawing/2014/main" id="{93229EB3-0B0C-4F41-842D-12617B1308F4}"/>
              </a:ext>
            </a:extLst>
          </p:cNvPr>
          <p:cNvSpPr/>
          <p:nvPr/>
        </p:nvSpPr>
        <p:spPr>
          <a:xfrm rot="5400000">
            <a:off x="9569712" y="4013201"/>
            <a:ext cx="2032000" cy="2104571"/>
          </a:xfrm>
          <a:prstGeom prst="blockArc">
            <a:avLst>
              <a:gd name="adj1" fmla="val 10800000"/>
              <a:gd name="adj2" fmla="val 348407"/>
              <a:gd name="adj3" fmla="val 7640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861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211957D-2E7F-47AB-9EC8-21F9B7ED5277}"/>
              </a:ext>
            </a:extLst>
          </p:cNvPr>
          <p:cNvSpPr/>
          <p:nvPr/>
        </p:nvSpPr>
        <p:spPr>
          <a:xfrm>
            <a:off x="3609975" y="1114425"/>
            <a:ext cx="819150" cy="5124450"/>
          </a:xfrm>
          <a:custGeom>
            <a:avLst/>
            <a:gdLst>
              <a:gd name="connsiteX0" fmla="*/ 190500 w 819150"/>
              <a:gd name="connsiteY0" fmla="*/ 0 h 5038725"/>
              <a:gd name="connsiteX1" fmla="*/ 819150 w 819150"/>
              <a:gd name="connsiteY1" fmla="*/ 1304925 h 5038725"/>
              <a:gd name="connsiteX2" fmla="*/ 762000 w 819150"/>
              <a:gd name="connsiteY2" fmla="*/ 5038725 h 5038725"/>
              <a:gd name="connsiteX3" fmla="*/ 0 w 819150"/>
              <a:gd name="connsiteY3" fmla="*/ 4105275 h 5038725"/>
              <a:gd name="connsiteX4" fmla="*/ 190500 w 819150"/>
              <a:gd name="connsiteY4" fmla="*/ 0 h 5038725"/>
              <a:gd name="connsiteX0" fmla="*/ 104775 w 819150"/>
              <a:gd name="connsiteY0" fmla="*/ 0 h 5124450"/>
              <a:gd name="connsiteX1" fmla="*/ 819150 w 819150"/>
              <a:gd name="connsiteY1" fmla="*/ 1390650 h 5124450"/>
              <a:gd name="connsiteX2" fmla="*/ 762000 w 819150"/>
              <a:gd name="connsiteY2" fmla="*/ 5124450 h 5124450"/>
              <a:gd name="connsiteX3" fmla="*/ 0 w 819150"/>
              <a:gd name="connsiteY3" fmla="*/ 4191000 h 5124450"/>
              <a:gd name="connsiteX4" fmla="*/ 104775 w 819150"/>
              <a:gd name="connsiteY4" fmla="*/ 0 h 512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9150" h="5124450">
                <a:moveTo>
                  <a:pt x="104775" y="0"/>
                </a:moveTo>
                <a:lnTo>
                  <a:pt x="819150" y="1390650"/>
                </a:lnTo>
                <a:lnTo>
                  <a:pt x="762000" y="5124450"/>
                </a:lnTo>
                <a:lnTo>
                  <a:pt x="0" y="4191000"/>
                </a:lnTo>
                <a:lnTo>
                  <a:pt x="104775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Arc 44"/>
          <p:cNvSpPr/>
          <p:nvPr/>
        </p:nvSpPr>
        <p:spPr>
          <a:xfrm>
            <a:off x="2344802" y="5491812"/>
            <a:ext cx="2232248" cy="576064"/>
          </a:xfrm>
          <a:prstGeom prst="arc">
            <a:avLst>
              <a:gd name="adj1" fmla="val 10842661"/>
              <a:gd name="adj2" fmla="val 0"/>
            </a:avLst>
          </a:prstGeom>
          <a:noFill/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Arc 46"/>
          <p:cNvSpPr/>
          <p:nvPr/>
        </p:nvSpPr>
        <p:spPr>
          <a:xfrm rot="10800000">
            <a:off x="2351584" y="5477364"/>
            <a:ext cx="2232248" cy="576064"/>
          </a:xfrm>
          <a:prstGeom prst="arc">
            <a:avLst>
              <a:gd name="adj1" fmla="val 10842661"/>
              <a:gd name="adj2" fmla="val 0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051" name="Straight Connector 2050"/>
          <p:cNvCxnSpPr>
            <a:stCxn id="2048" idx="2"/>
          </p:cNvCxnSpPr>
          <p:nvPr/>
        </p:nvCxnSpPr>
        <p:spPr>
          <a:xfrm>
            <a:off x="2348958" y="1732875"/>
            <a:ext cx="2241656" cy="403974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2048" idx="6"/>
            <a:endCxn id="45" idx="0"/>
          </p:cNvCxnSpPr>
          <p:nvPr/>
        </p:nvCxnSpPr>
        <p:spPr>
          <a:xfrm flipH="1">
            <a:off x="2346090" y="1732875"/>
            <a:ext cx="2235116" cy="403313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55" name="Freeform 2054"/>
          <p:cNvSpPr/>
          <p:nvPr/>
        </p:nvSpPr>
        <p:spPr>
          <a:xfrm>
            <a:off x="2640274" y="1534353"/>
            <a:ext cx="1181100" cy="1638300"/>
          </a:xfrm>
          <a:custGeom>
            <a:avLst/>
            <a:gdLst>
              <a:gd name="connsiteX0" fmla="*/ 0 w 1181100"/>
              <a:gd name="connsiteY0" fmla="*/ 0 h 1638300"/>
              <a:gd name="connsiteX1" fmla="*/ 213360 w 1181100"/>
              <a:gd name="connsiteY1" fmla="*/ 335280 h 1638300"/>
              <a:gd name="connsiteX2" fmla="*/ 342900 w 1181100"/>
              <a:gd name="connsiteY2" fmla="*/ 586740 h 1638300"/>
              <a:gd name="connsiteX3" fmla="*/ 541020 w 1181100"/>
              <a:gd name="connsiteY3" fmla="*/ 899160 h 1638300"/>
              <a:gd name="connsiteX4" fmla="*/ 662940 w 1181100"/>
              <a:gd name="connsiteY4" fmla="*/ 1074420 h 1638300"/>
              <a:gd name="connsiteX5" fmla="*/ 708660 w 1181100"/>
              <a:gd name="connsiteY5" fmla="*/ 1173480 h 1638300"/>
              <a:gd name="connsiteX6" fmla="*/ 868680 w 1181100"/>
              <a:gd name="connsiteY6" fmla="*/ 1356360 h 1638300"/>
              <a:gd name="connsiteX7" fmla="*/ 1013460 w 1181100"/>
              <a:gd name="connsiteY7" fmla="*/ 1531620 h 1638300"/>
              <a:gd name="connsiteX8" fmla="*/ 1074420 w 1181100"/>
              <a:gd name="connsiteY8" fmla="*/ 1600200 h 1638300"/>
              <a:gd name="connsiteX9" fmla="*/ 1127760 w 1181100"/>
              <a:gd name="connsiteY9" fmla="*/ 1638300 h 1638300"/>
              <a:gd name="connsiteX10" fmla="*/ 1181100 w 1181100"/>
              <a:gd name="connsiteY10" fmla="*/ 1615440 h 1638300"/>
              <a:gd name="connsiteX11" fmla="*/ 1181100 w 1181100"/>
              <a:gd name="connsiteY11" fmla="*/ 1546860 h 1638300"/>
              <a:gd name="connsiteX12" fmla="*/ 1127760 w 1181100"/>
              <a:gd name="connsiteY12" fmla="*/ 1363980 h 1638300"/>
              <a:gd name="connsiteX13" fmla="*/ 1043940 w 1181100"/>
              <a:gd name="connsiteY13" fmla="*/ 1181100 h 1638300"/>
              <a:gd name="connsiteX14" fmla="*/ 967740 w 1181100"/>
              <a:gd name="connsiteY14" fmla="*/ 982980 h 1638300"/>
              <a:gd name="connsiteX15" fmla="*/ 845820 w 1181100"/>
              <a:gd name="connsiteY15" fmla="*/ 754380 h 1638300"/>
              <a:gd name="connsiteX16" fmla="*/ 784860 w 1181100"/>
              <a:gd name="connsiteY16" fmla="*/ 624840 h 1638300"/>
              <a:gd name="connsiteX17" fmla="*/ 723900 w 1181100"/>
              <a:gd name="connsiteY17" fmla="*/ 472440 h 1638300"/>
              <a:gd name="connsiteX18" fmla="*/ 0 w 1181100"/>
              <a:gd name="connsiteY18" fmla="*/ 0 h 163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181100" h="1638300">
                <a:moveTo>
                  <a:pt x="0" y="0"/>
                </a:moveTo>
                <a:lnTo>
                  <a:pt x="213360" y="335280"/>
                </a:lnTo>
                <a:lnTo>
                  <a:pt x="342900" y="586740"/>
                </a:lnTo>
                <a:lnTo>
                  <a:pt x="541020" y="899160"/>
                </a:lnTo>
                <a:lnTo>
                  <a:pt x="662940" y="1074420"/>
                </a:lnTo>
                <a:lnTo>
                  <a:pt x="708660" y="1173480"/>
                </a:lnTo>
                <a:lnTo>
                  <a:pt x="868680" y="1356360"/>
                </a:lnTo>
                <a:lnTo>
                  <a:pt x="1013460" y="1531620"/>
                </a:lnTo>
                <a:lnTo>
                  <a:pt x="1074420" y="1600200"/>
                </a:lnTo>
                <a:lnTo>
                  <a:pt x="1127760" y="1638300"/>
                </a:lnTo>
                <a:lnTo>
                  <a:pt x="1181100" y="1615440"/>
                </a:lnTo>
                <a:lnTo>
                  <a:pt x="1181100" y="1546860"/>
                </a:lnTo>
                <a:lnTo>
                  <a:pt x="1127760" y="1363980"/>
                </a:lnTo>
                <a:lnTo>
                  <a:pt x="1043940" y="1181100"/>
                </a:lnTo>
                <a:lnTo>
                  <a:pt x="967740" y="982980"/>
                </a:lnTo>
                <a:lnTo>
                  <a:pt x="845820" y="754380"/>
                </a:lnTo>
                <a:lnTo>
                  <a:pt x="784860" y="624840"/>
                </a:lnTo>
                <a:lnTo>
                  <a:pt x="723900" y="47244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56" name="Freeform 2055"/>
          <p:cNvSpPr/>
          <p:nvPr/>
        </p:nvSpPr>
        <p:spPr>
          <a:xfrm>
            <a:off x="3369889" y="2010603"/>
            <a:ext cx="459609" cy="1146810"/>
          </a:xfrm>
          <a:custGeom>
            <a:avLst/>
            <a:gdLst>
              <a:gd name="connsiteX0" fmla="*/ 0 w 451837"/>
              <a:gd name="connsiteY0" fmla="*/ 0 h 1165860"/>
              <a:gd name="connsiteX1" fmla="*/ 175260 w 451837"/>
              <a:gd name="connsiteY1" fmla="*/ 419100 h 1165860"/>
              <a:gd name="connsiteX2" fmla="*/ 289560 w 451837"/>
              <a:gd name="connsiteY2" fmla="*/ 632460 h 1165860"/>
              <a:gd name="connsiteX3" fmla="*/ 358140 w 451837"/>
              <a:gd name="connsiteY3" fmla="*/ 830580 h 1165860"/>
              <a:gd name="connsiteX4" fmla="*/ 419100 w 451837"/>
              <a:gd name="connsiteY4" fmla="*/ 952500 h 1165860"/>
              <a:gd name="connsiteX5" fmla="*/ 449580 w 451837"/>
              <a:gd name="connsiteY5" fmla="*/ 1043940 h 1165860"/>
              <a:gd name="connsiteX6" fmla="*/ 449580 w 451837"/>
              <a:gd name="connsiteY6" fmla="*/ 1143000 h 1165860"/>
              <a:gd name="connsiteX7" fmla="*/ 426720 w 451837"/>
              <a:gd name="connsiteY7" fmla="*/ 1165860 h 1165860"/>
              <a:gd name="connsiteX0" fmla="*/ 0 w 451837"/>
              <a:gd name="connsiteY0" fmla="*/ 0 h 1165860"/>
              <a:gd name="connsiteX1" fmla="*/ 175260 w 451837"/>
              <a:gd name="connsiteY1" fmla="*/ 419100 h 1165860"/>
              <a:gd name="connsiteX2" fmla="*/ 277654 w 451837"/>
              <a:gd name="connsiteY2" fmla="*/ 646747 h 1165860"/>
              <a:gd name="connsiteX3" fmla="*/ 358140 w 451837"/>
              <a:gd name="connsiteY3" fmla="*/ 830580 h 1165860"/>
              <a:gd name="connsiteX4" fmla="*/ 419100 w 451837"/>
              <a:gd name="connsiteY4" fmla="*/ 952500 h 1165860"/>
              <a:gd name="connsiteX5" fmla="*/ 449580 w 451837"/>
              <a:gd name="connsiteY5" fmla="*/ 1043940 h 1165860"/>
              <a:gd name="connsiteX6" fmla="*/ 449580 w 451837"/>
              <a:gd name="connsiteY6" fmla="*/ 1143000 h 1165860"/>
              <a:gd name="connsiteX7" fmla="*/ 426720 w 451837"/>
              <a:gd name="connsiteY7" fmla="*/ 1165860 h 1165860"/>
              <a:gd name="connsiteX0" fmla="*/ 0 w 451837"/>
              <a:gd name="connsiteY0" fmla="*/ 0 h 1165860"/>
              <a:gd name="connsiteX1" fmla="*/ 180022 w 451837"/>
              <a:gd name="connsiteY1" fmla="*/ 407194 h 1165860"/>
              <a:gd name="connsiteX2" fmla="*/ 277654 w 451837"/>
              <a:gd name="connsiteY2" fmla="*/ 646747 h 1165860"/>
              <a:gd name="connsiteX3" fmla="*/ 358140 w 451837"/>
              <a:gd name="connsiteY3" fmla="*/ 830580 h 1165860"/>
              <a:gd name="connsiteX4" fmla="*/ 419100 w 451837"/>
              <a:gd name="connsiteY4" fmla="*/ 952500 h 1165860"/>
              <a:gd name="connsiteX5" fmla="*/ 449580 w 451837"/>
              <a:gd name="connsiteY5" fmla="*/ 1043940 h 1165860"/>
              <a:gd name="connsiteX6" fmla="*/ 449580 w 451837"/>
              <a:gd name="connsiteY6" fmla="*/ 1143000 h 1165860"/>
              <a:gd name="connsiteX7" fmla="*/ 426720 w 451837"/>
              <a:gd name="connsiteY7" fmla="*/ 1165860 h 1165860"/>
              <a:gd name="connsiteX0" fmla="*/ 0 w 461362"/>
              <a:gd name="connsiteY0" fmla="*/ 0 h 1146810"/>
              <a:gd name="connsiteX1" fmla="*/ 189547 w 461362"/>
              <a:gd name="connsiteY1" fmla="*/ 388144 h 1146810"/>
              <a:gd name="connsiteX2" fmla="*/ 287179 w 461362"/>
              <a:gd name="connsiteY2" fmla="*/ 627697 h 1146810"/>
              <a:gd name="connsiteX3" fmla="*/ 367665 w 461362"/>
              <a:gd name="connsiteY3" fmla="*/ 811530 h 1146810"/>
              <a:gd name="connsiteX4" fmla="*/ 428625 w 461362"/>
              <a:gd name="connsiteY4" fmla="*/ 933450 h 1146810"/>
              <a:gd name="connsiteX5" fmla="*/ 459105 w 461362"/>
              <a:gd name="connsiteY5" fmla="*/ 1024890 h 1146810"/>
              <a:gd name="connsiteX6" fmla="*/ 459105 w 461362"/>
              <a:gd name="connsiteY6" fmla="*/ 1123950 h 1146810"/>
              <a:gd name="connsiteX7" fmla="*/ 436245 w 461362"/>
              <a:gd name="connsiteY7" fmla="*/ 1146810 h 1146810"/>
              <a:gd name="connsiteX0" fmla="*/ 0 w 461362"/>
              <a:gd name="connsiteY0" fmla="*/ 0 h 1146810"/>
              <a:gd name="connsiteX1" fmla="*/ 189547 w 461362"/>
              <a:gd name="connsiteY1" fmla="*/ 388144 h 1146810"/>
              <a:gd name="connsiteX2" fmla="*/ 287179 w 461362"/>
              <a:gd name="connsiteY2" fmla="*/ 627697 h 1146810"/>
              <a:gd name="connsiteX3" fmla="*/ 367665 w 461362"/>
              <a:gd name="connsiteY3" fmla="*/ 811530 h 1146810"/>
              <a:gd name="connsiteX4" fmla="*/ 428625 w 461362"/>
              <a:gd name="connsiteY4" fmla="*/ 933450 h 1146810"/>
              <a:gd name="connsiteX5" fmla="*/ 459105 w 461362"/>
              <a:gd name="connsiteY5" fmla="*/ 1024890 h 1146810"/>
              <a:gd name="connsiteX6" fmla="*/ 459105 w 461362"/>
              <a:gd name="connsiteY6" fmla="*/ 1123950 h 1146810"/>
              <a:gd name="connsiteX7" fmla="*/ 436245 w 461362"/>
              <a:gd name="connsiteY7" fmla="*/ 1146810 h 1146810"/>
              <a:gd name="connsiteX0" fmla="*/ 0 w 461362"/>
              <a:gd name="connsiteY0" fmla="*/ 0 h 1146810"/>
              <a:gd name="connsiteX1" fmla="*/ 189547 w 461362"/>
              <a:gd name="connsiteY1" fmla="*/ 388144 h 1146810"/>
              <a:gd name="connsiteX2" fmla="*/ 287179 w 461362"/>
              <a:gd name="connsiteY2" fmla="*/ 627697 h 1146810"/>
              <a:gd name="connsiteX3" fmla="*/ 367665 w 461362"/>
              <a:gd name="connsiteY3" fmla="*/ 811530 h 1146810"/>
              <a:gd name="connsiteX4" fmla="*/ 428625 w 461362"/>
              <a:gd name="connsiteY4" fmla="*/ 933450 h 1146810"/>
              <a:gd name="connsiteX5" fmla="*/ 459105 w 461362"/>
              <a:gd name="connsiteY5" fmla="*/ 1024890 h 1146810"/>
              <a:gd name="connsiteX6" fmla="*/ 459105 w 461362"/>
              <a:gd name="connsiteY6" fmla="*/ 1123950 h 1146810"/>
              <a:gd name="connsiteX7" fmla="*/ 436245 w 461362"/>
              <a:gd name="connsiteY7" fmla="*/ 1146810 h 1146810"/>
              <a:gd name="connsiteX0" fmla="*/ 0 w 461362"/>
              <a:gd name="connsiteY0" fmla="*/ 0 h 1146810"/>
              <a:gd name="connsiteX1" fmla="*/ 189547 w 461362"/>
              <a:gd name="connsiteY1" fmla="*/ 388144 h 1146810"/>
              <a:gd name="connsiteX2" fmla="*/ 287179 w 461362"/>
              <a:gd name="connsiteY2" fmla="*/ 627697 h 1146810"/>
              <a:gd name="connsiteX3" fmla="*/ 367665 w 461362"/>
              <a:gd name="connsiteY3" fmla="*/ 811530 h 1146810"/>
              <a:gd name="connsiteX4" fmla="*/ 428625 w 461362"/>
              <a:gd name="connsiteY4" fmla="*/ 933450 h 1146810"/>
              <a:gd name="connsiteX5" fmla="*/ 459105 w 461362"/>
              <a:gd name="connsiteY5" fmla="*/ 1024890 h 1146810"/>
              <a:gd name="connsiteX6" fmla="*/ 459105 w 461362"/>
              <a:gd name="connsiteY6" fmla="*/ 1123950 h 1146810"/>
              <a:gd name="connsiteX7" fmla="*/ 436245 w 461362"/>
              <a:gd name="connsiteY7" fmla="*/ 1146810 h 1146810"/>
              <a:gd name="connsiteX0" fmla="*/ 0 w 461892"/>
              <a:gd name="connsiteY0" fmla="*/ 0 h 1146810"/>
              <a:gd name="connsiteX1" fmla="*/ 189547 w 461892"/>
              <a:gd name="connsiteY1" fmla="*/ 388144 h 1146810"/>
              <a:gd name="connsiteX2" fmla="*/ 287179 w 461892"/>
              <a:gd name="connsiteY2" fmla="*/ 627697 h 1146810"/>
              <a:gd name="connsiteX3" fmla="*/ 367665 w 461892"/>
              <a:gd name="connsiteY3" fmla="*/ 811530 h 1146810"/>
              <a:gd name="connsiteX4" fmla="*/ 421481 w 461892"/>
              <a:gd name="connsiteY4" fmla="*/ 947737 h 1146810"/>
              <a:gd name="connsiteX5" fmla="*/ 459105 w 461892"/>
              <a:gd name="connsiteY5" fmla="*/ 1024890 h 1146810"/>
              <a:gd name="connsiteX6" fmla="*/ 459105 w 461892"/>
              <a:gd name="connsiteY6" fmla="*/ 1123950 h 1146810"/>
              <a:gd name="connsiteX7" fmla="*/ 436245 w 461892"/>
              <a:gd name="connsiteY7" fmla="*/ 1146810 h 1146810"/>
              <a:gd name="connsiteX0" fmla="*/ 0 w 461892"/>
              <a:gd name="connsiteY0" fmla="*/ 0 h 1146810"/>
              <a:gd name="connsiteX1" fmla="*/ 189547 w 461892"/>
              <a:gd name="connsiteY1" fmla="*/ 388144 h 1146810"/>
              <a:gd name="connsiteX2" fmla="*/ 287179 w 461892"/>
              <a:gd name="connsiteY2" fmla="*/ 627697 h 1146810"/>
              <a:gd name="connsiteX3" fmla="*/ 367665 w 461892"/>
              <a:gd name="connsiteY3" fmla="*/ 811530 h 1146810"/>
              <a:gd name="connsiteX4" fmla="*/ 421481 w 461892"/>
              <a:gd name="connsiteY4" fmla="*/ 947737 h 1146810"/>
              <a:gd name="connsiteX5" fmla="*/ 459105 w 461892"/>
              <a:gd name="connsiteY5" fmla="*/ 1024890 h 1146810"/>
              <a:gd name="connsiteX6" fmla="*/ 459105 w 461892"/>
              <a:gd name="connsiteY6" fmla="*/ 1123950 h 1146810"/>
              <a:gd name="connsiteX7" fmla="*/ 436245 w 461892"/>
              <a:gd name="connsiteY7" fmla="*/ 1146810 h 1146810"/>
              <a:gd name="connsiteX0" fmla="*/ 0 w 459609"/>
              <a:gd name="connsiteY0" fmla="*/ 0 h 1146810"/>
              <a:gd name="connsiteX1" fmla="*/ 189547 w 459609"/>
              <a:gd name="connsiteY1" fmla="*/ 388144 h 1146810"/>
              <a:gd name="connsiteX2" fmla="*/ 287179 w 459609"/>
              <a:gd name="connsiteY2" fmla="*/ 627697 h 1146810"/>
              <a:gd name="connsiteX3" fmla="*/ 367665 w 459609"/>
              <a:gd name="connsiteY3" fmla="*/ 811530 h 1146810"/>
              <a:gd name="connsiteX4" fmla="*/ 421481 w 459609"/>
              <a:gd name="connsiteY4" fmla="*/ 947737 h 1146810"/>
              <a:gd name="connsiteX5" fmla="*/ 449580 w 459609"/>
              <a:gd name="connsiteY5" fmla="*/ 1039177 h 1146810"/>
              <a:gd name="connsiteX6" fmla="*/ 459105 w 459609"/>
              <a:gd name="connsiteY6" fmla="*/ 1123950 h 1146810"/>
              <a:gd name="connsiteX7" fmla="*/ 436245 w 459609"/>
              <a:gd name="connsiteY7" fmla="*/ 1146810 h 1146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9609" h="1146810">
                <a:moveTo>
                  <a:pt x="0" y="0"/>
                </a:moveTo>
                <a:cubicBezTo>
                  <a:pt x="63500" y="171132"/>
                  <a:pt x="134541" y="276384"/>
                  <a:pt x="189547" y="388144"/>
                </a:cubicBezTo>
                <a:cubicBezTo>
                  <a:pt x="244553" y="499904"/>
                  <a:pt x="238443" y="511889"/>
                  <a:pt x="287179" y="627697"/>
                </a:cubicBezTo>
                <a:cubicBezTo>
                  <a:pt x="335915" y="743505"/>
                  <a:pt x="345281" y="758190"/>
                  <a:pt x="367665" y="811530"/>
                </a:cubicBezTo>
                <a:cubicBezTo>
                  <a:pt x="390049" y="864870"/>
                  <a:pt x="407828" y="909796"/>
                  <a:pt x="421481" y="947737"/>
                </a:cubicBezTo>
                <a:cubicBezTo>
                  <a:pt x="435134" y="985678"/>
                  <a:pt x="443309" y="1009808"/>
                  <a:pt x="449580" y="1039177"/>
                </a:cubicBezTo>
                <a:cubicBezTo>
                  <a:pt x="455851" y="1068546"/>
                  <a:pt x="461328" y="1106011"/>
                  <a:pt x="459105" y="1123950"/>
                </a:cubicBezTo>
                <a:cubicBezTo>
                  <a:pt x="456882" y="1141889"/>
                  <a:pt x="445770" y="1145540"/>
                  <a:pt x="436245" y="1146810"/>
                </a:cubicBezTo>
              </a:path>
            </a:pathLst>
          </a:cu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57" name="Freeform 2056"/>
          <p:cNvSpPr/>
          <p:nvPr/>
        </p:nvSpPr>
        <p:spPr>
          <a:xfrm>
            <a:off x="2656785" y="1540068"/>
            <a:ext cx="1146175" cy="1632408"/>
          </a:xfrm>
          <a:custGeom>
            <a:avLst/>
            <a:gdLst>
              <a:gd name="connsiteX0" fmla="*/ 1146175 w 1146175"/>
              <a:gd name="connsiteY0" fmla="*/ 1616075 h 1632408"/>
              <a:gd name="connsiteX1" fmla="*/ 1095375 w 1146175"/>
              <a:gd name="connsiteY1" fmla="*/ 1631950 h 1632408"/>
              <a:gd name="connsiteX2" fmla="*/ 1041400 w 1146175"/>
              <a:gd name="connsiteY2" fmla="*/ 1600200 h 1632408"/>
              <a:gd name="connsiteX3" fmla="*/ 981075 w 1146175"/>
              <a:gd name="connsiteY3" fmla="*/ 1527175 h 1632408"/>
              <a:gd name="connsiteX4" fmla="*/ 911225 w 1146175"/>
              <a:gd name="connsiteY4" fmla="*/ 1444625 h 1632408"/>
              <a:gd name="connsiteX5" fmla="*/ 822325 w 1146175"/>
              <a:gd name="connsiteY5" fmla="*/ 1330325 h 1632408"/>
              <a:gd name="connsiteX6" fmla="*/ 688975 w 1146175"/>
              <a:gd name="connsiteY6" fmla="*/ 1168400 h 1632408"/>
              <a:gd name="connsiteX7" fmla="*/ 603250 w 1146175"/>
              <a:gd name="connsiteY7" fmla="*/ 1028700 h 1632408"/>
              <a:gd name="connsiteX8" fmla="*/ 533400 w 1146175"/>
              <a:gd name="connsiteY8" fmla="*/ 920750 h 1632408"/>
              <a:gd name="connsiteX9" fmla="*/ 450850 w 1146175"/>
              <a:gd name="connsiteY9" fmla="*/ 793750 h 1632408"/>
              <a:gd name="connsiteX10" fmla="*/ 365125 w 1146175"/>
              <a:gd name="connsiteY10" fmla="*/ 650875 h 1632408"/>
              <a:gd name="connsiteX11" fmla="*/ 273050 w 1146175"/>
              <a:gd name="connsiteY11" fmla="*/ 485775 h 1632408"/>
              <a:gd name="connsiteX12" fmla="*/ 193675 w 1146175"/>
              <a:gd name="connsiteY12" fmla="*/ 358775 h 1632408"/>
              <a:gd name="connsiteX13" fmla="*/ 98425 w 1146175"/>
              <a:gd name="connsiteY13" fmla="*/ 200025 h 1632408"/>
              <a:gd name="connsiteX14" fmla="*/ 38100 w 1146175"/>
              <a:gd name="connsiteY14" fmla="*/ 98425 h 1632408"/>
              <a:gd name="connsiteX15" fmla="*/ 0 w 1146175"/>
              <a:gd name="connsiteY15" fmla="*/ 0 h 1632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146175" h="1632408">
                <a:moveTo>
                  <a:pt x="1146175" y="1616075"/>
                </a:moveTo>
                <a:cubicBezTo>
                  <a:pt x="1129506" y="1625335"/>
                  <a:pt x="1112838" y="1634596"/>
                  <a:pt x="1095375" y="1631950"/>
                </a:cubicBezTo>
                <a:cubicBezTo>
                  <a:pt x="1077912" y="1629304"/>
                  <a:pt x="1060450" y="1617662"/>
                  <a:pt x="1041400" y="1600200"/>
                </a:cubicBezTo>
                <a:cubicBezTo>
                  <a:pt x="1022350" y="1582738"/>
                  <a:pt x="1002771" y="1553104"/>
                  <a:pt x="981075" y="1527175"/>
                </a:cubicBezTo>
                <a:cubicBezTo>
                  <a:pt x="959379" y="1501246"/>
                  <a:pt x="937683" y="1477433"/>
                  <a:pt x="911225" y="1444625"/>
                </a:cubicBezTo>
                <a:cubicBezTo>
                  <a:pt x="884767" y="1411817"/>
                  <a:pt x="859367" y="1376362"/>
                  <a:pt x="822325" y="1330325"/>
                </a:cubicBezTo>
                <a:cubicBezTo>
                  <a:pt x="785283" y="1284288"/>
                  <a:pt x="725488" y="1218671"/>
                  <a:pt x="688975" y="1168400"/>
                </a:cubicBezTo>
                <a:cubicBezTo>
                  <a:pt x="652462" y="1118129"/>
                  <a:pt x="629179" y="1069975"/>
                  <a:pt x="603250" y="1028700"/>
                </a:cubicBezTo>
                <a:cubicBezTo>
                  <a:pt x="577321" y="987425"/>
                  <a:pt x="533400" y="920750"/>
                  <a:pt x="533400" y="920750"/>
                </a:cubicBezTo>
                <a:cubicBezTo>
                  <a:pt x="508000" y="881592"/>
                  <a:pt x="478896" y="838729"/>
                  <a:pt x="450850" y="793750"/>
                </a:cubicBezTo>
                <a:cubicBezTo>
                  <a:pt x="422804" y="748771"/>
                  <a:pt x="394758" y="702204"/>
                  <a:pt x="365125" y="650875"/>
                </a:cubicBezTo>
                <a:cubicBezTo>
                  <a:pt x="335492" y="599546"/>
                  <a:pt x="301625" y="534458"/>
                  <a:pt x="273050" y="485775"/>
                </a:cubicBezTo>
                <a:cubicBezTo>
                  <a:pt x="244475" y="437092"/>
                  <a:pt x="222779" y="406400"/>
                  <a:pt x="193675" y="358775"/>
                </a:cubicBezTo>
                <a:cubicBezTo>
                  <a:pt x="164571" y="311150"/>
                  <a:pt x="124354" y="243417"/>
                  <a:pt x="98425" y="200025"/>
                </a:cubicBezTo>
                <a:cubicBezTo>
                  <a:pt x="72496" y="156633"/>
                  <a:pt x="54504" y="131763"/>
                  <a:pt x="38100" y="98425"/>
                </a:cubicBezTo>
                <a:cubicBezTo>
                  <a:pt x="21696" y="65087"/>
                  <a:pt x="10848" y="32543"/>
                  <a:pt x="0" y="0"/>
                </a:cubicBezTo>
              </a:path>
            </a:pathLst>
          </a:custGeom>
          <a:ln w="1905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074" name="Group 2073"/>
          <p:cNvGrpSpPr/>
          <p:nvPr/>
        </p:nvGrpSpPr>
        <p:grpSpPr>
          <a:xfrm>
            <a:off x="3236510" y="3216467"/>
            <a:ext cx="464848" cy="180976"/>
            <a:chOff x="3926176" y="3305174"/>
            <a:chExt cx="464848" cy="180976"/>
          </a:xfrm>
        </p:grpSpPr>
        <p:sp>
          <p:nvSpPr>
            <p:cNvPr id="2058" name="Oval 2057"/>
            <p:cNvSpPr/>
            <p:nvPr/>
          </p:nvSpPr>
          <p:spPr>
            <a:xfrm>
              <a:off x="3927138" y="3314700"/>
              <a:ext cx="461506" cy="17145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059" name="Group 2058"/>
            <p:cNvGrpSpPr/>
            <p:nvPr/>
          </p:nvGrpSpPr>
          <p:grpSpPr>
            <a:xfrm>
              <a:off x="3926176" y="3305174"/>
              <a:ext cx="464848" cy="175963"/>
              <a:chOff x="3926176" y="3305174"/>
              <a:chExt cx="464848" cy="175963"/>
            </a:xfrm>
          </p:grpSpPr>
          <p:sp>
            <p:nvSpPr>
              <p:cNvPr id="57" name="Arc 56"/>
              <p:cNvSpPr/>
              <p:nvPr/>
            </p:nvSpPr>
            <p:spPr>
              <a:xfrm rot="10800000">
                <a:off x="3928824" y="3305174"/>
                <a:ext cx="462200" cy="167337"/>
              </a:xfrm>
              <a:prstGeom prst="arc">
                <a:avLst>
                  <a:gd name="adj1" fmla="val 10842661"/>
                  <a:gd name="adj2" fmla="val 0"/>
                </a:avLst>
              </a:prstGeom>
              <a:no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8" name="Arc 57"/>
              <p:cNvSpPr/>
              <p:nvPr/>
            </p:nvSpPr>
            <p:spPr>
              <a:xfrm>
                <a:off x="3926176" y="3309938"/>
                <a:ext cx="460087" cy="171199"/>
              </a:xfrm>
              <a:prstGeom prst="arc">
                <a:avLst>
                  <a:gd name="adj1" fmla="val 10842661"/>
                  <a:gd name="adj2" fmla="val 0"/>
                </a:avLst>
              </a:prstGeom>
              <a:noFill/>
              <a:ln>
                <a:prstDash val="sysDash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59" name="Oval 58"/>
          <p:cNvSpPr/>
          <p:nvPr/>
        </p:nvSpPr>
        <p:spPr>
          <a:xfrm rot="19578831">
            <a:off x="2970206" y="4237807"/>
            <a:ext cx="816989" cy="367148"/>
          </a:xfrm>
          <a:prstGeom prst="ellipse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Arc 61"/>
          <p:cNvSpPr/>
          <p:nvPr/>
        </p:nvSpPr>
        <p:spPr>
          <a:xfrm rot="8811467">
            <a:off x="2962785" y="4246437"/>
            <a:ext cx="823813" cy="348254"/>
          </a:xfrm>
          <a:prstGeom prst="arc">
            <a:avLst>
              <a:gd name="adj1" fmla="val 10842661"/>
              <a:gd name="adj2" fmla="val 2833817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Arc 62"/>
          <p:cNvSpPr/>
          <p:nvPr/>
        </p:nvSpPr>
        <p:spPr>
          <a:xfrm rot="19611467">
            <a:off x="2946244" y="4243831"/>
            <a:ext cx="836581" cy="377375"/>
          </a:xfrm>
          <a:prstGeom prst="arc">
            <a:avLst>
              <a:gd name="adj1" fmla="val 14343041"/>
              <a:gd name="adj2" fmla="val 0"/>
            </a:avLst>
          </a:prstGeom>
          <a:noFill/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61" name="Freeform 2060"/>
          <p:cNvSpPr/>
          <p:nvPr/>
        </p:nvSpPr>
        <p:spPr>
          <a:xfrm>
            <a:off x="4087122" y="1492443"/>
            <a:ext cx="95250" cy="967798"/>
          </a:xfrm>
          <a:custGeom>
            <a:avLst/>
            <a:gdLst>
              <a:gd name="connsiteX0" fmla="*/ 2381 w 95250"/>
              <a:gd name="connsiteY0" fmla="*/ 0 h 967798"/>
              <a:gd name="connsiteX1" fmla="*/ 0 w 95250"/>
              <a:gd name="connsiteY1" fmla="*/ 204788 h 967798"/>
              <a:gd name="connsiteX2" fmla="*/ 2381 w 95250"/>
              <a:gd name="connsiteY2" fmla="*/ 400050 h 967798"/>
              <a:gd name="connsiteX3" fmla="*/ 11906 w 95250"/>
              <a:gd name="connsiteY3" fmla="*/ 600075 h 967798"/>
              <a:gd name="connsiteX4" fmla="*/ 26193 w 95250"/>
              <a:gd name="connsiteY4" fmla="*/ 733425 h 967798"/>
              <a:gd name="connsiteX5" fmla="*/ 35718 w 95250"/>
              <a:gd name="connsiteY5" fmla="*/ 845344 h 967798"/>
              <a:gd name="connsiteX6" fmla="*/ 54768 w 95250"/>
              <a:gd name="connsiteY6" fmla="*/ 935831 h 967798"/>
              <a:gd name="connsiteX7" fmla="*/ 64293 w 95250"/>
              <a:gd name="connsiteY7" fmla="*/ 966788 h 967798"/>
              <a:gd name="connsiteX8" fmla="*/ 95250 w 95250"/>
              <a:gd name="connsiteY8" fmla="*/ 957263 h 967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5250" h="967798">
                <a:moveTo>
                  <a:pt x="2381" y="0"/>
                </a:moveTo>
                <a:cubicBezTo>
                  <a:pt x="1190" y="69056"/>
                  <a:pt x="0" y="138113"/>
                  <a:pt x="0" y="204788"/>
                </a:cubicBezTo>
                <a:cubicBezTo>
                  <a:pt x="0" y="271463"/>
                  <a:pt x="397" y="334169"/>
                  <a:pt x="2381" y="400050"/>
                </a:cubicBezTo>
                <a:cubicBezTo>
                  <a:pt x="4365" y="465931"/>
                  <a:pt x="7937" y="544512"/>
                  <a:pt x="11906" y="600075"/>
                </a:cubicBezTo>
                <a:cubicBezTo>
                  <a:pt x="15875" y="655638"/>
                  <a:pt x="22224" y="692547"/>
                  <a:pt x="26193" y="733425"/>
                </a:cubicBezTo>
                <a:cubicBezTo>
                  <a:pt x="30162" y="774303"/>
                  <a:pt x="30956" y="811610"/>
                  <a:pt x="35718" y="845344"/>
                </a:cubicBezTo>
                <a:cubicBezTo>
                  <a:pt x="40480" y="879078"/>
                  <a:pt x="50006" y="915590"/>
                  <a:pt x="54768" y="935831"/>
                </a:cubicBezTo>
                <a:cubicBezTo>
                  <a:pt x="59531" y="956072"/>
                  <a:pt x="57546" y="963216"/>
                  <a:pt x="64293" y="966788"/>
                </a:cubicBezTo>
                <a:cubicBezTo>
                  <a:pt x="71040" y="970360"/>
                  <a:pt x="83145" y="963811"/>
                  <a:pt x="95250" y="957263"/>
                </a:cubicBez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48" name="Oval 2047"/>
          <p:cNvSpPr/>
          <p:nvPr/>
        </p:nvSpPr>
        <p:spPr>
          <a:xfrm>
            <a:off x="2348958" y="1444843"/>
            <a:ext cx="2232248" cy="576064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350CFFA6-3158-4FE3-A32A-C23C5416516E}"/>
              </a:ext>
            </a:extLst>
          </p:cNvPr>
          <p:cNvSpPr/>
          <p:nvPr/>
        </p:nvSpPr>
        <p:spPr>
          <a:xfrm>
            <a:off x="3943350" y="1466851"/>
            <a:ext cx="228600" cy="1228725"/>
          </a:xfrm>
          <a:custGeom>
            <a:avLst/>
            <a:gdLst>
              <a:gd name="connsiteX0" fmla="*/ 228600 w 228600"/>
              <a:gd name="connsiteY0" fmla="*/ 476250 h 1228725"/>
              <a:gd name="connsiteX1" fmla="*/ 0 w 228600"/>
              <a:gd name="connsiteY1" fmla="*/ 0 h 1228725"/>
              <a:gd name="connsiteX2" fmla="*/ 0 w 228600"/>
              <a:gd name="connsiteY2" fmla="*/ 819150 h 1228725"/>
              <a:gd name="connsiteX3" fmla="*/ 19050 w 228600"/>
              <a:gd name="connsiteY3" fmla="*/ 1028700 h 1228725"/>
              <a:gd name="connsiteX4" fmla="*/ 28575 w 228600"/>
              <a:gd name="connsiteY4" fmla="*/ 1162050 h 1228725"/>
              <a:gd name="connsiteX5" fmla="*/ 57150 w 228600"/>
              <a:gd name="connsiteY5" fmla="*/ 1219200 h 1228725"/>
              <a:gd name="connsiteX6" fmla="*/ 95250 w 228600"/>
              <a:gd name="connsiteY6" fmla="*/ 1228725 h 1228725"/>
              <a:gd name="connsiteX7" fmla="*/ 171450 w 228600"/>
              <a:gd name="connsiteY7" fmla="*/ 1009650 h 1228725"/>
              <a:gd name="connsiteX8" fmla="*/ 209550 w 228600"/>
              <a:gd name="connsiteY8" fmla="*/ 742950 h 1228725"/>
              <a:gd name="connsiteX9" fmla="*/ 228600 w 228600"/>
              <a:gd name="connsiteY9" fmla="*/ 476250 h 1228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8600" h="1228725">
                <a:moveTo>
                  <a:pt x="228600" y="476250"/>
                </a:moveTo>
                <a:lnTo>
                  <a:pt x="0" y="0"/>
                </a:lnTo>
                <a:lnTo>
                  <a:pt x="0" y="819150"/>
                </a:lnTo>
                <a:lnTo>
                  <a:pt x="19050" y="1028700"/>
                </a:lnTo>
                <a:lnTo>
                  <a:pt x="28575" y="1162050"/>
                </a:lnTo>
                <a:lnTo>
                  <a:pt x="57150" y="1219200"/>
                </a:lnTo>
                <a:lnTo>
                  <a:pt x="95250" y="1228725"/>
                </a:lnTo>
                <a:lnTo>
                  <a:pt x="171450" y="1009650"/>
                </a:lnTo>
                <a:lnTo>
                  <a:pt x="209550" y="742950"/>
                </a:lnTo>
                <a:lnTo>
                  <a:pt x="228600" y="47625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70D7553-AE12-4017-BBBA-FF037D7E4573}"/>
              </a:ext>
            </a:extLst>
          </p:cNvPr>
          <p:cNvSpPr/>
          <p:nvPr/>
        </p:nvSpPr>
        <p:spPr>
          <a:xfrm>
            <a:off x="3790950" y="4724400"/>
            <a:ext cx="400050" cy="1276350"/>
          </a:xfrm>
          <a:custGeom>
            <a:avLst/>
            <a:gdLst>
              <a:gd name="connsiteX0" fmla="*/ 390525 w 400050"/>
              <a:gd name="connsiteY0" fmla="*/ 1276350 h 1276350"/>
              <a:gd name="connsiteX1" fmla="*/ 0 w 400050"/>
              <a:gd name="connsiteY1" fmla="*/ 771525 h 1276350"/>
              <a:gd name="connsiteX2" fmla="*/ 47625 w 400050"/>
              <a:gd name="connsiteY2" fmla="*/ 276225 h 1276350"/>
              <a:gd name="connsiteX3" fmla="*/ 95250 w 400050"/>
              <a:gd name="connsiteY3" fmla="*/ 104775 h 1276350"/>
              <a:gd name="connsiteX4" fmla="*/ 142875 w 400050"/>
              <a:gd name="connsiteY4" fmla="*/ 9525 h 1276350"/>
              <a:gd name="connsiteX5" fmla="*/ 200025 w 400050"/>
              <a:gd name="connsiteY5" fmla="*/ 0 h 1276350"/>
              <a:gd name="connsiteX6" fmla="*/ 228600 w 400050"/>
              <a:gd name="connsiteY6" fmla="*/ 28575 h 1276350"/>
              <a:gd name="connsiteX7" fmla="*/ 285750 w 400050"/>
              <a:gd name="connsiteY7" fmla="*/ 133350 h 1276350"/>
              <a:gd name="connsiteX8" fmla="*/ 361950 w 400050"/>
              <a:gd name="connsiteY8" fmla="*/ 390525 h 1276350"/>
              <a:gd name="connsiteX9" fmla="*/ 400050 w 400050"/>
              <a:gd name="connsiteY9" fmla="*/ 790575 h 1276350"/>
              <a:gd name="connsiteX10" fmla="*/ 390525 w 400050"/>
              <a:gd name="connsiteY10" fmla="*/ 1019175 h 1276350"/>
              <a:gd name="connsiteX11" fmla="*/ 390525 w 400050"/>
              <a:gd name="connsiteY11" fmla="*/ 1276350 h 1276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00050" h="1276350">
                <a:moveTo>
                  <a:pt x="390525" y="1276350"/>
                </a:moveTo>
                <a:lnTo>
                  <a:pt x="0" y="771525"/>
                </a:lnTo>
                <a:lnTo>
                  <a:pt x="47625" y="276225"/>
                </a:lnTo>
                <a:lnTo>
                  <a:pt x="95250" y="104775"/>
                </a:lnTo>
                <a:lnTo>
                  <a:pt x="142875" y="9525"/>
                </a:lnTo>
                <a:lnTo>
                  <a:pt x="200025" y="0"/>
                </a:lnTo>
                <a:lnTo>
                  <a:pt x="228600" y="28575"/>
                </a:lnTo>
                <a:lnTo>
                  <a:pt x="285750" y="133350"/>
                </a:lnTo>
                <a:lnTo>
                  <a:pt x="361950" y="390525"/>
                </a:lnTo>
                <a:lnTo>
                  <a:pt x="400050" y="790575"/>
                </a:lnTo>
                <a:lnTo>
                  <a:pt x="390525" y="1019175"/>
                </a:lnTo>
                <a:lnTo>
                  <a:pt x="390525" y="127635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9C9E431-640E-43D5-80D1-F25409CE4740}"/>
              </a:ext>
            </a:extLst>
          </p:cNvPr>
          <p:cNvSpPr/>
          <p:nvPr/>
        </p:nvSpPr>
        <p:spPr>
          <a:xfrm>
            <a:off x="4038600" y="1943100"/>
            <a:ext cx="133350" cy="762000"/>
          </a:xfrm>
          <a:custGeom>
            <a:avLst/>
            <a:gdLst>
              <a:gd name="connsiteX0" fmla="*/ 133350 w 133350"/>
              <a:gd name="connsiteY0" fmla="*/ 0 h 762000"/>
              <a:gd name="connsiteX1" fmla="*/ 114300 w 133350"/>
              <a:gd name="connsiteY1" fmla="*/ 295275 h 762000"/>
              <a:gd name="connsiteX2" fmla="*/ 66675 w 133350"/>
              <a:gd name="connsiteY2" fmla="*/ 590550 h 762000"/>
              <a:gd name="connsiteX3" fmla="*/ 0 w 133350"/>
              <a:gd name="connsiteY3" fmla="*/ 76200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350" h="762000">
                <a:moveTo>
                  <a:pt x="133350" y="0"/>
                </a:moveTo>
                <a:cubicBezTo>
                  <a:pt x="129381" y="98425"/>
                  <a:pt x="125412" y="196850"/>
                  <a:pt x="114300" y="295275"/>
                </a:cubicBezTo>
                <a:cubicBezTo>
                  <a:pt x="103187" y="393700"/>
                  <a:pt x="85725" y="512763"/>
                  <a:pt x="66675" y="590550"/>
                </a:cubicBezTo>
                <a:cubicBezTo>
                  <a:pt x="47625" y="668337"/>
                  <a:pt x="23812" y="715168"/>
                  <a:pt x="0" y="762000"/>
                </a:cubicBezTo>
              </a:path>
            </a:pathLst>
          </a:cu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671DE2A-FC0D-4C37-86DF-972B37BAA3DE}"/>
              </a:ext>
            </a:extLst>
          </p:cNvPr>
          <p:cNvSpPr/>
          <p:nvPr/>
        </p:nvSpPr>
        <p:spPr>
          <a:xfrm>
            <a:off x="3924025" y="1466850"/>
            <a:ext cx="105050" cy="1257300"/>
          </a:xfrm>
          <a:custGeom>
            <a:avLst/>
            <a:gdLst>
              <a:gd name="connsiteX0" fmla="*/ 9800 w 105050"/>
              <a:gd name="connsiteY0" fmla="*/ 0 h 1257300"/>
              <a:gd name="connsiteX1" fmla="*/ 275 w 105050"/>
              <a:gd name="connsiteY1" fmla="*/ 390525 h 1257300"/>
              <a:gd name="connsiteX2" fmla="*/ 19325 w 105050"/>
              <a:gd name="connsiteY2" fmla="*/ 781050 h 1257300"/>
              <a:gd name="connsiteX3" fmla="*/ 47900 w 105050"/>
              <a:gd name="connsiteY3" fmla="*/ 1162050 h 1257300"/>
              <a:gd name="connsiteX4" fmla="*/ 76475 w 105050"/>
              <a:gd name="connsiteY4" fmla="*/ 1228725 h 1257300"/>
              <a:gd name="connsiteX5" fmla="*/ 105050 w 105050"/>
              <a:gd name="connsiteY5" fmla="*/ 1257300 h 1257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5050" h="1257300">
                <a:moveTo>
                  <a:pt x="9800" y="0"/>
                </a:moveTo>
                <a:cubicBezTo>
                  <a:pt x="4243" y="130175"/>
                  <a:pt x="-1313" y="260350"/>
                  <a:pt x="275" y="390525"/>
                </a:cubicBezTo>
                <a:cubicBezTo>
                  <a:pt x="1862" y="520700"/>
                  <a:pt x="11388" y="652463"/>
                  <a:pt x="19325" y="781050"/>
                </a:cubicBezTo>
                <a:cubicBezTo>
                  <a:pt x="27262" y="909637"/>
                  <a:pt x="38375" y="1087438"/>
                  <a:pt x="47900" y="1162050"/>
                </a:cubicBezTo>
                <a:cubicBezTo>
                  <a:pt x="57425" y="1236662"/>
                  <a:pt x="76475" y="1228725"/>
                  <a:pt x="76475" y="1228725"/>
                </a:cubicBezTo>
                <a:cubicBezTo>
                  <a:pt x="86000" y="1244600"/>
                  <a:pt x="95525" y="1250950"/>
                  <a:pt x="105050" y="1257300"/>
                </a:cubicBezTo>
              </a:path>
            </a:pathLst>
          </a:custGeom>
          <a:ln w="28575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5412266-AD42-4D5A-8E69-8908DFC8DC18}"/>
              </a:ext>
            </a:extLst>
          </p:cNvPr>
          <p:cNvSpPr/>
          <p:nvPr/>
        </p:nvSpPr>
        <p:spPr>
          <a:xfrm>
            <a:off x="4010026" y="4733926"/>
            <a:ext cx="181891" cy="1266825"/>
          </a:xfrm>
          <a:custGeom>
            <a:avLst/>
            <a:gdLst>
              <a:gd name="connsiteX0" fmla="*/ 0 w 181891"/>
              <a:gd name="connsiteY0" fmla="*/ 0 h 1266825"/>
              <a:gd name="connsiteX1" fmla="*/ 104775 w 181891"/>
              <a:gd name="connsiteY1" fmla="*/ 219075 h 1266825"/>
              <a:gd name="connsiteX2" fmla="*/ 161925 w 181891"/>
              <a:gd name="connsiteY2" fmla="*/ 504825 h 1266825"/>
              <a:gd name="connsiteX3" fmla="*/ 171450 w 181891"/>
              <a:gd name="connsiteY3" fmla="*/ 857250 h 1266825"/>
              <a:gd name="connsiteX4" fmla="*/ 180975 w 181891"/>
              <a:gd name="connsiteY4" fmla="*/ 1095375 h 1266825"/>
              <a:gd name="connsiteX5" fmla="*/ 180975 w 181891"/>
              <a:gd name="connsiteY5" fmla="*/ 1266825 h 1266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1891" h="1266825">
                <a:moveTo>
                  <a:pt x="0" y="0"/>
                </a:moveTo>
                <a:cubicBezTo>
                  <a:pt x="38894" y="67469"/>
                  <a:pt x="77788" y="134938"/>
                  <a:pt x="104775" y="219075"/>
                </a:cubicBezTo>
                <a:cubicBezTo>
                  <a:pt x="131762" y="303212"/>
                  <a:pt x="150813" y="398463"/>
                  <a:pt x="161925" y="504825"/>
                </a:cubicBezTo>
                <a:cubicBezTo>
                  <a:pt x="173037" y="611187"/>
                  <a:pt x="168275" y="758825"/>
                  <a:pt x="171450" y="857250"/>
                </a:cubicBezTo>
                <a:cubicBezTo>
                  <a:pt x="174625" y="955675"/>
                  <a:pt x="179388" y="1027113"/>
                  <a:pt x="180975" y="1095375"/>
                </a:cubicBezTo>
                <a:cubicBezTo>
                  <a:pt x="182562" y="1163637"/>
                  <a:pt x="181768" y="1215231"/>
                  <a:pt x="180975" y="1266825"/>
                </a:cubicBezTo>
              </a:path>
            </a:pathLst>
          </a:cu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DAD4FE2-73A0-4823-817B-807877A32D61}"/>
              </a:ext>
            </a:extLst>
          </p:cNvPr>
          <p:cNvSpPr/>
          <p:nvPr/>
        </p:nvSpPr>
        <p:spPr>
          <a:xfrm>
            <a:off x="3790951" y="4714875"/>
            <a:ext cx="200025" cy="819150"/>
          </a:xfrm>
          <a:custGeom>
            <a:avLst/>
            <a:gdLst>
              <a:gd name="connsiteX0" fmla="*/ 200025 w 200025"/>
              <a:gd name="connsiteY0" fmla="*/ 0 h 819150"/>
              <a:gd name="connsiteX1" fmla="*/ 133350 w 200025"/>
              <a:gd name="connsiteY1" fmla="*/ 57150 h 819150"/>
              <a:gd name="connsiteX2" fmla="*/ 85725 w 200025"/>
              <a:gd name="connsiteY2" fmla="*/ 238125 h 819150"/>
              <a:gd name="connsiteX3" fmla="*/ 19050 w 200025"/>
              <a:gd name="connsiteY3" fmla="*/ 666750 h 819150"/>
              <a:gd name="connsiteX4" fmla="*/ 0 w 200025"/>
              <a:gd name="connsiteY4" fmla="*/ 819150 h 819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025" h="819150">
                <a:moveTo>
                  <a:pt x="200025" y="0"/>
                </a:moveTo>
                <a:cubicBezTo>
                  <a:pt x="176212" y="8731"/>
                  <a:pt x="152400" y="17462"/>
                  <a:pt x="133350" y="57150"/>
                </a:cubicBezTo>
                <a:cubicBezTo>
                  <a:pt x="114300" y="96838"/>
                  <a:pt x="104775" y="136525"/>
                  <a:pt x="85725" y="238125"/>
                </a:cubicBezTo>
                <a:cubicBezTo>
                  <a:pt x="66675" y="339725"/>
                  <a:pt x="33337" y="569913"/>
                  <a:pt x="19050" y="666750"/>
                </a:cubicBezTo>
                <a:cubicBezTo>
                  <a:pt x="4762" y="763588"/>
                  <a:pt x="2381" y="791369"/>
                  <a:pt x="0" y="819150"/>
                </a:cubicBezTo>
              </a:path>
            </a:pathLst>
          </a:custGeom>
          <a:ln w="28575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EA3ED56-6D3B-CD4F-9CEB-32B22D6E0E03}"/>
              </a:ext>
            </a:extLst>
          </p:cNvPr>
          <p:cNvGrpSpPr/>
          <p:nvPr/>
        </p:nvGrpSpPr>
        <p:grpSpPr>
          <a:xfrm>
            <a:off x="1676400" y="215901"/>
            <a:ext cx="9143074" cy="599127"/>
            <a:chOff x="0" y="13335"/>
            <a:chExt cx="9144218" cy="599127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31" name="TextBox 32">
              <a:extLst>
                <a:ext uri="{FF2B5EF4-FFF2-40B4-BE49-F238E27FC236}">
                  <a16:creationId xmlns:a16="http://schemas.microsoft.com/office/drawing/2014/main" id="{C32BCFA1-BB43-F64E-9033-B3A720A13190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What can you spot? Conic graphs</a:t>
              </a:r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2BE34C35-B5B0-644D-A67A-5C557968E54B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grpFill/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A90EC547-345E-CD4F-92BE-AC67A94086E6}"/>
              </a:ext>
            </a:extLst>
          </p:cNvPr>
          <p:cNvSpPr txBox="1"/>
          <p:nvPr/>
        </p:nvSpPr>
        <p:spPr>
          <a:xfrm>
            <a:off x="7347833" y="1376733"/>
            <a:ext cx="30292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Obtained when the plane is parallel to the base of the cones.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E3680F3-0790-3641-85D9-47DF8C3FB04D}"/>
              </a:ext>
            </a:extLst>
          </p:cNvPr>
          <p:cNvSpPr txBox="1"/>
          <p:nvPr/>
        </p:nvSpPr>
        <p:spPr>
          <a:xfrm>
            <a:off x="5356372" y="2772623"/>
            <a:ext cx="1585714" cy="584775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accent5"/>
                </a:solidFill>
              </a:rPr>
              <a:t>Ellipse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21944C6-B481-C347-810D-999A842169A5}"/>
              </a:ext>
            </a:extLst>
          </p:cNvPr>
          <p:cNvSpPr txBox="1"/>
          <p:nvPr/>
        </p:nvSpPr>
        <p:spPr>
          <a:xfrm>
            <a:off x="7281485" y="2764829"/>
            <a:ext cx="3161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The plane is less steep than the surface of the cone.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4E067C5-FF6A-A549-A137-E700633D01A9}"/>
              </a:ext>
            </a:extLst>
          </p:cNvPr>
          <p:cNvSpPr txBox="1"/>
          <p:nvPr/>
        </p:nvSpPr>
        <p:spPr>
          <a:xfrm>
            <a:off x="5237010" y="4139625"/>
            <a:ext cx="1738364" cy="584775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accent6"/>
                </a:solidFill>
              </a:rPr>
              <a:t>Parabola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DDE76AB-B7AA-444A-9684-DAB661F2E1B9}"/>
              </a:ext>
            </a:extLst>
          </p:cNvPr>
          <p:cNvSpPr txBox="1"/>
          <p:nvPr/>
        </p:nvSpPr>
        <p:spPr>
          <a:xfrm>
            <a:off x="7281485" y="4154391"/>
            <a:ext cx="3161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Plane is parallel to the surface of the cone.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16EA674-C316-7A4A-AF7E-0AC38FA4847E}"/>
              </a:ext>
            </a:extLst>
          </p:cNvPr>
          <p:cNvSpPr txBox="1"/>
          <p:nvPr/>
        </p:nvSpPr>
        <p:spPr>
          <a:xfrm>
            <a:off x="5041855" y="5241637"/>
            <a:ext cx="2016225" cy="584775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FFFF00"/>
                </a:solidFill>
              </a:rPr>
              <a:t>Hyperbola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9654DE6-53A9-B247-A54D-7A86686133F7}"/>
              </a:ext>
            </a:extLst>
          </p:cNvPr>
          <p:cNvSpPr txBox="1"/>
          <p:nvPr/>
        </p:nvSpPr>
        <p:spPr>
          <a:xfrm>
            <a:off x="7281485" y="5169524"/>
            <a:ext cx="31619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The plane is steeper than the surface of the cone, so intersects both cones.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5059101-B6B6-9E43-B132-7430770C18FE}"/>
              </a:ext>
            </a:extLst>
          </p:cNvPr>
          <p:cNvSpPr txBox="1"/>
          <p:nvPr/>
        </p:nvSpPr>
        <p:spPr>
          <a:xfrm>
            <a:off x="5344116" y="1399547"/>
            <a:ext cx="1585053" cy="584775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C00000"/>
                </a:solidFill>
              </a:rPr>
              <a:t>Circle</a:t>
            </a:r>
          </a:p>
        </p:txBody>
      </p:sp>
    </p:spTree>
    <p:extLst>
      <p:ext uri="{BB962C8B-B14F-4D97-AF65-F5344CB8AC3E}">
        <p14:creationId xmlns:p14="http://schemas.microsoft.com/office/powerpoint/2010/main" val="3044396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 animBg="1"/>
      <p:bldP spid="37" grpId="0" animBg="1"/>
      <p:bldP spid="38" grpId="0"/>
      <p:bldP spid="41" grpId="0" animBg="1"/>
      <p:bldP spid="42" grpId="0"/>
      <p:bldP spid="4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>
            <a:extLst>
              <a:ext uri="{FF2B5EF4-FFF2-40B4-BE49-F238E27FC236}">
                <a16:creationId xmlns:a16="http://schemas.microsoft.com/office/drawing/2014/main" id="{1F2DA316-A571-C245-BB30-422A0D4C3F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945007" y="1997858"/>
            <a:ext cx="5874249" cy="3515634"/>
          </a:xfrm>
        </p:spPr>
        <p:txBody>
          <a:bodyPr>
            <a:normAutofit/>
          </a:bodyPr>
          <a:lstStyle/>
          <a:p>
            <a:r>
              <a:rPr lang="en-GB" altLang="en-US" sz="3600" dirty="0"/>
              <a:t>Is </a:t>
            </a:r>
            <a:r>
              <a:rPr lang="en-US" sz="3600" dirty="0"/>
              <a:t>𝑥</a:t>
            </a:r>
            <a:r>
              <a:rPr lang="en-GB" altLang="en-US" sz="3600" baseline="30000" dirty="0"/>
              <a:t>2</a:t>
            </a:r>
            <a:r>
              <a:rPr lang="en-GB" altLang="en-US" sz="3600" dirty="0"/>
              <a:t> + </a:t>
            </a:r>
            <a:r>
              <a:rPr lang="en-US" sz="3600" dirty="0"/>
              <a:t>𝑦</a:t>
            </a:r>
            <a:r>
              <a:rPr lang="en-GB" altLang="en-US" sz="3600" baseline="30000" dirty="0"/>
              <a:t>2</a:t>
            </a:r>
            <a:r>
              <a:rPr lang="en-GB" altLang="en-US" sz="3600" dirty="0"/>
              <a:t> =</a:t>
            </a:r>
            <a:r>
              <a:rPr lang="en-US" sz="3600" dirty="0">
                <a:solidFill>
                  <a:srgbClr val="C00000"/>
                </a:solidFill>
              </a:rPr>
              <a:t>𝑟</a:t>
            </a:r>
            <a:r>
              <a:rPr lang="en-GB" altLang="en-US" sz="3600" baseline="30000" dirty="0"/>
              <a:t>2</a:t>
            </a:r>
          </a:p>
          <a:p>
            <a:r>
              <a:rPr lang="en-GB" altLang="en-US" sz="3600" dirty="0"/>
              <a:t>Where</a:t>
            </a:r>
          </a:p>
          <a:p>
            <a:pPr lvl="1"/>
            <a:r>
              <a:rPr lang="en-GB" altLang="en-US" sz="3600" dirty="0"/>
              <a:t>The circle has centre (0,0)</a:t>
            </a:r>
          </a:p>
          <a:p>
            <a:pPr lvl="1"/>
            <a:r>
              <a:rPr lang="en-GB" altLang="en-US" sz="3600" dirty="0"/>
              <a:t>It’s radius is </a:t>
            </a:r>
            <a:r>
              <a:rPr lang="en-US" sz="3600" dirty="0">
                <a:solidFill>
                  <a:srgbClr val="C00000"/>
                </a:solidFill>
              </a:rPr>
              <a:t>𝑟</a:t>
            </a:r>
            <a:r>
              <a:rPr lang="en-US" sz="3600" dirty="0"/>
              <a:t> </a:t>
            </a:r>
            <a:r>
              <a:rPr lang="en-GB" altLang="en-US" sz="3600" dirty="0"/>
              <a:t>	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28D33A-A7CF-DA4B-86CC-3462ADFCB9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978" y="1007755"/>
            <a:ext cx="4169317" cy="4232809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163157FE-7C62-134D-B73D-2C307568850B}"/>
              </a:ext>
            </a:extLst>
          </p:cNvPr>
          <p:cNvGrpSpPr/>
          <p:nvPr/>
        </p:nvGrpSpPr>
        <p:grpSpPr>
          <a:xfrm>
            <a:off x="1676400" y="215901"/>
            <a:ext cx="9143074" cy="599127"/>
            <a:chOff x="0" y="13335"/>
            <a:chExt cx="9144218" cy="599127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6" name="TextBox 32">
              <a:extLst>
                <a:ext uri="{FF2B5EF4-FFF2-40B4-BE49-F238E27FC236}">
                  <a16:creationId xmlns:a16="http://schemas.microsoft.com/office/drawing/2014/main" id="{2ACCEEE7-90A4-B944-9F09-DF31F43A6FE8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Equation of a Circle: ‘centre--radius’ form</a:t>
              </a: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11E23F23-53D6-4B44-80AA-8EAA0B1CDFA6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grpFill/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6095B459-C899-614A-A50C-04C4AE6442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4800" y="5240564"/>
            <a:ext cx="9042400" cy="113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876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>
            <a:extLst>
              <a:ext uri="{FF2B5EF4-FFF2-40B4-BE49-F238E27FC236}">
                <a16:creationId xmlns:a16="http://schemas.microsoft.com/office/drawing/2014/main" id="{1F2DA316-A571-C245-BB30-422A0D4C3F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01913" y="1499259"/>
            <a:ext cx="9846799" cy="4555091"/>
          </a:xfrm>
        </p:spPr>
        <p:txBody>
          <a:bodyPr>
            <a:normAutofit/>
          </a:bodyPr>
          <a:lstStyle/>
          <a:p>
            <a:r>
              <a:rPr lang="en-GB" altLang="en-US" sz="3600" dirty="0"/>
              <a:t>Write down the equation of the circle with centre (−3,5) and radius 2.</a:t>
            </a:r>
          </a:p>
          <a:p>
            <a:r>
              <a:rPr lang="en-GB" altLang="en-US" sz="3600" dirty="0"/>
              <a:t>Solution</a:t>
            </a:r>
          </a:p>
          <a:p>
            <a:r>
              <a:rPr lang="en-GB" altLang="en-US" sz="3600" dirty="0"/>
              <a:t>If the radius is 2 and the centre is the point (−3,5), then the equation will be</a:t>
            </a:r>
          </a:p>
          <a:p>
            <a:r>
              <a:rPr lang="en-GB" altLang="en-US" sz="3600" dirty="0">
                <a:solidFill>
                  <a:schemeClr val="tx1"/>
                </a:solidFill>
              </a:rPr>
              <a:t>(𝑥−(−3))</a:t>
            </a:r>
            <a:r>
              <a:rPr lang="en-GB" altLang="en-US" sz="3600" baseline="30000" dirty="0">
                <a:solidFill>
                  <a:schemeClr val="tx1"/>
                </a:solidFill>
              </a:rPr>
              <a:t>2 </a:t>
            </a:r>
            <a:r>
              <a:rPr lang="en-GB" altLang="en-US" sz="3600" dirty="0">
                <a:solidFill>
                  <a:schemeClr val="tx1"/>
                </a:solidFill>
              </a:rPr>
              <a:t>+(𝑦−5)</a:t>
            </a:r>
            <a:r>
              <a:rPr lang="en-GB" altLang="en-US" sz="3600" baseline="30000" dirty="0">
                <a:solidFill>
                  <a:schemeClr val="tx1"/>
                </a:solidFill>
              </a:rPr>
              <a:t>2</a:t>
            </a:r>
            <a:r>
              <a:rPr lang="en-GB" altLang="en-US" sz="3600" dirty="0">
                <a:solidFill>
                  <a:schemeClr val="tx1"/>
                </a:solidFill>
              </a:rPr>
              <a:t> = 2</a:t>
            </a:r>
            <a:r>
              <a:rPr lang="en-GB" altLang="en-US" sz="3600" baseline="30000" dirty="0">
                <a:solidFill>
                  <a:schemeClr val="tx1"/>
                </a:solidFill>
              </a:rPr>
              <a:t>2</a:t>
            </a:r>
          </a:p>
          <a:p>
            <a:r>
              <a:rPr lang="en-GB" altLang="en-US" sz="3600" dirty="0">
                <a:solidFill>
                  <a:schemeClr val="tx1"/>
                </a:solidFill>
              </a:rPr>
              <a:t>(𝑥+3)</a:t>
            </a:r>
            <a:r>
              <a:rPr lang="en-GB" altLang="en-US" sz="3600" baseline="30000" dirty="0">
                <a:solidFill>
                  <a:schemeClr val="tx1"/>
                </a:solidFill>
              </a:rPr>
              <a:t>2</a:t>
            </a:r>
            <a:r>
              <a:rPr lang="en-GB" altLang="en-US" sz="3600" dirty="0">
                <a:solidFill>
                  <a:schemeClr val="tx1"/>
                </a:solidFill>
              </a:rPr>
              <a:t> +(𝑦−5)</a:t>
            </a:r>
            <a:r>
              <a:rPr lang="en-GB" altLang="en-US" sz="3600" baseline="30000" dirty="0">
                <a:solidFill>
                  <a:schemeClr val="tx1"/>
                </a:solidFill>
              </a:rPr>
              <a:t>2</a:t>
            </a:r>
            <a:r>
              <a:rPr lang="en-GB" altLang="en-US" sz="3600" dirty="0">
                <a:solidFill>
                  <a:schemeClr val="tx1"/>
                </a:solidFill>
              </a:rPr>
              <a:t> = 4</a:t>
            </a:r>
            <a:endParaRPr lang="en-GB" altLang="en-US" sz="3600" baseline="30000" dirty="0">
              <a:solidFill>
                <a:schemeClr val="tx1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63157FE-7C62-134D-B73D-2C307568850B}"/>
              </a:ext>
            </a:extLst>
          </p:cNvPr>
          <p:cNvGrpSpPr/>
          <p:nvPr/>
        </p:nvGrpSpPr>
        <p:grpSpPr>
          <a:xfrm>
            <a:off x="1676618" y="204518"/>
            <a:ext cx="9142856" cy="599127"/>
            <a:chOff x="218" y="1952"/>
            <a:chExt cx="9144000" cy="599127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6" name="TextBox 32">
              <a:extLst>
                <a:ext uri="{FF2B5EF4-FFF2-40B4-BE49-F238E27FC236}">
                  <a16:creationId xmlns:a16="http://schemas.microsoft.com/office/drawing/2014/main" id="{2ACCEEE7-90A4-B944-9F09-DF31F43A6FE8}"/>
                </a:ext>
              </a:extLst>
            </p:cNvPr>
            <p:cNvSpPr txBox="1"/>
            <p:nvPr/>
          </p:nvSpPr>
          <p:spPr>
            <a:xfrm>
              <a:off x="218" y="1952"/>
              <a:ext cx="9144000" cy="59912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Determine the equation of the circle</a:t>
              </a: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11E23F23-53D6-4B44-80AA-8EAA0B1CDFA6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grpFill/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1026" name="Picture 2" descr="Example Images, Stock Photos &amp; Vectors | Shutterstock">
            <a:extLst>
              <a:ext uri="{FF2B5EF4-FFF2-40B4-BE49-F238E27FC236}">
                <a16:creationId xmlns:a16="http://schemas.microsoft.com/office/drawing/2014/main" id="{FB0370DD-68E3-D348-9BB3-242BCE03CE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165" y="5122436"/>
            <a:ext cx="2807607" cy="1115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3211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Rectangle 3">
                <a:extLst>
                  <a:ext uri="{FF2B5EF4-FFF2-40B4-BE49-F238E27FC236}">
                    <a16:creationId xmlns:a16="http://schemas.microsoft.com/office/drawing/2014/main" id="{1F2DA316-A571-C245-BB30-422A0D4C3F16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0" y="1025082"/>
                <a:ext cx="5729516" cy="5223315"/>
              </a:xfrm>
            </p:spPr>
            <p:txBody>
              <a:bodyPr>
                <a:noAutofit/>
              </a:bodyPr>
              <a:lstStyle/>
              <a:p>
                <a:r>
                  <a:rPr lang="en-GB" altLang="en-US" sz="2400" dirty="0"/>
                  <a:t>Find the centre and radius of the circle </a:t>
                </a:r>
                <a:r>
                  <a:rPr lang="en-GB" altLang="en-US" sz="2400" dirty="0">
                    <a:solidFill>
                      <a:schemeClr val="tx1"/>
                    </a:solidFill>
                  </a:rPr>
                  <a:t>(𝑥-1)</a:t>
                </a:r>
                <a:r>
                  <a:rPr lang="en-GB" altLang="en-US" sz="2400" baseline="30000" dirty="0">
                    <a:solidFill>
                      <a:schemeClr val="tx1"/>
                    </a:solidFill>
                  </a:rPr>
                  <a:t>2</a:t>
                </a:r>
                <a:r>
                  <a:rPr lang="en-GB" altLang="en-US" sz="2400" dirty="0">
                    <a:solidFill>
                      <a:schemeClr val="tx1"/>
                    </a:solidFill>
                  </a:rPr>
                  <a:t> +(𝑦−2)</a:t>
                </a:r>
                <a:r>
                  <a:rPr lang="en-GB" altLang="en-US" sz="2400" baseline="30000" dirty="0">
                    <a:solidFill>
                      <a:schemeClr val="tx1"/>
                    </a:solidFill>
                  </a:rPr>
                  <a:t>2</a:t>
                </a:r>
                <a:r>
                  <a:rPr lang="en-GB" altLang="en-US" sz="2400" dirty="0">
                    <a:solidFill>
                      <a:schemeClr val="tx1"/>
                    </a:solidFill>
                  </a:rPr>
                  <a:t> = 4 </a:t>
                </a:r>
                <a:endParaRPr lang="en-GB" altLang="en-US" sz="2400" dirty="0"/>
              </a:p>
              <a:p>
                <a:r>
                  <a:rPr lang="en-GB" altLang="en-US" sz="2400" dirty="0"/>
                  <a:t>The equation </a:t>
                </a:r>
                <a:r>
                  <a:rPr lang="en-GB" altLang="en-US" sz="2400" dirty="0">
                    <a:solidFill>
                      <a:schemeClr val="tx1"/>
                    </a:solidFill>
                  </a:rPr>
                  <a:t>(𝑥-1)</a:t>
                </a:r>
                <a:r>
                  <a:rPr lang="en-GB" altLang="en-US" sz="2400" baseline="30000" dirty="0">
                    <a:solidFill>
                      <a:schemeClr val="tx1"/>
                    </a:solidFill>
                  </a:rPr>
                  <a:t>2</a:t>
                </a:r>
                <a:r>
                  <a:rPr lang="en-GB" altLang="en-US" sz="2400" dirty="0">
                    <a:solidFill>
                      <a:schemeClr val="tx1"/>
                    </a:solidFill>
                  </a:rPr>
                  <a:t> +(𝑦−2)</a:t>
                </a:r>
                <a:r>
                  <a:rPr lang="en-GB" altLang="en-US" sz="2400" baseline="30000" dirty="0">
                    <a:solidFill>
                      <a:schemeClr val="tx1"/>
                    </a:solidFill>
                  </a:rPr>
                  <a:t>2</a:t>
                </a:r>
                <a:r>
                  <a:rPr lang="en-GB" altLang="en-US" sz="2400" dirty="0">
                    <a:solidFill>
                      <a:schemeClr val="tx1"/>
                    </a:solidFill>
                  </a:rPr>
                  <a:t> = 4 </a:t>
                </a:r>
                <a:r>
                  <a:rPr lang="en-GB" altLang="en-US" sz="2400" dirty="0"/>
                  <a:t>defines a circle of radius </a:t>
                </a:r>
                <a:r>
                  <a:rPr lang="en-GB" altLang="en-US" sz="2400" dirty="0">
                    <a:solidFill>
                      <a:srgbClr val="C00000"/>
                    </a:solidFill>
                  </a:rPr>
                  <a:t>2</a:t>
                </a:r>
                <a:r>
                  <a:rPr lang="en-GB" altLang="en-US" sz="2400" dirty="0"/>
                  <a:t> with centre at </a:t>
                </a:r>
                <a:r>
                  <a:rPr lang="en-GB" altLang="en-US" sz="2400" dirty="0">
                    <a:solidFill>
                      <a:srgbClr val="00B050"/>
                    </a:solidFill>
                  </a:rPr>
                  <a:t>(1,2).</a:t>
                </a:r>
              </a:p>
              <a:p>
                <a:r>
                  <a:rPr lang="en-GB" altLang="en-US" sz="2400" dirty="0"/>
                  <a:t>We can sketch the circle with a little extra work.</a:t>
                </a:r>
              </a:p>
              <a:p>
                <a:r>
                  <a:rPr lang="en-GB" altLang="en-US" sz="2400" dirty="0"/>
                  <a:t>When 𝑥=0,</a:t>
                </a:r>
              </a:p>
              <a:p>
                <a:r>
                  <a:rPr lang="en-GB" altLang="en-US" sz="2400" dirty="0">
                    <a:solidFill>
                      <a:schemeClr val="tx1"/>
                    </a:solidFill>
                  </a:rPr>
                  <a:t>(0-1)</a:t>
                </a:r>
                <a:r>
                  <a:rPr lang="en-GB" altLang="en-US" sz="2400" baseline="30000" dirty="0">
                    <a:solidFill>
                      <a:schemeClr val="tx1"/>
                    </a:solidFill>
                  </a:rPr>
                  <a:t>2</a:t>
                </a:r>
                <a:r>
                  <a:rPr lang="en-GB" altLang="en-US" sz="2400" dirty="0">
                    <a:solidFill>
                      <a:schemeClr val="tx1"/>
                    </a:solidFill>
                  </a:rPr>
                  <a:t> +(𝑦−2)</a:t>
                </a:r>
                <a:r>
                  <a:rPr lang="en-GB" altLang="en-US" sz="2400" baseline="30000" dirty="0">
                    <a:solidFill>
                      <a:schemeClr val="tx1"/>
                    </a:solidFill>
                  </a:rPr>
                  <a:t>2</a:t>
                </a:r>
                <a:r>
                  <a:rPr lang="en-GB" altLang="en-US" sz="2400" dirty="0">
                    <a:solidFill>
                      <a:schemeClr val="tx1"/>
                    </a:solidFill>
                  </a:rPr>
                  <a:t> = 4</a:t>
                </a:r>
                <a:endParaRPr lang="en-GB" altLang="en-US" sz="2400" dirty="0"/>
              </a:p>
              <a:p>
                <a:r>
                  <a:rPr lang="en-GB" altLang="en-US" sz="2400" dirty="0"/>
                  <a:t>1</a:t>
                </a:r>
                <a:r>
                  <a:rPr lang="en-GB" altLang="en-US" sz="2400" dirty="0">
                    <a:solidFill>
                      <a:schemeClr val="tx1"/>
                    </a:solidFill>
                  </a:rPr>
                  <a:t>+(𝑦−2)</a:t>
                </a:r>
                <a:r>
                  <a:rPr lang="en-GB" altLang="en-US" sz="2400" baseline="30000" dirty="0">
                    <a:solidFill>
                      <a:schemeClr val="tx1"/>
                    </a:solidFill>
                  </a:rPr>
                  <a:t>2</a:t>
                </a:r>
                <a:r>
                  <a:rPr lang="en-GB" altLang="en-US" sz="2400" dirty="0">
                    <a:solidFill>
                      <a:schemeClr val="tx1"/>
                    </a:solidFill>
                  </a:rPr>
                  <a:t> =4</a:t>
                </a:r>
              </a:p>
              <a:p>
                <a:r>
                  <a:rPr lang="en-GB" altLang="en-US" sz="2400" dirty="0">
                    <a:solidFill>
                      <a:schemeClr val="tx1"/>
                    </a:solidFill>
                  </a:rPr>
                  <a:t>(𝑦−2)</a:t>
                </a:r>
                <a:r>
                  <a:rPr lang="en-GB" altLang="en-US" sz="2400" baseline="30000" dirty="0">
                    <a:solidFill>
                      <a:schemeClr val="tx1"/>
                    </a:solidFill>
                  </a:rPr>
                  <a:t>2</a:t>
                </a:r>
                <a:r>
                  <a:rPr lang="en-GB" alt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GB" altLang="en-US" sz="2400" dirty="0"/>
                  <a:t>=3</a:t>
                </a:r>
              </a:p>
              <a:p>
                <a:r>
                  <a:rPr lang="en-GB" altLang="en-US" sz="2400" dirty="0"/>
                  <a:t>Hence 𝑦=2±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altLang="en-US" sz="24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AU" alt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endParaRPr lang="en-GB" altLang="en-US" sz="2400" dirty="0"/>
              </a:p>
            </p:txBody>
          </p:sp>
        </mc:Choice>
        <mc:Fallback xmlns="">
          <p:sp>
            <p:nvSpPr>
              <p:cNvPr id="16387" name="Rectangle 3">
                <a:extLst>
                  <a:ext uri="{FF2B5EF4-FFF2-40B4-BE49-F238E27FC236}">
                    <a16:creationId xmlns:a16="http://schemas.microsoft.com/office/drawing/2014/main" id="{1F2DA316-A571-C245-BB30-422A0D4C3F1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0" y="1025082"/>
                <a:ext cx="5729516" cy="5223315"/>
              </a:xfrm>
              <a:blipFill>
                <a:blip r:embed="rId2"/>
                <a:stretch>
                  <a:fillRect l="-885" t="-969" r="-15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32">
            <a:extLst>
              <a:ext uri="{FF2B5EF4-FFF2-40B4-BE49-F238E27FC236}">
                <a16:creationId xmlns:a16="http://schemas.microsoft.com/office/drawing/2014/main" id="{2ACCEEE7-90A4-B944-9F09-DF31F43A6FE8}"/>
              </a:ext>
            </a:extLst>
          </p:cNvPr>
          <p:cNvSpPr txBox="1"/>
          <p:nvPr/>
        </p:nvSpPr>
        <p:spPr>
          <a:xfrm>
            <a:off x="355598" y="204541"/>
            <a:ext cx="9142856" cy="59912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32400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dirty="0"/>
              <a:t>Sketch the graph of the circle</a:t>
            </a:r>
          </a:p>
        </p:txBody>
      </p:sp>
      <p:pic>
        <p:nvPicPr>
          <p:cNvPr id="1026" name="Picture 2" descr="Example Images, Stock Photos &amp; Vectors | Shutterstock">
            <a:extLst>
              <a:ext uri="{FF2B5EF4-FFF2-40B4-BE49-F238E27FC236}">
                <a16:creationId xmlns:a16="http://schemas.microsoft.com/office/drawing/2014/main" id="{FB0370DD-68E3-D348-9BB3-242BCE03CE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4797" y="0"/>
            <a:ext cx="1806121" cy="71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27D26B6-883E-4848-9B1B-8401644137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7352" y="1323862"/>
            <a:ext cx="6213566" cy="4625757"/>
          </a:xfrm>
          <a:prstGeom prst="rect">
            <a:avLst/>
          </a:prstGeom>
        </p:spPr>
      </p:pic>
      <p:sp>
        <p:nvSpPr>
          <p:cNvPr id="3" name="Diamond 2">
            <a:extLst>
              <a:ext uri="{FF2B5EF4-FFF2-40B4-BE49-F238E27FC236}">
                <a16:creationId xmlns:a16="http://schemas.microsoft.com/office/drawing/2014/main" id="{DDB52078-CB3E-7543-B239-2E5C9AD25E61}"/>
              </a:ext>
            </a:extLst>
          </p:cNvPr>
          <p:cNvSpPr/>
          <p:nvPr/>
        </p:nvSpPr>
        <p:spPr>
          <a:xfrm>
            <a:off x="5341257" y="2394857"/>
            <a:ext cx="174172" cy="145143"/>
          </a:xfrm>
          <a:prstGeom prst="diamond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50C77B6-50BC-A44A-B287-C72D871E4D1A}"/>
              </a:ext>
            </a:extLst>
          </p:cNvPr>
          <p:cNvSpPr/>
          <p:nvPr/>
        </p:nvSpPr>
        <p:spPr>
          <a:xfrm>
            <a:off x="2583543" y="5718629"/>
            <a:ext cx="130628" cy="11428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60EBFDF-9EE1-D041-9930-15EADFCF376C}"/>
              </a:ext>
            </a:extLst>
          </p:cNvPr>
          <p:cNvSpPr/>
          <p:nvPr/>
        </p:nvSpPr>
        <p:spPr>
          <a:xfrm>
            <a:off x="2583543" y="5718629"/>
            <a:ext cx="130628" cy="11428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814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34 -0.00208 L 0.31081 0.22222 " pathEditMode="relative" ptsTypes="AA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 0.00833 L 0.49114 -0.41458 " pathEditMode="relative" ptsTypes="AA">
                                      <p:cBhvr>
                                        <p:cTn id="5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3.7037E-7 L 0.49232 -0.10764 " pathEditMode="relative" ptsTypes="AA">
                                      <p:cBhvr>
                                        <p:cTn id="5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06299CD-A3FD-9249-8AC7-58BF204FD8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1820" y="845941"/>
            <a:ext cx="5233267" cy="58075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Rectangle 3">
                <a:extLst>
                  <a:ext uri="{FF2B5EF4-FFF2-40B4-BE49-F238E27FC236}">
                    <a16:creationId xmlns:a16="http://schemas.microsoft.com/office/drawing/2014/main" id="{1F2DA316-A571-C245-BB30-422A0D4C3F16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0" y="1025082"/>
                <a:ext cx="6881820" cy="5223315"/>
              </a:xfrm>
            </p:spPr>
            <p:txBody>
              <a:bodyPr>
                <a:noAutofit/>
              </a:bodyPr>
              <a:lstStyle/>
              <a:p>
                <a:r>
                  <a:rPr lang="en-AU" sz="2400" dirty="0"/>
                  <a:t>Sketch the graph of the circle </a:t>
                </a:r>
                <a:r>
                  <a:rPr lang="en-GB" altLang="en-US" sz="2400" dirty="0">
                    <a:solidFill>
                      <a:schemeClr val="tx1"/>
                    </a:solidFill>
                  </a:rPr>
                  <a:t>(𝑥+1)</a:t>
                </a:r>
                <a:r>
                  <a:rPr lang="en-GB" altLang="en-US" sz="2400" baseline="30000" dirty="0">
                    <a:solidFill>
                      <a:schemeClr val="tx1"/>
                    </a:solidFill>
                  </a:rPr>
                  <a:t>2</a:t>
                </a:r>
                <a:r>
                  <a:rPr lang="en-GB" altLang="en-US" sz="2400" dirty="0">
                    <a:solidFill>
                      <a:schemeClr val="tx1"/>
                    </a:solidFill>
                  </a:rPr>
                  <a:t> +(𝑦+4)</a:t>
                </a:r>
                <a:r>
                  <a:rPr lang="en-GB" altLang="en-US" sz="2400" baseline="30000" dirty="0">
                    <a:solidFill>
                      <a:schemeClr val="tx1"/>
                    </a:solidFill>
                  </a:rPr>
                  <a:t>2</a:t>
                </a:r>
                <a:r>
                  <a:rPr lang="en-GB" altLang="en-US" sz="2400" dirty="0">
                    <a:solidFill>
                      <a:schemeClr val="tx1"/>
                    </a:solidFill>
                  </a:rPr>
                  <a:t> = 9</a:t>
                </a:r>
              </a:p>
              <a:p>
                <a:pPr marL="0" indent="0">
                  <a:buNone/>
                </a:pPr>
                <a:r>
                  <a:rPr lang="en-GB" altLang="en-US" sz="2400" dirty="0">
                    <a:solidFill>
                      <a:schemeClr val="tx1"/>
                    </a:solidFill>
                  </a:rPr>
                  <a:t> </a:t>
                </a:r>
                <a:endParaRPr lang="en-GB" altLang="en-US" sz="2400" dirty="0"/>
              </a:p>
              <a:p>
                <a:r>
                  <a:rPr lang="en-GB" altLang="en-US" sz="2400" dirty="0"/>
                  <a:t>The circle has radius </a:t>
                </a:r>
                <a:r>
                  <a:rPr lang="en-GB" altLang="en-US" sz="2400" dirty="0">
                    <a:solidFill>
                      <a:srgbClr val="C00000"/>
                    </a:solidFill>
                  </a:rPr>
                  <a:t>3</a:t>
                </a:r>
                <a:r>
                  <a:rPr lang="en-GB" altLang="en-US" sz="2400" dirty="0"/>
                  <a:t> and centre (</a:t>
                </a:r>
                <a:r>
                  <a:rPr lang="en-GB" altLang="en-US" sz="2400" dirty="0">
                    <a:solidFill>
                      <a:srgbClr val="00B050"/>
                    </a:solidFill>
                  </a:rPr>
                  <a:t>−1,−4</a:t>
                </a:r>
                <a:r>
                  <a:rPr lang="en-GB" altLang="en-US" sz="2400" dirty="0"/>
                  <a:t>).</a:t>
                </a:r>
              </a:p>
              <a:p>
                <a:endParaRPr lang="en-GB" altLang="en-US" sz="2400" dirty="0"/>
              </a:p>
              <a:p>
                <a:r>
                  <a:rPr lang="en-GB" altLang="en-US" sz="2400" dirty="0"/>
                  <a:t>The 𝑦-axis intercepts </a:t>
                </a:r>
                <a:r>
                  <a:rPr lang="en-GB" altLang="en-US" sz="2400" dirty="0">
                    <a:sym typeface="Wingdings" pitchFamily="2" charset="2"/>
                  </a:rPr>
                  <a:t> </a:t>
                </a:r>
                <a:r>
                  <a:rPr lang="en-GB" altLang="en-US" sz="2400" dirty="0"/>
                  <a:t>When 𝑥=0,</a:t>
                </a:r>
              </a:p>
              <a:p>
                <a:r>
                  <a:rPr lang="en-GB" altLang="en-US" sz="2400" dirty="0">
                    <a:solidFill>
                      <a:schemeClr val="tx1"/>
                    </a:solidFill>
                  </a:rPr>
                  <a:t>(0+1)</a:t>
                </a:r>
                <a:r>
                  <a:rPr lang="en-GB" altLang="en-US" sz="2400" baseline="30000" dirty="0">
                    <a:solidFill>
                      <a:schemeClr val="tx1"/>
                    </a:solidFill>
                  </a:rPr>
                  <a:t>2</a:t>
                </a:r>
                <a:r>
                  <a:rPr lang="en-GB" altLang="en-US" sz="2400" dirty="0">
                    <a:solidFill>
                      <a:schemeClr val="tx1"/>
                    </a:solidFill>
                  </a:rPr>
                  <a:t> +(𝑦+4)</a:t>
                </a:r>
                <a:r>
                  <a:rPr lang="en-GB" altLang="en-US" sz="2400" baseline="30000" dirty="0">
                    <a:solidFill>
                      <a:schemeClr val="tx1"/>
                    </a:solidFill>
                  </a:rPr>
                  <a:t>2</a:t>
                </a:r>
                <a:r>
                  <a:rPr lang="en-GB" altLang="en-US" sz="2400" dirty="0">
                    <a:solidFill>
                      <a:schemeClr val="tx1"/>
                    </a:solidFill>
                  </a:rPr>
                  <a:t> = 9 </a:t>
                </a:r>
              </a:p>
              <a:p>
                <a:r>
                  <a:rPr lang="en-GB" altLang="en-US" sz="2400" dirty="0">
                    <a:solidFill>
                      <a:schemeClr val="tx1"/>
                    </a:solidFill>
                  </a:rPr>
                  <a:t>1+(𝑦+4)</a:t>
                </a:r>
                <a:r>
                  <a:rPr lang="en-GB" altLang="en-US" sz="2400" baseline="30000" dirty="0">
                    <a:solidFill>
                      <a:schemeClr val="tx1"/>
                    </a:solidFill>
                  </a:rPr>
                  <a:t>2</a:t>
                </a:r>
                <a:r>
                  <a:rPr lang="en-GB" altLang="en-US" sz="2400" dirty="0">
                    <a:solidFill>
                      <a:schemeClr val="tx1"/>
                    </a:solidFill>
                  </a:rPr>
                  <a:t> = 9 </a:t>
                </a:r>
              </a:p>
              <a:p>
                <a:r>
                  <a:rPr lang="en-GB" altLang="en-US" sz="2400" dirty="0">
                    <a:solidFill>
                      <a:schemeClr val="tx1"/>
                    </a:solidFill>
                  </a:rPr>
                  <a:t>(𝑦+4)</a:t>
                </a:r>
                <a:r>
                  <a:rPr lang="en-GB" altLang="en-US" sz="2400" baseline="30000" dirty="0">
                    <a:solidFill>
                      <a:schemeClr val="tx1"/>
                    </a:solidFill>
                  </a:rPr>
                  <a:t>2</a:t>
                </a:r>
                <a:r>
                  <a:rPr lang="en-GB" altLang="en-US" sz="2400" dirty="0">
                    <a:solidFill>
                      <a:schemeClr val="tx1"/>
                    </a:solidFill>
                  </a:rPr>
                  <a:t> = 8</a:t>
                </a:r>
              </a:p>
              <a:p>
                <a:r>
                  <a:rPr lang="en-GB" altLang="en-US" sz="2400" dirty="0">
                    <a:solidFill>
                      <a:schemeClr val="tx1"/>
                    </a:solidFill>
                  </a:rPr>
                  <a:t>Hence </a:t>
                </a:r>
                <a:r>
                  <a:rPr lang="en-GB" altLang="en-US" sz="2400" dirty="0"/>
                  <a:t>𝑦=</a:t>
                </a:r>
                <a:r>
                  <a:rPr lang="en-GB" altLang="en-US" sz="2400" dirty="0">
                    <a:solidFill>
                      <a:schemeClr val="tx1"/>
                    </a:solidFill>
                  </a:rPr>
                  <a:t> −4</a:t>
                </a:r>
                <a:r>
                  <a:rPr lang="en-GB" altLang="en-US" sz="2400" dirty="0"/>
                  <a:t>±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altLang="en-US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AU" altLang="en-US" sz="2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e>
                    </m:rad>
                  </m:oMath>
                </a14:m>
                <a:r>
                  <a:rPr lang="en-GB" altLang="en-US" sz="2400" dirty="0">
                    <a:solidFill>
                      <a:schemeClr val="tx1"/>
                    </a:solidFill>
                  </a:rPr>
                  <a:t> = −4</a:t>
                </a:r>
                <a:r>
                  <a:rPr lang="en-GB" altLang="en-US" sz="2400" dirty="0"/>
                  <a:t>±</a:t>
                </a:r>
                <a14:m>
                  <m:oMath xmlns:m="http://schemas.openxmlformats.org/officeDocument/2006/math">
                    <m:r>
                      <a:rPr lang="en-AU" altLang="en-US" sz="2400" b="0" i="0" smtClean="0">
                        <a:latin typeface="Cambria Math" panose="02040503050406030204" pitchFamily="18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GB" altLang="en-US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AU" alt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endParaRPr lang="en-GB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387" name="Rectangle 3">
                <a:extLst>
                  <a:ext uri="{FF2B5EF4-FFF2-40B4-BE49-F238E27FC236}">
                    <a16:creationId xmlns:a16="http://schemas.microsoft.com/office/drawing/2014/main" id="{1F2DA316-A571-C245-BB30-422A0D4C3F1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0" y="1025082"/>
                <a:ext cx="6881820" cy="5223315"/>
              </a:xfrm>
              <a:blipFill>
                <a:blip r:embed="rId3"/>
                <a:stretch>
                  <a:fillRect l="-738" t="-9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32">
            <a:extLst>
              <a:ext uri="{FF2B5EF4-FFF2-40B4-BE49-F238E27FC236}">
                <a16:creationId xmlns:a16="http://schemas.microsoft.com/office/drawing/2014/main" id="{2ACCEEE7-90A4-B944-9F09-DF31F43A6FE8}"/>
              </a:ext>
            </a:extLst>
          </p:cNvPr>
          <p:cNvSpPr txBox="1"/>
          <p:nvPr/>
        </p:nvSpPr>
        <p:spPr>
          <a:xfrm>
            <a:off x="355598" y="204541"/>
            <a:ext cx="9142856" cy="59912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32400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dirty="0"/>
              <a:t>Sketch the graph of the circle</a:t>
            </a:r>
          </a:p>
        </p:txBody>
      </p:sp>
      <p:pic>
        <p:nvPicPr>
          <p:cNvPr id="1026" name="Picture 2" descr="Example Images, Stock Photos &amp; Vectors | Shutterstock">
            <a:extLst>
              <a:ext uri="{FF2B5EF4-FFF2-40B4-BE49-F238E27FC236}">
                <a16:creationId xmlns:a16="http://schemas.microsoft.com/office/drawing/2014/main" id="{FB0370DD-68E3-D348-9BB3-242BCE03CE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4797" y="0"/>
            <a:ext cx="1806121" cy="71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iamond 2">
            <a:extLst>
              <a:ext uri="{FF2B5EF4-FFF2-40B4-BE49-F238E27FC236}">
                <a16:creationId xmlns:a16="http://schemas.microsoft.com/office/drawing/2014/main" id="{DDB52078-CB3E-7543-B239-2E5C9AD25E61}"/>
              </a:ext>
            </a:extLst>
          </p:cNvPr>
          <p:cNvSpPr/>
          <p:nvPr/>
        </p:nvSpPr>
        <p:spPr>
          <a:xfrm>
            <a:off x="5921828" y="2235200"/>
            <a:ext cx="174172" cy="145143"/>
          </a:xfrm>
          <a:prstGeom prst="diamond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50C77B6-50BC-A44A-B287-C72D871E4D1A}"/>
              </a:ext>
            </a:extLst>
          </p:cNvPr>
          <p:cNvSpPr/>
          <p:nvPr/>
        </p:nvSpPr>
        <p:spPr>
          <a:xfrm>
            <a:off x="4587539" y="5196114"/>
            <a:ext cx="130628" cy="11428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60EBFDF-9EE1-D041-9930-15EADFCF376C}"/>
              </a:ext>
            </a:extLst>
          </p:cNvPr>
          <p:cNvSpPr/>
          <p:nvPr/>
        </p:nvSpPr>
        <p:spPr>
          <a:xfrm>
            <a:off x="4580282" y="5196114"/>
            <a:ext cx="130628" cy="11428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234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091 0.34074 " pathEditMode="relative" ptsTypes="AA">
                                      <p:cBhvr>
                                        <p:cTn id="4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40469 -0.32593 " pathEditMode="relative" ptsTypes="AA">
                                      <p:cBhvr>
                                        <p:cTn id="5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41185 0.14514 " pathEditMode="relative" ptsTypes="AA">
                                      <p:cBhvr>
                                        <p:cTn id="5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32">
            <a:extLst>
              <a:ext uri="{FF2B5EF4-FFF2-40B4-BE49-F238E27FC236}">
                <a16:creationId xmlns:a16="http://schemas.microsoft.com/office/drawing/2014/main" id="{2ACCEEE7-90A4-B944-9F09-DF31F43A6FE8}"/>
              </a:ext>
            </a:extLst>
          </p:cNvPr>
          <p:cNvSpPr txBox="1"/>
          <p:nvPr/>
        </p:nvSpPr>
        <p:spPr>
          <a:xfrm>
            <a:off x="994226" y="233570"/>
            <a:ext cx="9142856" cy="59912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32400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dirty="0"/>
              <a:t>The general form for the equation of a circle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D3FDCA-7AC5-7847-AF26-3738D73D5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2081" y="1375229"/>
            <a:ext cx="9810604" cy="4428753"/>
          </a:xfrm>
        </p:spPr>
        <p:txBody>
          <a:bodyPr>
            <a:normAutofit/>
          </a:bodyPr>
          <a:lstStyle/>
          <a:p>
            <a:r>
              <a:rPr lang="en-US" sz="2400" dirty="0"/>
              <a:t>The ‘</a:t>
            </a:r>
            <a:r>
              <a:rPr lang="en-US" sz="2400" dirty="0" err="1"/>
              <a:t>centre</a:t>
            </a:r>
            <a:r>
              <a:rPr lang="en-US" sz="2400" dirty="0"/>
              <a:t>--radius’ form of a circle:</a:t>
            </a:r>
          </a:p>
          <a:p>
            <a:r>
              <a:rPr lang="en-GB" altLang="en-US" sz="2400" dirty="0">
                <a:solidFill>
                  <a:schemeClr val="tx1"/>
                </a:solidFill>
              </a:rPr>
              <a:t>(𝑥-</a:t>
            </a:r>
            <a:r>
              <a:rPr lang="en-US" sz="2400" dirty="0" err="1"/>
              <a:t>ℎ</a:t>
            </a:r>
            <a:r>
              <a:rPr lang="en-GB" altLang="en-US" sz="2400" dirty="0">
                <a:solidFill>
                  <a:schemeClr val="tx1"/>
                </a:solidFill>
              </a:rPr>
              <a:t>)</a:t>
            </a:r>
            <a:r>
              <a:rPr lang="en-GB" altLang="en-US" sz="2400" baseline="30000" dirty="0">
                <a:solidFill>
                  <a:schemeClr val="tx1"/>
                </a:solidFill>
              </a:rPr>
              <a:t>2</a:t>
            </a:r>
            <a:r>
              <a:rPr lang="en-GB" altLang="en-US" sz="2400" dirty="0">
                <a:solidFill>
                  <a:schemeClr val="tx1"/>
                </a:solidFill>
              </a:rPr>
              <a:t> +(𝑦−</a:t>
            </a:r>
            <a:r>
              <a:rPr lang="en-US" sz="2400" dirty="0"/>
              <a:t> 𝑘</a:t>
            </a:r>
            <a:r>
              <a:rPr lang="en-GB" altLang="en-US" sz="2400" dirty="0">
                <a:solidFill>
                  <a:schemeClr val="tx1"/>
                </a:solidFill>
              </a:rPr>
              <a:t>)</a:t>
            </a:r>
            <a:r>
              <a:rPr lang="en-GB" altLang="en-US" sz="2400" baseline="30000" dirty="0">
                <a:solidFill>
                  <a:schemeClr val="tx1"/>
                </a:solidFill>
              </a:rPr>
              <a:t>2</a:t>
            </a:r>
            <a:r>
              <a:rPr lang="en-GB" altLang="en-US" sz="2400" dirty="0">
                <a:solidFill>
                  <a:schemeClr val="tx1"/>
                </a:solidFill>
              </a:rPr>
              <a:t> = </a:t>
            </a:r>
            <a:r>
              <a:rPr lang="en-US" sz="2400" dirty="0"/>
              <a:t>𝑟</a:t>
            </a:r>
            <a:r>
              <a:rPr lang="en-GB" altLang="en-US" sz="2400" baseline="30000" dirty="0">
                <a:solidFill>
                  <a:schemeClr val="tx1"/>
                </a:solidFill>
              </a:rPr>
              <a:t>2</a:t>
            </a:r>
            <a:r>
              <a:rPr lang="en-US" sz="2400" dirty="0"/>
              <a:t>.</a:t>
            </a:r>
          </a:p>
          <a:p>
            <a:r>
              <a:rPr lang="en-US" sz="2400" dirty="0"/>
              <a:t>Expanding the equation of a circle gives:</a:t>
            </a:r>
          </a:p>
          <a:p>
            <a:r>
              <a:rPr lang="en-GB" altLang="en-US" sz="2400" dirty="0">
                <a:solidFill>
                  <a:schemeClr val="tx1"/>
                </a:solidFill>
              </a:rPr>
              <a:t>(</a:t>
            </a:r>
            <a:r>
              <a:rPr lang="en-US" sz="2400" dirty="0"/>
              <a:t>𝑥</a:t>
            </a:r>
            <a:r>
              <a:rPr lang="en-GB" altLang="en-US" sz="2400" baseline="30000" dirty="0">
                <a:solidFill>
                  <a:schemeClr val="tx1"/>
                </a:solidFill>
              </a:rPr>
              <a:t>2 </a:t>
            </a:r>
            <a:r>
              <a:rPr lang="en-US" sz="2400" dirty="0"/>
              <a:t>−2ℎ</a:t>
            </a:r>
            <a:r>
              <a:rPr lang="en-GB" altLang="en-US" sz="2400" dirty="0">
                <a:solidFill>
                  <a:schemeClr val="tx1"/>
                </a:solidFill>
              </a:rPr>
              <a:t>𝑥+</a:t>
            </a:r>
            <a:r>
              <a:rPr lang="en-US" sz="2400" dirty="0"/>
              <a:t> </a:t>
            </a:r>
            <a:r>
              <a:rPr lang="en-US" sz="2400" dirty="0" err="1"/>
              <a:t>ℎ</a:t>
            </a:r>
            <a:r>
              <a:rPr lang="en-GB" altLang="en-US" sz="2400" baseline="30000" dirty="0">
                <a:solidFill>
                  <a:schemeClr val="tx1"/>
                </a:solidFill>
              </a:rPr>
              <a:t>2 </a:t>
            </a:r>
            <a:r>
              <a:rPr lang="en-GB" altLang="en-US" sz="2400" dirty="0">
                <a:solidFill>
                  <a:schemeClr val="tx1"/>
                </a:solidFill>
              </a:rPr>
              <a:t>) +(𝑦</a:t>
            </a:r>
            <a:r>
              <a:rPr lang="en-GB" altLang="en-US" sz="2400" baseline="30000" dirty="0">
                <a:solidFill>
                  <a:schemeClr val="tx1"/>
                </a:solidFill>
              </a:rPr>
              <a:t>2 </a:t>
            </a:r>
            <a:r>
              <a:rPr lang="en-GB" altLang="en-US" sz="2400" dirty="0">
                <a:solidFill>
                  <a:schemeClr val="tx1"/>
                </a:solidFill>
              </a:rPr>
              <a:t>−</a:t>
            </a:r>
            <a:r>
              <a:rPr lang="en-US" sz="2400" dirty="0"/>
              <a:t>2𝑘𝑦+ 𝑘</a:t>
            </a:r>
            <a:r>
              <a:rPr lang="en-GB" altLang="en-US" sz="2400" baseline="30000" dirty="0">
                <a:solidFill>
                  <a:schemeClr val="tx1"/>
                </a:solidFill>
              </a:rPr>
              <a:t>2 </a:t>
            </a:r>
            <a:r>
              <a:rPr lang="en-GB" altLang="en-US" sz="2400" dirty="0">
                <a:solidFill>
                  <a:schemeClr val="tx1"/>
                </a:solidFill>
              </a:rPr>
              <a:t>) = </a:t>
            </a:r>
            <a:r>
              <a:rPr lang="en-US" sz="2400" dirty="0"/>
              <a:t>𝑟</a:t>
            </a:r>
            <a:r>
              <a:rPr lang="en-GB" altLang="en-US" sz="2400" baseline="30000" dirty="0">
                <a:solidFill>
                  <a:schemeClr val="tx1"/>
                </a:solidFill>
              </a:rPr>
              <a:t>2</a:t>
            </a:r>
          </a:p>
          <a:p>
            <a:r>
              <a:rPr lang="en-US" sz="2400" dirty="0"/>
              <a:t>𝑥</a:t>
            </a:r>
            <a:r>
              <a:rPr lang="en-GB" altLang="en-US" sz="2400" baseline="30000" dirty="0">
                <a:solidFill>
                  <a:schemeClr val="tx1"/>
                </a:solidFill>
              </a:rPr>
              <a:t>2 </a:t>
            </a:r>
            <a:r>
              <a:rPr lang="en-GB" altLang="en-US" sz="2400" dirty="0">
                <a:solidFill>
                  <a:schemeClr val="tx1"/>
                </a:solidFill>
              </a:rPr>
              <a:t>+𝑦</a:t>
            </a:r>
            <a:r>
              <a:rPr lang="en-GB" altLang="en-US" sz="2400" baseline="30000" dirty="0">
                <a:solidFill>
                  <a:schemeClr val="tx1"/>
                </a:solidFill>
              </a:rPr>
              <a:t>2 </a:t>
            </a:r>
            <a:r>
              <a:rPr lang="en-US" sz="2400" dirty="0"/>
              <a:t>−2ℎ</a:t>
            </a:r>
            <a:r>
              <a:rPr lang="en-GB" altLang="en-US" sz="2400" dirty="0">
                <a:solidFill>
                  <a:schemeClr val="tx1"/>
                </a:solidFill>
              </a:rPr>
              <a:t>𝑥 −</a:t>
            </a:r>
            <a:r>
              <a:rPr lang="en-US" sz="2400" dirty="0"/>
              <a:t>2𝑘𝑦 </a:t>
            </a:r>
            <a:r>
              <a:rPr lang="en-GB" altLang="en-US" sz="2400" dirty="0">
                <a:solidFill>
                  <a:schemeClr val="tx1"/>
                </a:solidFill>
              </a:rPr>
              <a:t>+</a:t>
            </a:r>
            <a:r>
              <a:rPr lang="en-US" sz="2400" dirty="0"/>
              <a:t> </a:t>
            </a:r>
            <a:r>
              <a:rPr lang="en-US" sz="2400" dirty="0" err="1"/>
              <a:t>ℎ</a:t>
            </a:r>
            <a:r>
              <a:rPr lang="en-GB" altLang="en-US" sz="2400" baseline="30000" dirty="0">
                <a:solidFill>
                  <a:schemeClr val="tx1"/>
                </a:solidFill>
              </a:rPr>
              <a:t>2</a:t>
            </a:r>
            <a:r>
              <a:rPr lang="en-GB" altLang="en-US" sz="2400" dirty="0">
                <a:solidFill>
                  <a:schemeClr val="tx1"/>
                </a:solidFill>
              </a:rPr>
              <a:t> </a:t>
            </a:r>
            <a:r>
              <a:rPr lang="en-US" sz="2400" dirty="0"/>
              <a:t>+ 𝑘</a:t>
            </a:r>
            <a:r>
              <a:rPr lang="en-GB" altLang="en-US" sz="2400" baseline="30000" dirty="0">
                <a:solidFill>
                  <a:schemeClr val="tx1"/>
                </a:solidFill>
              </a:rPr>
              <a:t>2 </a:t>
            </a:r>
            <a:r>
              <a:rPr lang="en-GB" altLang="en-US" sz="2400" dirty="0">
                <a:solidFill>
                  <a:schemeClr val="tx1"/>
                </a:solidFill>
              </a:rPr>
              <a:t>− </a:t>
            </a:r>
            <a:r>
              <a:rPr lang="en-US" sz="2400" dirty="0"/>
              <a:t>𝑟</a:t>
            </a:r>
            <a:r>
              <a:rPr lang="en-GB" altLang="en-US" sz="2400" baseline="30000" dirty="0">
                <a:solidFill>
                  <a:schemeClr val="tx1"/>
                </a:solidFill>
              </a:rPr>
              <a:t>2 </a:t>
            </a:r>
            <a:r>
              <a:rPr lang="en-US" sz="2400" dirty="0"/>
              <a:t>=0</a:t>
            </a:r>
          </a:p>
          <a:p>
            <a:r>
              <a:rPr lang="en-US" sz="2400" dirty="0"/>
              <a:t>Let 𝑐=</a:t>
            </a:r>
            <a:r>
              <a:rPr lang="en-US" sz="2400" dirty="0" err="1"/>
              <a:t>ℎ</a:t>
            </a:r>
            <a:r>
              <a:rPr lang="en-GB" altLang="en-US" sz="2400" baseline="30000" dirty="0">
                <a:solidFill>
                  <a:schemeClr val="tx1"/>
                </a:solidFill>
              </a:rPr>
              <a:t>2</a:t>
            </a:r>
            <a:r>
              <a:rPr lang="en-GB" altLang="en-US" sz="2400" dirty="0">
                <a:solidFill>
                  <a:schemeClr val="tx1"/>
                </a:solidFill>
              </a:rPr>
              <a:t> </a:t>
            </a:r>
            <a:r>
              <a:rPr lang="en-US" sz="2400" dirty="0"/>
              <a:t>+ 𝑘</a:t>
            </a:r>
            <a:r>
              <a:rPr lang="en-GB" altLang="en-US" sz="2400" baseline="30000" dirty="0">
                <a:solidFill>
                  <a:schemeClr val="tx1"/>
                </a:solidFill>
              </a:rPr>
              <a:t>2 </a:t>
            </a:r>
            <a:r>
              <a:rPr lang="en-GB" altLang="en-US" sz="2400" dirty="0">
                <a:solidFill>
                  <a:schemeClr val="tx1"/>
                </a:solidFill>
              </a:rPr>
              <a:t>− </a:t>
            </a:r>
            <a:r>
              <a:rPr lang="en-US" sz="2400" dirty="0"/>
              <a:t>𝑟</a:t>
            </a:r>
            <a:r>
              <a:rPr lang="en-GB" altLang="en-US" sz="2400" baseline="30000" dirty="0">
                <a:solidFill>
                  <a:schemeClr val="tx1"/>
                </a:solidFill>
              </a:rPr>
              <a:t>2</a:t>
            </a:r>
            <a:r>
              <a:rPr lang="en-US" sz="2400" dirty="0"/>
              <a:t>. </a:t>
            </a:r>
            <a:r>
              <a:rPr lang="en-US" sz="2400" dirty="0">
                <a:sym typeface="Wingdings" pitchFamily="2" charset="2"/>
              </a:rPr>
              <a:t> </a:t>
            </a:r>
            <a:r>
              <a:rPr lang="en-US" sz="2400" dirty="0"/>
              <a:t>General Form of a circle: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3ED2FE8-D8AA-C941-A41B-8C29E3422C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1929" y="4791610"/>
            <a:ext cx="69342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889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32">
            <a:extLst>
              <a:ext uri="{FF2B5EF4-FFF2-40B4-BE49-F238E27FC236}">
                <a16:creationId xmlns:a16="http://schemas.microsoft.com/office/drawing/2014/main" id="{2ACCEEE7-90A4-B944-9F09-DF31F43A6FE8}"/>
              </a:ext>
            </a:extLst>
          </p:cNvPr>
          <p:cNvSpPr txBox="1"/>
          <p:nvPr/>
        </p:nvSpPr>
        <p:spPr>
          <a:xfrm>
            <a:off x="994226" y="233570"/>
            <a:ext cx="9142856" cy="59912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32400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dirty="0"/>
              <a:t>Sketch the graph of the circle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D3FDCA-7AC5-7847-AF26-3738D73D5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83343"/>
            <a:ext cx="6604000" cy="5431971"/>
          </a:xfrm>
        </p:spPr>
        <p:txBody>
          <a:bodyPr>
            <a:noAutofit/>
          </a:bodyPr>
          <a:lstStyle/>
          <a:p>
            <a:r>
              <a:rPr lang="en-US" sz="2400" dirty="0"/>
              <a:t>Find the radius and the coordinates of the </a:t>
            </a:r>
            <a:r>
              <a:rPr lang="en-US" sz="2400" dirty="0" err="1"/>
              <a:t>centre</a:t>
            </a:r>
            <a:r>
              <a:rPr lang="en-US" sz="2400" dirty="0"/>
              <a:t> of the circle with equation</a:t>
            </a:r>
          </a:p>
          <a:p>
            <a:r>
              <a:rPr lang="en-US" sz="2400" dirty="0"/>
              <a:t>𝑥</a:t>
            </a:r>
            <a:r>
              <a:rPr lang="en-GB" altLang="en-US" sz="2400" baseline="30000" dirty="0">
                <a:solidFill>
                  <a:schemeClr val="tx1"/>
                </a:solidFill>
              </a:rPr>
              <a:t>2 </a:t>
            </a:r>
            <a:r>
              <a:rPr lang="en-GB" altLang="en-US" sz="2400" dirty="0">
                <a:solidFill>
                  <a:schemeClr val="tx1"/>
                </a:solidFill>
              </a:rPr>
              <a:t>+𝑦</a:t>
            </a:r>
            <a:r>
              <a:rPr lang="en-GB" altLang="en-US" sz="2400" baseline="30000" dirty="0">
                <a:solidFill>
                  <a:schemeClr val="tx1"/>
                </a:solidFill>
              </a:rPr>
              <a:t>2 </a:t>
            </a:r>
            <a:r>
              <a:rPr lang="en-US" sz="2400" dirty="0"/>
              <a:t>−6</a:t>
            </a:r>
            <a:r>
              <a:rPr lang="en-GB" altLang="en-US" sz="2400" dirty="0">
                <a:solidFill>
                  <a:schemeClr val="tx1"/>
                </a:solidFill>
              </a:rPr>
              <a:t>𝑥 +4</a:t>
            </a:r>
            <a:r>
              <a:rPr lang="en-US" sz="2400" dirty="0"/>
              <a:t>𝑦 </a:t>
            </a:r>
            <a:r>
              <a:rPr lang="en-GB" altLang="en-US" sz="2400" dirty="0">
                <a:solidFill>
                  <a:schemeClr val="tx1"/>
                </a:solidFill>
              </a:rPr>
              <a:t>− 12</a:t>
            </a:r>
            <a:r>
              <a:rPr lang="en-GB" altLang="en-US" sz="2400" baseline="30000" dirty="0">
                <a:solidFill>
                  <a:schemeClr val="tx1"/>
                </a:solidFill>
              </a:rPr>
              <a:t> </a:t>
            </a:r>
            <a:r>
              <a:rPr lang="en-US" sz="2400" dirty="0"/>
              <a:t>=0</a:t>
            </a:r>
          </a:p>
          <a:p>
            <a:r>
              <a:rPr lang="en-US" sz="2400" dirty="0"/>
              <a:t>and hence sketch the graph.</a:t>
            </a:r>
          </a:p>
          <a:p>
            <a:r>
              <a:rPr lang="en-US" sz="2400" dirty="0"/>
              <a:t>By completing the square for both 𝑥 and 𝑦 we have</a:t>
            </a:r>
          </a:p>
          <a:p>
            <a:r>
              <a:rPr lang="en-US" sz="2400" dirty="0"/>
              <a:t>𝑥</a:t>
            </a:r>
            <a:r>
              <a:rPr lang="en-GB" altLang="en-US" sz="2400" baseline="30000" dirty="0">
                <a:solidFill>
                  <a:schemeClr val="tx1"/>
                </a:solidFill>
              </a:rPr>
              <a:t>2 </a:t>
            </a:r>
            <a:r>
              <a:rPr lang="en-US" sz="2400" dirty="0"/>
              <a:t>−6</a:t>
            </a:r>
            <a:r>
              <a:rPr lang="en-GB" altLang="en-US" sz="2400" dirty="0">
                <a:solidFill>
                  <a:schemeClr val="tx1"/>
                </a:solidFill>
              </a:rPr>
              <a:t>𝑥 +9 −9 +𝑦</a:t>
            </a:r>
            <a:r>
              <a:rPr lang="en-GB" altLang="en-US" sz="2400" baseline="30000" dirty="0">
                <a:solidFill>
                  <a:schemeClr val="tx1"/>
                </a:solidFill>
              </a:rPr>
              <a:t>2 </a:t>
            </a:r>
            <a:r>
              <a:rPr lang="en-GB" altLang="en-US" sz="2400" dirty="0">
                <a:solidFill>
                  <a:schemeClr val="tx1"/>
                </a:solidFill>
              </a:rPr>
              <a:t>+4</a:t>
            </a:r>
            <a:r>
              <a:rPr lang="en-US" sz="2400" dirty="0"/>
              <a:t>𝑦 +4 </a:t>
            </a:r>
            <a:r>
              <a:rPr lang="en-GB" altLang="en-US" sz="2400" dirty="0">
                <a:solidFill>
                  <a:schemeClr val="tx1"/>
                </a:solidFill>
              </a:rPr>
              <a:t>−4 −12</a:t>
            </a:r>
            <a:r>
              <a:rPr lang="en-GB" altLang="en-US" sz="2400" baseline="30000" dirty="0">
                <a:solidFill>
                  <a:schemeClr val="tx1"/>
                </a:solidFill>
              </a:rPr>
              <a:t> </a:t>
            </a:r>
            <a:r>
              <a:rPr lang="en-US" sz="2400" dirty="0"/>
              <a:t>=0</a:t>
            </a:r>
          </a:p>
          <a:p>
            <a:r>
              <a:rPr lang="en-US" sz="2400" dirty="0"/>
              <a:t>(𝑥</a:t>
            </a:r>
            <a:r>
              <a:rPr lang="en-GB" altLang="en-US" sz="2400" baseline="30000" dirty="0">
                <a:solidFill>
                  <a:schemeClr val="tx1"/>
                </a:solidFill>
              </a:rPr>
              <a:t>2 </a:t>
            </a:r>
            <a:r>
              <a:rPr lang="en-US" sz="2400" dirty="0"/>
              <a:t>−6</a:t>
            </a:r>
            <a:r>
              <a:rPr lang="en-GB" altLang="en-US" sz="2400" dirty="0">
                <a:solidFill>
                  <a:schemeClr val="tx1"/>
                </a:solidFill>
              </a:rPr>
              <a:t>𝑥 +9) +(𝑦</a:t>
            </a:r>
            <a:r>
              <a:rPr lang="en-GB" altLang="en-US" sz="2400" baseline="30000" dirty="0">
                <a:solidFill>
                  <a:schemeClr val="tx1"/>
                </a:solidFill>
              </a:rPr>
              <a:t>2 </a:t>
            </a:r>
            <a:r>
              <a:rPr lang="en-GB" altLang="en-US" sz="2400" dirty="0">
                <a:solidFill>
                  <a:schemeClr val="tx1"/>
                </a:solidFill>
              </a:rPr>
              <a:t>+4</a:t>
            </a:r>
            <a:r>
              <a:rPr lang="en-US" sz="2400" dirty="0"/>
              <a:t>𝑦 +4) </a:t>
            </a:r>
            <a:r>
              <a:rPr lang="en-GB" altLang="en-US" sz="2400" dirty="0">
                <a:solidFill>
                  <a:schemeClr val="tx1"/>
                </a:solidFill>
              </a:rPr>
              <a:t>−9 −4 −12</a:t>
            </a:r>
            <a:r>
              <a:rPr lang="en-GB" altLang="en-US" sz="2400" baseline="30000" dirty="0">
                <a:solidFill>
                  <a:schemeClr val="tx1"/>
                </a:solidFill>
              </a:rPr>
              <a:t> </a:t>
            </a:r>
            <a:r>
              <a:rPr lang="en-US" sz="2400" dirty="0"/>
              <a:t>=0</a:t>
            </a:r>
          </a:p>
          <a:p>
            <a:r>
              <a:rPr lang="en-US" sz="2400" dirty="0"/>
              <a:t>(𝑥-3)</a:t>
            </a:r>
            <a:r>
              <a:rPr lang="en-GB" altLang="en-US" sz="2400" baseline="30000" dirty="0">
                <a:solidFill>
                  <a:schemeClr val="tx1"/>
                </a:solidFill>
              </a:rPr>
              <a:t>2</a:t>
            </a:r>
            <a:r>
              <a:rPr lang="en-GB" altLang="en-US" sz="2400" dirty="0">
                <a:solidFill>
                  <a:schemeClr val="tx1"/>
                </a:solidFill>
              </a:rPr>
              <a:t> +(𝑦+2)</a:t>
            </a:r>
            <a:r>
              <a:rPr lang="en-GB" altLang="en-US" sz="2400" baseline="30000" dirty="0">
                <a:solidFill>
                  <a:schemeClr val="tx1"/>
                </a:solidFill>
              </a:rPr>
              <a:t>2</a:t>
            </a:r>
            <a:r>
              <a:rPr lang="en-US" sz="2400" dirty="0"/>
              <a:t> </a:t>
            </a:r>
            <a:r>
              <a:rPr lang="en-GB" altLang="en-US" sz="2400" dirty="0">
                <a:solidFill>
                  <a:schemeClr val="tx1"/>
                </a:solidFill>
              </a:rPr>
              <a:t>−25</a:t>
            </a:r>
            <a:r>
              <a:rPr lang="en-US" sz="2400" dirty="0"/>
              <a:t>=0</a:t>
            </a:r>
          </a:p>
          <a:p>
            <a:r>
              <a:rPr lang="en-US" sz="2400" dirty="0"/>
              <a:t>(𝑥-3)</a:t>
            </a:r>
            <a:r>
              <a:rPr lang="en-GB" altLang="en-US" sz="2400" baseline="30000" dirty="0">
                <a:solidFill>
                  <a:schemeClr val="tx1"/>
                </a:solidFill>
              </a:rPr>
              <a:t>2</a:t>
            </a:r>
            <a:r>
              <a:rPr lang="en-GB" altLang="en-US" sz="2400" dirty="0">
                <a:solidFill>
                  <a:schemeClr val="tx1"/>
                </a:solidFill>
              </a:rPr>
              <a:t> +(𝑦+2)</a:t>
            </a:r>
            <a:r>
              <a:rPr lang="en-GB" altLang="en-US" sz="2400" baseline="30000" dirty="0">
                <a:solidFill>
                  <a:schemeClr val="tx1"/>
                </a:solidFill>
              </a:rPr>
              <a:t>2</a:t>
            </a:r>
            <a:r>
              <a:rPr lang="en-US" sz="2400" dirty="0"/>
              <a:t> </a:t>
            </a:r>
            <a:r>
              <a:rPr lang="en-GB" altLang="en-US" sz="2400" dirty="0">
                <a:solidFill>
                  <a:schemeClr val="tx1"/>
                </a:solidFill>
              </a:rPr>
              <a:t>= 5</a:t>
            </a:r>
            <a:r>
              <a:rPr lang="en-GB" altLang="en-US" sz="2400" baseline="30000" dirty="0">
                <a:solidFill>
                  <a:schemeClr val="tx1"/>
                </a:solidFill>
              </a:rPr>
              <a:t>2</a:t>
            </a:r>
            <a:endParaRPr lang="en-US" sz="2400" dirty="0"/>
          </a:p>
          <a:p>
            <a:r>
              <a:rPr lang="en-US" sz="2400" dirty="0"/>
              <a:t>The radius is 5 and the </a:t>
            </a:r>
            <a:r>
              <a:rPr lang="en-US" sz="2400" dirty="0" err="1"/>
              <a:t>centre</a:t>
            </a:r>
            <a:r>
              <a:rPr lang="en-US" sz="2400" dirty="0"/>
              <a:t> is at (3,−2).</a:t>
            </a:r>
          </a:p>
        </p:txBody>
      </p:sp>
      <p:pic>
        <p:nvPicPr>
          <p:cNvPr id="5" name="Picture 2" descr="Example Images, Stock Photos &amp; Vectors | Shutterstock">
            <a:extLst>
              <a:ext uri="{FF2B5EF4-FFF2-40B4-BE49-F238E27FC236}">
                <a16:creationId xmlns:a16="http://schemas.microsoft.com/office/drawing/2014/main" id="{E578C435-9EC3-AB4D-AAEE-E22F1F6DA7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4797" y="0"/>
            <a:ext cx="1806121" cy="71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1BE469C-2E71-4F4D-94EC-B480E2408B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4000" y="962751"/>
            <a:ext cx="5556918" cy="545256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C8CD802-3460-184B-ACD0-67B3EFB2C492}"/>
              </a:ext>
            </a:extLst>
          </p:cNvPr>
          <p:cNvSpPr/>
          <p:nvPr/>
        </p:nvSpPr>
        <p:spPr>
          <a:xfrm>
            <a:off x="5747657" y="5874657"/>
            <a:ext cx="130629" cy="163286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ABE892D-B207-E960-D189-64D0612749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3482" y="33092"/>
            <a:ext cx="5426289" cy="1414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505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82 -0.01181 L 0.26367 -0.28866 " pathEditMode="relative" ptsTypes="AA">
                                      <p:cBhvr>
                                        <p:cTn id="5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32">
            <a:extLst>
              <a:ext uri="{FF2B5EF4-FFF2-40B4-BE49-F238E27FC236}">
                <a16:creationId xmlns:a16="http://schemas.microsoft.com/office/drawing/2014/main" id="{2ACCEEE7-90A4-B944-9F09-DF31F43A6FE8}"/>
              </a:ext>
            </a:extLst>
          </p:cNvPr>
          <p:cNvSpPr txBox="1"/>
          <p:nvPr/>
        </p:nvSpPr>
        <p:spPr>
          <a:xfrm>
            <a:off x="994226" y="233570"/>
            <a:ext cx="9142856" cy="59912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32400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3200" dirty="0"/>
              <a:t>Semicircles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7BD3FDCA-7AC5-7847-AF26-3738D73D597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75109" y="1157517"/>
                <a:ext cx="9810604" cy="5083628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Transposing the general equation of the circle 𝑥</a:t>
                </a:r>
                <a:r>
                  <a:rPr lang="en-GB" altLang="en-US" sz="2400" baseline="30000" dirty="0"/>
                  <a:t>2</a:t>
                </a:r>
                <a:r>
                  <a:rPr lang="en-GB" altLang="en-US" sz="2400" dirty="0"/>
                  <a:t> + </a:t>
                </a:r>
                <a:r>
                  <a:rPr lang="en-US" sz="2400" dirty="0"/>
                  <a:t>𝑦</a:t>
                </a:r>
                <a:r>
                  <a:rPr lang="en-GB" altLang="en-US" sz="2400" baseline="30000" dirty="0"/>
                  <a:t>2</a:t>
                </a:r>
                <a:r>
                  <a:rPr lang="en-GB" altLang="en-US" sz="2400" dirty="0"/>
                  <a:t> = </a:t>
                </a:r>
                <a:r>
                  <a:rPr lang="en-US" sz="2400" dirty="0"/>
                  <a:t>𝑟</a:t>
                </a:r>
                <a:r>
                  <a:rPr lang="en-GB" altLang="en-US" sz="2400" baseline="30000" dirty="0"/>
                  <a:t>2</a:t>
                </a:r>
                <a:r>
                  <a:rPr lang="en-US" sz="2400" dirty="0"/>
                  <a:t> to make 𝑦 the subject, we have</a:t>
                </a:r>
              </a:p>
              <a:p>
                <a:r>
                  <a:rPr lang="en-US" sz="2400" dirty="0"/>
                  <a:t>𝑦</a:t>
                </a:r>
                <a:r>
                  <a:rPr lang="en-GB" altLang="en-US" sz="2400" baseline="30000" dirty="0"/>
                  <a:t>2</a:t>
                </a:r>
                <a:r>
                  <a:rPr lang="en-GB" altLang="en-US" sz="2400" dirty="0"/>
                  <a:t> = </a:t>
                </a:r>
                <a:r>
                  <a:rPr lang="en-US" sz="2400" dirty="0"/>
                  <a:t>𝑟</a:t>
                </a:r>
                <a:r>
                  <a:rPr lang="en-GB" altLang="en-US" sz="2400" baseline="30000" dirty="0"/>
                  <a:t>2</a:t>
                </a:r>
                <a:r>
                  <a:rPr lang="en-US" sz="2400" dirty="0"/>
                  <a:t> − 𝑥</a:t>
                </a:r>
                <a:r>
                  <a:rPr lang="en-GB" altLang="en-US" sz="2400" baseline="30000" dirty="0"/>
                  <a:t>2</a:t>
                </a:r>
                <a:endParaRPr lang="en-US" sz="2400" dirty="0"/>
              </a:p>
              <a:p>
                <a:r>
                  <a:rPr lang="en-US" sz="2400" dirty="0"/>
                  <a:t>𝑦=±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sz="2400" dirty="0"/>
                          <m:t>𝑟</m:t>
                        </m:r>
                        <m:r>
                          <m:rPr>
                            <m:nor/>
                          </m:rPr>
                          <a:rPr lang="en-GB" altLang="en-US" sz="2400" baseline="30000" dirty="0"/>
                          <m:t>2</m:t>
                        </m:r>
                        <m:r>
                          <m:rPr>
                            <m:nor/>
                          </m:rPr>
                          <a:rPr lang="en-US" sz="2400" dirty="0"/>
                          <m:t> − </m:t>
                        </m:r>
                        <m:r>
                          <m:rPr>
                            <m:nor/>
                          </m:rPr>
                          <a:rPr lang="en-US" sz="2400" dirty="0"/>
                          <m:t>𝑥</m:t>
                        </m:r>
                        <m:r>
                          <m:rPr>
                            <m:nor/>
                          </m:rPr>
                          <a:rPr lang="en-GB" altLang="en-US" sz="2400" baseline="30000" dirty="0"/>
                          <m:t>2</m:t>
                        </m:r>
                        <m:r>
                          <m:rPr>
                            <m:nor/>
                          </m:rPr>
                          <a:rPr lang="en-US" sz="2400" dirty="0"/>
                          <m:t> </m:t>
                        </m:r>
                      </m:e>
                    </m:rad>
                  </m:oMath>
                </a14:m>
                <a:endParaRPr lang="en-AU" sz="2400" dirty="0"/>
              </a:p>
              <a:p>
                <a:r>
                  <a:rPr lang="en-US" sz="2400" dirty="0"/>
                  <a:t>We can now consider two separate rules</a:t>
                </a:r>
              </a:p>
              <a:p>
                <a:r>
                  <a:rPr lang="en-US" sz="2400" dirty="0"/>
                  <a:t>𝑦=+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sz="2400" dirty="0"/>
                          <m:t>𝑟</m:t>
                        </m:r>
                        <m:r>
                          <m:rPr>
                            <m:nor/>
                          </m:rPr>
                          <a:rPr lang="en-GB" altLang="en-US" sz="2400" baseline="30000" dirty="0"/>
                          <m:t>2</m:t>
                        </m:r>
                        <m:r>
                          <m:rPr>
                            <m:nor/>
                          </m:rPr>
                          <a:rPr lang="en-US" sz="2400" dirty="0"/>
                          <m:t> − </m:t>
                        </m:r>
                        <m:r>
                          <m:rPr>
                            <m:nor/>
                          </m:rPr>
                          <a:rPr lang="en-US" sz="2400" dirty="0"/>
                          <m:t>𝑥</m:t>
                        </m:r>
                        <m:r>
                          <m:rPr>
                            <m:nor/>
                          </m:rPr>
                          <a:rPr lang="en-GB" altLang="en-US" sz="2400" baseline="30000" dirty="0"/>
                          <m:t>2</m:t>
                        </m:r>
                        <m:r>
                          <m:rPr>
                            <m:nor/>
                          </m:rPr>
                          <a:rPr lang="en-US" sz="2400" dirty="0"/>
                          <m:t> </m:t>
                        </m:r>
                      </m:e>
                    </m:rad>
                  </m:oMath>
                </a14:m>
                <a:r>
                  <a:rPr lang="en-US" sz="2400" dirty="0"/>
                  <a:t> &amp; 𝑦= −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sz="2400" dirty="0"/>
                          <m:t>𝑟</m:t>
                        </m:r>
                        <m:r>
                          <m:rPr>
                            <m:nor/>
                          </m:rPr>
                          <a:rPr lang="en-GB" altLang="en-US" sz="2400" baseline="30000" dirty="0"/>
                          <m:t>2</m:t>
                        </m:r>
                        <m:r>
                          <m:rPr>
                            <m:nor/>
                          </m:rPr>
                          <a:rPr lang="en-US" sz="2400" dirty="0"/>
                          <m:t> − </m:t>
                        </m:r>
                        <m:r>
                          <m:rPr>
                            <m:nor/>
                          </m:rPr>
                          <a:rPr lang="en-US" sz="2400" dirty="0"/>
                          <m:t>𝑥</m:t>
                        </m:r>
                        <m:r>
                          <m:rPr>
                            <m:nor/>
                          </m:rPr>
                          <a:rPr lang="en-GB" altLang="en-US" sz="2400" baseline="30000" dirty="0"/>
                          <m:t>2</m:t>
                        </m:r>
                        <m:r>
                          <m:rPr>
                            <m:nor/>
                          </m:rPr>
                          <a:rPr lang="en-US" sz="2400" dirty="0"/>
                          <m:t> </m:t>
                        </m:r>
                      </m:e>
                    </m:rad>
                  </m:oMath>
                </a14:m>
                <a:endParaRPr lang="en-US" sz="2400" dirty="0"/>
              </a:p>
              <a:p>
                <a:r>
                  <a:rPr lang="en-US" sz="2400" dirty="0"/>
                  <a:t>Which correspond to the top half and bottom half of the circle respectively.</a:t>
                </a:r>
              </a:p>
              <a:p>
                <a:r>
                  <a:rPr lang="en-US" sz="2400" dirty="0"/>
                  <a:t>Similarly, solving for 𝑥 will give you the semicircles to the left and right of the 𝑦-axis:</a:t>
                </a:r>
              </a:p>
              <a:p>
                <a:r>
                  <a:rPr lang="en-US" sz="2400" dirty="0"/>
                  <a:t>𝑥=±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sz="2400" dirty="0"/>
                          <m:t>𝑟</m:t>
                        </m:r>
                        <m:r>
                          <m:rPr>
                            <m:nor/>
                          </m:rPr>
                          <a:rPr lang="en-GB" altLang="en-US" sz="2400" baseline="30000" dirty="0"/>
                          <m:t>2</m:t>
                        </m:r>
                        <m:r>
                          <m:rPr>
                            <m:nor/>
                          </m:rPr>
                          <a:rPr lang="en-US" sz="2400" dirty="0"/>
                          <m:t> −</m:t>
                        </m:r>
                        <m:r>
                          <m:rPr>
                            <m:nor/>
                          </m:rPr>
                          <a:rPr lang="en-US" sz="2400" dirty="0"/>
                          <m:t>𝑦</m:t>
                        </m:r>
                        <m:r>
                          <m:rPr>
                            <m:nor/>
                          </m:rPr>
                          <a:rPr lang="en-GB" altLang="en-US" sz="2400" baseline="30000" dirty="0"/>
                          <m:t>2</m:t>
                        </m:r>
                        <m:r>
                          <m:rPr>
                            <m:nor/>
                          </m:rPr>
                          <a:rPr lang="en-US" sz="2400" dirty="0"/>
                          <m:t> </m:t>
                        </m:r>
                      </m:e>
                    </m:ra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7BD3FDCA-7AC5-7847-AF26-3738D73D59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75109" y="1157517"/>
                <a:ext cx="9810604" cy="5083628"/>
              </a:xfrm>
              <a:blipFill>
                <a:blip r:embed="rId2"/>
                <a:stretch>
                  <a:fillRect l="-388" t="-998" r="-1163" b="-14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Block Arc 1">
            <a:extLst>
              <a:ext uri="{FF2B5EF4-FFF2-40B4-BE49-F238E27FC236}">
                <a16:creationId xmlns:a16="http://schemas.microsoft.com/office/drawing/2014/main" id="{BC873E1F-28C1-E64D-BB46-9B21508D1E49}"/>
              </a:ext>
            </a:extLst>
          </p:cNvPr>
          <p:cNvSpPr/>
          <p:nvPr/>
        </p:nvSpPr>
        <p:spPr>
          <a:xfrm>
            <a:off x="6894286" y="2017486"/>
            <a:ext cx="1828800" cy="2032000"/>
          </a:xfrm>
          <a:prstGeom prst="blockArc">
            <a:avLst>
              <a:gd name="adj1" fmla="val 10800000"/>
              <a:gd name="adj2" fmla="val 326"/>
              <a:gd name="adj3" fmla="val 6747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Block Arc 2">
            <a:extLst>
              <a:ext uri="{FF2B5EF4-FFF2-40B4-BE49-F238E27FC236}">
                <a16:creationId xmlns:a16="http://schemas.microsoft.com/office/drawing/2014/main" id="{F71CFA00-8B76-B744-91F2-A10F6E75D315}"/>
              </a:ext>
            </a:extLst>
          </p:cNvPr>
          <p:cNvSpPr/>
          <p:nvPr/>
        </p:nvSpPr>
        <p:spPr>
          <a:xfrm rot="5400000">
            <a:off x="9569712" y="4013201"/>
            <a:ext cx="2032000" cy="2104571"/>
          </a:xfrm>
          <a:prstGeom prst="blockArc">
            <a:avLst>
              <a:gd name="adj1" fmla="val 10800000"/>
              <a:gd name="adj2" fmla="val 348407"/>
              <a:gd name="adj3" fmla="val 7640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898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ArchiveVTI">
  <a:themeElements>
    <a:clrScheme name="AnalogousFromDarkSeedLeftStep">
      <a:dk1>
        <a:srgbClr val="000000"/>
      </a:dk1>
      <a:lt1>
        <a:srgbClr val="FFFFFF"/>
      </a:lt1>
      <a:dk2>
        <a:srgbClr val="36211F"/>
      </a:dk2>
      <a:lt2>
        <a:srgbClr val="E2E3E8"/>
      </a:lt2>
      <a:accent1>
        <a:srgbClr val="B3A020"/>
      </a:accent1>
      <a:accent2>
        <a:srgbClr val="D56D17"/>
      </a:accent2>
      <a:accent3>
        <a:srgbClr val="E73029"/>
      </a:accent3>
      <a:accent4>
        <a:srgbClr val="D5175F"/>
      </a:accent4>
      <a:accent5>
        <a:srgbClr val="E729C0"/>
      </a:accent5>
      <a:accent6>
        <a:srgbClr val="AC17D5"/>
      </a:accent6>
      <a:hlink>
        <a:srgbClr val="BF3F90"/>
      </a:hlink>
      <a:folHlink>
        <a:srgbClr val="7F7F7F"/>
      </a:folHlink>
    </a:clrScheme>
    <a:fontScheme name="Custom 170">
      <a:majorFont>
        <a:latin typeface="Bembo"/>
        <a:ea typeface=""/>
        <a:cs typeface=""/>
      </a:majorFont>
      <a:minorFont>
        <a:latin typeface="Bemb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rchiveVTI" id="{514BDC9F-20AC-40CA-9FE7-B30987BCD2D4}" vid="{D8FA1533-D953-46ED-B2C7-B32AF1BED7A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941</Words>
  <Application>Microsoft Office PowerPoint</Application>
  <PresentationFormat>Widescreen</PresentationFormat>
  <Paragraphs>105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Bembo</vt:lpstr>
      <vt:lpstr>Calibri</vt:lpstr>
      <vt:lpstr>Cambria Math</vt:lpstr>
      <vt:lpstr>ArchiveVTI</vt:lpstr>
      <vt:lpstr>Circles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Circles</dc:title>
  <dc:creator>Yongmei Zhang</dc:creator>
  <cp:lastModifiedBy>Lyn ZHANG</cp:lastModifiedBy>
  <cp:revision>21</cp:revision>
  <dcterms:created xsi:type="dcterms:W3CDTF">2021-04-13T22:26:31Z</dcterms:created>
  <dcterms:modified xsi:type="dcterms:W3CDTF">2023-02-15T20:39:06Z</dcterms:modified>
</cp:coreProperties>
</file>