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5"/>
  </p:handoutMasterIdLst>
  <p:sldIdLst>
    <p:sldId id="258" r:id="rId2"/>
    <p:sldId id="259" r:id="rId3"/>
    <p:sldId id="320" r:id="rId4"/>
    <p:sldId id="321" r:id="rId5"/>
    <p:sldId id="323" r:id="rId6"/>
    <p:sldId id="336" r:id="rId7"/>
    <p:sldId id="338" r:id="rId8"/>
    <p:sldId id="267" r:id="rId9"/>
    <p:sldId id="324" r:id="rId10"/>
    <p:sldId id="268" r:id="rId11"/>
    <p:sldId id="325" r:id="rId12"/>
    <p:sldId id="299" r:id="rId13"/>
    <p:sldId id="329" r:id="rId14"/>
    <p:sldId id="270" r:id="rId15"/>
    <p:sldId id="271" r:id="rId16"/>
    <p:sldId id="272" r:id="rId17"/>
    <p:sldId id="301" r:id="rId18"/>
    <p:sldId id="330" r:id="rId19"/>
    <p:sldId id="274" r:id="rId20"/>
    <p:sldId id="327" r:id="rId21"/>
    <p:sldId id="328" r:id="rId22"/>
    <p:sldId id="275" r:id="rId23"/>
    <p:sldId id="331" r:id="rId24"/>
    <p:sldId id="332" r:id="rId25"/>
    <p:sldId id="333" r:id="rId26"/>
    <p:sldId id="335" r:id="rId27"/>
    <p:sldId id="314" r:id="rId28"/>
    <p:sldId id="315" r:id="rId29"/>
    <p:sldId id="316" r:id="rId30"/>
    <p:sldId id="304" r:id="rId31"/>
    <p:sldId id="305" r:id="rId32"/>
    <p:sldId id="317" r:id="rId33"/>
    <p:sldId id="302" r:id="rId34"/>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22" autoAdjust="0"/>
    <p:restoredTop sz="94660"/>
  </p:normalViewPr>
  <p:slideViewPr>
    <p:cSldViewPr>
      <p:cViewPr varScale="1">
        <p:scale>
          <a:sx n="66" d="100"/>
          <a:sy n="66" d="100"/>
        </p:scale>
        <p:origin x="139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4E95EF4C-B991-4F33-85BF-6749128E58A3}" type="datetimeFigureOut">
              <a:rPr lang="en-GB" smtClean="0"/>
              <a:t>29/03/2021</a:t>
            </a:fld>
            <a:endParaRPr lang="en-GB"/>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1256E77B-897F-464F-A18F-314BA474A153}" type="slidenum">
              <a:rPr lang="en-GB" smtClean="0"/>
              <a:t>‹#›</a:t>
            </a:fld>
            <a:endParaRPr lang="en-GB"/>
          </a:p>
        </p:txBody>
      </p:sp>
    </p:spTree>
    <p:extLst>
      <p:ext uri="{BB962C8B-B14F-4D97-AF65-F5344CB8AC3E}">
        <p14:creationId xmlns:p14="http://schemas.microsoft.com/office/powerpoint/2010/main" val="36005006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7A775A9-5FC2-4C98-8596-C33D79C2E15E}" type="datetimeFigureOut">
              <a:rPr lang="en-GB" smtClean="0"/>
              <a:t>29/03/2021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229291-1605-4344-9475-B04527BB0B6F}" type="slidenum">
              <a:rPr lang="en-GB" smtClean="0"/>
              <a:t>‹#›</a:t>
            </a:fld>
            <a:endParaRPr lang="en-GB"/>
          </a:p>
        </p:txBody>
      </p:sp>
    </p:spTree>
    <p:extLst>
      <p:ext uri="{BB962C8B-B14F-4D97-AF65-F5344CB8AC3E}">
        <p14:creationId xmlns:p14="http://schemas.microsoft.com/office/powerpoint/2010/main" val="4062017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7A775A9-5FC2-4C98-8596-C33D79C2E15E}" type="datetimeFigureOut">
              <a:rPr lang="en-GB" smtClean="0"/>
              <a:t>29/03/2021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229291-1605-4344-9475-B04527BB0B6F}" type="slidenum">
              <a:rPr lang="en-GB" smtClean="0"/>
              <a:t>‹#›</a:t>
            </a:fld>
            <a:endParaRPr lang="en-GB"/>
          </a:p>
        </p:txBody>
      </p:sp>
    </p:spTree>
    <p:extLst>
      <p:ext uri="{BB962C8B-B14F-4D97-AF65-F5344CB8AC3E}">
        <p14:creationId xmlns:p14="http://schemas.microsoft.com/office/powerpoint/2010/main" val="3734438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7A775A9-5FC2-4C98-8596-C33D79C2E15E}" type="datetimeFigureOut">
              <a:rPr lang="en-GB" smtClean="0"/>
              <a:t>29/03/2021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229291-1605-4344-9475-B04527BB0B6F}" type="slidenum">
              <a:rPr lang="en-GB" smtClean="0"/>
              <a:t>‹#›</a:t>
            </a:fld>
            <a:endParaRPr lang="en-GB"/>
          </a:p>
        </p:txBody>
      </p:sp>
    </p:spTree>
    <p:extLst>
      <p:ext uri="{BB962C8B-B14F-4D97-AF65-F5344CB8AC3E}">
        <p14:creationId xmlns:p14="http://schemas.microsoft.com/office/powerpoint/2010/main" val="1328552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7A775A9-5FC2-4C98-8596-C33D79C2E15E}" type="datetimeFigureOut">
              <a:rPr lang="en-GB" smtClean="0"/>
              <a:t>29/03/2021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229291-1605-4344-9475-B04527BB0B6F}" type="slidenum">
              <a:rPr lang="en-GB" smtClean="0"/>
              <a:t>‹#›</a:t>
            </a:fld>
            <a:endParaRPr lang="en-GB"/>
          </a:p>
        </p:txBody>
      </p:sp>
    </p:spTree>
    <p:extLst>
      <p:ext uri="{BB962C8B-B14F-4D97-AF65-F5344CB8AC3E}">
        <p14:creationId xmlns:p14="http://schemas.microsoft.com/office/powerpoint/2010/main" val="915729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A775A9-5FC2-4C98-8596-C33D79C2E15E}" type="datetimeFigureOut">
              <a:rPr lang="en-GB" smtClean="0"/>
              <a:t>29/03/2021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229291-1605-4344-9475-B04527BB0B6F}" type="slidenum">
              <a:rPr lang="en-GB" smtClean="0"/>
              <a:t>‹#›</a:t>
            </a:fld>
            <a:endParaRPr lang="en-GB"/>
          </a:p>
        </p:txBody>
      </p:sp>
    </p:spTree>
    <p:extLst>
      <p:ext uri="{BB962C8B-B14F-4D97-AF65-F5344CB8AC3E}">
        <p14:creationId xmlns:p14="http://schemas.microsoft.com/office/powerpoint/2010/main" val="2489822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7A775A9-5FC2-4C98-8596-C33D79C2E15E}" type="datetimeFigureOut">
              <a:rPr lang="en-GB" smtClean="0"/>
              <a:t>29/03/2021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229291-1605-4344-9475-B04527BB0B6F}" type="slidenum">
              <a:rPr lang="en-GB" smtClean="0"/>
              <a:t>‹#›</a:t>
            </a:fld>
            <a:endParaRPr lang="en-GB"/>
          </a:p>
        </p:txBody>
      </p:sp>
    </p:spTree>
    <p:extLst>
      <p:ext uri="{BB962C8B-B14F-4D97-AF65-F5344CB8AC3E}">
        <p14:creationId xmlns:p14="http://schemas.microsoft.com/office/powerpoint/2010/main" val="2263281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7A775A9-5FC2-4C98-8596-C33D79C2E15E}" type="datetimeFigureOut">
              <a:rPr lang="en-GB" smtClean="0"/>
              <a:t>29/03/2021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A229291-1605-4344-9475-B04527BB0B6F}" type="slidenum">
              <a:rPr lang="en-GB" smtClean="0"/>
              <a:t>‹#›</a:t>
            </a:fld>
            <a:endParaRPr lang="en-GB"/>
          </a:p>
        </p:txBody>
      </p:sp>
    </p:spTree>
    <p:extLst>
      <p:ext uri="{BB962C8B-B14F-4D97-AF65-F5344CB8AC3E}">
        <p14:creationId xmlns:p14="http://schemas.microsoft.com/office/powerpoint/2010/main" val="928903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7A775A9-5FC2-4C98-8596-C33D79C2E15E}" type="datetimeFigureOut">
              <a:rPr lang="en-GB" smtClean="0"/>
              <a:t>29/03/2021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A229291-1605-4344-9475-B04527BB0B6F}" type="slidenum">
              <a:rPr lang="en-GB" smtClean="0"/>
              <a:t>‹#›</a:t>
            </a:fld>
            <a:endParaRPr lang="en-GB"/>
          </a:p>
        </p:txBody>
      </p:sp>
    </p:spTree>
    <p:extLst>
      <p:ext uri="{BB962C8B-B14F-4D97-AF65-F5344CB8AC3E}">
        <p14:creationId xmlns:p14="http://schemas.microsoft.com/office/powerpoint/2010/main" val="2392166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A775A9-5FC2-4C98-8596-C33D79C2E15E}" type="datetimeFigureOut">
              <a:rPr lang="en-GB" smtClean="0"/>
              <a:t>29/03/2021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A229291-1605-4344-9475-B04527BB0B6F}" type="slidenum">
              <a:rPr lang="en-GB" smtClean="0"/>
              <a:t>‹#›</a:t>
            </a:fld>
            <a:endParaRPr lang="en-GB"/>
          </a:p>
        </p:txBody>
      </p:sp>
    </p:spTree>
    <p:extLst>
      <p:ext uri="{BB962C8B-B14F-4D97-AF65-F5344CB8AC3E}">
        <p14:creationId xmlns:p14="http://schemas.microsoft.com/office/powerpoint/2010/main" val="511459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A775A9-5FC2-4C98-8596-C33D79C2E15E}" type="datetimeFigureOut">
              <a:rPr lang="en-GB" smtClean="0"/>
              <a:t>29/03/2021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229291-1605-4344-9475-B04527BB0B6F}" type="slidenum">
              <a:rPr lang="en-GB" smtClean="0"/>
              <a:t>‹#›</a:t>
            </a:fld>
            <a:endParaRPr lang="en-GB"/>
          </a:p>
        </p:txBody>
      </p:sp>
    </p:spTree>
    <p:extLst>
      <p:ext uri="{BB962C8B-B14F-4D97-AF65-F5344CB8AC3E}">
        <p14:creationId xmlns:p14="http://schemas.microsoft.com/office/powerpoint/2010/main" val="618201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A775A9-5FC2-4C98-8596-C33D79C2E15E}" type="datetimeFigureOut">
              <a:rPr lang="en-GB" smtClean="0"/>
              <a:t>29/03/2021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229291-1605-4344-9475-B04527BB0B6F}" type="slidenum">
              <a:rPr lang="en-GB" smtClean="0"/>
              <a:t>‹#›</a:t>
            </a:fld>
            <a:endParaRPr lang="en-GB"/>
          </a:p>
        </p:txBody>
      </p:sp>
    </p:spTree>
    <p:extLst>
      <p:ext uri="{BB962C8B-B14F-4D97-AF65-F5344CB8AC3E}">
        <p14:creationId xmlns:p14="http://schemas.microsoft.com/office/powerpoint/2010/main" val="1323211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A775A9-5FC2-4C98-8596-C33D79C2E15E}" type="datetimeFigureOut">
              <a:rPr lang="en-GB" smtClean="0"/>
              <a:t>29/03/2021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229291-1605-4344-9475-B04527BB0B6F}" type="slidenum">
              <a:rPr lang="en-GB" smtClean="0"/>
              <a:t>‹#›</a:t>
            </a:fld>
            <a:endParaRPr lang="en-GB"/>
          </a:p>
        </p:txBody>
      </p:sp>
    </p:spTree>
    <p:extLst>
      <p:ext uri="{BB962C8B-B14F-4D97-AF65-F5344CB8AC3E}">
        <p14:creationId xmlns:p14="http://schemas.microsoft.com/office/powerpoint/2010/main" val="17951401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2.png"/><Relationship Id="rId7" Type="http://schemas.openxmlformats.org/officeDocument/2006/relationships/image" Target="../media/image471.png"/><Relationship Id="rId1" Type="http://schemas.openxmlformats.org/officeDocument/2006/relationships/slideLayout" Target="../slideLayouts/slideLayout7.xml"/><Relationship Id="rId6" Type="http://schemas.openxmlformats.org/officeDocument/2006/relationships/image" Target="../media/image461.png"/><Relationship Id="rId5" Type="http://schemas.openxmlformats.org/officeDocument/2006/relationships/image" Target="../media/image68.png"/><Relationship Id="rId10" Type="http://schemas.openxmlformats.org/officeDocument/2006/relationships/image" Target="../media/image482.png"/><Relationship Id="rId9" Type="http://schemas.openxmlformats.org/officeDocument/2006/relationships/image" Target="../media/image73.png"/></Relationships>
</file>

<file path=ppt/slides/_rels/slide11.xml.rels><?xml version="1.0" encoding="UTF-8" standalone="yes"?>
<Relationships xmlns="http://schemas.openxmlformats.org/package/2006/relationships"><Relationship Id="rId8" Type="http://schemas.openxmlformats.org/officeDocument/2006/relationships/image" Target="../media/image552.png"/><Relationship Id="rId3" Type="http://schemas.openxmlformats.org/officeDocument/2006/relationships/image" Target="../media/image501.png"/><Relationship Id="rId7" Type="http://schemas.openxmlformats.org/officeDocument/2006/relationships/image" Target="../media/image542.png"/><Relationship Id="rId2" Type="http://schemas.openxmlformats.org/officeDocument/2006/relationships/image" Target="../media/image491.png"/><Relationship Id="rId1" Type="http://schemas.openxmlformats.org/officeDocument/2006/relationships/slideLayout" Target="../slideLayouts/slideLayout7.xml"/><Relationship Id="rId6" Type="http://schemas.openxmlformats.org/officeDocument/2006/relationships/image" Target="../media/image531.png"/><Relationship Id="rId5" Type="http://schemas.openxmlformats.org/officeDocument/2006/relationships/image" Target="../media/image521.png"/><Relationship Id="rId4" Type="http://schemas.openxmlformats.org/officeDocument/2006/relationships/image" Target="../media/image512.png"/></Relationships>
</file>

<file path=ppt/slides/_rels/slide12.xml.rels><?xml version="1.0" encoding="UTF-8" standalone="yes"?>
<Relationships xmlns="http://schemas.openxmlformats.org/package/2006/relationships"><Relationship Id="rId3" Type="http://schemas.openxmlformats.org/officeDocument/2006/relationships/image" Target="../media/image571.png"/><Relationship Id="rId2" Type="http://schemas.openxmlformats.org/officeDocument/2006/relationships/image" Target="../media/image560.png"/><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602.png"/><Relationship Id="rId4" Type="http://schemas.openxmlformats.org/officeDocument/2006/relationships/image" Target="../media/image580.png"/></Relationships>
</file>

<file path=ppt/slides/_rels/slide13.xml.rels><?xml version="1.0" encoding="UTF-8" standalone="yes"?>
<Relationships xmlns="http://schemas.openxmlformats.org/package/2006/relationships"><Relationship Id="rId8" Type="http://schemas.openxmlformats.org/officeDocument/2006/relationships/image" Target="../media/image442.png"/><Relationship Id="rId3" Type="http://schemas.openxmlformats.org/officeDocument/2006/relationships/image" Target="../media/image390.png"/><Relationship Id="rId7" Type="http://schemas.openxmlformats.org/officeDocument/2006/relationships/image" Target="../media/image431.png"/><Relationship Id="rId2" Type="http://schemas.openxmlformats.org/officeDocument/2006/relationships/image" Target="../media/image380.png"/><Relationship Id="rId1" Type="http://schemas.openxmlformats.org/officeDocument/2006/relationships/slideLayout" Target="../slideLayouts/slideLayout7.xml"/><Relationship Id="rId6" Type="http://schemas.openxmlformats.org/officeDocument/2006/relationships/image" Target="../media/image421.png"/><Relationship Id="rId5" Type="http://schemas.openxmlformats.org/officeDocument/2006/relationships/image" Target="../media/image410.png"/><Relationship Id="rId10" Type="http://schemas.openxmlformats.org/officeDocument/2006/relationships/image" Target="../media/image462.png"/><Relationship Id="rId4" Type="http://schemas.openxmlformats.org/officeDocument/2006/relationships/image" Target="../media/image400.png"/><Relationship Id="rId9" Type="http://schemas.openxmlformats.org/officeDocument/2006/relationships/image" Target="../media/image451.png"/></Relationships>
</file>

<file path=ppt/slides/_rels/slide14.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image" Target="../media/image230.png"/><Relationship Id="rId1" Type="http://schemas.openxmlformats.org/officeDocument/2006/relationships/slideLayout" Target="../slideLayouts/slideLayout7.xml"/><Relationship Id="rId6" Type="http://schemas.openxmlformats.org/officeDocument/2006/relationships/image" Target="../media/image270.png"/><Relationship Id="rId5" Type="http://schemas.openxmlformats.org/officeDocument/2006/relationships/image" Target="../media/image260.png"/><Relationship Id="rId4" Type="http://schemas.openxmlformats.org/officeDocument/2006/relationships/image" Target="../media/image250.png"/></Relationships>
</file>

<file path=ppt/slides/_rels/slide15.xml.rels><?xml version="1.0" encoding="UTF-8" standalone="yes"?>
<Relationships xmlns="http://schemas.openxmlformats.org/package/2006/relationships"><Relationship Id="rId8" Type="http://schemas.openxmlformats.org/officeDocument/2006/relationships/image" Target="../media/image340.png"/><Relationship Id="rId3" Type="http://schemas.openxmlformats.org/officeDocument/2006/relationships/image" Target="../media/image290.png"/><Relationship Id="rId7" Type="http://schemas.openxmlformats.org/officeDocument/2006/relationships/image" Target="../media/image330.png"/><Relationship Id="rId2" Type="http://schemas.openxmlformats.org/officeDocument/2006/relationships/image" Target="../media/image280.png"/><Relationship Id="rId1" Type="http://schemas.openxmlformats.org/officeDocument/2006/relationships/slideLayout" Target="../slideLayouts/slideLayout7.xml"/><Relationship Id="rId6" Type="http://schemas.openxmlformats.org/officeDocument/2006/relationships/image" Target="../media/image320.png"/><Relationship Id="rId5" Type="http://schemas.openxmlformats.org/officeDocument/2006/relationships/image" Target="../media/image311.png"/><Relationship Id="rId4" Type="http://schemas.openxmlformats.org/officeDocument/2006/relationships/image" Target="../media/image300.png"/><Relationship Id="rId9" Type="http://schemas.openxmlformats.org/officeDocument/2006/relationships/image" Target="../media/image350.png"/></Relationships>
</file>

<file path=ppt/slides/_rels/slide16.xml.rels><?xml version="1.0" encoding="UTF-8" standalone="yes"?>
<Relationships xmlns="http://schemas.openxmlformats.org/package/2006/relationships"><Relationship Id="rId3" Type="http://schemas.openxmlformats.org/officeDocument/2006/relationships/image" Target="../media/image371.png"/><Relationship Id="rId7" Type="http://schemas.openxmlformats.org/officeDocument/2006/relationships/image" Target="../media/image71.png"/><Relationship Id="rId2" Type="http://schemas.openxmlformats.org/officeDocument/2006/relationships/image" Target="../media/image360.png"/><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381.png"/></Relationships>
</file>

<file path=ppt/slides/_rels/slide1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1.png"/><Relationship Id="rId1" Type="http://schemas.openxmlformats.org/officeDocument/2006/relationships/slideLayout" Target="../slideLayouts/slideLayout7.xml"/><Relationship Id="rId5" Type="http://schemas.openxmlformats.org/officeDocument/2006/relationships/image" Target="../media/image66.png"/><Relationship Id="rId4" Type="http://schemas.openxmlformats.org/officeDocument/2006/relationships/image" Target="../media/image65.png"/></Relationships>
</file>

<file path=ppt/slides/_rels/slide18.xml.rels><?xml version="1.0" encoding="UTF-8" standalone="yes"?>
<Relationships xmlns="http://schemas.openxmlformats.org/package/2006/relationships"><Relationship Id="rId8" Type="http://schemas.openxmlformats.org/officeDocument/2006/relationships/image" Target="../media/image442.png"/><Relationship Id="rId3" Type="http://schemas.openxmlformats.org/officeDocument/2006/relationships/image" Target="../media/image390.png"/><Relationship Id="rId7" Type="http://schemas.openxmlformats.org/officeDocument/2006/relationships/image" Target="../media/image431.png"/><Relationship Id="rId2" Type="http://schemas.openxmlformats.org/officeDocument/2006/relationships/image" Target="../media/image380.png"/><Relationship Id="rId1" Type="http://schemas.openxmlformats.org/officeDocument/2006/relationships/slideLayout" Target="../slideLayouts/slideLayout7.xml"/><Relationship Id="rId6" Type="http://schemas.openxmlformats.org/officeDocument/2006/relationships/image" Target="../media/image421.png"/><Relationship Id="rId5" Type="http://schemas.openxmlformats.org/officeDocument/2006/relationships/image" Target="../media/image410.png"/><Relationship Id="rId10" Type="http://schemas.openxmlformats.org/officeDocument/2006/relationships/image" Target="../media/image462.png"/><Relationship Id="rId4" Type="http://schemas.openxmlformats.org/officeDocument/2006/relationships/image" Target="../media/image400.png"/><Relationship Id="rId9" Type="http://schemas.openxmlformats.org/officeDocument/2006/relationships/image" Target="../media/image451.png"/></Relationships>
</file>

<file path=ppt/slides/_rels/slide19.xml.rels><?xml version="1.0" encoding="UTF-8" standalone="yes"?>
<Relationships xmlns="http://schemas.openxmlformats.org/package/2006/relationships"><Relationship Id="rId8" Type="http://schemas.openxmlformats.org/officeDocument/2006/relationships/image" Target="../media/image200.png"/><Relationship Id="rId13" Type="http://schemas.openxmlformats.org/officeDocument/2006/relationships/image" Target="../media/image650.png"/><Relationship Id="rId3" Type="http://schemas.openxmlformats.org/officeDocument/2006/relationships/image" Target="../media/image140.png"/><Relationship Id="rId7" Type="http://schemas.openxmlformats.org/officeDocument/2006/relationships/image" Target="../media/image180.png"/><Relationship Id="rId12" Type="http://schemas.openxmlformats.org/officeDocument/2006/relationships/image" Target="../media/image640.png"/><Relationship Id="rId2" Type="http://schemas.openxmlformats.org/officeDocument/2006/relationships/image" Target="../media/image130.png"/><Relationship Id="rId1" Type="http://schemas.openxmlformats.org/officeDocument/2006/relationships/slideLayout" Target="../slideLayouts/slideLayout7.xml"/><Relationship Id="rId6" Type="http://schemas.openxmlformats.org/officeDocument/2006/relationships/image" Target="../media/image170.png"/><Relationship Id="rId11" Type="http://schemas.openxmlformats.org/officeDocument/2006/relationships/image" Target="../media/image611.png"/><Relationship Id="rId5" Type="http://schemas.openxmlformats.org/officeDocument/2006/relationships/image" Target="../media/image160.png"/><Relationship Id="rId10" Type="http://schemas.openxmlformats.org/officeDocument/2006/relationships/image" Target="../media/image440.png"/><Relationship Id="rId4" Type="http://schemas.openxmlformats.org/officeDocument/2006/relationships/image" Target="../media/image150.png"/><Relationship Id="rId9" Type="http://schemas.openxmlformats.org/officeDocument/2006/relationships/image" Target="../media/image590.png"/><Relationship Id="rId14" Type="http://schemas.openxmlformats.org/officeDocument/2006/relationships/image" Target="../media/image660.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10.png"/><Relationship Id="rId7" Type="http://schemas.openxmlformats.org/officeDocument/2006/relationships/image" Target="../media/image610.png"/><Relationship Id="rId2" Type="http://schemas.openxmlformats.org/officeDocument/2006/relationships/image" Target="../media/image210.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511.png"/><Relationship Id="rId4" Type="http://schemas.openxmlformats.org/officeDocument/2006/relationships/image" Target="../media/image412.png"/></Relationships>
</file>

<file path=ppt/slides/_rels/slide20.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74.png"/><Relationship Id="rId7" Type="http://schemas.openxmlformats.org/officeDocument/2006/relationships/image" Target="../media/image86.png"/><Relationship Id="rId2" Type="http://schemas.openxmlformats.org/officeDocument/2006/relationships/image" Target="../media/image670.png"/><Relationship Id="rId1" Type="http://schemas.openxmlformats.org/officeDocument/2006/relationships/slideLayout" Target="../slideLayouts/slideLayout7.xml"/><Relationship Id="rId6" Type="http://schemas.openxmlformats.org/officeDocument/2006/relationships/image" Target="../media/image85.png"/><Relationship Id="rId5" Type="http://schemas.openxmlformats.org/officeDocument/2006/relationships/image" Target="../media/image84.png"/><Relationship Id="rId10" Type="http://schemas.openxmlformats.org/officeDocument/2006/relationships/image" Target="../media/image89.png"/><Relationship Id="rId4" Type="http://schemas.openxmlformats.org/officeDocument/2006/relationships/image" Target="../media/image75.png"/><Relationship Id="rId9" Type="http://schemas.openxmlformats.org/officeDocument/2006/relationships/image" Target="../media/image88.png"/></Relationships>
</file>

<file path=ppt/slides/_rels/slide21.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92.png"/><Relationship Id="rId7" Type="http://schemas.openxmlformats.org/officeDocument/2006/relationships/image" Target="../media/image96.png"/><Relationship Id="rId2" Type="http://schemas.openxmlformats.org/officeDocument/2006/relationships/image" Target="../media/image91.png"/><Relationship Id="rId1" Type="http://schemas.openxmlformats.org/officeDocument/2006/relationships/slideLayout" Target="../slideLayouts/slideLayout7.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 Id="rId9" Type="http://schemas.openxmlformats.org/officeDocument/2006/relationships/image" Target="../media/image98.png"/></Relationships>
</file>

<file path=ppt/slides/_rels/slide22.xml.rels><?xml version="1.0" encoding="UTF-8" standalone="yes"?>
<Relationships xmlns="http://schemas.openxmlformats.org/package/2006/relationships"><Relationship Id="rId2" Type="http://schemas.openxmlformats.org/officeDocument/2006/relationships/image" Target="../media/image85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442.png"/><Relationship Id="rId3" Type="http://schemas.openxmlformats.org/officeDocument/2006/relationships/image" Target="../media/image390.png"/><Relationship Id="rId7" Type="http://schemas.openxmlformats.org/officeDocument/2006/relationships/image" Target="../media/image431.png"/><Relationship Id="rId2" Type="http://schemas.openxmlformats.org/officeDocument/2006/relationships/image" Target="../media/image380.png"/><Relationship Id="rId1" Type="http://schemas.openxmlformats.org/officeDocument/2006/relationships/slideLayout" Target="../slideLayouts/slideLayout7.xml"/><Relationship Id="rId6" Type="http://schemas.openxmlformats.org/officeDocument/2006/relationships/image" Target="../media/image421.png"/><Relationship Id="rId5" Type="http://schemas.openxmlformats.org/officeDocument/2006/relationships/image" Target="../media/image410.png"/><Relationship Id="rId10" Type="http://schemas.openxmlformats.org/officeDocument/2006/relationships/image" Target="../media/image462.png"/><Relationship Id="rId4" Type="http://schemas.openxmlformats.org/officeDocument/2006/relationships/image" Target="../media/image400.png"/><Relationship Id="rId9" Type="http://schemas.openxmlformats.org/officeDocument/2006/relationships/image" Target="../media/image451.png"/></Relationships>
</file>

<file path=ppt/slides/_rels/slide24.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99.png"/><Relationship Id="rId1" Type="http://schemas.openxmlformats.org/officeDocument/2006/relationships/slideLayout" Target="../slideLayouts/slideLayout7.xml"/><Relationship Id="rId5" Type="http://schemas.openxmlformats.org/officeDocument/2006/relationships/image" Target="../media/image103.png"/><Relationship Id="rId4" Type="http://schemas.openxmlformats.org/officeDocument/2006/relationships/image" Target="../media/image102.png"/></Relationships>
</file>

<file path=ppt/slides/_rels/slide25.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7.xml"/><Relationship Id="rId4" Type="http://schemas.openxmlformats.org/officeDocument/2006/relationships/image" Target="../media/image10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51.png"/><Relationship Id="rId2" Type="http://schemas.openxmlformats.org/officeDocument/2006/relationships/image" Target="../media/image541.png"/><Relationship Id="rId1" Type="http://schemas.openxmlformats.org/officeDocument/2006/relationships/slideLayout" Target="../slideLayouts/slideLayout7.xml"/><Relationship Id="rId4" Type="http://schemas.openxmlformats.org/officeDocument/2006/relationships/image" Target="../media/image570.png"/></Relationships>
</file>

<file path=ppt/slides/_rels/slide28.xml.rels><?xml version="1.0" encoding="UTF-8" standalone="yes"?>
<Relationships xmlns="http://schemas.openxmlformats.org/package/2006/relationships"><Relationship Id="rId8" Type="http://schemas.openxmlformats.org/officeDocument/2006/relationships/image" Target="../media/image810.png"/><Relationship Id="rId3" Type="http://schemas.openxmlformats.org/officeDocument/2006/relationships/image" Target="../media/image701.png"/><Relationship Id="rId7" Type="http://schemas.openxmlformats.org/officeDocument/2006/relationships/image" Target="../media/image800.png"/><Relationship Id="rId2" Type="http://schemas.openxmlformats.org/officeDocument/2006/relationships/image" Target="../media/image601.png"/><Relationship Id="rId1" Type="http://schemas.openxmlformats.org/officeDocument/2006/relationships/slideLayout" Target="../slideLayouts/slideLayout7.xml"/><Relationship Id="rId6" Type="http://schemas.openxmlformats.org/officeDocument/2006/relationships/image" Target="../media/image790.png"/><Relationship Id="rId5" Type="http://schemas.openxmlformats.org/officeDocument/2006/relationships/image" Target="../media/image780.png"/><Relationship Id="rId4" Type="http://schemas.openxmlformats.org/officeDocument/2006/relationships/image" Target="../media/image770.png"/></Relationships>
</file>

<file path=ppt/slides/_rels/slide2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820.png"/><Relationship Id="rId1" Type="http://schemas.openxmlformats.org/officeDocument/2006/relationships/slideLayout" Target="../slideLayouts/slideLayout7.xml"/><Relationship Id="rId4" Type="http://schemas.openxmlformats.org/officeDocument/2006/relationships/image" Target="../media/image81.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30.xml.rels><?xml version="1.0" encoding="UTF-8" standalone="yes"?>
<Relationships xmlns="http://schemas.openxmlformats.org/package/2006/relationships"><Relationship Id="rId3" Type="http://schemas.openxmlformats.org/officeDocument/2006/relationships/image" Target="../media/image860.png"/><Relationship Id="rId2" Type="http://schemas.openxmlformats.org/officeDocument/2006/relationships/image" Target="../media/image850.png"/><Relationship Id="rId1" Type="http://schemas.openxmlformats.org/officeDocument/2006/relationships/slideLayout" Target="../slideLayouts/slideLayout7.xml"/><Relationship Id="rId4" Type="http://schemas.openxmlformats.org/officeDocument/2006/relationships/image" Target="../media/image870.png"/></Relationships>
</file>

<file path=ppt/slides/_rels/slide31.xml.rels><?xml version="1.0" encoding="UTF-8" standalone="yes"?>
<Relationships xmlns="http://schemas.openxmlformats.org/package/2006/relationships"><Relationship Id="rId3" Type="http://schemas.openxmlformats.org/officeDocument/2006/relationships/image" Target="../media/image890.png"/><Relationship Id="rId2" Type="http://schemas.openxmlformats.org/officeDocument/2006/relationships/image" Target="../media/image880.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20.png"/><Relationship Id="rId4" Type="http://schemas.openxmlformats.org/officeDocument/2006/relationships/image" Target="../media/image910.png"/></Relationships>
</file>

<file path=ppt/slides/_rels/slide32.xml.rels><?xml version="1.0" encoding="UTF-8" standalone="yes"?>
<Relationships xmlns="http://schemas.openxmlformats.org/package/2006/relationships"><Relationship Id="rId3" Type="http://schemas.openxmlformats.org/officeDocument/2006/relationships/image" Target="../media/image940.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970.png"/><Relationship Id="rId5" Type="http://schemas.openxmlformats.org/officeDocument/2006/relationships/image" Target="../media/image960.png"/><Relationship Id="rId4" Type="http://schemas.openxmlformats.org/officeDocument/2006/relationships/image" Target="../media/image950.png"/></Relationships>
</file>

<file path=ppt/slides/_rels/slide33.xml.rels><?xml version="1.0" encoding="UTF-8" standalone="yes"?>
<Relationships xmlns="http://schemas.openxmlformats.org/package/2006/relationships"><Relationship Id="rId8" Type="http://schemas.openxmlformats.org/officeDocument/2006/relationships/image" Target="../media/image540.png"/><Relationship Id="rId3" Type="http://schemas.openxmlformats.org/officeDocument/2006/relationships/image" Target="../media/image490.png"/><Relationship Id="rId7" Type="http://schemas.openxmlformats.org/officeDocument/2006/relationships/image" Target="../media/image530.png"/><Relationship Id="rId2" Type="http://schemas.openxmlformats.org/officeDocument/2006/relationships/image" Target="../media/image480.png"/><Relationship Id="rId1" Type="http://schemas.openxmlformats.org/officeDocument/2006/relationships/slideLayout" Target="../slideLayouts/slideLayout7.xml"/><Relationship Id="rId6" Type="http://schemas.openxmlformats.org/officeDocument/2006/relationships/image" Target="../media/image520.png"/><Relationship Id="rId5" Type="http://schemas.openxmlformats.org/officeDocument/2006/relationships/image" Target="../media/image510.png"/><Relationship Id="rId4" Type="http://schemas.openxmlformats.org/officeDocument/2006/relationships/image" Target="../media/image500.png"/></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1.png"/><Relationship Id="rId12"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8.xml.rels><?xml version="1.0" encoding="UTF-8" standalone="yes"?>
<Relationships xmlns="http://schemas.openxmlformats.org/package/2006/relationships"><Relationship Id="rId8" Type="http://schemas.openxmlformats.org/officeDocument/2006/relationships/image" Target="../media/image442.png"/><Relationship Id="rId3" Type="http://schemas.openxmlformats.org/officeDocument/2006/relationships/image" Target="../media/image390.png"/><Relationship Id="rId7" Type="http://schemas.openxmlformats.org/officeDocument/2006/relationships/image" Target="../media/image431.png"/><Relationship Id="rId2" Type="http://schemas.openxmlformats.org/officeDocument/2006/relationships/image" Target="../media/image380.png"/><Relationship Id="rId1" Type="http://schemas.openxmlformats.org/officeDocument/2006/relationships/slideLayout" Target="../slideLayouts/slideLayout7.xml"/><Relationship Id="rId6" Type="http://schemas.openxmlformats.org/officeDocument/2006/relationships/image" Target="../media/image421.png"/><Relationship Id="rId5" Type="http://schemas.openxmlformats.org/officeDocument/2006/relationships/image" Target="../media/image410.png"/><Relationship Id="rId10" Type="http://schemas.openxmlformats.org/officeDocument/2006/relationships/image" Target="../media/image462.png"/><Relationship Id="rId4" Type="http://schemas.openxmlformats.org/officeDocument/2006/relationships/image" Target="../media/image400.png"/><Relationship Id="rId9" Type="http://schemas.openxmlformats.org/officeDocument/2006/relationships/image" Target="../media/image451.png"/></Relationships>
</file>

<file path=ppt/slides/_rels/slide9.xml.rels><?xml version="1.0" encoding="UTF-8" standalone="yes"?>
<Relationships xmlns="http://schemas.openxmlformats.org/package/2006/relationships"><Relationship Id="rId3" Type="http://schemas.openxmlformats.org/officeDocument/2006/relationships/image" Target="../media/image420.png"/><Relationship Id="rId2" Type="http://schemas.openxmlformats.org/officeDocument/2006/relationships/image" Target="../media/image413.png"/><Relationship Id="rId1" Type="http://schemas.openxmlformats.org/officeDocument/2006/relationships/slideLayout" Target="../slideLayouts/slideLayout7.xml"/><Relationship Id="rId6" Type="http://schemas.openxmlformats.org/officeDocument/2006/relationships/image" Target="../media/image450.png"/><Relationship Id="rId5" Type="http://schemas.openxmlformats.org/officeDocument/2006/relationships/image" Target="../media/image441.png"/><Relationship Id="rId4" Type="http://schemas.openxmlformats.org/officeDocument/2006/relationships/image" Target="../media/image4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2130425"/>
            <a:ext cx="8134672" cy="1470025"/>
          </a:xfrm>
        </p:spPr>
        <p:txBody>
          <a:bodyPr>
            <a:normAutofit/>
          </a:bodyPr>
          <a:lstStyle/>
          <a:p>
            <a:r>
              <a:rPr lang="en-GB" b="1" dirty="0">
                <a:solidFill>
                  <a:srgbClr val="92D050"/>
                </a:solidFill>
              </a:rPr>
              <a:t>Lesson 3B :: </a:t>
            </a:r>
            <a:r>
              <a:rPr lang="en-GB" dirty="0"/>
              <a:t>Factorising Quadratics</a:t>
            </a:r>
          </a:p>
        </p:txBody>
      </p:sp>
      <p:cxnSp>
        <p:nvCxnSpPr>
          <p:cNvPr id="8" name="Straight Connector 7"/>
          <p:cNvCxnSpPr/>
          <p:nvPr/>
        </p:nvCxnSpPr>
        <p:spPr>
          <a:xfrm>
            <a:off x="0" y="126876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Subtitle 2"/>
          <p:cNvSpPr txBox="1">
            <a:spLocks/>
          </p:cNvSpPr>
          <p:nvPr/>
        </p:nvSpPr>
        <p:spPr>
          <a:xfrm>
            <a:off x="1079612" y="3421175"/>
            <a:ext cx="6984776" cy="141771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GB" sz="2000" dirty="0"/>
          </a:p>
        </p:txBody>
      </p:sp>
    </p:spTree>
    <p:extLst>
      <p:ext uri="{BB962C8B-B14F-4D97-AF65-F5344CB8AC3E}">
        <p14:creationId xmlns:p14="http://schemas.microsoft.com/office/powerpoint/2010/main" val="521194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mc:AlternateContent xmlns:mc="http://schemas.openxmlformats.org/markup-compatibility/2006" xmlns:a14="http://schemas.microsoft.com/office/drawing/2010/main">
          <mc:Choice Requires="a14">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b="1" dirty="0"/>
                    <a:t>TYPE 2</a:t>
                  </a:r>
                  <a:r>
                    <a:rPr lang="en-GB" sz="3200" dirty="0"/>
                    <a:t>: </a:t>
                  </a:r>
                  <a14:m>
                    <m:oMath xmlns:m="http://schemas.openxmlformats.org/officeDocument/2006/math">
                      <m:sSup>
                        <m:sSupPr>
                          <m:ctrlPr>
                            <a:rPr lang="en-GB" sz="3200" b="0" i="1" smtClean="0">
                              <a:latin typeface="Cambria Math" panose="02040503050406030204" pitchFamily="18" charset="0"/>
                            </a:rPr>
                          </m:ctrlPr>
                        </m:sSupPr>
                        <m:e>
                          <m:r>
                            <a:rPr lang="en-GB" sz="3200" b="0" i="1" smtClean="0">
                              <a:latin typeface="Cambria Math"/>
                            </a:rPr>
                            <m:t>𝑥</m:t>
                          </m:r>
                        </m:e>
                        <m:sup>
                          <m:r>
                            <a:rPr lang="en-GB" sz="3200" b="0" i="1" smtClean="0">
                              <a:latin typeface="Cambria Math"/>
                            </a:rPr>
                            <m:t>2</m:t>
                          </m:r>
                        </m:sup>
                      </m:sSup>
                      <m:r>
                        <a:rPr lang="en-GB" sz="3200" b="0" i="1" smtClean="0">
                          <a:latin typeface="Cambria Math"/>
                        </a:rPr>
                        <m:t>+</m:t>
                      </m:r>
                      <m:r>
                        <a:rPr lang="en-GB" sz="3200" b="0" i="1" smtClean="0">
                          <a:latin typeface="Cambria Math"/>
                        </a:rPr>
                        <m:t>𝑏𝑥</m:t>
                      </m:r>
                      <m:r>
                        <a:rPr lang="en-GB" sz="3200" b="0" i="1" smtClean="0">
                          <a:latin typeface="Cambria Math"/>
                        </a:rPr>
                        <m:t>+</m:t>
                      </m:r>
                      <m:r>
                        <a:rPr lang="en-GB" sz="3200" b="0" i="1" smtClean="0">
                          <a:latin typeface="Cambria Math"/>
                        </a:rPr>
                        <m:t>𝑐</m:t>
                      </m:r>
                    </m:oMath>
                  </a14:m>
                  <a:endParaRPr lang="en-GB" sz="3200" dirty="0"/>
                </a:p>
              </p:txBody>
            </p:sp>
          </mc:Choice>
          <mc:Fallback xmlns="">
            <p:sp>
              <p:nvSpPr>
                <p:cNvPr id="3" name="TextBox 32"/>
                <p:cNvSpPr txBox="1">
                  <a:spLocks noRot="1" noChangeAspect="1" noMove="1" noResize="1" noEditPoints="1" noAdjustHandles="1" noChangeArrowheads="1" noChangeShapeType="1" noTextEdit="1"/>
                </p:cNvSpPr>
                <p:nvPr/>
              </p:nvSpPr>
              <p:spPr>
                <a:xfrm>
                  <a:off x="0" y="13335"/>
                  <a:ext cx="9144000" cy="599127"/>
                </a:xfrm>
                <a:prstGeom prst="rect">
                  <a:avLst/>
                </a:prstGeom>
                <a:blipFill rotWithShape="0">
                  <a:blip r:embed="rId5"/>
                  <a:stretch>
                    <a:fillRect t="-12245" b="-31633"/>
                  </a:stretch>
                </a:blipFill>
                <a:ln>
                  <a:noFill/>
                </a:ln>
              </p:spPr>
              <p:txBody>
                <a:bodyPr/>
                <a:lstStyle/>
                <a:p>
                  <a:r>
                    <a:rPr lang="en-GB">
                      <a:noFill/>
                    </a:rPr>
                    <a:t> </a:t>
                  </a:r>
                </a:p>
              </p:txBody>
            </p:sp>
          </mc:Fallback>
        </mc:AlternateContent>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233990" y="980728"/>
                <a:ext cx="8675312" cy="2687402"/>
              </a:xfrm>
              <a:prstGeom prst="rect">
                <a:avLst/>
              </a:prstGeom>
              <a:noFill/>
            </p:spPr>
            <p:txBody>
              <a:bodyPr wrap="square" rtlCol="0">
                <a:spAutoFit/>
              </a:bodyPr>
              <a:lstStyle/>
              <a:p>
                <a:pPr algn="ctr"/>
                <a14:m>
                  <m:oMath xmlns:m="http://schemas.openxmlformats.org/officeDocument/2006/math">
                    <m:d>
                      <m:dPr>
                        <m:ctrlPr>
                          <a:rPr lang="en-GB" sz="2800" b="0" i="1" smtClean="0">
                            <a:latin typeface="Cambria Math" panose="02040503050406030204" pitchFamily="18" charset="0"/>
                          </a:rPr>
                        </m:ctrlPr>
                      </m:dPr>
                      <m:e>
                        <m:r>
                          <a:rPr lang="en-GB" sz="2800" b="0" i="1" smtClean="0">
                            <a:latin typeface="Cambria Math" panose="02040503050406030204" pitchFamily="18" charset="0"/>
                          </a:rPr>
                          <m:t>𝑥</m:t>
                        </m:r>
                        <m:r>
                          <a:rPr lang="en-GB" sz="2800" b="0" i="1" smtClean="0">
                            <a:latin typeface="Cambria Math" panose="02040503050406030204" pitchFamily="18" charset="0"/>
                          </a:rPr>
                          <m:t>+</m:t>
                        </m:r>
                        <m:r>
                          <a:rPr lang="en-GB" sz="2800" b="0" i="1" smtClean="0">
                            <a:latin typeface="Cambria Math" panose="02040503050406030204" pitchFamily="18" charset="0"/>
                          </a:rPr>
                          <m:t>𝑎</m:t>
                        </m:r>
                      </m:e>
                    </m:d>
                    <m:d>
                      <m:dPr>
                        <m:ctrlPr>
                          <a:rPr lang="en-GB" sz="2800" b="0" i="1" smtClean="0">
                            <a:latin typeface="Cambria Math" panose="02040503050406030204" pitchFamily="18" charset="0"/>
                          </a:rPr>
                        </m:ctrlPr>
                      </m:dPr>
                      <m:e>
                        <m:r>
                          <a:rPr lang="en-GB" sz="2800" b="0" i="1" smtClean="0">
                            <a:latin typeface="Cambria Math" panose="02040503050406030204" pitchFamily="18" charset="0"/>
                          </a:rPr>
                          <m:t>𝑥</m:t>
                        </m:r>
                        <m:r>
                          <a:rPr lang="en-GB" sz="2800" b="0" i="1" smtClean="0">
                            <a:latin typeface="Cambria Math" panose="02040503050406030204" pitchFamily="18" charset="0"/>
                          </a:rPr>
                          <m:t>+</m:t>
                        </m:r>
                        <m:r>
                          <a:rPr lang="en-GB" sz="2800" b="0" i="1" smtClean="0">
                            <a:latin typeface="Cambria Math" panose="02040503050406030204" pitchFamily="18" charset="0"/>
                          </a:rPr>
                          <m:t>𝑏</m:t>
                        </m:r>
                      </m:e>
                    </m:d>
                    <m:r>
                      <a:rPr lang="en-GB" sz="2800" b="0" i="1" smtClean="0">
                        <a:latin typeface="Cambria Math" panose="02040503050406030204" pitchFamily="18" charset="0"/>
                      </a:rPr>
                      <m:t>=</m:t>
                    </m:r>
                    <m:sSup>
                      <m:sSupPr>
                        <m:ctrlPr>
                          <a:rPr lang="en-GB" sz="2800" b="1" i="1" smtClean="0">
                            <a:latin typeface="Cambria Math" panose="02040503050406030204" pitchFamily="18" charset="0"/>
                          </a:rPr>
                        </m:ctrlPr>
                      </m:sSupPr>
                      <m:e>
                        <m:r>
                          <a:rPr lang="en-GB" sz="2800" b="1" i="1" smtClean="0">
                            <a:latin typeface="Cambria Math" panose="02040503050406030204" pitchFamily="18" charset="0"/>
                          </a:rPr>
                          <m:t>𝒙</m:t>
                        </m:r>
                      </m:e>
                      <m:sup>
                        <m:r>
                          <a:rPr lang="en-GB" sz="2800" b="1" i="1" smtClean="0">
                            <a:latin typeface="Cambria Math" panose="02040503050406030204" pitchFamily="18" charset="0"/>
                          </a:rPr>
                          <m:t>𝟐</m:t>
                        </m:r>
                      </m:sup>
                    </m:sSup>
                    <m:r>
                      <a:rPr lang="en-GB" sz="2800" b="1" i="1" smtClean="0">
                        <a:latin typeface="Cambria Math" panose="02040503050406030204" pitchFamily="18" charset="0"/>
                      </a:rPr>
                      <m:t>+</m:t>
                    </m:r>
                    <m:d>
                      <m:dPr>
                        <m:ctrlPr>
                          <a:rPr lang="en-GB" sz="2800" b="1" i="1" smtClean="0">
                            <a:latin typeface="Cambria Math" panose="02040503050406030204" pitchFamily="18" charset="0"/>
                          </a:rPr>
                        </m:ctrlPr>
                      </m:dPr>
                      <m:e>
                        <m:r>
                          <a:rPr lang="en-GB" sz="2800" b="1" i="1" smtClean="0">
                            <a:latin typeface="Cambria Math" panose="02040503050406030204" pitchFamily="18" charset="0"/>
                          </a:rPr>
                          <m:t>𝒂</m:t>
                        </m:r>
                        <m:r>
                          <a:rPr lang="en-GB" sz="2800" b="1" i="1" smtClean="0">
                            <a:latin typeface="Cambria Math" panose="02040503050406030204" pitchFamily="18" charset="0"/>
                          </a:rPr>
                          <m:t>+</m:t>
                        </m:r>
                        <m:r>
                          <a:rPr lang="en-GB" sz="2800" b="1" i="1" smtClean="0">
                            <a:latin typeface="Cambria Math" panose="02040503050406030204" pitchFamily="18" charset="0"/>
                          </a:rPr>
                          <m:t>𝒃</m:t>
                        </m:r>
                      </m:e>
                    </m:d>
                    <m:r>
                      <a:rPr lang="en-GB" sz="2800" b="1" i="1" smtClean="0">
                        <a:latin typeface="Cambria Math" panose="02040503050406030204" pitchFamily="18" charset="0"/>
                      </a:rPr>
                      <m:t>𝒙</m:t>
                    </m:r>
                    <m:r>
                      <a:rPr lang="en-GB" sz="2800" b="1" i="1" smtClean="0">
                        <a:latin typeface="Cambria Math" panose="02040503050406030204" pitchFamily="18" charset="0"/>
                      </a:rPr>
                      <m:t>+</m:t>
                    </m:r>
                    <m:r>
                      <a:rPr lang="en-GB" sz="2800" b="1" i="1" smtClean="0">
                        <a:latin typeface="Cambria Math" panose="02040503050406030204" pitchFamily="18" charset="0"/>
                      </a:rPr>
                      <m:t>𝒂𝒃</m:t>
                    </m:r>
                  </m:oMath>
                </a14:m>
                <a:r>
                  <a:rPr lang="en-GB" sz="2800" b="1" dirty="0"/>
                  <a:t> </a:t>
                </a:r>
              </a:p>
              <a:p>
                <a:endParaRPr lang="en-GB" sz="2800" dirty="0"/>
              </a:p>
              <a:p>
                <a:endParaRPr lang="en-GB" sz="2800" dirty="0"/>
              </a:p>
              <a:p>
                <a:endParaRPr lang="en-GB" sz="2800" dirty="0"/>
              </a:p>
              <a:p>
                <a:r>
                  <a:rPr lang="en-GB" sz="2800" dirty="0"/>
                  <a:t>How does this suggest we can factorise say </a:t>
                </a:r>
                <a14:m>
                  <m:oMath xmlns:m="http://schemas.openxmlformats.org/officeDocument/2006/math">
                    <m:sSup>
                      <m:sSupPr>
                        <m:ctrlPr>
                          <a:rPr lang="en-GB" sz="2800" b="0" i="1" smtClean="0">
                            <a:latin typeface="Cambria Math" panose="02040503050406030204" pitchFamily="18" charset="0"/>
                          </a:rPr>
                        </m:ctrlPr>
                      </m:sSupPr>
                      <m:e>
                        <m:r>
                          <a:rPr lang="en-GB" sz="2800" b="0" i="1" smtClean="0">
                            <a:latin typeface="Cambria Math"/>
                          </a:rPr>
                          <m:t>𝑥</m:t>
                        </m:r>
                      </m:e>
                      <m:sup>
                        <m:r>
                          <a:rPr lang="en-GB" sz="2800" b="0" i="1" smtClean="0">
                            <a:latin typeface="Cambria Math"/>
                          </a:rPr>
                          <m:t>2</m:t>
                        </m:r>
                      </m:sup>
                    </m:sSup>
                    <m:r>
                      <a:rPr lang="en-GB" sz="2800" b="0" i="1" smtClean="0">
                        <a:latin typeface="Cambria Math"/>
                      </a:rPr>
                      <m:t>+3</m:t>
                    </m:r>
                    <m:r>
                      <a:rPr lang="en-GB" sz="2800" b="0" i="1" smtClean="0">
                        <a:latin typeface="Cambria Math"/>
                      </a:rPr>
                      <m:t>𝑥</m:t>
                    </m:r>
                    <m:r>
                      <a:rPr lang="en-GB" sz="2800" b="0" i="1" smtClean="0">
                        <a:latin typeface="Cambria Math"/>
                      </a:rPr>
                      <m:t>+2</m:t>
                    </m:r>
                  </m:oMath>
                </a14:m>
                <a:r>
                  <a:rPr lang="en-GB" sz="2800" dirty="0"/>
                  <a:t>?</a:t>
                </a:r>
              </a:p>
              <a:p>
                <a:pPr/>
                <a14:m>
                  <m:oMathPara xmlns:m="http://schemas.openxmlformats.org/officeDocument/2006/math">
                    <m:oMathParaPr>
                      <m:jc m:val="centerGroup"/>
                    </m:oMathParaPr>
                    <m:oMath xmlns:m="http://schemas.openxmlformats.org/officeDocument/2006/math">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𝑥</m:t>
                          </m:r>
                        </m:e>
                        <m:sup>
                          <m:r>
                            <a:rPr lang="en-GB" sz="2800" b="0" i="1" smtClean="0">
                              <a:latin typeface="Cambria Math" panose="02040503050406030204" pitchFamily="18" charset="0"/>
                            </a:rPr>
                            <m:t>2</m:t>
                          </m:r>
                        </m:sup>
                      </m:sSup>
                      <m:r>
                        <a:rPr lang="en-GB" sz="2800" b="0" i="1" smtClean="0">
                          <a:latin typeface="Cambria Math" panose="02040503050406030204" pitchFamily="18" charset="0"/>
                        </a:rPr>
                        <m:t>+3</m:t>
                      </m:r>
                      <m:r>
                        <a:rPr lang="en-GB" sz="2800" b="0" i="1" smtClean="0">
                          <a:latin typeface="Cambria Math" panose="02040503050406030204" pitchFamily="18" charset="0"/>
                        </a:rPr>
                        <m:t>𝑥</m:t>
                      </m:r>
                      <m:r>
                        <a:rPr lang="en-GB" sz="2800" b="0" i="1" smtClean="0">
                          <a:latin typeface="Cambria Math" panose="02040503050406030204" pitchFamily="18" charset="0"/>
                        </a:rPr>
                        <m:t>+2=</m:t>
                      </m:r>
                      <m:d>
                        <m:dPr>
                          <m:ctrlPr>
                            <a:rPr lang="en-GB" sz="2800" b="1" i="1" smtClean="0">
                              <a:latin typeface="Cambria Math" panose="02040503050406030204" pitchFamily="18" charset="0"/>
                            </a:rPr>
                          </m:ctrlPr>
                        </m:dPr>
                        <m:e>
                          <m:r>
                            <a:rPr lang="en-GB" sz="2800" b="1" i="1" smtClean="0">
                              <a:latin typeface="Cambria Math" panose="02040503050406030204" pitchFamily="18" charset="0"/>
                            </a:rPr>
                            <m:t>𝒙</m:t>
                          </m:r>
                          <m:r>
                            <a:rPr lang="en-GB" sz="2800" b="1" i="1" smtClean="0">
                              <a:latin typeface="Cambria Math" panose="02040503050406030204" pitchFamily="18" charset="0"/>
                            </a:rPr>
                            <m:t>+</m:t>
                          </m:r>
                          <m:r>
                            <a:rPr lang="en-GB" sz="2800" b="1" i="1" smtClean="0">
                              <a:latin typeface="Cambria Math" panose="02040503050406030204" pitchFamily="18" charset="0"/>
                            </a:rPr>
                            <m:t>𝟐</m:t>
                          </m:r>
                        </m:e>
                      </m:d>
                      <m:d>
                        <m:dPr>
                          <m:ctrlPr>
                            <a:rPr lang="en-GB" sz="2800" b="1" i="1" smtClean="0">
                              <a:latin typeface="Cambria Math" panose="02040503050406030204" pitchFamily="18" charset="0"/>
                            </a:rPr>
                          </m:ctrlPr>
                        </m:dPr>
                        <m:e>
                          <m:r>
                            <a:rPr lang="en-GB" sz="2800" b="1" i="1" smtClean="0">
                              <a:latin typeface="Cambria Math" panose="02040503050406030204" pitchFamily="18" charset="0"/>
                            </a:rPr>
                            <m:t>𝒙</m:t>
                          </m:r>
                          <m:r>
                            <a:rPr lang="en-GB" sz="2800" b="1" i="1" smtClean="0">
                              <a:latin typeface="Cambria Math" panose="02040503050406030204" pitchFamily="18" charset="0"/>
                            </a:rPr>
                            <m:t>+</m:t>
                          </m:r>
                          <m:r>
                            <a:rPr lang="en-GB" sz="2800" b="1" i="1" smtClean="0">
                              <a:latin typeface="Cambria Math" panose="02040503050406030204" pitchFamily="18" charset="0"/>
                            </a:rPr>
                            <m:t>𝟏</m:t>
                          </m:r>
                        </m:e>
                      </m:d>
                    </m:oMath>
                  </m:oMathPara>
                </a14:m>
                <a:endParaRPr lang="en-GB" sz="2800" b="1" dirty="0"/>
              </a:p>
            </p:txBody>
          </p:sp>
        </mc:Choice>
        <mc:Fallback xmlns="">
          <p:sp>
            <p:nvSpPr>
              <p:cNvPr id="5" name="TextBox 4"/>
              <p:cNvSpPr txBox="1">
                <a:spLocks noRot="1" noChangeAspect="1" noMove="1" noResize="1" noEditPoints="1" noAdjustHandles="1" noChangeArrowheads="1" noChangeShapeType="1" noTextEdit="1"/>
              </p:cNvSpPr>
              <p:nvPr/>
            </p:nvSpPr>
            <p:spPr>
              <a:xfrm>
                <a:off x="233990" y="980728"/>
                <a:ext cx="8675312" cy="2687402"/>
              </a:xfrm>
              <a:prstGeom prst="rect">
                <a:avLst/>
              </a:prstGeom>
              <a:blipFill>
                <a:blip r:embed="rId6"/>
                <a:stretch>
                  <a:fillRect l="-1405"/>
                </a:stretch>
              </a:blipFill>
            </p:spPr>
            <p:txBody>
              <a:bodyPr/>
              <a:lstStyle/>
              <a:p>
                <a:r>
                  <a:rPr lang="en-GB">
                    <a:noFill/>
                  </a:rPr>
                  <a:t> </a:t>
                </a:r>
              </a:p>
            </p:txBody>
          </p:sp>
        </mc:Fallback>
      </mc:AlternateContent>
      <p:cxnSp>
        <p:nvCxnSpPr>
          <p:cNvPr id="6" name="Straight Connector 5"/>
          <p:cNvCxnSpPr/>
          <p:nvPr/>
        </p:nvCxnSpPr>
        <p:spPr>
          <a:xfrm>
            <a:off x="-1144" y="4581128"/>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p:cNvSpPr txBox="1"/>
              <p:nvPr/>
            </p:nvSpPr>
            <p:spPr>
              <a:xfrm>
                <a:off x="539552" y="4797152"/>
                <a:ext cx="7451684"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4000" b="0" i="1" smtClean="0">
                              <a:latin typeface="Cambria Math" panose="02040503050406030204" pitchFamily="18" charset="0"/>
                            </a:rPr>
                          </m:ctrlPr>
                        </m:sSupPr>
                        <m:e>
                          <m:r>
                            <a:rPr lang="en-GB" sz="4000" b="0" i="1" smtClean="0">
                              <a:latin typeface="Cambria Math"/>
                            </a:rPr>
                            <m:t>𝑥</m:t>
                          </m:r>
                        </m:e>
                        <m:sup>
                          <m:r>
                            <a:rPr lang="en-GB" sz="4000" b="0" i="1" smtClean="0">
                              <a:latin typeface="Cambria Math"/>
                            </a:rPr>
                            <m:t>2</m:t>
                          </m:r>
                        </m:sup>
                      </m:sSup>
                      <m:r>
                        <a:rPr lang="en-GB" sz="4000" b="0" i="1" smtClean="0">
                          <a:latin typeface="Cambria Math" panose="02040503050406030204" pitchFamily="18" charset="0"/>
                        </a:rPr>
                        <m:t>+11</m:t>
                      </m:r>
                      <m:r>
                        <a:rPr lang="en-GB" sz="4000" b="0" i="1" smtClean="0">
                          <a:latin typeface="Cambria Math"/>
                        </a:rPr>
                        <m:t>𝑥</m:t>
                      </m:r>
                      <m:r>
                        <a:rPr lang="en-GB" sz="4000" b="0" i="1" smtClean="0">
                          <a:latin typeface="Cambria Math" panose="02040503050406030204" pitchFamily="18" charset="0"/>
                        </a:rPr>
                        <m:t>+</m:t>
                      </m:r>
                      <m:r>
                        <a:rPr lang="en-GB" sz="4000" b="0" i="1" smtClean="0">
                          <a:latin typeface="Cambria Math"/>
                        </a:rPr>
                        <m:t>30=</m:t>
                      </m:r>
                      <m:d>
                        <m:dPr>
                          <m:ctrlPr>
                            <a:rPr lang="en-GB" sz="4000" b="0" i="1" smtClean="0">
                              <a:latin typeface="Cambria Math" panose="02040503050406030204" pitchFamily="18" charset="0"/>
                            </a:rPr>
                          </m:ctrlPr>
                        </m:dPr>
                        <m:e>
                          <m:r>
                            <a:rPr lang="en-GB" sz="4000" b="0" i="1" smtClean="0">
                              <a:latin typeface="Cambria Math"/>
                            </a:rPr>
                            <m:t>𝑥</m:t>
                          </m:r>
                          <m:r>
                            <a:rPr lang="en-GB" sz="4000" b="0" i="1" smtClean="0">
                              <a:latin typeface="Cambria Math"/>
                            </a:rPr>
                            <m:t>+6</m:t>
                          </m:r>
                        </m:e>
                      </m:d>
                      <m:d>
                        <m:dPr>
                          <m:ctrlPr>
                            <a:rPr lang="en-GB" sz="4000" b="0" i="1" smtClean="0">
                              <a:latin typeface="Cambria Math" panose="02040503050406030204" pitchFamily="18" charset="0"/>
                            </a:rPr>
                          </m:ctrlPr>
                        </m:dPr>
                        <m:e>
                          <m:r>
                            <a:rPr lang="en-GB" sz="4000" b="0" i="1" smtClean="0">
                              <a:latin typeface="Cambria Math"/>
                            </a:rPr>
                            <m:t>𝑥</m:t>
                          </m:r>
                          <m:r>
                            <a:rPr lang="en-GB" sz="4000" b="0" i="1" smtClean="0">
                              <a:latin typeface="Cambria Math" panose="02040503050406030204" pitchFamily="18" charset="0"/>
                            </a:rPr>
                            <m:t>+5</m:t>
                          </m:r>
                        </m:e>
                      </m:d>
                    </m:oMath>
                  </m:oMathPara>
                </a14:m>
                <a:endParaRPr lang="en-GB" sz="4000" dirty="0"/>
              </a:p>
            </p:txBody>
          </p:sp>
        </mc:Choice>
        <mc:Fallback xmlns="">
          <p:sp>
            <p:nvSpPr>
              <p:cNvPr id="9" name="TextBox 8"/>
              <p:cNvSpPr txBox="1">
                <a:spLocks noRot="1" noChangeAspect="1" noMove="1" noResize="1" noEditPoints="1" noAdjustHandles="1" noChangeArrowheads="1" noChangeShapeType="1" noTextEdit="1"/>
              </p:cNvSpPr>
              <p:nvPr/>
            </p:nvSpPr>
            <p:spPr>
              <a:xfrm>
                <a:off x="539552" y="4797152"/>
                <a:ext cx="7451684" cy="707886"/>
              </a:xfrm>
              <a:prstGeom prst="rect">
                <a:avLst/>
              </a:prstGeom>
              <a:blipFill>
                <a:blip r:embed="rId7"/>
                <a:stretch>
                  <a:fillRect/>
                </a:stretch>
              </a:blipFill>
            </p:spPr>
            <p:txBody>
              <a:bodyPr/>
              <a:lstStyle/>
              <a:p>
                <a:r>
                  <a:rPr lang="en-GB">
                    <a:noFill/>
                  </a:rPr>
                  <a:t> </a:t>
                </a:r>
              </a:p>
            </p:txBody>
          </p:sp>
        </mc:Fallback>
      </mc:AlternateContent>
      <p:sp>
        <p:nvSpPr>
          <p:cNvPr id="11" name="TextBox 10"/>
          <p:cNvSpPr txBox="1"/>
          <p:nvPr/>
        </p:nvSpPr>
        <p:spPr>
          <a:xfrm>
            <a:off x="4860031" y="5679067"/>
            <a:ext cx="4165447"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a:t>Fro Tip</a:t>
            </a:r>
            <a:r>
              <a:rPr lang="en-GB" sz="1600" dirty="0"/>
              <a:t>: Think of the factor pairs of 30. You want a pair where the sum or difference of the two numbers is the middle number (11).</a:t>
            </a:r>
          </a:p>
        </p:txBody>
      </p:sp>
      <p:grpSp>
        <p:nvGrpSpPr>
          <p:cNvPr id="17" name="Group 16"/>
          <p:cNvGrpSpPr/>
          <p:nvPr/>
        </p:nvGrpSpPr>
        <p:grpSpPr>
          <a:xfrm>
            <a:off x="5209055" y="1404150"/>
            <a:ext cx="2160240" cy="1368152"/>
            <a:chOff x="5220072" y="1844824"/>
            <a:chExt cx="2160240" cy="1368152"/>
          </a:xfrm>
        </p:grpSpPr>
        <p:cxnSp>
          <p:nvCxnSpPr>
            <p:cNvPr id="8" name="Straight Arrow Connector 7"/>
            <p:cNvCxnSpPr/>
            <p:nvPr/>
          </p:nvCxnSpPr>
          <p:spPr>
            <a:xfrm>
              <a:off x="5940152" y="1844824"/>
              <a:ext cx="1440160" cy="1368152"/>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5220072" y="2324429"/>
                  <a:ext cx="1440160" cy="646331"/>
                </a:xfrm>
                <a:prstGeom prst="rect">
                  <a:avLst/>
                </a:prstGeom>
                <a:noFill/>
              </p:spPr>
              <p:txBody>
                <a:bodyPr wrap="square" rtlCol="0">
                  <a:spAutoFit/>
                </a:bodyPr>
                <a:lstStyle/>
                <a:p>
                  <a14:m>
                    <m:oMath xmlns:m="http://schemas.openxmlformats.org/officeDocument/2006/math">
                      <m:r>
                        <a:rPr lang="en-GB" b="0" i="1" smtClean="0">
                          <a:latin typeface="Cambria Math" panose="02040503050406030204" pitchFamily="18" charset="0"/>
                        </a:rPr>
                        <m:t>𝑎</m:t>
                      </m:r>
                    </m:oMath>
                  </a14:m>
                  <a:r>
                    <a:rPr lang="en-GB" dirty="0"/>
                    <a:t> and </a:t>
                  </a:r>
                  <a14:m>
                    <m:oMath xmlns:m="http://schemas.openxmlformats.org/officeDocument/2006/math">
                      <m:r>
                        <a:rPr lang="en-GB" b="0" i="1" smtClean="0">
                          <a:latin typeface="Cambria Math" panose="02040503050406030204" pitchFamily="18" charset="0"/>
                        </a:rPr>
                        <m:t>𝑏</m:t>
                      </m:r>
                    </m:oMath>
                  </a14:m>
                  <a:r>
                    <a:rPr lang="en-GB" dirty="0"/>
                    <a:t> add to give 3.</a:t>
                  </a:r>
                </a:p>
              </p:txBody>
            </p:sp>
          </mc:Choice>
          <mc:Fallback xmlns="">
            <p:sp>
              <p:nvSpPr>
                <p:cNvPr id="15" name="TextBox 14"/>
                <p:cNvSpPr txBox="1">
                  <a:spLocks noRot="1" noChangeAspect="1" noMove="1" noResize="1" noEditPoints="1" noAdjustHandles="1" noChangeArrowheads="1" noChangeShapeType="1" noTextEdit="1"/>
                </p:cNvSpPr>
                <p:nvPr/>
              </p:nvSpPr>
              <p:spPr>
                <a:xfrm>
                  <a:off x="5220072" y="2324429"/>
                  <a:ext cx="1440160" cy="646331"/>
                </a:xfrm>
                <a:prstGeom prst="rect">
                  <a:avLst/>
                </a:prstGeom>
                <a:blipFill rotWithShape="0">
                  <a:blip r:embed="rId8"/>
                  <a:stretch>
                    <a:fillRect l="-3376" t="-4717" b="-14151"/>
                  </a:stretch>
                </a:blipFill>
              </p:spPr>
              <p:txBody>
                <a:bodyPr/>
                <a:lstStyle/>
                <a:p>
                  <a:r>
                    <a:rPr lang="en-GB">
                      <a:noFill/>
                    </a:rPr>
                    <a:t> </a:t>
                  </a:r>
                </a:p>
              </p:txBody>
            </p:sp>
          </mc:Fallback>
        </mc:AlternateContent>
      </p:grpSp>
      <p:grpSp>
        <p:nvGrpSpPr>
          <p:cNvPr id="18" name="Group 17"/>
          <p:cNvGrpSpPr/>
          <p:nvPr/>
        </p:nvGrpSpPr>
        <p:grpSpPr>
          <a:xfrm>
            <a:off x="7225279" y="1422090"/>
            <a:ext cx="1818478" cy="1350212"/>
            <a:chOff x="7236296" y="1862764"/>
            <a:chExt cx="1818478" cy="1350212"/>
          </a:xfrm>
        </p:grpSpPr>
        <p:cxnSp>
          <p:nvCxnSpPr>
            <p:cNvPr id="13" name="Straight Arrow Connector 12"/>
            <p:cNvCxnSpPr/>
            <p:nvPr/>
          </p:nvCxnSpPr>
          <p:spPr>
            <a:xfrm>
              <a:off x="7236296" y="1900360"/>
              <a:ext cx="1038442" cy="1312616"/>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6" name="TextBox 15"/>
                <p:cNvSpPr txBox="1"/>
                <p:nvPr/>
              </p:nvSpPr>
              <p:spPr>
                <a:xfrm>
                  <a:off x="7956376" y="1862764"/>
                  <a:ext cx="1098398" cy="923330"/>
                </a:xfrm>
                <a:prstGeom prst="rect">
                  <a:avLst/>
                </a:prstGeom>
                <a:noFill/>
              </p:spPr>
              <p:txBody>
                <a:bodyPr wrap="square" rtlCol="0">
                  <a:spAutoFit/>
                </a:bodyPr>
                <a:lstStyle/>
                <a:p>
                  <a14:m>
                    <m:oMath xmlns:m="http://schemas.openxmlformats.org/officeDocument/2006/math">
                      <m:r>
                        <a:rPr lang="en-GB" b="0" i="1" smtClean="0">
                          <a:latin typeface="Cambria Math" panose="02040503050406030204" pitchFamily="18" charset="0"/>
                        </a:rPr>
                        <m:t>𝑎</m:t>
                      </m:r>
                    </m:oMath>
                  </a14:m>
                  <a:r>
                    <a:rPr lang="en-GB" dirty="0"/>
                    <a:t> and </a:t>
                  </a:r>
                  <a14:m>
                    <m:oMath xmlns:m="http://schemas.openxmlformats.org/officeDocument/2006/math">
                      <m:r>
                        <a:rPr lang="en-GB" b="0" i="1" smtClean="0">
                          <a:latin typeface="Cambria Math" panose="02040503050406030204" pitchFamily="18" charset="0"/>
                        </a:rPr>
                        <m:t>𝑏</m:t>
                      </m:r>
                    </m:oMath>
                  </a14:m>
                  <a:r>
                    <a:rPr lang="en-GB" dirty="0"/>
                    <a:t> times to give 2.</a:t>
                  </a:r>
                </a:p>
              </p:txBody>
            </p:sp>
          </mc:Choice>
          <mc:Fallback xmlns="">
            <p:sp>
              <p:nvSpPr>
                <p:cNvPr id="16" name="TextBox 15"/>
                <p:cNvSpPr txBox="1">
                  <a:spLocks noRot="1" noChangeAspect="1" noMove="1" noResize="1" noEditPoints="1" noAdjustHandles="1" noChangeArrowheads="1" noChangeShapeType="1" noTextEdit="1"/>
                </p:cNvSpPr>
                <p:nvPr/>
              </p:nvSpPr>
              <p:spPr>
                <a:xfrm>
                  <a:off x="7956376" y="1862764"/>
                  <a:ext cx="1098398" cy="923330"/>
                </a:xfrm>
                <a:prstGeom prst="rect">
                  <a:avLst/>
                </a:prstGeom>
                <a:blipFill rotWithShape="0">
                  <a:blip r:embed="rId9"/>
                  <a:stretch>
                    <a:fillRect l="-4444" t="-3974" b="-9934"/>
                  </a:stretch>
                </a:blipFill>
              </p:spPr>
              <p:txBody>
                <a:bodyPr/>
                <a:lstStyle/>
                <a:p>
                  <a:r>
                    <a:rPr lang="en-GB">
                      <a:noFill/>
                    </a:rPr>
                    <a:t> </a:t>
                  </a:r>
                </a:p>
              </p:txBody>
            </p:sp>
          </mc:Fallback>
        </mc:AlternateContent>
      </p:grpSp>
      <p:sp>
        <p:nvSpPr>
          <p:cNvPr id="19" name="Rectangle 18"/>
          <p:cNvSpPr/>
          <p:nvPr/>
        </p:nvSpPr>
        <p:spPr>
          <a:xfrm>
            <a:off x="4595784" y="4732078"/>
            <a:ext cx="3420380" cy="7498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Rectangle 19"/>
          <p:cNvSpPr/>
          <p:nvPr/>
        </p:nvSpPr>
        <p:spPr>
          <a:xfrm>
            <a:off x="4559839" y="3130111"/>
            <a:ext cx="3435404" cy="52422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7" name="TextBox 6"/>
          <p:cNvSpPr txBox="1"/>
          <p:nvPr/>
        </p:nvSpPr>
        <p:spPr>
          <a:xfrm>
            <a:off x="3347864" y="5551187"/>
            <a:ext cx="1152128" cy="1200329"/>
          </a:xfrm>
          <a:prstGeom prst="rect">
            <a:avLst/>
          </a:prstGeom>
          <a:noFill/>
        </p:spPr>
        <p:txBody>
          <a:bodyPr wrap="square" rtlCol="0">
            <a:spAutoFit/>
          </a:bodyPr>
          <a:lstStyle/>
          <a:p>
            <a:pPr marL="342900" indent="-342900">
              <a:buAutoNum type="arabicPlain" startAt="30"/>
            </a:pPr>
            <a:r>
              <a:rPr lang="en-GB" dirty="0"/>
              <a:t>1</a:t>
            </a:r>
          </a:p>
          <a:p>
            <a:pPr marL="342900" indent="-342900">
              <a:buAutoNum type="arabicPlain" startAt="15"/>
            </a:pPr>
            <a:r>
              <a:rPr lang="en-GB" dirty="0"/>
              <a:t>2</a:t>
            </a:r>
          </a:p>
          <a:p>
            <a:pPr marL="342900" indent="-342900">
              <a:buAutoNum type="arabicPlain" startAt="10"/>
            </a:pPr>
            <a:r>
              <a:rPr lang="en-GB" dirty="0"/>
              <a:t>3</a:t>
            </a:r>
          </a:p>
          <a:p>
            <a:r>
              <a:rPr lang="en-GB" dirty="0"/>
              <a:t>6    5</a:t>
            </a:r>
          </a:p>
        </p:txBody>
      </p:sp>
      <p:cxnSp>
        <p:nvCxnSpPr>
          <p:cNvPr id="12" name="Straight Connector 11"/>
          <p:cNvCxnSpPr/>
          <p:nvPr/>
        </p:nvCxnSpPr>
        <p:spPr>
          <a:xfrm flipH="1">
            <a:off x="3563888" y="5373216"/>
            <a:ext cx="72008" cy="173816"/>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a:off x="3743325" y="5386388"/>
            <a:ext cx="91083" cy="173133"/>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Arrow Connector 22"/>
          <p:cNvCxnSpPr>
            <a:stCxn id="11" idx="1"/>
          </p:cNvCxnSpPr>
          <p:nvPr/>
        </p:nvCxnSpPr>
        <p:spPr>
          <a:xfrm flipH="1" flipV="1">
            <a:off x="4139952" y="5949280"/>
            <a:ext cx="720079" cy="1452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5" name="TextBox 24"/>
              <p:cNvSpPr txBox="1"/>
              <p:nvPr/>
            </p:nvSpPr>
            <p:spPr>
              <a:xfrm>
                <a:off x="2504345" y="3821435"/>
                <a:ext cx="4371911"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t>2 and 1 add to give 3 (the number in front of the </a:t>
                </a:r>
                <a14:m>
                  <m:oMath xmlns:m="http://schemas.openxmlformats.org/officeDocument/2006/math">
                    <m:r>
                      <a:rPr lang="en-GB" sz="1600" b="0" i="1" smtClean="0">
                        <a:latin typeface="Cambria Math" panose="02040503050406030204" pitchFamily="18" charset="0"/>
                      </a:rPr>
                      <m:t>𝑥</m:t>
                    </m:r>
                  </m:oMath>
                </a14:m>
                <a:r>
                  <a:rPr lang="en-GB" sz="1600" dirty="0"/>
                  <a:t>), and multiply to give 2 (the constant term)</a:t>
                </a:r>
              </a:p>
            </p:txBody>
          </p:sp>
        </mc:Choice>
        <mc:Fallback xmlns="">
          <p:sp>
            <p:nvSpPr>
              <p:cNvPr id="25" name="TextBox 24"/>
              <p:cNvSpPr txBox="1">
                <a:spLocks noRot="1" noChangeAspect="1" noMove="1" noResize="1" noEditPoints="1" noAdjustHandles="1" noChangeArrowheads="1" noChangeShapeType="1" noTextEdit="1"/>
              </p:cNvSpPr>
              <p:nvPr/>
            </p:nvSpPr>
            <p:spPr>
              <a:xfrm>
                <a:off x="2504345" y="3821435"/>
                <a:ext cx="4371911" cy="584775"/>
              </a:xfrm>
              <a:prstGeom prst="rect">
                <a:avLst/>
              </a:prstGeom>
              <a:blipFill>
                <a:blip r:embed="rId10"/>
                <a:stretch>
                  <a:fillRect l="-555" t="-1000" b="-10000"/>
                </a:stretch>
              </a:blipFill>
            </p:spPr>
            <p:txBody>
              <a:bodyPr/>
              <a:lstStyle/>
              <a:p>
                <a:r>
                  <a:rPr lang="en-GB">
                    <a:noFill/>
                  </a:rPr>
                  <a:t> </a:t>
                </a:r>
              </a:p>
            </p:txBody>
          </p:sp>
        </mc:Fallback>
      </mc:AlternateContent>
      <p:cxnSp>
        <p:nvCxnSpPr>
          <p:cNvPr id="26" name="Straight Arrow Connector 25"/>
          <p:cNvCxnSpPr/>
          <p:nvPr/>
        </p:nvCxnSpPr>
        <p:spPr>
          <a:xfrm flipV="1">
            <a:off x="4059197" y="3657600"/>
            <a:ext cx="353146" cy="1965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2348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2" nodeType="withEffect">
                                  <p:stCondLst>
                                    <p:cond delay="0"/>
                                  </p:stCondLst>
                                  <p:childTnLst>
                                    <p:set>
                                      <p:cBhvr>
                                        <p:cTn id="6" dur="1" fill="hold">
                                          <p:stCondLst>
                                            <p:cond delay="0"/>
                                          </p:stCondLst>
                                        </p:cTn>
                                        <p:tgtEl>
                                          <p:spTgt spid="19"/>
                                        </p:tgtEl>
                                        <p:attrNameLst>
                                          <p:attrName>style.visibility</p:attrName>
                                        </p:attrNameLst>
                                      </p:cBhvr>
                                      <p:to>
                                        <p:strVal val="hidden"/>
                                      </p:to>
                                    </p:set>
                                  </p:childTnLst>
                                </p:cTn>
                              </p:par>
                              <p:par>
                                <p:cTn id="7" presetID="10"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animEffect transition="in" filter="fade">
                                      <p:cBhvr>
                                        <p:cTn id="9" dur="500"/>
                                        <p:tgtEl>
                                          <p:spTgt spid="17"/>
                                        </p:tgtEl>
                                      </p:cBhvr>
                                    </p:animEffect>
                                  </p:childTnLst>
                                </p:cTn>
                              </p:par>
                              <p:par>
                                <p:cTn id="10" presetID="10"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9"/>
                    </p:tgtEl>
                  </p:cond>
                </p:stCondLst>
                <p:endSync evt="end" delay="0">
                  <p:rtn val="all"/>
                </p:endSync>
                <p:childTnLst>
                  <p:par>
                    <p:cTn id="14" fill="hold">
                      <p:stCondLst>
                        <p:cond delay="0"/>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19"/>
                                        </p:tgtEl>
                                      </p:cBhvr>
                                    </p:animEffect>
                                    <p:set>
                                      <p:cBhvr>
                                        <p:cTn id="18"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9" restart="whenNotActive" fill="hold" evtFilter="cancelBubble" nodeType="interactiveSeq">
                <p:stCondLst>
                  <p:cond evt="onClick" delay="0">
                    <p:tgtEl>
                      <p:spTgt spid="20"/>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20"/>
                                        </p:tgtEl>
                                      </p:cBhvr>
                                    </p:animEffect>
                                    <p:set>
                                      <p:cBhvr>
                                        <p:cTn id="24" dur="1" fill="hold">
                                          <p:stCondLst>
                                            <p:cond delay="499"/>
                                          </p:stCondLst>
                                        </p:cTn>
                                        <p:tgtEl>
                                          <p:spTgt spid="20"/>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0"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par>
                                <p:cTn id="30" presetID="1" presetClass="entr" presetSubtype="0" fill="hold" grpId="1" nodeType="withEffect">
                                  <p:stCondLst>
                                    <p:cond delay="0"/>
                                  </p:stCondLst>
                                  <p:childTnLst>
                                    <p:set>
                                      <p:cBhvr>
                                        <p:cTn id="31" dur="1" fill="hold">
                                          <p:stCondLst>
                                            <p:cond delay="0"/>
                                          </p:stCondLst>
                                        </p:cTn>
                                        <p:tgtEl>
                                          <p:spTgt spid="19"/>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childTnLst>
                                </p:cTn>
                              </p:par>
                              <p:par>
                                <p:cTn id="38" presetID="10" presetClass="entr" presetSubtype="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par>
                                <p:cTn id="44" presetID="10" presetClass="entr" presetSubtype="0"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par>
                                <p:cTn id="47" presetID="10" presetClass="entr" presetSubtype="0" fill="hold"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childTnLst>
                          </p:cTn>
                        </p:par>
                      </p:childTnLst>
                    </p:cTn>
                  </p:par>
                </p:childTnLst>
              </p:cTn>
              <p:nextCondLst>
                <p:cond evt="onClick" delay="0">
                  <p:tgtEl>
                    <p:spTgt spid="20"/>
                  </p:tgtEl>
                </p:cond>
              </p:nextCondLst>
            </p:seq>
          </p:childTnLst>
        </p:cTn>
      </p:par>
    </p:tnLst>
    <p:bldLst>
      <p:bldP spid="9" grpId="0"/>
      <p:bldP spid="11" grpId="0" animBg="1"/>
      <p:bldP spid="19" grpId="0" animBg="1"/>
      <p:bldP spid="19" grpId="1" animBg="1"/>
      <p:bldP spid="19" grpId="2" animBg="1"/>
      <p:bldP spid="20" grpId="0" animBg="1"/>
      <p:bldP spid="7" grpId="0"/>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Further Examples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476922" y="1385440"/>
                <a:ext cx="4176464"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4000" b="0" i="1" smtClean="0">
                              <a:latin typeface="Cambria Math" panose="02040503050406030204" pitchFamily="18" charset="0"/>
                            </a:rPr>
                          </m:ctrlPr>
                        </m:sSupPr>
                        <m:e>
                          <m:r>
                            <a:rPr lang="en-GB" sz="4000" b="0" i="1" smtClean="0">
                              <a:latin typeface="Cambria Math" panose="02040503050406030204" pitchFamily="18" charset="0"/>
                            </a:rPr>
                            <m:t>𝑥</m:t>
                          </m:r>
                        </m:e>
                        <m:sup>
                          <m:r>
                            <a:rPr lang="en-GB" sz="4000" b="0" i="1" smtClean="0">
                              <a:latin typeface="Cambria Math" panose="02040503050406030204" pitchFamily="18" charset="0"/>
                            </a:rPr>
                            <m:t>2</m:t>
                          </m:r>
                        </m:sup>
                      </m:sSup>
                      <m:r>
                        <a:rPr lang="en-GB" sz="4000" b="0" i="1" smtClean="0">
                          <a:latin typeface="Cambria Math" panose="02040503050406030204" pitchFamily="18" charset="0"/>
                        </a:rPr>
                        <m:t>−2</m:t>
                      </m:r>
                      <m:r>
                        <a:rPr lang="en-GB" sz="4000" b="0" i="1" smtClean="0">
                          <a:latin typeface="Cambria Math" panose="02040503050406030204" pitchFamily="18" charset="0"/>
                        </a:rPr>
                        <m:t>𝑥</m:t>
                      </m:r>
                      <m:r>
                        <a:rPr lang="en-GB" sz="4000" b="0" i="1" smtClean="0">
                          <a:latin typeface="Cambria Math" panose="02040503050406030204" pitchFamily="18" charset="0"/>
                        </a:rPr>
                        <m:t>−24</m:t>
                      </m:r>
                    </m:oMath>
                  </m:oMathPara>
                </a14:m>
                <a:endParaRPr lang="en-GB" sz="4000" dirty="0"/>
              </a:p>
            </p:txBody>
          </p:sp>
        </mc:Choice>
        <mc:Fallback xmlns="">
          <p:sp>
            <p:nvSpPr>
              <p:cNvPr id="5" name="TextBox 4"/>
              <p:cNvSpPr txBox="1">
                <a:spLocks noRot="1" noChangeAspect="1" noMove="1" noResize="1" noEditPoints="1" noAdjustHandles="1" noChangeArrowheads="1" noChangeShapeType="1" noTextEdit="1"/>
              </p:cNvSpPr>
              <p:nvPr/>
            </p:nvSpPr>
            <p:spPr>
              <a:xfrm>
                <a:off x="476922" y="1385440"/>
                <a:ext cx="4176464" cy="707886"/>
              </a:xfrm>
              <a:prstGeom prst="rect">
                <a:avLst/>
              </a:prstGeom>
              <a:blipFill>
                <a:blip r:embed="rId2"/>
                <a:stretch>
                  <a:fillRect/>
                </a:stretch>
              </a:blipFill>
            </p:spPr>
            <p:txBody>
              <a:bodyPr/>
              <a:lstStyle/>
              <a:p>
                <a:r>
                  <a:rPr lang="en-GB">
                    <a:noFill/>
                  </a:rPr>
                  <a:t> </a:t>
                </a:r>
              </a:p>
            </p:txBody>
          </p:sp>
        </mc:Fallback>
      </mc:AlternateContent>
      <p:sp>
        <p:nvSpPr>
          <p:cNvPr id="6" name="TextBox 5"/>
          <p:cNvSpPr txBox="1"/>
          <p:nvPr/>
        </p:nvSpPr>
        <p:spPr>
          <a:xfrm>
            <a:off x="3081910" y="2254574"/>
            <a:ext cx="1008112" cy="1200329"/>
          </a:xfrm>
          <a:prstGeom prst="rect">
            <a:avLst/>
          </a:prstGeom>
          <a:noFill/>
        </p:spPr>
        <p:txBody>
          <a:bodyPr wrap="square" rtlCol="0">
            <a:spAutoFit/>
          </a:bodyPr>
          <a:lstStyle/>
          <a:p>
            <a:r>
              <a:rPr lang="en-GB" dirty="0"/>
              <a:t>1    24</a:t>
            </a:r>
          </a:p>
          <a:p>
            <a:pPr marL="342900" indent="-342900">
              <a:buAutoNum type="arabicPlain" startAt="2"/>
            </a:pPr>
            <a:r>
              <a:rPr lang="en-GB" dirty="0"/>
              <a:t>12</a:t>
            </a:r>
          </a:p>
          <a:p>
            <a:r>
              <a:rPr lang="en-GB" dirty="0"/>
              <a:t>3     8</a:t>
            </a:r>
          </a:p>
          <a:p>
            <a:r>
              <a:rPr lang="en-GB" dirty="0"/>
              <a:t>4     6</a:t>
            </a:r>
          </a:p>
        </p:txBody>
      </p:sp>
      <p:cxnSp>
        <p:nvCxnSpPr>
          <p:cNvPr id="8" name="Straight Connector 7"/>
          <p:cNvCxnSpPr/>
          <p:nvPr/>
        </p:nvCxnSpPr>
        <p:spPr>
          <a:xfrm flipH="1">
            <a:off x="3153918" y="2033512"/>
            <a:ext cx="216024" cy="216024"/>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3513958" y="1979984"/>
            <a:ext cx="157942" cy="226683"/>
          </a:xfrm>
          <a:prstGeom prst="line">
            <a:avLst/>
          </a:prstGeom>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4427984" y="2194336"/>
            <a:ext cx="4536504" cy="156966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t>You’re welcome to factorise mentally, but some students find it helpful to write out the factor pairs of the last number first. Find the pair where the sum or the difference is the middle number (-2).</a:t>
            </a:r>
          </a:p>
          <a:p>
            <a:endParaRPr lang="en-GB" sz="1600" dirty="0"/>
          </a:p>
          <a:p>
            <a:r>
              <a:rPr lang="en-GB" sz="1600" dirty="0"/>
              <a:t>4 and 6 looks promising, as they differ by 2.</a:t>
            </a:r>
          </a:p>
        </p:txBody>
      </p:sp>
      <p:sp>
        <p:nvSpPr>
          <p:cNvPr id="13" name="TextBox 12"/>
          <p:cNvSpPr txBox="1"/>
          <p:nvPr/>
        </p:nvSpPr>
        <p:spPr>
          <a:xfrm>
            <a:off x="692635" y="3934769"/>
            <a:ext cx="4846614"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t>But they need to multiply to give </a:t>
            </a:r>
            <a:r>
              <a:rPr lang="en-GB" sz="1600" b="1" u="sng" dirty="0"/>
              <a:t>negative</a:t>
            </a:r>
            <a:r>
              <a:rPr lang="en-GB" sz="1600" dirty="0"/>
              <a:t> 24, so one of the numbers must be negative. Out of -4 and 6,   </a:t>
            </a:r>
            <a:br>
              <a:rPr lang="en-GB" sz="1600" dirty="0"/>
            </a:br>
            <a:r>
              <a:rPr lang="en-GB" sz="1600" dirty="0"/>
              <a:t>or  4 and -6, which add to give -2?</a:t>
            </a:r>
          </a:p>
        </p:txBody>
      </p:sp>
      <mc:AlternateContent xmlns:mc="http://schemas.openxmlformats.org/markup-compatibility/2006" xmlns:a14="http://schemas.microsoft.com/office/drawing/2010/main">
        <mc:Choice Requires="a14">
          <p:sp>
            <p:nvSpPr>
              <p:cNvPr id="14" name="Rectangle 13"/>
              <p:cNvSpPr/>
              <p:nvPr/>
            </p:nvSpPr>
            <p:spPr>
              <a:xfrm>
                <a:off x="4067876" y="1371000"/>
                <a:ext cx="4104906"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4000" b="1" i="1">
                          <a:latin typeface="Cambria Math" panose="02040503050406030204" pitchFamily="18" charset="0"/>
                        </a:rPr>
                        <m:t>=</m:t>
                      </m:r>
                      <m:d>
                        <m:dPr>
                          <m:ctrlPr>
                            <a:rPr lang="en-GB" sz="4000" b="1" i="1">
                              <a:latin typeface="Cambria Math" panose="02040503050406030204" pitchFamily="18" charset="0"/>
                            </a:rPr>
                          </m:ctrlPr>
                        </m:dPr>
                        <m:e>
                          <m:r>
                            <a:rPr lang="en-GB" sz="4000" b="1" i="1">
                              <a:latin typeface="Cambria Math" panose="02040503050406030204" pitchFamily="18" charset="0"/>
                            </a:rPr>
                            <m:t>𝒙</m:t>
                          </m:r>
                          <m:r>
                            <a:rPr lang="en-GB" sz="4000" b="1" i="1">
                              <a:latin typeface="Cambria Math" panose="02040503050406030204" pitchFamily="18" charset="0"/>
                            </a:rPr>
                            <m:t>+</m:t>
                          </m:r>
                          <m:r>
                            <a:rPr lang="en-GB" sz="4000" b="1" i="1">
                              <a:latin typeface="Cambria Math" panose="02040503050406030204" pitchFamily="18" charset="0"/>
                            </a:rPr>
                            <m:t>𝟒</m:t>
                          </m:r>
                        </m:e>
                      </m:d>
                      <m:d>
                        <m:dPr>
                          <m:ctrlPr>
                            <a:rPr lang="en-GB" sz="4000" b="1" i="1">
                              <a:latin typeface="Cambria Math" panose="02040503050406030204" pitchFamily="18" charset="0"/>
                            </a:rPr>
                          </m:ctrlPr>
                        </m:dPr>
                        <m:e>
                          <m:r>
                            <a:rPr lang="en-GB" sz="4000" b="1" i="1">
                              <a:latin typeface="Cambria Math" panose="02040503050406030204" pitchFamily="18" charset="0"/>
                            </a:rPr>
                            <m:t>𝒙</m:t>
                          </m:r>
                          <m:r>
                            <a:rPr lang="en-GB" sz="4000" b="1" i="1">
                              <a:latin typeface="Cambria Math" panose="02040503050406030204" pitchFamily="18" charset="0"/>
                            </a:rPr>
                            <m:t>−</m:t>
                          </m:r>
                          <m:r>
                            <a:rPr lang="en-GB" sz="4000" b="1" i="1">
                              <a:latin typeface="Cambria Math" panose="02040503050406030204" pitchFamily="18" charset="0"/>
                            </a:rPr>
                            <m:t>𝟔</m:t>
                          </m:r>
                        </m:e>
                      </m:d>
                    </m:oMath>
                  </m:oMathPara>
                </a14:m>
                <a:endParaRPr lang="en-GB" sz="4000" b="1" dirty="0"/>
              </a:p>
            </p:txBody>
          </p:sp>
        </mc:Choice>
        <mc:Fallback xmlns="">
          <p:sp>
            <p:nvSpPr>
              <p:cNvPr id="14" name="Rectangle 13"/>
              <p:cNvSpPr>
                <a:spLocks noRot="1" noChangeAspect="1" noMove="1" noResize="1" noEditPoints="1" noAdjustHandles="1" noChangeArrowheads="1" noChangeShapeType="1" noTextEdit="1"/>
              </p:cNvSpPr>
              <p:nvPr/>
            </p:nvSpPr>
            <p:spPr>
              <a:xfrm>
                <a:off x="4067876" y="1371000"/>
                <a:ext cx="4104906" cy="707886"/>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2146054" y="1138112"/>
                <a:ext cx="78851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oMath>
                  </m:oMathPara>
                </a14:m>
                <a:endParaRPr lang="en-GB" dirty="0"/>
              </a:p>
            </p:txBody>
          </p:sp>
        </mc:Choice>
        <mc:Fallback xmlns="">
          <p:sp>
            <p:nvSpPr>
              <p:cNvPr id="15" name="TextBox 14"/>
              <p:cNvSpPr txBox="1">
                <a:spLocks noRot="1" noChangeAspect="1" noMove="1" noResize="1" noEditPoints="1" noAdjustHandles="1" noChangeArrowheads="1" noChangeShapeType="1" noTextEdit="1"/>
              </p:cNvSpPr>
              <p:nvPr/>
            </p:nvSpPr>
            <p:spPr>
              <a:xfrm>
                <a:off x="2146054" y="1138112"/>
                <a:ext cx="788516" cy="369332"/>
              </a:xfrm>
              <a:prstGeom prst="rect">
                <a:avLst/>
              </a:prstGeom>
              <a:blipFill>
                <a:blip r:embed="rId4"/>
                <a:stretch>
                  <a:fillRect b="-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3261930" y="1099764"/>
                <a:ext cx="78851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oMath>
                  </m:oMathPara>
                </a14:m>
                <a:endParaRPr lang="en-GB" dirty="0"/>
              </a:p>
            </p:txBody>
          </p:sp>
        </mc:Choice>
        <mc:Fallback xmlns="">
          <p:sp>
            <p:nvSpPr>
              <p:cNvPr id="16" name="TextBox 15"/>
              <p:cNvSpPr txBox="1">
                <a:spLocks noRot="1" noChangeAspect="1" noMove="1" noResize="1" noEditPoints="1" noAdjustHandles="1" noChangeArrowheads="1" noChangeShapeType="1" noTextEdit="1"/>
              </p:cNvSpPr>
              <p:nvPr/>
            </p:nvSpPr>
            <p:spPr>
              <a:xfrm>
                <a:off x="3261930" y="1099764"/>
                <a:ext cx="788516" cy="369332"/>
              </a:xfrm>
              <a:prstGeom prst="rect">
                <a:avLst/>
              </a:prstGeom>
              <a:blipFill>
                <a:blip r:embed="rId5"/>
                <a:stretch>
                  <a:fillRect b="-4918"/>
                </a:stretch>
              </a:blipFill>
            </p:spPr>
            <p:txBody>
              <a:bodyPr/>
              <a:lstStyle/>
              <a:p>
                <a:r>
                  <a:rPr lang="en-GB">
                    <a:noFill/>
                  </a:rPr>
                  <a:t> </a:t>
                </a:r>
              </a:p>
            </p:txBody>
          </p:sp>
        </mc:Fallback>
      </mc:AlternateContent>
      <p:sp>
        <p:nvSpPr>
          <p:cNvPr id="17" name="TextBox 16"/>
          <p:cNvSpPr txBox="1"/>
          <p:nvPr/>
        </p:nvSpPr>
        <p:spPr>
          <a:xfrm>
            <a:off x="4117874" y="433947"/>
            <a:ext cx="4846614"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t>Recall that we need to find two numbers that add to give -2 and multiply to give -24. Writing these symbols may be a helpful visual reminder.</a:t>
            </a:r>
          </a:p>
        </p:txBody>
      </p:sp>
      <mc:AlternateContent xmlns:mc="http://schemas.openxmlformats.org/markup-compatibility/2006" xmlns:a14="http://schemas.microsoft.com/office/drawing/2010/main">
        <mc:Choice Requires="a14">
          <p:sp>
            <p:nvSpPr>
              <p:cNvPr id="18" name="TextBox 17"/>
              <p:cNvSpPr txBox="1"/>
              <p:nvPr/>
            </p:nvSpPr>
            <p:spPr>
              <a:xfrm>
                <a:off x="445192" y="5085184"/>
                <a:ext cx="4176464"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4000" b="0" i="1" smtClean="0">
                              <a:latin typeface="Cambria Math" panose="02040503050406030204" pitchFamily="18" charset="0"/>
                            </a:rPr>
                          </m:ctrlPr>
                        </m:sSupPr>
                        <m:e>
                          <m:r>
                            <a:rPr lang="en-GB" sz="4000" b="0" i="1" smtClean="0">
                              <a:latin typeface="Cambria Math" panose="02040503050406030204" pitchFamily="18" charset="0"/>
                            </a:rPr>
                            <m:t>𝑥</m:t>
                          </m:r>
                        </m:e>
                        <m:sup>
                          <m:r>
                            <a:rPr lang="en-GB" sz="4000" b="0" i="1" smtClean="0">
                              <a:latin typeface="Cambria Math" panose="02040503050406030204" pitchFamily="18" charset="0"/>
                            </a:rPr>
                            <m:t>2</m:t>
                          </m:r>
                        </m:sup>
                      </m:sSup>
                      <m:r>
                        <a:rPr lang="en-GB" sz="4000" b="0" i="1" smtClean="0">
                          <a:latin typeface="Cambria Math" panose="02040503050406030204" pitchFamily="18" charset="0"/>
                        </a:rPr>
                        <m:t>−5</m:t>
                      </m:r>
                      <m:r>
                        <a:rPr lang="en-GB" sz="4000" b="0" i="1" smtClean="0">
                          <a:latin typeface="Cambria Math" panose="02040503050406030204" pitchFamily="18" charset="0"/>
                        </a:rPr>
                        <m:t>𝑥</m:t>
                      </m:r>
                      <m:r>
                        <a:rPr lang="en-GB" sz="4000" b="0" i="1" smtClean="0">
                          <a:latin typeface="Cambria Math" panose="02040503050406030204" pitchFamily="18" charset="0"/>
                        </a:rPr>
                        <m:t>+6</m:t>
                      </m:r>
                    </m:oMath>
                  </m:oMathPara>
                </a14:m>
                <a:endParaRPr lang="en-GB" sz="4000" dirty="0"/>
              </a:p>
            </p:txBody>
          </p:sp>
        </mc:Choice>
        <mc:Fallback xmlns="">
          <p:sp>
            <p:nvSpPr>
              <p:cNvPr id="18" name="TextBox 17"/>
              <p:cNvSpPr txBox="1">
                <a:spLocks noRot="1" noChangeAspect="1" noMove="1" noResize="1" noEditPoints="1" noAdjustHandles="1" noChangeArrowheads="1" noChangeShapeType="1" noTextEdit="1"/>
              </p:cNvSpPr>
              <p:nvPr/>
            </p:nvSpPr>
            <p:spPr>
              <a:xfrm>
                <a:off x="445192" y="5085184"/>
                <a:ext cx="4176464" cy="707886"/>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903466" y="5059784"/>
                <a:ext cx="4176464"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000" b="0" i="1" smtClean="0">
                          <a:latin typeface="Cambria Math" panose="02040503050406030204" pitchFamily="18" charset="0"/>
                        </a:rPr>
                        <m:t>=(</m:t>
                      </m:r>
                      <m:r>
                        <a:rPr lang="en-GB" sz="4000" b="0" i="1" smtClean="0">
                          <a:latin typeface="Cambria Math" panose="02040503050406030204" pitchFamily="18" charset="0"/>
                        </a:rPr>
                        <m:t>𝑥</m:t>
                      </m:r>
                      <m:r>
                        <a:rPr lang="en-GB" sz="4000" b="0" i="1" smtClean="0">
                          <a:latin typeface="Cambria Math" panose="02040503050406030204" pitchFamily="18" charset="0"/>
                        </a:rPr>
                        <m:t>−3)(</m:t>
                      </m:r>
                      <m:r>
                        <a:rPr lang="en-GB" sz="4000" b="0" i="1" smtClean="0">
                          <a:latin typeface="Cambria Math" panose="02040503050406030204" pitchFamily="18" charset="0"/>
                        </a:rPr>
                        <m:t>𝑥</m:t>
                      </m:r>
                      <m:r>
                        <a:rPr lang="en-GB" sz="4000" b="0" i="1" smtClean="0">
                          <a:latin typeface="Cambria Math" panose="02040503050406030204" pitchFamily="18" charset="0"/>
                        </a:rPr>
                        <m:t>−2)</m:t>
                      </m:r>
                    </m:oMath>
                  </m:oMathPara>
                </a14:m>
                <a:endParaRPr lang="en-GB" sz="4000" dirty="0"/>
              </a:p>
            </p:txBody>
          </p:sp>
        </mc:Choice>
        <mc:Fallback xmlns="">
          <p:sp>
            <p:nvSpPr>
              <p:cNvPr id="19" name="TextBox 18"/>
              <p:cNvSpPr txBox="1">
                <a:spLocks noRot="1" noChangeAspect="1" noMove="1" noResize="1" noEditPoints="1" noAdjustHandles="1" noChangeArrowheads="1" noChangeShapeType="1" noTextEdit="1"/>
              </p:cNvSpPr>
              <p:nvPr/>
            </p:nvSpPr>
            <p:spPr>
              <a:xfrm>
                <a:off x="3903466" y="5059784"/>
                <a:ext cx="4176464" cy="707886"/>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838623" y="5800158"/>
                <a:ext cx="4846614"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t>They multiply to give </a:t>
                </a:r>
                <a:r>
                  <a:rPr lang="en-GB" sz="1600" b="1" u="sng" dirty="0"/>
                  <a:t>positive</a:t>
                </a:r>
                <a:r>
                  <a:rPr lang="en-GB" sz="1600" dirty="0"/>
                  <a:t> 6. But these numbers must add to give -5. So they must both be negative (recall that </a:t>
                </a:r>
                <a14:m>
                  <m:oMath xmlns:m="http://schemas.openxmlformats.org/officeDocument/2006/math">
                    <m:r>
                      <a:rPr lang="en-GB" sz="1600" b="0" i="1" smtClean="0">
                        <a:latin typeface="Cambria Math" panose="02040503050406030204" pitchFamily="18" charset="0"/>
                      </a:rPr>
                      <m:t>𝑛𝑒𝑔𝑎𝑡𝑖𝑣𝑒</m:t>
                    </m:r>
                    <m:r>
                      <a:rPr lang="en-GB" sz="1600" b="0" i="1" smtClean="0">
                        <a:latin typeface="Cambria Math" panose="02040503050406030204" pitchFamily="18" charset="0"/>
                      </a:rPr>
                      <m:t>×</m:t>
                    </m:r>
                    <m:r>
                      <a:rPr lang="en-GB" sz="1600" b="0" i="1" smtClean="0">
                        <a:latin typeface="Cambria Math" panose="02040503050406030204" pitchFamily="18" charset="0"/>
                      </a:rPr>
                      <m:t>𝑛𝑒𝑔𝑎𝑡𝑖𝑣𝑒</m:t>
                    </m:r>
                    <m:r>
                      <a:rPr lang="en-GB" sz="1600" b="0" i="1" smtClean="0">
                        <a:latin typeface="Cambria Math" panose="02040503050406030204" pitchFamily="18" charset="0"/>
                      </a:rPr>
                      <m:t>=</m:t>
                    </m:r>
                    <m:r>
                      <a:rPr lang="en-GB" sz="1600" b="0" i="1" smtClean="0">
                        <a:latin typeface="Cambria Math" panose="02040503050406030204" pitchFamily="18" charset="0"/>
                      </a:rPr>
                      <m:t>𝑝𝑜𝑠𝑖𝑡𝑖𝑣𝑒</m:t>
                    </m:r>
                  </m:oMath>
                </a14:m>
                <a:r>
                  <a:rPr lang="en-GB" sz="1600" dirty="0"/>
                  <a:t>)</a:t>
                </a:r>
              </a:p>
            </p:txBody>
          </p:sp>
        </mc:Choice>
        <mc:Fallback xmlns="">
          <p:sp>
            <p:nvSpPr>
              <p:cNvPr id="20" name="TextBox 19"/>
              <p:cNvSpPr txBox="1">
                <a:spLocks noRot="1" noChangeAspect="1" noMove="1" noResize="1" noEditPoints="1" noAdjustHandles="1" noChangeArrowheads="1" noChangeShapeType="1" noTextEdit="1"/>
              </p:cNvSpPr>
              <p:nvPr/>
            </p:nvSpPr>
            <p:spPr>
              <a:xfrm>
                <a:off x="838623" y="5800158"/>
                <a:ext cx="4846614" cy="830997"/>
              </a:xfrm>
              <a:prstGeom prst="rect">
                <a:avLst/>
              </a:prstGeom>
              <a:blipFill>
                <a:blip r:embed="rId8"/>
                <a:stretch>
                  <a:fillRect l="-501" t="-709" b="-6383"/>
                </a:stretch>
              </a:blipFill>
            </p:spPr>
            <p:txBody>
              <a:bodyPr/>
              <a:lstStyle/>
              <a:p>
                <a:r>
                  <a:rPr lang="en-GB">
                    <a:noFill/>
                  </a:rPr>
                  <a:t> </a:t>
                </a:r>
              </a:p>
            </p:txBody>
          </p:sp>
        </mc:Fallback>
      </mc:AlternateContent>
      <p:cxnSp>
        <p:nvCxnSpPr>
          <p:cNvPr id="22" name="Straight Arrow Connector 21"/>
          <p:cNvCxnSpPr/>
          <p:nvPr/>
        </p:nvCxnSpPr>
        <p:spPr>
          <a:xfrm flipH="1" flipV="1">
            <a:off x="3903467" y="5661249"/>
            <a:ext cx="214407" cy="1318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9051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par>
                                <p:cTn id="43" presetID="10" presetClass="entr" presetSubtype="0"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animBg="1"/>
      <p:bldP spid="13" grpId="0" animBg="1"/>
      <p:bldP spid="14" grpId="0"/>
      <p:bldP spid="15" grpId="0"/>
      <p:bldP spid="16" grpId="0"/>
      <p:bldP spid="17" grpId="0" animBg="1"/>
      <p:bldP spid="19" grpId="0"/>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6" name="TextBox 5"/>
              <p:cNvSpPr txBox="1"/>
              <p:nvPr/>
            </p:nvSpPr>
            <p:spPr>
              <a:xfrm>
                <a:off x="1530755" y="2221058"/>
                <a:ext cx="5832648"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3200" b="0" i="1" smtClean="0">
                              <a:latin typeface="Cambria Math" panose="02040503050406030204" pitchFamily="18" charset="0"/>
                            </a:rPr>
                          </m:ctrlPr>
                        </m:sSupPr>
                        <m:e>
                          <m:r>
                            <a:rPr lang="en-GB" sz="3200" b="0" i="1" smtClean="0">
                              <a:latin typeface="Cambria Math"/>
                            </a:rPr>
                            <m:t>𝑥</m:t>
                          </m:r>
                        </m:e>
                        <m:sup>
                          <m:r>
                            <a:rPr lang="en-GB" sz="3200" b="0" i="1" smtClean="0">
                              <a:latin typeface="Cambria Math"/>
                            </a:rPr>
                            <m:t>2</m:t>
                          </m:r>
                        </m:sup>
                      </m:sSup>
                      <m:r>
                        <a:rPr lang="en-GB" sz="3200" b="0" i="1" smtClean="0">
                          <a:latin typeface="Cambria Math"/>
                        </a:rPr>
                        <m:t>−12</m:t>
                      </m:r>
                      <m:r>
                        <a:rPr lang="en-GB" sz="3200" b="0" i="1" smtClean="0">
                          <a:latin typeface="Cambria Math"/>
                        </a:rPr>
                        <m:t>𝑥</m:t>
                      </m:r>
                      <m:r>
                        <a:rPr lang="en-GB" sz="3200" b="0" i="1" smtClean="0">
                          <a:latin typeface="Cambria Math"/>
                        </a:rPr>
                        <m:t>+35=</m:t>
                      </m:r>
                      <m:d>
                        <m:dPr>
                          <m:ctrlPr>
                            <a:rPr lang="en-GB" sz="3200" b="0" i="1" smtClean="0">
                              <a:latin typeface="Cambria Math" panose="02040503050406030204" pitchFamily="18" charset="0"/>
                            </a:rPr>
                          </m:ctrlPr>
                        </m:dPr>
                        <m:e>
                          <m:r>
                            <a:rPr lang="en-GB" sz="3200" b="0" i="1" smtClean="0">
                              <a:latin typeface="Cambria Math"/>
                            </a:rPr>
                            <m:t>𝑥</m:t>
                          </m:r>
                          <m:r>
                            <a:rPr lang="en-GB" sz="3200" b="0" i="1" smtClean="0">
                              <a:latin typeface="Cambria Math"/>
                            </a:rPr>
                            <m:t>−7</m:t>
                          </m:r>
                        </m:e>
                      </m:d>
                      <m:d>
                        <m:dPr>
                          <m:ctrlPr>
                            <a:rPr lang="en-GB" sz="3200" b="0" i="1" smtClean="0">
                              <a:latin typeface="Cambria Math" panose="02040503050406030204" pitchFamily="18" charset="0"/>
                            </a:rPr>
                          </m:ctrlPr>
                        </m:dPr>
                        <m:e>
                          <m:r>
                            <a:rPr lang="en-GB" sz="3200" b="0" i="1" smtClean="0">
                              <a:latin typeface="Cambria Math"/>
                            </a:rPr>
                            <m:t>𝑥</m:t>
                          </m:r>
                          <m:r>
                            <a:rPr lang="en-GB" sz="3200" b="0" i="1" smtClean="0">
                              <a:latin typeface="Cambria Math"/>
                            </a:rPr>
                            <m:t>−5</m:t>
                          </m:r>
                        </m:e>
                      </m:d>
                    </m:oMath>
                  </m:oMathPara>
                </a14:m>
                <a:endParaRPr lang="en-GB" sz="3200" dirty="0"/>
              </a:p>
            </p:txBody>
          </p:sp>
        </mc:Choice>
        <mc:Fallback xmlns="">
          <p:sp>
            <p:nvSpPr>
              <p:cNvPr id="6" name="TextBox 5"/>
              <p:cNvSpPr txBox="1">
                <a:spLocks noRot="1" noChangeAspect="1" noMove="1" noResize="1" noEditPoints="1" noAdjustHandles="1" noChangeArrowheads="1" noChangeShapeType="1" noTextEdit="1"/>
              </p:cNvSpPr>
              <p:nvPr/>
            </p:nvSpPr>
            <p:spPr>
              <a:xfrm>
                <a:off x="1530755" y="2221058"/>
                <a:ext cx="5832648" cy="584775"/>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508873" y="3229170"/>
                <a:ext cx="5832648"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3200" b="0" i="1" smtClean="0">
                              <a:latin typeface="Cambria Math" panose="02040503050406030204" pitchFamily="18" charset="0"/>
                            </a:rPr>
                          </m:ctrlPr>
                        </m:sSupPr>
                        <m:e>
                          <m:r>
                            <a:rPr lang="en-GB" sz="3200" b="0" i="1" smtClean="0">
                              <a:latin typeface="Cambria Math"/>
                            </a:rPr>
                            <m:t>𝑥</m:t>
                          </m:r>
                        </m:e>
                        <m:sup>
                          <m:r>
                            <a:rPr lang="en-GB" sz="3200" b="0" i="1" smtClean="0">
                              <a:latin typeface="Cambria Math"/>
                            </a:rPr>
                            <m:t>2</m:t>
                          </m:r>
                        </m:sup>
                      </m:sSup>
                      <m:r>
                        <a:rPr lang="en-GB" sz="3200" b="0" i="1" smtClean="0">
                          <a:latin typeface="Cambria Math"/>
                        </a:rPr>
                        <m:t>+5</m:t>
                      </m:r>
                      <m:r>
                        <a:rPr lang="en-GB" sz="3200" b="0" i="1" smtClean="0">
                          <a:latin typeface="Cambria Math"/>
                        </a:rPr>
                        <m:t>𝑥</m:t>
                      </m:r>
                      <m:r>
                        <a:rPr lang="en-GB" sz="3200" b="0" i="1" smtClean="0">
                          <a:latin typeface="Cambria Math"/>
                        </a:rPr>
                        <m:t>−14=(</m:t>
                      </m:r>
                      <m:r>
                        <a:rPr lang="en-GB" sz="3200" b="0" i="1" smtClean="0">
                          <a:latin typeface="Cambria Math"/>
                        </a:rPr>
                        <m:t>𝑥</m:t>
                      </m:r>
                      <m:r>
                        <a:rPr lang="en-GB" sz="3200" b="0" i="1" smtClean="0">
                          <a:latin typeface="Cambria Math"/>
                        </a:rPr>
                        <m:t>+7)(</m:t>
                      </m:r>
                      <m:r>
                        <a:rPr lang="en-GB" sz="3200" b="0" i="1" smtClean="0">
                          <a:latin typeface="Cambria Math"/>
                        </a:rPr>
                        <m:t>𝑥</m:t>
                      </m:r>
                      <m:r>
                        <a:rPr lang="en-GB" sz="3200" b="0" i="1" smtClean="0">
                          <a:latin typeface="Cambria Math"/>
                        </a:rPr>
                        <m:t>−2)</m:t>
                      </m:r>
                    </m:oMath>
                  </m:oMathPara>
                </a14:m>
                <a:endParaRPr lang="en-GB" sz="3200" dirty="0"/>
              </a:p>
            </p:txBody>
          </p:sp>
        </mc:Choice>
        <mc:Fallback xmlns="">
          <p:sp>
            <p:nvSpPr>
              <p:cNvPr id="7" name="TextBox 6"/>
              <p:cNvSpPr txBox="1">
                <a:spLocks noRot="1" noChangeAspect="1" noMove="1" noResize="1" noEditPoints="1" noAdjustHandles="1" noChangeArrowheads="1" noChangeShapeType="1" noTextEdit="1"/>
              </p:cNvSpPr>
              <p:nvPr/>
            </p:nvSpPr>
            <p:spPr>
              <a:xfrm>
                <a:off x="1508873" y="3229170"/>
                <a:ext cx="5832648" cy="584775"/>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530755" y="1284954"/>
                <a:ext cx="5832648"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3200" b="0" i="1" smtClean="0">
                              <a:latin typeface="Cambria Math" panose="02040503050406030204" pitchFamily="18" charset="0"/>
                            </a:rPr>
                          </m:ctrlPr>
                        </m:sSupPr>
                        <m:e>
                          <m:r>
                            <a:rPr lang="en-GB" sz="3200" b="0" i="1" smtClean="0">
                              <a:latin typeface="Cambria Math"/>
                            </a:rPr>
                            <m:t>𝑥</m:t>
                          </m:r>
                        </m:e>
                        <m:sup>
                          <m:r>
                            <a:rPr lang="en-GB" sz="3200" b="0" i="1" smtClean="0">
                              <a:latin typeface="Cambria Math"/>
                            </a:rPr>
                            <m:t>2</m:t>
                          </m:r>
                        </m:sup>
                      </m:sSup>
                      <m:r>
                        <a:rPr lang="en-GB" sz="3200" b="0" i="1" smtClean="0">
                          <a:latin typeface="Cambria Math"/>
                        </a:rPr>
                        <m:t>+6</m:t>
                      </m:r>
                      <m:r>
                        <a:rPr lang="en-GB" sz="3200" b="0" i="1" smtClean="0">
                          <a:latin typeface="Cambria Math"/>
                        </a:rPr>
                        <m:t>𝑥</m:t>
                      </m:r>
                      <m:r>
                        <a:rPr lang="en-GB" sz="3200" b="0" i="1" smtClean="0">
                          <a:latin typeface="Cambria Math"/>
                        </a:rPr>
                        <m:t>+5=(</m:t>
                      </m:r>
                      <m:r>
                        <a:rPr lang="en-GB" sz="3200" b="0" i="1" smtClean="0">
                          <a:latin typeface="Cambria Math"/>
                        </a:rPr>
                        <m:t>𝑥</m:t>
                      </m:r>
                      <m:r>
                        <a:rPr lang="en-GB" sz="3200" b="0" i="1" smtClean="0">
                          <a:latin typeface="Cambria Math"/>
                        </a:rPr>
                        <m:t>+5)(</m:t>
                      </m:r>
                      <m:r>
                        <a:rPr lang="en-GB" sz="3200" b="0" i="1" smtClean="0">
                          <a:latin typeface="Cambria Math"/>
                        </a:rPr>
                        <m:t>𝑥</m:t>
                      </m:r>
                      <m:r>
                        <a:rPr lang="en-GB" sz="3200" b="0" i="1" smtClean="0">
                          <a:latin typeface="Cambria Math"/>
                        </a:rPr>
                        <m:t>+1)</m:t>
                      </m:r>
                    </m:oMath>
                  </m:oMathPara>
                </a14:m>
                <a:endParaRPr lang="en-GB" sz="3200" dirty="0"/>
              </a:p>
            </p:txBody>
          </p:sp>
        </mc:Choice>
        <mc:Fallback xmlns="">
          <p:sp>
            <p:nvSpPr>
              <p:cNvPr id="8" name="TextBox 7"/>
              <p:cNvSpPr txBox="1">
                <a:spLocks noRot="1" noChangeAspect="1" noMove="1" noResize="1" noEditPoints="1" noAdjustHandles="1" noChangeArrowheads="1" noChangeShapeType="1" noTextEdit="1"/>
              </p:cNvSpPr>
              <p:nvPr/>
            </p:nvSpPr>
            <p:spPr>
              <a:xfrm>
                <a:off x="1530755" y="1284954"/>
                <a:ext cx="5832648" cy="584775"/>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508873" y="4211742"/>
                <a:ext cx="5832648"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3200" b="0" i="1" smtClean="0">
                              <a:latin typeface="Cambria Math" panose="02040503050406030204" pitchFamily="18" charset="0"/>
                            </a:rPr>
                          </m:ctrlPr>
                        </m:sSupPr>
                        <m:e>
                          <m:r>
                            <a:rPr lang="en-GB" sz="3200" b="0" i="1" smtClean="0">
                              <a:latin typeface="Cambria Math"/>
                            </a:rPr>
                            <m:t>𝑥</m:t>
                          </m:r>
                        </m:e>
                        <m:sup>
                          <m:r>
                            <a:rPr lang="en-GB" sz="3200" b="0" i="1" smtClean="0">
                              <a:latin typeface="Cambria Math"/>
                            </a:rPr>
                            <m:t>2</m:t>
                          </m:r>
                        </m:sup>
                      </m:sSup>
                      <m:r>
                        <a:rPr lang="en-GB" sz="3200" b="0" i="1" smtClean="0">
                          <a:latin typeface="Cambria Math"/>
                        </a:rPr>
                        <m:t>+6</m:t>
                      </m:r>
                      <m:r>
                        <a:rPr lang="en-GB" sz="3200" b="0" i="1" smtClean="0">
                          <a:latin typeface="Cambria Math"/>
                        </a:rPr>
                        <m:t>𝑥</m:t>
                      </m:r>
                      <m:r>
                        <a:rPr lang="en-GB" sz="3200" b="0" i="1" smtClean="0">
                          <a:latin typeface="Cambria Math"/>
                        </a:rPr>
                        <m:t>+9=</m:t>
                      </m:r>
                      <m:sSup>
                        <m:sSupPr>
                          <m:ctrlPr>
                            <a:rPr lang="en-GB" sz="3200" b="0" i="1" smtClean="0">
                              <a:latin typeface="Cambria Math" panose="02040503050406030204" pitchFamily="18" charset="0"/>
                            </a:rPr>
                          </m:ctrlPr>
                        </m:sSupPr>
                        <m:e>
                          <m:d>
                            <m:dPr>
                              <m:ctrlPr>
                                <a:rPr lang="en-GB" sz="3200" b="0" i="1" smtClean="0">
                                  <a:latin typeface="Cambria Math" panose="02040503050406030204" pitchFamily="18" charset="0"/>
                                </a:rPr>
                              </m:ctrlPr>
                            </m:dPr>
                            <m:e>
                              <m:r>
                                <a:rPr lang="en-GB" sz="3200" b="0" i="1" smtClean="0">
                                  <a:latin typeface="Cambria Math"/>
                                </a:rPr>
                                <m:t>𝑥</m:t>
                              </m:r>
                              <m:r>
                                <a:rPr lang="en-GB" sz="3200" b="0" i="1" smtClean="0">
                                  <a:latin typeface="Cambria Math"/>
                                </a:rPr>
                                <m:t>+3</m:t>
                              </m:r>
                            </m:e>
                          </m:d>
                        </m:e>
                        <m:sup>
                          <m:r>
                            <a:rPr lang="en-GB" sz="3200" b="0" i="1" smtClean="0">
                              <a:latin typeface="Cambria Math"/>
                            </a:rPr>
                            <m:t>2</m:t>
                          </m:r>
                        </m:sup>
                      </m:sSup>
                    </m:oMath>
                  </m:oMathPara>
                </a14:m>
                <a:endParaRPr lang="en-GB" sz="3200" b="0" dirty="0"/>
              </a:p>
            </p:txBody>
          </p:sp>
        </mc:Choice>
        <mc:Fallback xmlns="">
          <p:sp>
            <p:nvSpPr>
              <p:cNvPr id="9" name="TextBox 8"/>
              <p:cNvSpPr txBox="1">
                <a:spLocks noRot="1" noChangeAspect="1" noMove="1" noResize="1" noEditPoints="1" noAdjustHandles="1" noChangeArrowheads="1" noChangeShapeType="1" noTextEdit="1"/>
              </p:cNvSpPr>
              <p:nvPr/>
            </p:nvSpPr>
            <p:spPr>
              <a:xfrm>
                <a:off x="1508873" y="4211742"/>
                <a:ext cx="5832648" cy="584775"/>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530755" y="5075838"/>
                <a:ext cx="5832648"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3200" b="0" i="1" smtClean="0">
                              <a:latin typeface="Cambria Math" panose="02040503050406030204" pitchFamily="18" charset="0"/>
                            </a:rPr>
                          </m:ctrlPr>
                        </m:sSupPr>
                        <m:e>
                          <m:r>
                            <a:rPr lang="en-GB" sz="3200" b="0" i="1" smtClean="0">
                              <a:latin typeface="Cambria Math"/>
                            </a:rPr>
                            <m:t>𝑥</m:t>
                          </m:r>
                        </m:e>
                        <m:sup>
                          <m:r>
                            <a:rPr lang="en-GB" sz="3200" b="0" i="1" smtClean="0">
                              <a:latin typeface="Cambria Math"/>
                            </a:rPr>
                            <m:t>2</m:t>
                          </m:r>
                        </m:sup>
                      </m:sSup>
                      <m:r>
                        <a:rPr lang="en-GB" sz="3200" b="0" i="1" smtClean="0">
                          <a:latin typeface="Cambria Math"/>
                        </a:rPr>
                        <m:t>−6</m:t>
                      </m:r>
                      <m:r>
                        <a:rPr lang="en-GB" sz="3200" b="0" i="1" smtClean="0">
                          <a:latin typeface="Cambria Math"/>
                        </a:rPr>
                        <m:t>𝑥</m:t>
                      </m:r>
                      <m:r>
                        <a:rPr lang="en-GB" sz="3200" b="0" i="1" smtClean="0">
                          <a:latin typeface="Cambria Math"/>
                        </a:rPr>
                        <m:t>+9=</m:t>
                      </m:r>
                      <m:sSup>
                        <m:sSupPr>
                          <m:ctrlPr>
                            <a:rPr lang="en-GB" sz="3200" b="0" i="1" smtClean="0">
                              <a:latin typeface="Cambria Math" panose="02040503050406030204" pitchFamily="18" charset="0"/>
                            </a:rPr>
                          </m:ctrlPr>
                        </m:sSupPr>
                        <m:e>
                          <m:d>
                            <m:dPr>
                              <m:ctrlPr>
                                <a:rPr lang="en-GB" sz="3200" b="0" i="1" smtClean="0">
                                  <a:latin typeface="Cambria Math" panose="02040503050406030204" pitchFamily="18" charset="0"/>
                                </a:rPr>
                              </m:ctrlPr>
                            </m:dPr>
                            <m:e>
                              <m:r>
                                <a:rPr lang="en-GB" sz="3200" b="0" i="1" smtClean="0">
                                  <a:latin typeface="Cambria Math"/>
                                </a:rPr>
                                <m:t>𝑥</m:t>
                              </m:r>
                              <m:r>
                                <a:rPr lang="en-GB" sz="3200" b="0" i="1" smtClean="0">
                                  <a:latin typeface="Cambria Math"/>
                                </a:rPr>
                                <m:t>−3</m:t>
                              </m:r>
                            </m:e>
                          </m:d>
                        </m:e>
                        <m:sup>
                          <m:r>
                            <a:rPr lang="en-GB" sz="3200" b="0" i="1" smtClean="0">
                              <a:latin typeface="Cambria Math"/>
                            </a:rPr>
                            <m:t>2</m:t>
                          </m:r>
                        </m:sup>
                      </m:sSup>
                    </m:oMath>
                  </m:oMathPara>
                </a14:m>
                <a:endParaRPr lang="en-GB" sz="3200" b="0" dirty="0"/>
              </a:p>
            </p:txBody>
          </p:sp>
        </mc:Choice>
        <mc:Fallback xmlns="">
          <p:sp>
            <p:nvSpPr>
              <p:cNvPr id="10" name="TextBox 9"/>
              <p:cNvSpPr txBox="1">
                <a:spLocks noRot="1" noChangeAspect="1" noMove="1" noResize="1" noEditPoints="1" noAdjustHandles="1" noChangeArrowheads="1" noChangeShapeType="1" noTextEdit="1"/>
              </p:cNvSpPr>
              <p:nvPr/>
            </p:nvSpPr>
            <p:spPr>
              <a:xfrm>
                <a:off x="1530755" y="5075838"/>
                <a:ext cx="5832648" cy="584775"/>
              </a:xfrm>
              <a:prstGeom prst="rect">
                <a:avLst/>
              </a:prstGeom>
              <a:blipFill>
                <a:blip r:embed="rId6"/>
                <a:stretch>
                  <a:fillRect/>
                </a:stretch>
              </a:blipFill>
            </p:spPr>
            <p:txBody>
              <a:bodyPr/>
              <a:lstStyle/>
              <a:p>
                <a:r>
                  <a:rPr lang="en-GB">
                    <a:noFill/>
                  </a:rPr>
                  <a:t> </a:t>
                </a:r>
              </a:p>
            </p:txBody>
          </p:sp>
        </mc:Fallback>
      </mc:AlternateContent>
      <p:sp>
        <p:nvSpPr>
          <p:cNvPr id="11" name="Rectangle 10"/>
          <p:cNvSpPr/>
          <p:nvPr/>
        </p:nvSpPr>
        <p:spPr>
          <a:xfrm>
            <a:off x="4453146" y="1161843"/>
            <a:ext cx="3168924" cy="7078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4716588" y="2097947"/>
            <a:ext cx="3168924" cy="7078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4572000" y="3167614"/>
            <a:ext cx="3168924" cy="7078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5004620" y="4150186"/>
            <a:ext cx="1944216" cy="7078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5004620" y="5024185"/>
            <a:ext cx="1944216" cy="7078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p:cNvSpPr/>
          <p:nvPr/>
        </p:nvSpPr>
        <p:spPr>
          <a:xfrm>
            <a:off x="662786" y="1396466"/>
            <a:ext cx="363697" cy="35382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17" name="Rectangle 16"/>
          <p:cNvSpPr/>
          <p:nvPr/>
        </p:nvSpPr>
        <p:spPr>
          <a:xfrm>
            <a:off x="662786" y="2274975"/>
            <a:ext cx="363697" cy="35382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sp>
        <p:nvSpPr>
          <p:cNvPr id="18" name="Rectangle 17"/>
          <p:cNvSpPr/>
          <p:nvPr/>
        </p:nvSpPr>
        <p:spPr>
          <a:xfrm>
            <a:off x="662786" y="3292789"/>
            <a:ext cx="363697" cy="35382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3</a:t>
            </a:r>
          </a:p>
        </p:txBody>
      </p:sp>
      <p:sp>
        <p:nvSpPr>
          <p:cNvPr id="19" name="Rectangle 18"/>
          <p:cNvSpPr/>
          <p:nvPr/>
        </p:nvSpPr>
        <p:spPr>
          <a:xfrm>
            <a:off x="662785" y="4310603"/>
            <a:ext cx="363697" cy="35382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4</a:t>
            </a:r>
          </a:p>
        </p:txBody>
      </p:sp>
      <p:sp>
        <p:nvSpPr>
          <p:cNvPr id="20" name="Rectangle 19"/>
          <p:cNvSpPr/>
          <p:nvPr/>
        </p:nvSpPr>
        <p:spPr>
          <a:xfrm>
            <a:off x="662785" y="5151502"/>
            <a:ext cx="363697" cy="35382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5</a:t>
            </a:r>
          </a:p>
        </p:txBody>
      </p:sp>
    </p:spTree>
    <p:extLst>
      <p:ext uri="{BB962C8B-B14F-4D97-AF65-F5344CB8AC3E}">
        <p14:creationId xmlns:p14="http://schemas.microsoft.com/office/powerpoint/2010/main" val="26636804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0" restart="whenNotActive" fill="hold" evtFilter="cancelBubble" nodeType="interactiveSeq">
                <p:stCondLst>
                  <p:cond evt="onClick" delay="0">
                    <p:tgtEl>
                      <p:spTgt spid="14"/>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4"/>
                                        </p:tgtEl>
                                      </p:cBhvr>
                                    </p:animEffect>
                                    <p:set>
                                      <p:cBhvr>
                                        <p:cTn id="25"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6" restart="whenNotActive" fill="hold" evtFilter="cancelBubble" nodeType="interactiveSeq">
                <p:stCondLst>
                  <p:cond evt="onClick" delay="0">
                    <p:tgtEl>
                      <p:spTgt spid="15"/>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5"/>
                                        </p:tgtEl>
                                      </p:cBhvr>
                                    </p:animEffect>
                                    <p:set>
                                      <p:cBhvr>
                                        <p:cTn id="31"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1" grpId="0" animBg="1"/>
      <p:bldP spid="12" grpId="0" animBg="1"/>
      <p:bldP spid="13"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Seven different types of factorisation</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28464" y="779513"/>
            <a:ext cx="3888432" cy="4001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sz="2000" b="1" dirty="0"/>
              <a:t>1. Factoring out a single term</a:t>
            </a:r>
          </a:p>
        </p:txBody>
      </p:sp>
      <mc:AlternateContent xmlns:mc="http://schemas.openxmlformats.org/markup-compatibility/2006" xmlns:a14="http://schemas.microsoft.com/office/drawing/2010/main">
        <mc:Choice Requires="a14">
          <p:sp>
            <p:nvSpPr>
              <p:cNvPr id="6" name="TextBox 5"/>
              <p:cNvSpPr txBox="1"/>
              <p:nvPr/>
            </p:nvSpPr>
            <p:spPr>
              <a:xfrm>
                <a:off x="4594063" y="779513"/>
                <a:ext cx="3888432" cy="40709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sz="2000" b="1" dirty="0"/>
                  <a:t>2. </a:t>
                </a:r>
                <a14:m>
                  <m:oMath xmlns:m="http://schemas.openxmlformats.org/officeDocument/2006/math">
                    <m:sSup>
                      <m:sSupPr>
                        <m:ctrlPr>
                          <a:rPr lang="en-GB" sz="2000" b="1" i="1" smtClean="0">
                            <a:latin typeface="Cambria Math" panose="02040503050406030204" pitchFamily="18" charset="0"/>
                          </a:rPr>
                        </m:ctrlPr>
                      </m:sSupPr>
                      <m:e>
                        <m:r>
                          <a:rPr lang="en-GB" sz="2000" b="1" i="1" smtClean="0">
                            <a:latin typeface="Cambria Math"/>
                          </a:rPr>
                          <m:t>𝒙</m:t>
                        </m:r>
                      </m:e>
                      <m:sup>
                        <m:r>
                          <a:rPr lang="en-GB" sz="2000" b="1" i="1" smtClean="0">
                            <a:latin typeface="Cambria Math"/>
                          </a:rPr>
                          <m:t>𝟐</m:t>
                        </m:r>
                      </m:sup>
                    </m:sSup>
                    <m:r>
                      <a:rPr lang="en-GB" sz="2000" b="1" i="1" smtClean="0">
                        <a:latin typeface="Cambria Math"/>
                      </a:rPr>
                      <m:t>+</m:t>
                    </m:r>
                    <m:r>
                      <a:rPr lang="en-GB" sz="2000" b="1" i="1" smtClean="0">
                        <a:latin typeface="Cambria Math"/>
                      </a:rPr>
                      <m:t>𝒃𝒙</m:t>
                    </m:r>
                    <m:r>
                      <a:rPr lang="en-GB" sz="2000" b="1" i="1" smtClean="0">
                        <a:latin typeface="Cambria Math"/>
                      </a:rPr>
                      <m:t>+</m:t>
                    </m:r>
                    <m:r>
                      <a:rPr lang="en-GB" sz="2000" b="1" i="1" smtClean="0">
                        <a:latin typeface="Cambria Math"/>
                      </a:rPr>
                      <m:t>𝒄</m:t>
                    </m:r>
                  </m:oMath>
                </a14:m>
                <a:endParaRPr lang="en-GB" sz="2000" b="1" dirty="0"/>
              </a:p>
            </p:txBody>
          </p:sp>
        </mc:Choice>
        <mc:Fallback xmlns="">
          <p:sp>
            <p:nvSpPr>
              <p:cNvPr id="6" name="TextBox 5"/>
              <p:cNvSpPr txBox="1">
                <a:spLocks noRot="1" noChangeAspect="1" noMove="1" noResize="1" noEditPoints="1" noAdjustHandles="1" noChangeArrowheads="1" noChangeShapeType="1" noTextEdit="1"/>
              </p:cNvSpPr>
              <p:nvPr/>
            </p:nvSpPr>
            <p:spPr>
              <a:xfrm>
                <a:off x="4594063" y="779513"/>
                <a:ext cx="3888432" cy="407099"/>
              </a:xfrm>
              <a:prstGeom prst="rect">
                <a:avLst/>
              </a:prstGeom>
              <a:blipFill>
                <a:blip r:embed="rId2"/>
                <a:stretch>
                  <a:fillRect l="-1404" t="-2817" b="-2253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36176" y="1286267"/>
                <a:ext cx="345638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2400" b="0" i="1" smtClean="0">
                              <a:latin typeface="Cambria Math" panose="02040503050406030204" pitchFamily="18" charset="0"/>
                            </a:rPr>
                          </m:ctrlPr>
                        </m:sSupPr>
                        <m:e>
                          <m:r>
                            <a:rPr lang="en-GB" sz="2400" b="0" i="1" smtClean="0">
                              <a:latin typeface="Cambria Math"/>
                            </a:rPr>
                            <m:t>2</m:t>
                          </m:r>
                          <m:r>
                            <a:rPr lang="en-GB" sz="2400" b="0" i="1" smtClean="0">
                              <a:latin typeface="Cambria Math"/>
                            </a:rPr>
                            <m:t>𝑥</m:t>
                          </m:r>
                        </m:e>
                        <m:sup>
                          <m:r>
                            <a:rPr lang="en-GB" sz="2400" b="0" i="1" smtClean="0">
                              <a:latin typeface="Cambria Math"/>
                            </a:rPr>
                            <m:t>2</m:t>
                          </m:r>
                        </m:sup>
                      </m:sSup>
                      <m:r>
                        <a:rPr lang="en-GB" sz="2400" b="0" i="1" smtClean="0">
                          <a:latin typeface="Cambria Math"/>
                        </a:rPr>
                        <m:t>+4</m:t>
                      </m:r>
                      <m:r>
                        <a:rPr lang="en-GB" sz="2400" b="0" i="1" smtClean="0">
                          <a:latin typeface="Cambria Math"/>
                        </a:rPr>
                        <m:t>𝑥</m:t>
                      </m:r>
                      <m:r>
                        <a:rPr lang="en-GB" sz="2400" b="0" i="1" smtClean="0">
                          <a:latin typeface="Cambria Math"/>
                        </a:rPr>
                        <m:t>=2</m:t>
                      </m:r>
                      <m:r>
                        <a:rPr lang="en-GB" sz="2400" b="0" i="1" smtClean="0">
                          <a:latin typeface="Cambria Math"/>
                        </a:rPr>
                        <m:t>𝑥</m:t>
                      </m:r>
                      <m:d>
                        <m:dPr>
                          <m:ctrlPr>
                            <a:rPr lang="en-GB" sz="2400" b="0" i="1" smtClean="0">
                              <a:latin typeface="Cambria Math" panose="02040503050406030204" pitchFamily="18" charset="0"/>
                            </a:rPr>
                          </m:ctrlPr>
                        </m:dPr>
                        <m:e>
                          <m:r>
                            <a:rPr lang="en-GB" sz="2400" b="0" i="1" smtClean="0">
                              <a:latin typeface="Cambria Math"/>
                            </a:rPr>
                            <m:t>𝑥</m:t>
                          </m:r>
                          <m:r>
                            <a:rPr lang="en-GB" sz="2400" b="0" i="1" smtClean="0">
                              <a:latin typeface="Cambria Math"/>
                            </a:rPr>
                            <m:t>+2</m:t>
                          </m:r>
                        </m:e>
                      </m:d>
                    </m:oMath>
                  </m:oMathPara>
                </a14:m>
                <a:endParaRPr lang="en-GB"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536176" y="1286267"/>
                <a:ext cx="3456384" cy="461665"/>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568270" y="1286266"/>
                <a:ext cx="41679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2400" b="0" i="1" smtClean="0">
                              <a:latin typeface="Cambria Math" panose="02040503050406030204" pitchFamily="18" charset="0"/>
                            </a:rPr>
                          </m:ctrlPr>
                        </m:sSupPr>
                        <m:e>
                          <m:r>
                            <a:rPr lang="en-GB" sz="2400" b="0" i="1" smtClean="0">
                              <a:latin typeface="Cambria Math"/>
                            </a:rPr>
                            <m:t>𝑥</m:t>
                          </m:r>
                        </m:e>
                        <m:sup>
                          <m:r>
                            <a:rPr lang="en-GB" sz="2400" b="0" i="1" smtClean="0">
                              <a:latin typeface="Cambria Math"/>
                            </a:rPr>
                            <m:t>2</m:t>
                          </m:r>
                        </m:sup>
                      </m:sSup>
                      <m:r>
                        <a:rPr lang="en-GB" sz="2400" b="0" i="1" smtClean="0">
                          <a:latin typeface="Cambria Math"/>
                        </a:rPr>
                        <m:t>+4</m:t>
                      </m:r>
                      <m:r>
                        <a:rPr lang="en-GB" sz="2400" b="0" i="1" smtClean="0">
                          <a:latin typeface="Cambria Math"/>
                        </a:rPr>
                        <m:t>𝑥</m:t>
                      </m:r>
                      <m:r>
                        <a:rPr lang="en-GB" sz="2400" b="0" i="1" smtClean="0">
                          <a:latin typeface="Cambria Math"/>
                        </a:rPr>
                        <m:t>−5=</m:t>
                      </m:r>
                      <m:d>
                        <m:dPr>
                          <m:ctrlPr>
                            <a:rPr lang="en-GB" sz="2400" b="1" i="1" smtClean="0">
                              <a:latin typeface="Cambria Math" panose="02040503050406030204" pitchFamily="18" charset="0"/>
                            </a:rPr>
                          </m:ctrlPr>
                        </m:dPr>
                        <m:e>
                          <m:r>
                            <a:rPr lang="en-GB" sz="2400" b="1" i="1" smtClean="0">
                              <a:latin typeface="Cambria Math"/>
                            </a:rPr>
                            <m:t>𝒙</m:t>
                          </m:r>
                          <m:r>
                            <a:rPr lang="en-GB" sz="2400" b="1" i="1" smtClean="0">
                              <a:latin typeface="Cambria Math"/>
                            </a:rPr>
                            <m:t>+</m:t>
                          </m:r>
                          <m:r>
                            <a:rPr lang="en-GB" sz="2400" b="1" i="1" smtClean="0">
                              <a:latin typeface="Cambria Math"/>
                            </a:rPr>
                            <m:t>𝟓</m:t>
                          </m:r>
                        </m:e>
                      </m:d>
                      <m:d>
                        <m:dPr>
                          <m:ctrlPr>
                            <a:rPr lang="en-GB" sz="2400" b="1" i="1" smtClean="0">
                              <a:latin typeface="Cambria Math" panose="02040503050406030204" pitchFamily="18" charset="0"/>
                            </a:rPr>
                          </m:ctrlPr>
                        </m:dPr>
                        <m:e>
                          <m:r>
                            <a:rPr lang="en-GB" sz="2400" b="1" i="1" smtClean="0">
                              <a:latin typeface="Cambria Math"/>
                            </a:rPr>
                            <m:t>𝒙</m:t>
                          </m:r>
                          <m:r>
                            <a:rPr lang="en-GB" sz="2400" b="1" i="1" smtClean="0">
                              <a:latin typeface="Cambria Math"/>
                            </a:rPr>
                            <m:t>−</m:t>
                          </m:r>
                          <m:r>
                            <a:rPr lang="en-GB" sz="2400" b="1" i="1" smtClean="0">
                              <a:latin typeface="Cambria Math"/>
                            </a:rPr>
                            <m:t>𝟏</m:t>
                          </m:r>
                        </m:e>
                      </m:d>
                    </m:oMath>
                  </m:oMathPara>
                </a14:m>
                <a:endParaRPr lang="en-GB" sz="2400" b="1" dirty="0"/>
              </a:p>
            </p:txBody>
          </p:sp>
        </mc:Choice>
        <mc:Fallback xmlns="">
          <p:sp>
            <p:nvSpPr>
              <p:cNvPr id="8" name="TextBox 7"/>
              <p:cNvSpPr txBox="1">
                <a:spLocks noRot="1" noChangeAspect="1" noMove="1" noResize="1" noEditPoints="1" noAdjustHandles="1" noChangeArrowheads="1" noChangeShapeType="1" noTextEdit="1"/>
              </p:cNvSpPr>
              <p:nvPr/>
            </p:nvSpPr>
            <p:spPr>
              <a:xfrm>
                <a:off x="4568270" y="1286266"/>
                <a:ext cx="4167900" cy="461665"/>
              </a:xfrm>
              <a:prstGeom prst="rect">
                <a:avLst/>
              </a:prstGeom>
              <a:blipFill>
                <a:blip r:embed="rId4"/>
                <a:stretch>
                  <a:fillRect/>
                </a:stretch>
              </a:blipFill>
            </p:spPr>
            <p:txBody>
              <a:bodyPr/>
              <a:lstStyle/>
              <a:p>
                <a:r>
                  <a:rPr lang="en-GB">
                    <a:noFill/>
                  </a:rPr>
                  <a:t> </a:t>
                </a:r>
              </a:p>
            </p:txBody>
          </p:sp>
        </mc:Fallback>
      </mc:AlternateContent>
      <p:sp>
        <p:nvSpPr>
          <p:cNvPr id="9" name="TextBox 8"/>
          <p:cNvSpPr txBox="1"/>
          <p:nvPr/>
        </p:nvSpPr>
        <p:spPr>
          <a:xfrm>
            <a:off x="328892" y="2465906"/>
            <a:ext cx="3888432" cy="4001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sz="2000" b="1" dirty="0"/>
              <a:t>3. Difference of two squares </a:t>
            </a:r>
          </a:p>
        </p:txBody>
      </p:sp>
      <mc:AlternateContent xmlns:mc="http://schemas.openxmlformats.org/markup-compatibility/2006" xmlns:a14="http://schemas.microsoft.com/office/drawing/2010/main">
        <mc:Choice Requires="a14">
          <p:sp>
            <p:nvSpPr>
              <p:cNvPr id="10" name="TextBox 9"/>
              <p:cNvSpPr txBox="1"/>
              <p:nvPr/>
            </p:nvSpPr>
            <p:spPr>
              <a:xfrm>
                <a:off x="193277" y="2872909"/>
                <a:ext cx="399644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a:rPr>
                        <m:t>4</m:t>
                      </m:r>
                      <m:sSup>
                        <m:sSupPr>
                          <m:ctrlPr>
                            <a:rPr lang="en-GB" sz="2400" b="0" i="1" smtClean="0">
                              <a:latin typeface="Cambria Math" panose="02040503050406030204" pitchFamily="18" charset="0"/>
                            </a:rPr>
                          </m:ctrlPr>
                        </m:sSupPr>
                        <m:e>
                          <m:r>
                            <a:rPr lang="en-GB" sz="2400" b="0" i="1" smtClean="0">
                              <a:latin typeface="Cambria Math"/>
                            </a:rPr>
                            <m:t>𝑥</m:t>
                          </m:r>
                        </m:e>
                        <m:sup>
                          <m:r>
                            <a:rPr lang="en-GB" sz="2400" b="0" i="1" smtClean="0">
                              <a:latin typeface="Cambria Math"/>
                            </a:rPr>
                            <m:t>2</m:t>
                          </m:r>
                        </m:sup>
                      </m:sSup>
                      <m:r>
                        <a:rPr lang="en-GB" sz="2400" b="0" i="1" smtClean="0">
                          <a:latin typeface="Cambria Math"/>
                        </a:rPr>
                        <m:t>−1=</m:t>
                      </m:r>
                      <m:d>
                        <m:dPr>
                          <m:ctrlPr>
                            <a:rPr lang="en-GB" sz="2400" b="1" i="1" smtClean="0">
                              <a:latin typeface="Cambria Math" panose="02040503050406030204" pitchFamily="18" charset="0"/>
                            </a:rPr>
                          </m:ctrlPr>
                        </m:dPr>
                        <m:e>
                          <m:r>
                            <a:rPr lang="en-GB" sz="2400" b="1" i="1" smtClean="0">
                              <a:latin typeface="Cambria Math"/>
                            </a:rPr>
                            <m:t>𝟐</m:t>
                          </m:r>
                          <m:r>
                            <a:rPr lang="en-GB" sz="2400" b="1" i="1" smtClean="0">
                              <a:latin typeface="Cambria Math"/>
                            </a:rPr>
                            <m:t>𝒙</m:t>
                          </m:r>
                          <m:r>
                            <a:rPr lang="en-GB" sz="2400" b="1" i="1" smtClean="0">
                              <a:latin typeface="Cambria Math"/>
                            </a:rPr>
                            <m:t>+</m:t>
                          </m:r>
                          <m:r>
                            <a:rPr lang="en-GB" sz="2400" b="1" i="1" smtClean="0">
                              <a:latin typeface="Cambria Math"/>
                            </a:rPr>
                            <m:t>𝟏</m:t>
                          </m:r>
                        </m:e>
                      </m:d>
                      <m:d>
                        <m:dPr>
                          <m:ctrlPr>
                            <a:rPr lang="en-GB" sz="2400" b="1" i="1" smtClean="0">
                              <a:latin typeface="Cambria Math" panose="02040503050406030204" pitchFamily="18" charset="0"/>
                            </a:rPr>
                          </m:ctrlPr>
                        </m:dPr>
                        <m:e>
                          <m:r>
                            <a:rPr lang="en-GB" sz="2400" b="1" i="1" smtClean="0">
                              <a:latin typeface="Cambria Math"/>
                            </a:rPr>
                            <m:t>𝟐</m:t>
                          </m:r>
                          <m:r>
                            <a:rPr lang="en-GB" sz="2400" b="1" i="1" smtClean="0">
                              <a:latin typeface="Cambria Math"/>
                            </a:rPr>
                            <m:t>𝒙</m:t>
                          </m:r>
                          <m:r>
                            <a:rPr lang="en-GB" sz="2400" b="1" i="1" smtClean="0">
                              <a:latin typeface="Cambria Math"/>
                            </a:rPr>
                            <m:t>−</m:t>
                          </m:r>
                          <m:r>
                            <a:rPr lang="en-GB" sz="2400" b="1" i="1" smtClean="0">
                              <a:latin typeface="Cambria Math"/>
                            </a:rPr>
                            <m:t>𝟏</m:t>
                          </m:r>
                        </m:e>
                      </m:d>
                    </m:oMath>
                  </m:oMathPara>
                </a14:m>
                <a:endParaRPr lang="en-GB" sz="2400" b="1" dirty="0"/>
              </a:p>
            </p:txBody>
          </p:sp>
        </mc:Choice>
        <mc:Fallback xmlns="">
          <p:sp>
            <p:nvSpPr>
              <p:cNvPr id="10" name="TextBox 9"/>
              <p:cNvSpPr txBox="1">
                <a:spLocks noRot="1" noChangeAspect="1" noMove="1" noResize="1" noEditPoints="1" noAdjustHandles="1" noChangeArrowheads="1" noChangeShapeType="1" noTextEdit="1"/>
              </p:cNvSpPr>
              <p:nvPr/>
            </p:nvSpPr>
            <p:spPr>
              <a:xfrm>
                <a:off x="193277" y="2872909"/>
                <a:ext cx="3996444" cy="461665"/>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627314" y="2465905"/>
                <a:ext cx="3888432" cy="40709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sz="2000" b="1" dirty="0"/>
                  <a:t>4. </a:t>
                </a:r>
                <a14:m>
                  <m:oMath xmlns:m="http://schemas.openxmlformats.org/officeDocument/2006/math">
                    <m:r>
                      <a:rPr lang="en-GB" sz="2000" b="1" i="1" smtClean="0">
                        <a:latin typeface="Cambria Math"/>
                      </a:rPr>
                      <m:t>𝒂</m:t>
                    </m:r>
                    <m:sSup>
                      <m:sSupPr>
                        <m:ctrlPr>
                          <a:rPr lang="en-GB" sz="2000" b="1" i="1" smtClean="0">
                            <a:latin typeface="Cambria Math" panose="02040503050406030204" pitchFamily="18" charset="0"/>
                          </a:rPr>
                        </m:ctrlPr>
                      </m:sSupPr>
                      <m:e>
                        <m:r>
                          <a:rPr lang="en-GB" sz="2000" b="1" i="1" smtClean="0">
                            <a:latin typeface="Cambria Math"/>
                          </a:rPr>
                          <m:t>𝒙</m:t>
                        </m:r>
                      </m:e>
                      <m:sup>
                        <m:r>
                          <a:rPr lang="en-GB" sz="2000" b="1" i="1" smtClean="0">
                            <a:latin typeface="Cambria Math"/>
                          </a:rPr>
                          <m:t>𝟐</m:t>
                        </m:r>
                      </m:sup>
                    </m:sSup>
                    <m:r>
                      <a:rPr lang="en-GB" sz="2000" b="1" i="1" smtClean="0">
                        <a:latin typeface="Cambria Math"/>
                      </a:rPr>
                      <m:t>+</m:t>
                    </m:r>
                    <m:r>
                      <a:rPr lang="en-GB" sz="2000" b="1" i="1" smtClean="0">
                        <a:latin typeface="Cambria Math"/>
                      </a:rPr>
                      <m:t>𝒃𝒙</m:t>
                    </m:r>
                    <m:r>
                      <a:rPr lang="en-GB" sz="2000" b="1" i="1" smtClean="0">
                        <a:latin typeface="Cambria Math"/>
                      </a:rPr>
                      <m:t>+</m:t>
                    </m:r>
                    <m:r>
                      <a:rPr lang="en-GB" sz="2000" b="1" i="1" smtClean="0">
                        <a:latin typeface="Cambria Math"/>
                      </a:rPr>
                      <m:t>𝒄</m:t>
                    </m:r>
                  </m:oMath>
                </a14:m>
                <a:endParaRPr lang="en-GB" sz="2000" b="1" dirty="0"/>
              </a:p>
            </p:txBody>
          </p:sp>
        </mc:Choice>
        <mc:Fallback xmlns="">
          <p:sp>
            <p:nvSpPr>
              <p:cNvPr id="11" name="TextBox 10"/>
              <p:cNvSpPr txBox="1">
                <a:spLocks noRot="1" noChangeAspect="1" noMove="1" noResize="1" noEditPoints="1" noAdjustHandles="1" noChangeArrowheads="1" noChangeShapeType="1" noTextEdit="1"/>
              </p:cNvSpPr>
              <p:nvPr/>
            </p:nvSpPr>
            <p:spPr>
              <a:xfrm>
                <a:off x="4627314" y="2465905"/>
                <a:ext cx="3888432" cy="407099"/>
              </a:xfrm>
              <a:prstGeom prst="rect">
                <a:avLst/>
              </a:prstGeom>
              <a:blipFill>
                <a:blip r:embed="rId6"/>
                <a:stretch>
                  <a:fillRect l="-1246" t="-2857" b="-2428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552498" y="2872909"/>
                <a:ext cx="455372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a:rPr>
                        <m:t>2</m:t>
                      </m:r>
                      <m:sSup>
                        <m:sSupPr>
                          <m:ctrlPr>
                            <a:rPr lang="en-GB" sz="2400" b="0" i="1" smtClean="0">
                              <a:latin typeface="Cambria Math" panose="02040503050406030204" pitchFamily="18" charset="0"/>
                            </a:rPr>
                          </m:ctrlPr>
                        </m:sSupPr>
                        <m:e>
                          <m:r>
                            <a:rPr lang="en-GB" sz="2400" b="0" i="1" smtClean="0">
                              <a:latin typeface="Cambria Math"/>
                            </a:rPr>
                            <m:t>𝑥</m:t>
                          </m:r>
                        </m:e>
                        <m:sup>
                          <m:r>
                            <a:rPr lang="en-GB" sz="2400" b="0" i="1" smtClean="0">
                              <a:latin typeface="Cambria Math"/>
                            </a:rPr>
                            <m:t>2</m:t>
                          </m:r>
                        </m:sup>
                      </m:sSup>
                      <m:r>
                        <a:rPr lang="en-GB" sz="2400" b="0" i="1" smtClean="0">
                          <a:latin typeface="Cambria Math"/>
                        </a:rPr>
                        <m:t>+</m:t>
                      </m:r>
                      <m:r>
                        <a:rPr lang="en-GB" sz="2400" b="0" i="1" smtClean="0">
                          <a:latin typeface="Cambria Math"/>
                        </a:rPr>
                        <m:t>𝑥</m:t>
                      </m:r>
                      <m:r>
                        <a:rPr lang="en-GB" sz="2400" b="0" i="1" smtClean="0">
                          <a:latin typeface="Cambria Math"/>
                        </a:rPr>
                        <m:t>−3</m:t>
                      </m:r>
                      <m:r>
                        <a:rPr lang="en-GB" sz="2400" b="1" i="1" smtClean="0">
                          <a:latin typeface="Cambria Math"/>
                        </a:rPr>
                        <m:t>=(</m:t>
                      </m:r>
                      <m:r>
                        <a:rPr lang="en-GB" sz="2400" b="1" i="1" smtClean="0">
                          <a:latin typeface="Cambria Math"/>
                        </a:rPr>
                        <m:t>𝟐</m:t>
                      </m:r>
                      <m:r>
                        <a:rPr lang="en-GB" sz="2400" b="1" i="1" smtClean="0">
                          <a:latin typeface="Cambria Math"/>
                        </a:rPr>
                        <m:t>𝒙</m:t>
                      </m:r>
                      <m:r>
                        <a:rPr lang="en-GB" sz="2400" b="1" i="1" smtClean="0">
                          <a:latin typeface="Cambria Math"/>
                        </a:rPr>
                        <m:t>+</m:t>
                      </m:r>
                      <m:r>
                        <a:rPr lang="en-GB" sz="2400" b="1" i="1" smtClean="0">
                          <a:latin typeface="Cambria Math"/>
                        </a:rPr>
                        <m:t>𝟑</m:t>
                      </m:r>
                      <m:r>
                        <a:rPr lang="en-GB" sz="2400" b="1" i="1" smtClean="0">
                          <a:latin typeface="Cambria Math"/>
                        </a:rPr>
                        <m:t>)(</m:t>
                      </m:r>
                      <m:r>
                        <a:rPr lang="en-GB" sz="2400" b="1" i="1" smtClean="0">
                          <a:latin typeface="Cambria Math"/>
                        </a:rPr>
                        <m:t>𝒙</m:t>
                      </m:r>
                      <m:r>
                        <a:rPr lang="en-GB" sz="2400" b="1" i="1" smtClean="0">
                          <a:latin typeface="Cambria Math"/>
                        </a:rPr>
                        <m:t>−</m:t>
                      </m:r>
                      <m:r>
                        <a:rPr lang="en-GB" sz="2400" b="1" i="1" smtClean="0">
                          <a:latin typeface="Cambria Math"/>
                        </a:rPr>
                        <m:t>𝟏</m:t>
                      </m:r>
                      <m:r>
                        <a:rPr lang="en-GB" sz="2400" b="1" i="1" smtClean="0">
                          <a:latin typeface="Cambria Math"/>
                        </a:rPr>
                        <m:t>)</m:t>
                      </m:r>
                    </m:oMath>
                  </m:oMathPara>
                </a14:m>
                <a:endParaRPr lang="en-GB" sz="2400" b="1" dirty="0"/>
              </a:p>
            </p:txBody>
          </p:sp>
        </mc:Choice>
        <mc:Fallback xmlns="">
          <p:sp>
            <p:nvSpPr>
              <p:cNvPr id="12" name="TextBox 11"/>
              <p:cNvSpPr txBox="1">
                <a:spLocks noRot="1" noChangeAspect="1" noMove="1" noResize="1" noEditPoints="1" noAdjustHandles="1" noChangeArrowheads="1" noChangeShapeType="1" noTextEdit="1"/>
              </p:cNvSpPr>
              <p:nvPr/>
            </p:nvSpPr>
            <p:spPr>
              <a:xfrm>
                <a:off x="4552498" y="2872909"/>
                <a:ext cx="4553729" cy="461665"/>
              </a:xfrm>
              <a:prstGeom prst="rect">
                <a:avLst/>
              </a:prstGeom>
              <a:blipFill>
                <a:blip r:embed="rId7"/>
                <a:stretch>
                  <a:fillRect b="-17105"/>
                </a:stretch>
              </a:blipFill>
            </p:spPr>
            <p:txBody>
              <a:bodyPr/>
              <a:lstStyle/>
              <a:p>
                <a:r>
                  <a:rPr lang="en-GB">
                    <a:noFill/>
                  </a:rPr>
                  <a:t> </a:t>
                </a:r>
              </a:p>
            </p:txBody>
          </p:sp>
        </mc:Fallback>
      </mc:AlternateContent>
      <p:sp>
        <p:nvSpPr>
          <p:cNvPr id="13" name="Rectangle 12"/>
          <p:cNvSpPr/>
          <p:nvPr/>
        </p:nvSpPr>
        <p:spPr>
          <a:xfrm>
            <a:off x="2408384" y="1230020"/>
            <a:ext cx="1767377" cy="51791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TextBox 16"/>
          <p:cNvSpPr txBox="1"/>
          <p:nvPr/>
        </p:nvSpPr>
        <p:spPr>
          <a:xfrm>
            <a:off x="277156" y="5263526"/>
            <a:ext cx="3888432"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GB" sz="2000" dirty="0"/>
              <a:t>EXTENSION</a:t>
            </a:r>
            <a:r>
              <a:rPr lang="en-GB" sz="2000" b="1" dirty="0"/>
              <a:t>: 6. “Pairwise”</a:t>
            </a:r>
          </a:p>
        </p:txBody>
      </p:sp>
      <mc:AlternateContent xmlns:mc="http://schemas.openxmlformats.org/markup-compatibility/2006" xmlns:a14="http://schemas.microsoft.com/office/drawing/2010/main">
        <mc:Choice Requires="a14">
          <p:sp>
            <p:nvSpPr>
              <p:cNvPr id="18" name="TextBox 17"/>
              <p:cNvSpPr txBox="1"/>
              <p:nvPr/>
            </p:nvSpPr>
            <p:spPr>
              <a:xfrm>
                <a:off x="169144" y="5765095"/>
                <a:ext cx="3649525" cy="9224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r>
                        <a:rPr lang="en-GB" b="0" i="1" smtClean="0">
                          <a:latin typeface="Cambria Math" panose="02040503050406030204" pitchFamily="18" charset="0"/>
                        </a:rPr>
                        <m:t>+2</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−2=</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+2</m:t>
                          </m:r>
                        </m:e>
                      </m:d>
                      <m:r>
                        <a:rPr lang="en-GB" b="0" i="1" smtClean="0">
                          <a:latin typeface="Cambria Math" panose="02040503050406030204" pitchFamily="18" charset="0"/>
                        </a:rPr>
                        <m:t>−1</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+2</m:t>
                          </m:r>
                        </m:e>
                      </m:d>
                    </m:oMath>
                    <m:oMath xmlns:m="http://schemas.openxmlformats.org/officeDocument/2006/math">
                      <m:r>
                        <a:rPr lang="en-GB" b="0" i="1" smtClean="0">
                          <a:latin typeface="Cambria Math" panose="02040503050406030204" pitchFamily="18" charset="0"/>
                        </a:rPr>
                        <m:t>=</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−1</m:t>
                          </m:r>
                        </m:e>
                      </m:d>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+2</m:t>
                          </m:r>
                        </m:e>
                      </m:d>
                      <m:r>
                        <a:rPr lang="en-GB" b="0" i="1" smtClean="0">
                          <a:latin typeface="Cambria Math" panose="02040503050406030204" pitchFamily="18" charset="0"/>
                        </a:rPr>
                        <m:t>=…</m:t>
                      </m:r>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169144" y="5765095"/>
                <a:ext cx="3649525" cy="922497"/>
              </a:xfrm>
              <a:prstGeom prst="rect">
                <a:avLst/>
              </a:prstGeom>
              <a:blipFill>
                <a:blip r:embed="rId8"/>
                <a:stretch>
                  <a:fillRect/>
                </a:stretch>
              </a:blipFill>
            </p:spPr>
            <p:txBody>
              <a:bodyPr/>
              <a:lstStyle/>
              <a:p>
                <a:r>
                  <a:rPr lang="en-GB">
                    <a:noFill/>
                  </a:rPr>
                  <a:t> </a:t>
                </a:r>
              </a:p>
            </p:txBody>
          </p:sp>
        </mc:Fallback>
      </mc:AlternateContent>
      <p:sp>
        <p:nvSpPr>
          <p:cNvPr id="19" name="TextBox 18"/>
          <p:cNvSpPr txBox="1"/>
          <p:nvPr/>
        </p:nvSpPr>
        <p:spPr>
          <a:xfrm>
            <a:off x="4394733" y="5263526"/>
            <a:ext cx="4316498"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GB" sz="2000" dirty="0"/>
              <a:t>EXTENSION</a:t>
            </a:r>
            <a:r>
              <a:rPr lang="en-GB" sz="2000" b="1" dirty="0"/>
              <a:t>: 7. Intelligent Guesswork</a:t>
            </a:r>
          </a:p>
        </p:txBody>
      </p:sp>
      <mc:AlternateContent xmlns:mc="http://schemas.openxmlformats.org/markup-compatibility/2006" xmlns:a14="http://schemas.microsoft.com/office/drawing/2010/main">
        <mc:Choice Requires="a14">
          <p:sp>
            <p:nvSpPr>
              <p:cNvPr id="21" name="TextBox 20"/>
              <p:cNvSpPr txBox="1"/>
              <p:nvPr/>
            </p:nvSpPr>
            <p:spPr>
              <a:xfrm>
                <a:off x="4680265" y="5778836"/>
                <a:ext cx="3649525"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𝑦</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+2</m:t>
                      </m:r>
                      <m:r>
                        <a:rPr lang="en-GB" sz="2400" b="0" i="1" smtClean="0">
                          <a:latin typeface="Cambria Math" panose="02040503050406030204" pitchFamily="18" charset="0"/>
                        </a:rPr>
                        <m:t>𝑥𝑦</m:t>
                      </m:r>
                      <m:r>
                        <a:rPr lang="en-GB" sz="2400" b="0" i="1" smtClean="0">
                          <a:latin typeface="Cambria Math" panose="02040503050406030204" pitchFamily="18" charset="0"/>
                        </a:rPr>
                        <m:t>+</m:t>
                      </m:r>
                      <m:r>
                        <a:rPr lang="en-GB" sz="2400" b="0" i="1" smtClean="0">
                          <a:latin typeface="Cambria Math" panose="02040503050406030204" pitchFamily="18" charset="0"/>
                        </a:rPr>
                        <m:t>𝑥</m:t>
                      </m:r>
                      <m:r>
                        <a:rPr lang="en-GB" sz="2400" b="0" i="1" smtClean="0">
                          <a:latin typeface="Cambria Math" panose="02040503050406030204" pitchFamily="18" charset="0"/>
                        </a:rPr>
                        <m:t>+</m:t>
                      </m:r>
                      <m:r>
                        <a:rPr lang="en-GB" sz="2400" b="0" i="1" smtClean="0">
                          <a:latin typeface="Cambria Math" panose="02040503050406030204" pitchFamily="18" charset="0"/>
                        </a:rPr>
                        <m:t>𝑦</m:t>
                      </m:r>
                    </m:oMath>
                    <m:oMath xmlns:m="http://schemas.openxmlformats.org/officeDocument/2006/math">
                      <m:r>
                        <a:rPr lang="en-GB" sz="2400" b="0" i="1" smtClean="0">
                          <a:latin typeface="Cambria Math" panose="02040503050406030204" pitchFamily="18" charset="0"/>
                        </a:rPr>
                        <m:t>=</m:t>
                      </m:r>
                      <m:d>
                        <m:dPr>
                          <m:ctrlPr>
                            <a:rPr lang="en-GB" sz="2400" b="1" i="1" smtClean="0">
                              <a:latin typeface="Cambria Math" panose="02040503050406030204" pitchFamily="18" charset="0"/>
                            </a:rPr>
                          </m:ctrlPr>
                        </m:dPr>
                        <m:e>
                          <m:r>
                            <a:rPr lang="en-GB" sz="2400" b="1" i="1" smtClean="0">
                              <a:latin typeface="Cambria Math" panose="02040503050406030204" pitchFamily="18" charset="0"/>
                            </a:rPr>
                            <m:t>𝒙</m:t>
                          </m:r>
                          <m:r>
                            <a:rPr lang="en-GB" sz="2400" b="1" i="1" smtClean="0">
                              <a:latin typeface="Cambria Math" panose="02040503050406030204" pitchFamily="18" charset="0"/>
                            </a:rPr>
                            <m:t>+</m:t>
                          </m:r>
                          <m:r>
                            <a:rPr lang="en-GB" sz="2400" b="1" i="1" smtClean="0">
                              <a:latin typeface="Cambria Math" panose="02040503050406030204" pitchFamily="18" charset="0"/>
                            </a:rPr>
                            <m:t>𝒚</m:t>
                          </m:r>
                          <m:r>
                            <a:rPr lang="en-GB" sz="2400" b="1" i="1" smtClean="0">
                              <a:latin typeface="Cambria Math" panose="02040503050406030204" pitchFamily="18" charset="0"/>
                            </a:rPr>
                            <m:t>+</m:t>
                          </m:r>
                          <m:r>
                            <a:rPr lang="en-GB" sz="2400" b="1" i="1" smtClean="0">
                              <a:latin typeface="Cambria Math" panose="02040503050406030204" pitchFamily="18" charset="0"/>
                            </a:rPr>
                            <m:t>𝟏</m:t>
                          </m:r>
                        </m:e>
                      </m:d>
                      <m:d>
                        <m:dPr>
                          <m:ctrlPr>
                            <a:rPr lang="en-GB" sz="2400" b="1" i="1" smtClean="0">
                              <a:latin typeface="Cambria Math" panose="02040503050406030204" pitchFamily="18" charset="0"/>
                            </a:rPr>
                          </m:ctrlPr>
                        </m:dPr>
                        <m:e>
                          <m:r>
                            <a:rPr lang="en-GB" sz="2400" b="1" i="1" smtClean="0">
                              <a:latin typeface="Cambria Math" panose="02040503050406030204" pitchFamily="18" charset="0"/>
                            </a:rPr>
                            <m:t>𝒙</m:t>
                          </m:r>
                          <m:r>
                            <a:rPr lang="en-GB" sz="2400" b="1" i="1" smtClean="0">
                              <a:latin typeface="Cambria Math" panose="02040503050406030204" pitchFamily="18" charset="0"/>
                            </a:rPr>
                            <m:t>+</m:t>
                          </m:r>
                          <m:r>
                            <a:rPr lang="en-GB" sz="2400" b="1" i="1" smtClean="0">
                              <a:latin typeface="Cambria Math" panose="02040503050406030204" pitchFamily="18" charset="0"/>
                            </a:rPr>
                            <m:t>𝒚</m:t>
                          </m:r>
                        </m:e>
                      </m:d>
                    </m:oMath>
                  </m:oMathPara>
                </a14:m>
                <a:endParaRPr lang="en-GB" sz="2400" b="1" dirty="0"/>
              </a:p>
            </p:txBody>
          </p:sp>
        </mc:Choice>
        <mc:Fallback xmlns="">
          <p:sp>
            <p:nvSpPr>
              <p:cNvPr id="21" name="TextBox 20"/>
              <p:cNvSpPr txBox="1">
                <a:spLocks noRot="1" noChangeAspect="1" noMove="1" noResize="1" noEditPoints="1" noAdjustHandles="1" noChangeArrowheads="1" noChangeShapeType="1" noTextEdit="1"/>
              </p:cNvSpPr>
              <p:nvPr/>
            </p:nvSpPr>
            <p:spPr>
              <a:xfrm>
                <a:off x="4680265" y="5778836"/>
                <a:ext cx="3649525" cy="830997"/>
              </a:xfrm>
              <a:prstGeom prst="rect">
                <a:avLst/>
              </a:prstGeom>
              <a:blipFill>
                <a:blip r:embed="rId9"/>
                <a:stretch>
                  <a:fillRect b="-5882"/>
                </a:stretch>
              </a:blipFill>
            </p:spPr>
            <p:txBody>
              <a:bodyPr/>
              <a:lstStyle/>
              <a:p>
                <a:r>
                  <a:rPr lang="en-GB">
                    <a:noFill/>
                  </a:rPr>
                  <a:t> </a:t>
                </a:r>
              </a:p>
            </p:txBody>
          </p:sp>
        </mc:Fallback>
      </mc:AlternateContent>
      <p:sp>
        <p:nvSpPr>
          <p:cNvPr id="23" name="TextBox 22"/>
          <p:cNvSpPr txBox="1"/>
          <p:nvPr/>
        </p:nvSpPr>
        <p:spPr>
          <a:xfrm rot="20765853">
            <a:off x="895033" y="1879010"/>
            <a:ext cx="2664296" cy="369332"/>
          </a:xfrm>
          <a:prstGeom prst="rect">
            <a:avLst/>
          </a:prstGeom>
          <a:noFill/>
        </p:spPr>
        <p:txBody>
          <a:bodyPr wrap="square" rtlCol="0">
            <a:spAutoFit/>
          </a:bodyPr>
          <a:lstStyle/>
          <a:p>
            <a:pPr algn="ctr"/>
            <a:r>
              <a:rPr lang="en-GB" b="1" dirty="0"/>
              <a:t>We’ve done this!</a:t>
            </a:r>
          </a:p>
        </p:txBody>
      </p:sp>
      <p:sp>
        <p:nvSpPr>
          <p:cNvPr id="24" name="TextBox 23"/>
          <p:cNvSpPr txBox="1"/>
          <p:nvPr/>
        </p:nvSpPr>
        <p:spPr>
          <a:xfrm rot="20765853">
            <a:off x="2889286" y="3190420"/>
            <a:ext cx="1928717" cy="369332"/>
          </a:xfrm>
          <a:prstGeom prst="rect">
            <a:avLst/>
          </a:prstGeom>
          <a:noFill/>
        </p:spPr>
        <p:txBody>
          <a:bodyPr wrap="square" rtlCol="0">
            <a:spAutoFit/>
          </a:bodyPr>
          <a:lstStyle/>
          <a:p>
            <a:pPr algn="ctr"/>
            <a:r>
              <a:rPr lang="en-GB" b="1" dirty="0"/>
              <a:t>Coming next</a:t>
            </a:r>
          </a:p>
        </p:txBody>
      </p:sp>
      <p:sp>
        <p:nvSpPr>
          <p:cNvPr id="20" name="TextBox 19"/>
          <p:cNvSpPr txBox="1"/>
          <p:nvPr/>
        </p:nvSpPr>
        <p:spPr>
          <a:xfrm>
            <a:off x="328464" y="3644770"/>
            <a:ext cx="3888432" cy="40709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sz="2000" b="1" dirty="0"/>
              <a:t>5. Combining techniques</a:t>
            </a:r>
          </a:p>
        </p:txBody>
      </p:sp>
      <mc:AlternateContent xmlns:mc="http://schemas.openxmlformats.org/markup-compatibility/2006" xmlns:a14="http://schemas.microsoft.com/office/drawing/2010/main">
        <mc:Choice Requires="a14">
          <p:sp>
            <p:nvSpPr>
              <p:cNvPr id="22" name="TextBox 21"/>
              <p:cNvSpPr txBox="1"/>
              <p:nvPr/>
            </p:nvSpPr>
            <p:spPr>
              <a:xfrm>
                <a:off x="189110" y="4069913"/>
                <a:ext cx="3996444" cy="8785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240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3</m:t>
                          </m:r>
                        </m:sup>
                      </m:sSup>
                      <m:r>
                        <a:rPr lang="en-GB" sz="2400" b="0" i="1" smtClean="0">
                          <a:latin typeface="Cambria Math" panose="02040503050406030204" pitchFamily="18" charset="0"/>
                        </a:rPr>
                        <m:t>−</m:t>
                      </m:r>
                      <m:r>
                        <a:rPr lang="en-GB" sz="2400" b="0" i="1" smtClean="0">
                          <a:latin typeface="Cambria Math" panose="02040503050406030204" pitchFamily="18" charset="0"/>
                        </a:rPr>
                        <m:t>𝑥</m:t>
                      </m:r>
                      <m:r>
                        <a:rPr lang="en-GB" sz="2400" b="0" i="1" smtClean="0">
                          <a:latin typeface="Cambria Math" panose="02040503050406030204" pitchFamily="18" charset="0"/>
                        </a:rPr>
                        <m:t>=</m:t>
                      </m:r>
                      <m:r>
                        <a:rPr lang="en-GB" sz="2400" b="1" i="1" smtClean="0">
                          <a:latin typeface="Cambria Math" panose="02040503050406030204" pitchFamily="18" charset="0"/>
                        </a:rPr>
                        <m:t>𝒙</m:t>
                      </m:r>
                      <m:d>
                        <m:dPr>
                          <m:ctrlPr>
                            <a:rPr lang="en-GB" sz="2400" b="1" i="1" smtClean="0">
                              <a:latin typeface="Cambria Math" panose="02040503050406030204" pitchFamily="18" charset="0"/>
                            </a:rPr>
                          </m:ctrlPr>
                        </m:dPr>
                        <m:e>
                          <m:sSup>
                            <m:sSupPr>
                              <m:ctrlPr>
                                <a:rPr lang="en-GB" sz="2400" b="1" i="1" smtClean="0">
                                  <a:latin typeface="Cambria Math" panose="02040503050406030204" pitchFamily="18" charset="0"/>
                                </a:rPr>
                              </m:ctrlPr>
                            </m:sSupPr>
                            <m:e>
                              <m:r>
                                <a:rPr lang="en-GB" sz="2400" b="1" i="1" smtClean="0">
                                  <a:latin typeface="Cambria Math" panose="02040503050406030204" pitchFamily="18" charset="0"/>
                                </a:rPr>
                                <m:t>𝒙</m:t>
                              </m:r>
                            </m:e>
                            <m:sup>
                              <m:r>
                                <a:rPr lang="en-GB" sz="2400" b="1" i="1" smtClean="0">
                                  <a:latin typeface="Cambria Math" panose="02040503050406030204" pitchFamily="18" charset="0"/>
                                </a:rPr>
                                <m:t>𝟐</m:t>
                              </m:r>
                            </m:sup>
                          </m:sSup>
                          <m:r>
                            <a:rPr lang="en-GB" sz="2400" b="1" i="1" smtClean="0">
                              <a:latin typeface="Cambria Math" panose="02040503050406030204" pitchFamily="18" charset="0"/>
                            </a:rPr>
                            <m:t>−</m:t>
                          </m:r>
                          <m:r>
                            <a:rPr lang="en-GB" sz="2400" b="1" i="1" smtClean="0">
                              <a:latin typeface="Cambria Math" panose="02040503050406030204" pitchFamily="18" charset="0"/>
                            </a:rPr>
                            <m:t>𝟏</m:t>
                          </m:r>
                        </m:e>
                      </m:d>
                    </m:oMath>
                    <m:oMath xmlns:m="http://schemas.openxmlformats.org/officeDocument/2006/math">
                      <m:r>
                        <a:rPr lang="en-GB" sz="2400" b="1" i="1" smtClean="0">
                          <a:latin typeface="Cambria Math" panose="02040503050406030204" pitchFamily="18" charset="0"/>
                        </a:rPr>
                        <m:t>              =</m:t>
                      </m:r>
                      <m:r>
                        <a:rPr lang="en-GB" sz="2400" b="1" i="1" smtClean="0">
                          <a:latin typeface="Cambria Math" panose="02040503050406030204" pitchFamily="18" charset="0"/>
                        </a:rPr>
                        <m:t>𝒙</m:t>
                      </m:r>
                      <m:d>
                        <m:dPr>
                          <m:ctrlPr>
                            <a:rPr lang="en-GB" sz="2400" b="1" i="1" smtClean="0">
                              <a:latin typeface="Cambria Math" panose="02040503050406030204" pitchFamily="18" charset="0"/>
                            </a:rPr>
                          </m:ctrlPr>
                        </m:dPr>
                        <m:e>
                          <m:r>
                            <a:rPr lang="en-GB" sz="2400" b="1" i="1" smtClean="0">
                              <a:latin typeface="Cambria Math" panose="02040503050406030204" pitchFamily="18" charset="0"/>
                            </a:rPr>
                            <m:t>𝒙</m:t>
                          </m:r>
                          <m:r>
                            <a:rPr lang="en-GB" sz="2400" b="1" i="1" smtClean="0">
                              <a:latin typeface="Cambria Math" panose="02040503050406030204" pitchFamily="18" charset="0"/>
                            </a:rPr>
                            <m:t>+</m:t>
                          </m:r>
                          <m:r>
                            <a:rPr lang="en-GB" sz="2400" b="1" i="1" smtClean="0">
                              <a:latin typeface="Cambria Math" panose="02040503050406030204" pitchFamily="18" charset="0"/>
                            </a:rPr>
                            <m:t>𝟏</m:t>
                          </m:r>
                        </m:e>
                      </m:d>
                      <m:d>
                        <m:dPr>
                          <m:ctrlPr>
                            <a:rPr lang="en-GB" sz="2400" b="1" i="1" smtClean="0">
                              <a:latin typeface="Cambria Math" panose="02040503050406030204" pitchFamily="18" charset="0"/>
                            </a:rPr>
                          </m:ctrlPr>
                        </m:dPr>
                        <m:e>
                          <m:r>
                            <a:rPr lang="en-GB" sz="2400" b="1" i="1" smtClean="0">
                              <a:latin typeface="Cambria Math" panose="02040503050406030204" pitchFamily="18" charset="0"/>
                            </a:rPr>
                            <m:t>𝒙</m:t>
                          </m:r>
                          <m:r>
                            <a:rPr lang="en-GB" sz="2400" b="1" i="1" smtClean="0">
                              <a:latin typeface="Cambria Math" panose="02040503050406030204" pitchFamily="18" charset="0"/>
                            </a:rPr>
                            <m:t>−</m:t>
                          </m:r>
                          <m:r>
                            <a:rPr lang="en-GB" sz="2400" b="1" i="1" smtClean="0">
                              <a:latin typeface="Cambria Math" panose="02040503050406030204" pitchFamily="18" charset="0"/>
                            </a:rPr>
                            <m:t>𝟏</m:t>
                          </m:r>
                        </m:e>
                      </m:d>
                    </m:oMath>
                  </m:oMathPara>
                </a14:m>
                <a:endParaRPr lang="en-GB" sz="2400" b="1" dirty="0"/>
              </a:p>
            </p:txBody>
          </p:sp>
        </mc:Choice>
        <mc:Fallback xmlns="">
          <p:sp>
            <p:nvSpPr>
              <p:cNvPr id="22" name="TextBox 21"/>
              <p:cNvSpPr txBox="1">
                <a:spLocks noRot="1" noChangeAspect="1" noMove="1" noResize="1" noEditPoints="1" noAdjustHandles="1" noChangeArrowheads="1" noChangeShapeType="1" noTextEdit="1"/>
              </p:cNvSpPr>
              <p:nvPr/>
            </p:nvSpPr>
            <p:spPr>
              <a:xfrm>
                <a:off x="189110" y="4069913"/>
                <a:ext cx="3996444" cy="878510"/>
              </a:xfrm>
              <a:prstGeom prst="rect">
                <a:avLst/>
              </a:prstGeom>
              <a:blipFill>
                <a:blip r:embed="rId10"/>
                <a:stretch>
                  <a:fillRect/>
                </a:stretch>
              </a:blipFill>
            </p:spPr>
            <p:txBody>
              <a:bodyPr/>
              <a:lstStyle/>
              <a:p>
                <a:r>
                  <a:rPr lang="en-GB">
                    <a:noFill/>
                  </a:rPr>
                  <a:t> </a:t>
                </a:r>
              </a:p>
            </p:txBody>
          </p:sp>
        </mc:Fallback>
      </mc:AlternateContent>
      <p:sp>
        <p:nvSpPr>
          <p:cNvPr id="25" name="Rectangle 24"/>
          <p:cNvSpPr/>
          <p:nvPr/>
        </p:nvSpPr>
        <p:spPr>
          <a:xfrm>
            <a:off x="6668695" y="1277460"/>
            <a:ext cx="1943290" cy="4515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6" name="TextBox 25"/>
          <p:cNvSpPr txBox="1"/>
          <p:nvPr/>
        </p:nvSpPr>
        <p:spPr>
          <a:xfrm rot="20765853">
            <a:off x="5283130" y="1873011"/>
            <a:ext cx="2664296" cy="369332"/>
          </a:xfrm>
          <a:prstGeom prst="rect">
            <a:avLst/>
          </a:prstGeom>
          <a:noFill/>
        </p:spPr>
        <p:txBody>
          <a:bodyPr wrap="square" rtlCol="0">
            <a:spAutoFit/>
          </a:bodyPr>
          <a:lstStyle/>
          <a:p>
            <a:pPr algn="ctr"/>
            <a:r>
              <a:rPr lang="en-GB" b="1" dirty="0"/>
              <a:t>We’ve done this!</a:t>
            </a:r>
          </a:p>
        </p:txBody>
      </p:sp>
    </p:spTree>
    <p:extLst>
      <p:ext uri="{BB962C8B-B14F-4D97-AF65-F5344CB8AC3E}">
        <p14:creationId xmlns:p14="http://schemas.microsoft.com/office/powerpoint/2010/main" val="17098385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2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5"/>
                                        </p:tgtEl>
                                      </p:cBhvr>
                                    </p:animEffect>
                                    <p:set>
                                      <p:cBhvr>
                                        <p:cTn id="13"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13" grpId="0" animBg="1"/>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b="1" dirty="0"/>
                <a:t>TYPE 3</a:t>
              </a:r>
              <a:r>
                <a:rPr lang="en-GB" sz="3200" dirty="0"/>
                <a:t>: Difference of two squares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755576" y="908720"/>
            <a:ext cx="5832648" cy="523220"/>
          </a:xfrm>
          <a:prstGeom prst="rect">
            <a:avLst/>
          </a:prstGeom>
          <a:noFill/>
        </p:spPr>
        <p:txBody>
          <a:bodyPr wrap="square" rtlCol="0">
            <a:spAutoFit/>
          </a:bodyPr>
          <a:lstStyle/>
          <a:p>
            <a:r>
              <a:rPr lang="en-GB" sz="2800" dirty="0"/>
              <a:t>Firstly, what is the square root of:</a:t>
            </a:r>
          </a:p>
        </p:txBody>
      </p:sp>
      <mc:AlternateContent xmlns:mc="http://schemas.openxmlformats.org/markup-compatibility/2006" xmlns:a14="http://schemas.microsoft.com/office/drawing/2010/main">
        <mc:Choice Requires="a14">
          <p:sp>
            <p:nvSpPr>
              <p:cNvPr id="6" name="TextBox 5"/>
              <p:cNvSpPr txBox="1"/>
              <p:nvPr/>
            </p:nvSpPr>
            <p:spPr>
              <a:xfrm>
                <a:off x="1403648" y="1772815"/>
                <a:ext cx="3312368" cy="70647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ad>
                        <m:radPr>
                          <m:degHide m:val="on"/>
                          <m:ctrlPr>
                            <a:rPr lang="en-GB" sz="3200" b="0" i="1" smtClean="0">
                              <a:latin typeface="Cambria Math" panose="02040503050406030204" pitchFamily="18" charset="0"/>
                            </a:rPr>
                          </m:ctrlPr>
                        </m:radPr>
                        <m:deg/>
                        <m:e>
                          <m:r>
                            <a:rPr lang="en-GB" sz="3200" b="0" i="1" smtClean="0">
                              <a:latin typeface="Cambria Math"/>
                            </a:rPr>
                            <m:t>4</m:t>
                          </m:r>
                          <m:sSup>
                            <m:sSupPr>
                              <m:ctrlPr>
                                <a:rPr lang="en-GB" sz="3200" b="0" i="1" smtClean="0">
                                  <a:latin typeface="Cambria Math" panose="02040503050406030204" pitchFamily="18" charset="0"/>
                                </a:rPr>
                              </m:ctrlPr>
                            </m:sSupPr>
                            <m:e>
                              <m:r>
                                <a:rPr lang="en-GB" sz="3200" b="0" i="1" smtClean="0">
                                  <a:latin typeface="Cambria Math"/>
                                </a:rPr>
                                <m:t>𝑥</m:t>
                              </m:r>
                            </m:e>
                            <m:sup>
                              <m:r>
                                <a:rPr lang="en-GB" sz="3200" b="0" i="1" smtClean="0">
                                  <a:latin typeface="Cambria Math"/>
                                </a:rPr>
                                <m:t>2</m:t>
                              </m:r>
                            </m:sup>
                          </m:sSup>
                        </m:e>
                      </m:rad>
                      <m:r>
                        <a:rPr lang="en-GB" sz="3200" b="0" i="1" smtClean="0">
                          <a:latin typeface="Cambria Math"/>
                        </a:rPr>
                        <m:t>=2</m:t>
                      </m:r>
                      <m:r>
                        <a:rPr lang="en-GB" sz="3200" b="0" i="1" smtClean="0">
                          <a:latin typeface="Cambria Math"/>
                        </a:rPr>
                        <m:t>𝑥</m:t>
                      </m:r>
                    </m:oMath>
                  </m:oMathPara>
                </a14:m>
                <a:endParaRPr lang="en-GB" sz="3200" dirty="0"/>
              </a:p>
            </p:txBody>
          </p:sp>
        </mc:Choice>
        <mc:Fallback xmlns="">
          <p:sp>
            <p:nvSpPr>
              <p:cNvPr id="6" name="TextBox 5"/>
              <p:cNvSpPr txBox="1">
                <a:spLocks noRot="1" noChangeAspect="1" noMove="1" noResize="1" noEditPoints="1" noAdjustHandles="1" noChangeArrowheads="1" noChangeShapeType="1" noTextEdit="1"/>
              </p:cNvSpPr>
              <p:nvPr/>
            </p:nvSpPr>
            <p:spPr>
              <a:xfrm>
                <a:off x="1403648" y="1772815"/>
                <a:ext cx="3312368" cy="706475"/>
              </a:xfrm>
              <a:prstGeom prst="rect">
                <a:avLst/>
              </a:prstGeom>
              <a:blipFill rotWithShape="1">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932040" y="1772814"/>
                <a:ext cx="3312368" cy="70647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ad>
                        <m:radPr>
                          <m:degHide m:val="on"/>
                          <m:ctrlPr>
                            <a:rPr lang="en-GB" sz="3200" b="0" i="1" smtClean="0">
                              <a:latin typeface="Cambria Math" panose="02040503050406030204" pitchFamily="18" charset="0"/>
                            </a:rPr>
                          </m:ctrlPr>
                        </m:radPr>
                        <m:deg/>
                        <m:e>
                          <m:r>
                            <a:rPr lang="en-GB" sz="3200" b="0" i="1" smtClean="0">
                              <a:latin typeface="Cambria Math"/>
                            </a:rPr>
                            <m:t>25</m:t>
                          </m:r>
                          <m:sSup>
                            <m:sSupPr>
                              <m:ctrlPr>
                                <a:rPr lang="en-GB" sz="3200" b="0" i="1" smtClean="0">
                                  <a:latin typeface="Cambria Math" panose="02040503050406030204" pitchFamily="18" charset="0"/>
                                </a:rPr>
                              </m:ctrlPr>
                            </m:sSupPr>
                            <m:e>
                              <m:r>
                                <a:rPr lang="en-GB" sz="3200" b="0" i="1" smtClean="0">
                                  <a:latin typeface="Cambria Math"/>
                                </a:rPr>
                                <m:t>𝑦</m:t>
                              </m:r>
                            </m:e>
                            <m:sup>
                              <m:r>
                                <a:rPr lang="en-GB" sz="3200" b="0" i="1" smtClean="0">
                                  <a:latin typeface="Cambria Math"/>
                                </a:rPr>
                                <m:t>2</m:t>
                              </m:r>
                            </m:sup>
                          </m:sSup>
                        </m:e>
                      </m:rad>
                      <m:r>
                        <a:rPr lang="en-GB" sz="3200" b="0" i="1" smtClean="0">
                          <a:latin typeface="Cambria Math"/>
                        </a:rPr>
                        <m:t>=5</m:t>
                      </m:r>
                      <m:r>
                        <a:rPr lang="en-GB" sz="3200" b="0" i="1" smtClean="0">
                          <a:latin typeface="Cambria Math"/>
                        </a:rPr>
                        <m:t>𝑦</m:t>
                      </m:r>
                    </m:oMath>
                  </m:oMathPara>
                </a14:m>
                <a:endParaRPr lang="en-GB" sz="3200" dirty="0"/>
              </a:p>
            </p:txBody>
          </p:sp>
        </mc:Choice>
        <mc:Fallback xmlns="">
          <p:sp>
            <p:nvSpPr>
              <p:cNvPr id="7" name="TextBox 6"/>
              <p:cNvSpPr txBox="1">
                <a:spLocks noRot="1" noChangeAspect="1" noMove="1" noResize="1" noEditPoints="1" noAdjustHandles="1" noChangeArrowheads="1" noChangeShapeType="1" noTextEdit="1"/>
              </p:cNvSpPr>
              <p:nvPr/>
            </p:nvSpPr>
            <p:spPr>
              <a:xfrm>
                <a:off x="4932040" y="1772814"/>
                <a:ext cx="3312368" cy="706475"/>
              </a:xfrm>
              <a:prstGeom prst="rect">
                <a:avLst/>
              </a:prstGeom>
              <a:blipFill rotWithShape="1">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827584" y="3457494"/>
                <a:ext cx="3312368" cy="70647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ad>
                        <m:radPr>
                          <m:degHide m:val="on"/>
                          <m:ctrlPr>
                            <a:rPr lang="en-GB" sz="3200" b="0" i="1" smtClean="0">
                              <a:latin typeface="Cambria Math" panose="02040503050406030204" pitchFamily="18" charset="0"/>
                            </a:rPr>
                          </m:ctrlPr>
                        </m:radPr>
                        <m:deg/>
                        <m:e>
                          <m:r>
                            <a:rPr lang="en-GB" sz="3200" b="0" i="1" smtClean="0">
                              <a:latin typeface="Cambria Math"/>
                            </a:rPr>
                            <m:t>16</m:t>
                          </m:r>
                          <m:sSup>
                            <m:sSupPr>
                              <m:ctrlPr>
                                <a:rPr lang="en-GB" sz="3200" b="0" i="1" smtClean="0">
                                  <a:latin typeface="Cambria Math" panose="02040503050406030204" pitchFamily="18" charset="0"/>
                                </a:rPr>
                              </m:ctrlPr>
                            </m:sSupPr>
                            <m:e>
                              <m:r>
                                <a:rPr lang="en-GB" sz="3200" b="0" i="1" smtClean="0">
                                  <a:latin typeface="Cambria Math"/>
                                </a:rPr>
                                <m:t>𝑥</m:t>
                              </m:r>
                            </m:e>
                            <m:sup>
                              <m:r>
                                <a:rPr lang="en-GB" sz="3200" b="0" i="1" smtClean="0">
                                  <a:latin typeface="Cambria Math"/>
                                </a:rPr>
                                <m:t>2</m:t>
                              </m:r>
                            </m:sup>
                          </m:sSup>
                          <m:sSup>
                            <m:sSupPr>
                              <m:ctrlPr>
                                <a:rPr lang="en-GB" sz="3200" b="0" i="1" smtClean="0">
                                  <a:latin typeface="Cambria Math" panose="02040503050406030204" pitchFamily="18" charset="0"/>
                                </a:rPr>
                              </m:ctrlPr>
                            </m:sSupPr>
                            <m:e>
                              <m:r>
                                <a:rPr lang="en-GB" sz="3200" b="0" i="1" smtClean="0">
                                  <a:latin typeface="Cambria Math"/>
                                </a:rPr>
                                <m:t>𝑦</m:t>
                              </m:r>
                            </m:e>
                            <m:sup>
                              <m:r>
                                <a:rPr lang="en-GB" sz="3200" b="0" i="1" smtClean="0">
                                  <a:latin typeface="Cambria Math"/>
                                </a:rPr>
                                <m:t>2</m:t>
                              </m:r>
                            </m:sup>
                          </m:sSup>
                        </m:e>
                      </m:rad>
                      <m:r>
                        <a:rPr lang="en-GB" sz="3200" b="0" i="1" smtClean="0">
                          <a:latin typeface="Cambria Math"/>
                        </a:rPr>
                        <m:t>=4</m:t>
                      </m:r>
                      <m:r>
                        <a:rPr lang="en-GB" sz="3200" b="0" i="1" smtClean="0">
                          <a:latin typeface="Cambria Math"/>
                        </a:rPr>
                        <m:t>𝑥𝑦</m:t>
                      </m:r>
                    </m:oMath>
                  </m:oMathPara>
                </a14:m>
                <a:endParaRPr lang="en-GB" sz="3200" dirty="0"/>
              </a:p>
            </p:txBody>
          </p:sp>
        </mc:Choice>
        <mc:Fallback xmlns="">
          <p:sp>
            <p:nvSpPr>
              <p:cNvPr id="8" name="TextBox 7"/>
              <p:cNvSpPr txBox="1">
                <a:spLocks noRot="1" noChangeAspect="1" noMove="1" noResize="1" noEditPoints="1" noAdjustHandles="1" noChangeArrowheads="1" noChangeShapeType="1" noTextEdit="1"/>
              </p:cNvSpPr>
              <p:nvPr/>
            </p:nvSpPr>
            <p:spPr>
              <a:xfrm>
                <a:off x="827584" y="3457494"/>
                <a:ext cx="3312368" cy="706475"/>
              </a:xfrm>
              <a:prstGeom prst="rect">
                <a:avLst/>
              </a:prstGeom>
              <a:blipFill rotWithShape="1">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932485" y="3457493"/>
                <a:ext cx="3312368" cy="68871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ad>
                        <m:radPr>
                          <m:degHide m:val="on"/>
                          <m:ctrlPr>
                            <a:rPr lang="en-GB" sz="3200" b="0" i="1" smtClean="0">
                              <a:latin typeface="Cambria Math" panose="02040503050406030204" pitchFamily="18" charset="0"/>
                            </a:rPr>
                          </m:ctrlPr>
                        </m:radPr>
                        <m:deg/>
                        <m:e>
                          <m:sSup>
                            <m:sSupPr>
                              <m:ctrlPr>
                                <a:rPr lang="en-GB" sz="3200" b="0" i="1" smtClean="0">
                                  <a:latin typeface="Cambria Math" panose="02040503050406030204" pitchFamily="18" charset="0"/>
                                </a:rPr>
                              </m:ctrlPr>
                            </m:sSupPr>
                            <m:e>
                              <m:r>
                                <a:rPr lang="en-GB" sz="3200" b="0" i="1" smtClean="0">
                                  <a:latin typeface="Cambria Math"/>
                                </a:rPr>
                                <m:t>𝑥</m:t>
                              </m:r>
                            </m:e>
                            <m:sup>
                              <m:r>
                                <a:rPr lang="en-GB" sz="3200" b="0" i="1" smtClean="0">
                                  <a:latin typeface="Cambria Math"/>
                                </a:rPr>
                                <m:t>4</m:t>
                              </m:r>
                            </m:sup>
                          </m:sSup>
                          <m:sSup>
                            <m:sSupPr>
                              <m:ctrlPr>
                                <a:rPr lang="en-GB" sz="3200" b="0" i="1" smtClean="0">
                                  <a:latin typeface="Cambria Math" panose="02040503050406030204" pitchFamily="18" charset="0"/>
                                </a:rPr>
                              </m:ctrlPr>
                            </m:sSupPr>
                            <m:e>
                              <m:r>
                                <a:rPr lang="en-GB" sz="3200" b="0" i="1" smtClean="0">
                                  <a:latin typeface="Cambria Math"/>
                                </a:rPr>
                                <m:t>𝑦</m:t>
                              </m:r>
                            </m:e>
                            <m:sup>
                              <m:r>
                                <a:rPr lang="en-GB" sz="3200" b="0" i="1" smtClean="0">
                                  <a:latin typeface="Cambria Math"/>
                                </a:rPr>
                                <m:t>4</m:t>
                              </m:r>
                            </m:sup>
                          </m:sSup>
                        </m:e>
                      </m:rad>
                      <m:r>
                        <a:rPr lang="en-GB" sz="3200" b="0" i="1" smtClean="0">
                          <a:latin typeface="Cambria Math"/>
                        </a:rPr>
                        <m:t>=</m:t>
                      </m:r>
                      <m:sSup>
                        <m:sSupPr>
                          <m:ctrlPr>
                            <a:rPr lang="en-GB" sz="3200" b="0" i="1" smtClean="0">
                              <a:latin typeface="Cambria Math" panose="02040503050406030204" pitchFamily="18" charset="0"/>
                            </a:rPr>
                          </m:ctrlPr>
                        </m:sSupPr>
                        <m:e>
                          <m:r>
                            <a:rPr lang="en-GB" sz="3200" b="0" i="1" smtClean="0">
                              <a:latin typeface="Cambria Math"/>
                            </a:rPr>
                            <m:t>𝑥</m:t>
                          </m:r>
                        </m:e>
                        <m:sup>
                          <m:r>
                            <a:rPr lang="en-GB" sz="3200" b="0" i="1" smtClean="0">
                              <a:latin typeface="Cambria Math"/>
                            </a:rPr>
                            <m:t>2</m:t>
                          </m:r>
                        </m:sup>
                      </m:sSup>
                      <m:sSup>
                        <m:sSupPr>
                          <m:ctrlPr>
                            <a:rPr lang="en-GB" sz="3200" b="0" i="1" smtClean="0">
                              <a:latin typeface="Cambria Math" panose="02040503050406030204" pitchFamily="18" charset="0"/>
                            </a:rPr>
                          </m:ctrlPr>
                        </m:sSupPr>
                        <m:e>
                          <m:r>
                            <a:rPr lang="en-GB" sz="3200" b="0" i="1" smtClean="0">
                              <a:latin typeface="Cambria Math"/>
                            </a:rPr>
                            <m:t>𝑦</m:t>
                          </m:r>
                        </m:e>
                        <m:sup>
                          <m:r>
                            <a:rPr lang="en-GB" sz="3200" b="0" i="1" smtClean="0">
                              <a:latin typeface="Cambria Math"/>
                            </a:rPr>
                            <m:t>2</m:t>
                          </m:r>
                        </m:sup>
                      </m:sSup>
                    </m:oMath>
                  </m:oMathPara>
                </a14:m>
                <a:endParaRPr lang="en-GB" sz="3200" dirty="0"/>
              </a:p>
            </p:txBody>
          </p:sp>
        </mc:Choice>
        <mc:Fallback xmlns="">
          <p:sp>
            <p:nvSpPr>
              <p:cNvPr id="9" name="TextBox 8"/>
              <p:cNvSpPr txBox="1">
                <a:spLocks noRot="1" noChangeAspect="1" noMove="1" noResize="1" noEditPoints="1" noAdjustHandles="1" noChangeArrowheads="1" noChangeShapeType="1" noTextEdit="1"/>
              </p:cNvSpPr>
              <p:nvPr/>
            </p:nvSpPr>
            <p:spPr>
              <a:xfrm>
                <a:off x="4932485" y="3457493"/>
                <a:ext cx="3312368" cy="688715"/>
              </a:xfrm>
              <a:prstGeom prst="rect">
                <a:avLst/>
              </a:prstGeom>
              <a:blipFill rotWithShape="1">
                <a:blip r:embed="rId5"/>
                <a:stretch>
                  <a:fillRect/>
                </a:stretch>
              </a:blipFill>
            </p:spPr>
            <p:txBody>
              <a:bodyPr/>
              <a:lstStyle/>
              <a:p>
                <a:r>
                  <a:rPr lang="en-GB">
                    <a:noFill/>
                  </a:rPr>
                  <a:t> </a:t>
                </a:r>
              </a:p>
            </p:txBody>
          </p:sp>
        </mc:Fallback>
      </mc:AlternateContent>
      <p:sp>
        <p:nvSpPr>
          <p:cNvPr id="10" name="Rectangle 9"/>
          <p:cNvSpPr/>
          <p:nvPr/>
        </p:nvSpPr>
        <p:spPr>
          <a:xfrm>
            <a:off x="2972221" y="1771403"/>
            <a:ext cx="1383755" cy="7078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6732240" y="1771403"/>
            <a:ext cx="1383755" cy="7078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3025049" y="3457494"/>
            <a:ext cx="1383755" cy="7078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6732239" y="3424182"/>
            <a:ext cx="1383755" cy="7078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14" name="TextBox 13"/>
              <p:cNvSpPr txBox="1"/>
              <p:nvPr/>
            </p:nvSpPr>
            <p:spPr>
              <a:xfrm>
                <a:off x="2771674" y="4902471"/>
                <a:ext cx="4248598" cy="68871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ad>
                        <m:radPr>
                          <m:degHide m:val="on"/>
                          <m:ctrlPr>
                            <a:rPr lang="en-GB" sz="3200" b="0" i="1" smtClean="0">
                              <a:latin typeface="Cambria Math" panose="02040503050406030204" pitchFamily="18" charset="0"/>
                            </a:rPr>
                          </m:ctrlPr>
                        </m:radPr>
                        <m:deg/>
                        <m:e>
                          <m:r>
                            <a:rPr lang="en-GB" sz="3200" b="0" i="1" smtClean="0">
                              <a:latin typeface="Cambria Math"/>
                            </a:rPr>
                            <m:t>9</m:t>
                          </m:r>
                          <m:sSup>
                            <m:sSupPr>
                              <m:ctrlPr>
                                <a:rPr lang="en-GB" sz="3200" b="0" i="1" smtClean="0">
                                  <a:latin typeface="Cambria Math" panose="02040503050406030204" pitchFamily="18" charset="0"/>
                                </a:rPr>
                              </m:ctrlPr>
                            </m:sSupPr>
                            <m:e>
                              <m:d>
                                <m:dPr>
                                  <m:ctrlPr>
                                    <a:rPr lang="en-GB" sz="3200" b="0" i="1" smtClean="0">
                                      <a:latin typeface="Cambria Math" panose="02040503050406030204" pitchFamily="18" charset="0"/>
                                    </a:rPr>
                                  </m:ctrlPr>
                                </m:dPr>
                                <m:e>
                                  <m:r>
                                    <a:rPr lang="en-GB" sz="3200" b="0" i="1" smtClean="0">
                                      <a:latin typeface="Cambria Math"/>
                                    </a:rPr>
                                    <m:t>𝑧</m:t>
                                  </m:r>
                                  <m:r>
                                    <a:rPr lang="en-GB" sz="3200" b="0" i="1" smtClean="0">
                                      <a:latin typeface="Cambria Math"/>
                                    </a:rPr>
                                    <m:t>−6</m:t>
                                  </m:r>
                                </m:e>
                              </m:d>
                            </m:e>
                            <m:sup>
                              <m:r>
                                <a:rPr lang="en-GB" sz="3200" b="0" i="1" smtClean="0">
                                  <a:latin typeface="Cambria Math"/>
                                </a:rPr>
                                <m:t>2</m:t>
                              </m:r>
                            </m:sup>
                          </m:sSup>
                        </m:e>
                      </m:rad>
                      <m:r>
                        <a:rPr lang="en-GB" sz="3200" b="0" i="1" smtClean="0">
                          <a:latin typeface="Cambria Math"/>
                        </a:rPr>
                        <m:t>=3(</m:t>
                      </m:r>
                      <m:r>
                        <a:rPr lang="en-GB" sz="3200" b="0" i="1" smtClean="0">
                          <a:latin typeface="Cambria Math"/>
                        </a:rPr>
                        <m:t>𝑧</m:t>
                      </m:r>
                      <m:r>
                        <a:rPr lang="en-GB" sz="3200" b="0" i="1" smtClean="0">
                          <a:latin typeface="Cambria Math"/>
                        </a:rPr>
                        <m:t>−6)</m:t>
                      </m:r>
                    </m:oMath>
                  </m:oMathPara>
                </a14:m>
                <a:endParaRPr lang="en-GB" sz="3200" dirty="0"/>
              </a:p>
            </p:txBody>
          </p:sp>
        </mc:Choice>
        <mc:Fallback xmlns="">
          <p:sp>
            <p:nvSpPr>
              <p:cNvPr id="14" name="TextBox 13"/>
              <p:cNvSpPr txBox="1">
                <a:spLocks noRot="1" noChangeAspect="1" noMove="1" noResize="1" noEditPoints="1" noAdjustHandles="1" noChangeArrowheads="1" noChangeShapeType="1" noTextEdit="1"/>
              </p:cNvSpPr>
              <p:nvPr/>
            </p:nvSpPr>
            <p:spPr>
              <a:xfrm>
                <a:off x="2771674" y="4902471"/>
                <a:ext cx="4248598" cy="688715"/>
              </a:xfrm>
              <a:prstGeom prst="rect">
                <a:avLst/>
              </a:prstGeom>
              <a:blipFill rotWithShape="1">
                <a:blip r:embed="rId6"/>
                <a:stretch>
                  <a:fillRect/>
                </a:stretch>
              </a:blipFill>
            </p:spPr>
            <p:txBody>
              <a:bodyPr/>
              <a:lstStyle/>
              <a:p>
                <a:r>
                  <a:rPr lang="en-GB">
                    <a:noFill/>
                  </a:rPr>
                  <a:t> </a:t>
                </a:r>
              </a:p>
            </p:txBody>
          </p:sp>
        </mc:Fallback>
      </mc:AlternateContent>
      <p:sp>
        <p:nvSpPr>
          <p:cNvPr id="15" name="Rectangle 14"/>
          <p:cNvSpPr/>
          <p:nvPr/>
        </p:nvSpPr>
        <p:spPr>
          <a:xfrm>
            <a:off x="5348484" y="4902471"/>
            <a:ext cx="1671788" cy="7078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9421374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6" restart="whenNotActive" fill="hold" evtFilter="cancelBubble" nodeType="interactiveSeq">
                <p:stCondLst>
                  <p:cond evt="onClick" delay="0">
                    <p:tgtEl>
                      <p:spTgt spid="15"/>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5"/>
                                        </p:tgtEl>
                                      </p:cBhvr>
                                    </p:animEffect>
                                    <p:set>
                                      <p:cBhvr>
                                        <p:cTn id="31"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0" grpId="0" animBg="1"/>
      <p:bldP spid="11" grpId="0" animBg="1"/>
      <p:bldP spid="12" grpId="0" animBg="1"/>
      <p:bldP spid="13"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b="1" dirty="0"/>
                <a:t>TYPE 3</a:t>
              </a:r>
              <a:r>
                <a:rPr lang="en-GB" sz="3200" dirty="0"/>
                <a:t>: Difference of two squares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1691680" y="1268760"/>
                <a:ext cx="5544616" cy="10156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6000" b="0" i="1" smtClean="0">
                          <a:latin typeface="Cambria Math"/>
                        </a:rPr>
                        <m:t>4</m:t>
                      </m:r>
                      <m:sSup>
                        <m:sSupPr>
                          <m:ctrlPr>
                            <a:rPr lang="en-GB" sz="6000" b="0" i="1" smtClean="0">
                              <a:latin typeface="Cambria Math" panose="02040503050406030204" pitchFamily="18" charset="0"/>
                            </a:rPr>
                          </m:ctrlPr>
                        </m:sSupPr>
                        <m:e>
                          <m:r>
                            <a:rPr lang="en-GB" sz="6000" b="0" i="1" smtClean="0">
                              <a:latin typeface="Cambria Math"/>
                            </a:rPr>
                            <m:t>𝑥</m:t>
                          </m:r>
                        </m:e>
                        <m:sup>
                          <m:r>
                            <a:rPr lang="en-GB" sz="6000" b="0" i="1" smtClean="0">
                              <a:latin typeface="Cambria Math"/>
                            </a:rPr>
                            <m:t>2</m:t>
                          </m:r>
                        </m:sup>
                      </m:sSup>
                      <m:r>
                        <a:rPr lang="en-GB" sz="6000" b="0" i="1" smtClean="0">
                          <a:latin typeface="Cambria Math"/>
                        </a:rPr>
                        <m:t>−9</m:t>
                      </m:r>
                    </m:oMath>
                  </m:oMathPara>
                </a14:m>
                <a:endParaRPr lang="en-GB" sz="6000" dirty="0"/>
              </a:p>
            </p:txBody>
          </p:sp>
        </mc:Choice>
        <mc:Fallback xmlns="">
          <p:sp>
            <p:nvSpPr>
              <p:cNvPr id="5" name="TextBox 4"/>
              <p:cNvSpPr txBox="1">
                <a:spLocks noRot="1" noChangeAspect="1" noMove="1" noResize="1" noEditPoints="1" noAdjustHandles="1" noChangeArrowheads="1" noChangeShapeType="1" noTextEdit="1"/>
              </p:cNvSpPr>
              <p:nvPr/>
            </p:nvSpPr>
            <p:spPr>
              <a:xfrm>
                <a:off x="1691680" y="1268760"/>
                <a:ext cx="5544616" cy="1015663"/>
              </a:xfrm>
              <a:prstGeom prst="rect">
                <a:avLst/>
              </a:prstGeom>
              <a:blipFill rotWithShape="1">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67544" y="3717032"/>
                <a:ext cx="7992888" cy="10156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6000" b="0" i="1" smtClean="0">
                          <a:latin typeface="Cambria Math"/>
                        </a:rPr>
                        <m:t>=(        +       )(        −      )</m:t>
                      </m:r>
                    </m:oMath>
                  </m:oMathPara>
                </a14:m>
                <a:endParaRPr lang="en-GB" sz="6000" dirty="0"/>
              </a:p>
            </p:txBody>
          </p:sp>
        </mc:Choice>
        <mc:Fallback xmlns="">
          <p:sp>
            <p:nvSpPr>
              <p:cNvPr id="6" name="TextBox 5"/>
              <p:cNvSpPr txBox="1">
                <a:spLocks noRot="1" noChangeAspect="1" noMove="1" noResize="1" noEditPoints="1" noAdjustHandles="1" noChangeArrowheads="1" noChangeShapeType="1" noTextEdit="1"/>
              </p:cNvSpPr>
              <p:nvPr/>
            </p:nvSpPr>
            <p:spPr>
              <a:xfrm>
                <a:off x="467544" y="3717032"/>
                <a:ext cx="7992888" cy="1015663"/>
              </a:xfrm>
              <a:prstGeom prst="rect">
                <a:avLst/>
              </a:prstGeom>
              <a:blipFill rotWithShape="1">
                <a:blip r:embed="rId3"/>
                <a:stretch>
                  <a:fillRect r="-129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885728" y="980727"/>
                <a:ext cx="1224136" cy="10156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6000" b="0" i="1" smtClean="0">
                          <a:latin typeface="Cambria Math"/>
                        </a:rPr>
                        <m:t>2</m:t>
                      </m:r>
                      <m:r>
                        <a:rPr lang="en-GB" sz="6000" b="0" i="1" smtClean="0">
                          <a:latin typeface="Cambria Math"/>
                        </a:rPr>
                        <m:t>𝑥</m:t>
                      </m:r>
                    </m:oMath>
                  </m:oMathPara>
                </a14:m>
                <a:endParaRPr lang="en-GB" sz="6000" dirty="0"/>
              </a:p>
            </p:txBody>
          </p:sp>
        </mc:Choice>
        <mc:Fallback xmlns="">
          <p:sp>
            <p:nvSpPr>
              <p:cNvPr id="7" name="TextBox 6"/>
              <p:cNvSpPr txBox="1">
                <a:spLocks noRot="1" noChangeAspect="1" noMove="1" noResize="1" noEditPoints="1" noAdjustHandles="1" noChangeArrowheads="1" noChangeShapeType="1" noTextEdit="1"/>
              </p:cNvSpPr>
              <p:nvPr/>
            </p:nvSpPr>
            <p:spPr>
              <a:xfrm>
                <a:off x="2885728" y="980727"/>
                <a:ext cx="1224136" cy="1015663"/>
              </a:xfrm>
              <a:prstGeom prst="rect">
                <a:avLst/>
              </a:prstGeom>
              <a:blipFill rotWithShape="1">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059832" y="980727"/>
                <a:ext cx="1224136" cy="10156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6000" b="0" i="1" smtClean="0">
                          <a:latin typeface="Cambria Math"/>
                        </a:rPr>
                        <m:t>2</m:t>
                      </m:r>
                      <m:r>
                        <a:rPr lang="en-GB" sz="6000" b="0" i="1" smtClean="0">
                          <a:latin typeface="Cambria Math"/>
                        </a:rPr>
                        <m:t>𝑥</m:t>
                      </m:r>
                    </m:oMath>
                  </m:oMathPara>
                </a14:m>
                <a:endParaRPr lang="en-GB" sz="6000" dirty="0"/>
              </a:p>
            </p:txBody>
          </p:sp>
        </mc:Choice>
        <mc:Fallback xmlns="">
          <p:sp>
            <p:nvSpPr>
              <p:cNvPr id="8" name="TextBox 7"/>
              <p:cNvSpPr txBox="1">
                <a:spLocks noRot="1" noChangeAspect="1" noMove="1" noResize="1" noEditPoints="1" noAdjustHandles="1" noChangeArrowheads="1" noChangeShapeType="1" noTextEdit="1"/>
              </p:cNvSpPr>
              <p:nvPr/>
            </p:nvSpPr>
            <p:spPr>
              <a:xfrm>
                <a:off x="3059832" y="980727"/>
                <a:ext cx="1224136" cy="1015663"/>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292080" y="963927"/>
                <a:ext cx="1224136" cy="10156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6000" b="0" i="1" smtClean="0">
                          <a:latin typeface="Cambria Math"/>
                        </a:rPr>
                        <m:t>3</m:t>
                      </m:r>
                    </m:oMath>
                  </m:oMathPara>
                </a14:m>
                <a:endParaRPr lang="en-GB" sz="6000" dirty="0"/>
              </a:p>
            </p:txBody>
          </p:sp>
        </mc:Choice>
        <mc:Fallback xmlns="">
          <p:sp>
            <p:nvSpPr>
              <p:cNvPr id="9" name="TextBox 8"/>
              <p:cNvSpPr txBox="1">
                <a:spLocks noRot="1" noChangeAspect="1" noMove="1" noResize="1" noEditPoints="1" noAdjustHandles="1" noChangeArrowheads="1" noChangeShapeType="1" noTextEdit="1"/>
              </p:cNvSpPr>
              <p:nvPr/>
            </p:nvSpPr>
            <p:spPr>
              <a:xfrm>
                <a:off x="5292080" y="963927"/>
                <a:ext cx="1224136" cy="1015663"/>
              </a:xfrm>
              <a:prstGeom prst="rect">
                <a:avLst/>
              </a:prstGeom>
              <a:blipFill rotWithShape="1">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370512" y="972134"/>
                <a:ext cx="1224136" cy="10156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6000" b="0" i="1" smtClean="0">
                          <a:latin typeface="Cambria Math"/>
                        </a:rPr>
                        <m:t>3</m:t>
                      </m:r>
                    </m:oMath>
                  </m:oMathPara>
                </a14:m>
                <a:endParaRPr lang="en-GB" sz="6000" dirty="0"/>
              </a:p>
            </p:txBody>
          </p:sp>
        </mc:Choice>
        <mc:Fallback xmlns="">
          <p:sp>
            <p:nvSpPr>
              <p:cNvPr id="10" name="TextBox 9"/>
              <p:cNvSpPr txBox="1">
                <a:spLocks noRot="1" noChangeAspect="1" noMove="1" noResize="1" noEditPoints="1" noAdjustHandles="1" noChangeArrowheads="1" noChangeShapeType="1" noTextEdit="1"/>
              </p:cNvSpPr>
              <p:nvPr/>
            </p:nvSpPr>
            <p:spPr>
              <a:xfrm>
                <a:off x="5370512" y="972134"/>
                <a:ext cx="1224136" cy="1015663"/>
              </a:xfrm>
              <a:prstGeom prst="rect">
                <a:avLst/>
              </a:prstGeom>
              <a:blipFill rotWithShape="1">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5-Point Star 11"/>
              <p:cNvSpPr/>
              <p:nvPr/>
            </p:nvSpPr>
            <p:spPr>
              <a:xfrm rot="20175166">
                <a:off x="2339752" y="980727"/>
                <a:ext cx="720080" cy="612068"/>
              </a:xfrm>
              <a:prstGeom prst="star5">
                <a:avLst/>
              </a:prstGeom>
              <a:ln>
                <a:solidFill>
                  <a:schemeClr val="bg1">
                    <a:lumMod val="7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4400" i="1" dirty="0" smtClean="0">
                          <a:latin typeface="Cambria Math"/>
                        </a:rPr>
                        <m:t>√</m:t>
                      </m:r>
                    </m:oMath>
                  </m:oMathPara>
                </a14:m>
                <a:endParaRPr lang="en-GB" sz="4400" dirty="0"/>
              </a:p>
            </p:txBody>
          </p:sp>
        </mc:Choice>
        <mc:Fallback xmlns="">
          <p:sp>
            <p:nvSpPr>
              <p:cNvPr id="12" name="5-Point Star 11"/>
              <p:cNvSpPr>
                <a:spLocks noRot="1" noChangeAspect="1" noMove="1" noResize="1" noEditPoints="1" noAdjustHandles="1" noChangeArrowheads="1" noChangeShapeType="1" noTextEdit="1"/>
              </p:cNvSpPr>
              <p:nvPr/>
            </p:nvSpPr>
            <p:spPr>
              <a:xfrm rot="20175166">
                <a:off x="2339752" y="980727"/>
                <a:ext cx="720080" cy="612068"/>
              </a:xfrm>
              <a:prstGeom prst="star5">
                <a:avLst/>
              </a:prstGeom>
              <a:blipFill rotWithShape="1">
                <a:blip r:embed="rId8"/>
                <a:stretch>
                  <a:fillRect/>
                </a:stretch>
              </a:blipFill>
              <a:ln>
                <a:solidFill>
                  <a:schemeClr val="bg1">
                    <a:lumMod val="75000"/>
                  </a:schemeClr>
                </a:solidFill>
              </a:ln>
              <a:effectLst>
                <a:outerShdw blurRad="50800" dist="38100" dir="2700000" algn="tl"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5-Point Star 12"/>
              <p:cNvSpPr/>
              <p:nvPr/>
            </p:nvSpPr>
            <p:spPr>
              <a:xfrm rot="20175166">
                <a:off x="6234608" y="834450"/>
                <a:ext cx="720080" cy="612068"/>
              </a:xfrm>
              <a:prstGeom prst="star5">
                <a:avLst/>
              </a:prstGeom>
              <a:ln>
                <a:solidFill>
                  <a:schemeClr val="bg1">
                    <a:lumMod val="7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4400" i="1" dirty="0" smtClean="0">
                          <a:latin typeface="Cambria Math"/>
                        </a:rPr>
                        <m:t>√</m:t>
                      </m:r>
                    </m:oMath>
                  </m:oMathPara>
                </a14:m>
                <a:endParaRPr lang="en-GB" sz="4400" dirty="0"/>
              </a:p>
            </p:txBody>
          </p:sp>
        </mc:Choice>
        <mc:Fallback xmlns="">
          <p:sp>
            <p:nvSpPr>
              <p:cNvPr id="13" name="5-Point Star 12"/>
              <p:cNvSpPr>
                <a:spLocks noRot="1" noChangeAspect="1" noMove="1" noResize="1" noEditPoints="1" noAdjustHandles="1" noChangeArrowheads="1" noChangeShapeType="1" noTextEdit="1"/>
              </p:cNvSpPr>
              <p:nvPr/>
            </p:nvSpPr>
            <p:spPr>
              <a:xfrm rot="20175166">
                <a:off x="6234608" y="834450"/>
                <a:ext cx="720080" cy="612068"/>
              </a:xfrm>
              <a:prstGeom prst="star5">
                <a:avLst/>
              </a:prstGeom>
              <a:blipFill rotWithShape="1">
                <a:blip r:embed="rId9"/>
                <a:stretch>
                  <a:fillRect/>
                </a:stretch>
              </a:blipFill>
              <a:ln>
                <a:solidFill>
                  <a:schemeClr val="bg1">
                    <a:lumMod val="75000"/>
                  </a:schemeClr>
                </a:solidFill>
              </a:ln>
              <a:effectLst>
                <a:outerShdw blurRad="50800" dist="38100" dir="2700000" algn="tl" rotWithShape="0">
                  <a:prstClr val="black">
                    <a:alpha val="40000"/>
                  </a:prstClr>
                </a:outerShdw>
              </a:effectLst>
            </p:spPr>
            <p:txBody>
              <a:bodyPr/>
              <a:lstStyle/>
              <a:p>
                <a:r>
                  <a:rPr lang="en-GB">
                    <a:noFill/>
                  </a:rPr>
                  <a:t> </a:t>
                </a:r>
              </a:p>
            </p:txBody>
          </p:sp>
        </mc:Fallback>
      </mc:AlternateContent>
      <p:sp>
        <p:nvSpPr>
          <p:cNvPr id="14" name="Rectangle 13"/>
          <p:cNvSpPr/>
          <p:nvPr/>
        </p:nvSpPr>
        <p:spPr>
          <a:xfrm>
            <a:off x="3275856" y="5229200"/>
            <a:ext cx="3082019" cy="1296144"/>
          </a:xfrm>
          <a:prstGeom prst="rect">
            <a:avLst/>
          </a:prstGeom>
          <a:scene3d>
            <a:camera prst="orthographicFront"/>
            <a:lightRig rig="threePt" dir="t"/>
          </a:scene3d>
          <a:sp3d>
            <a:bevelT w="152400" h="50800" prst="softRound"/>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800" dirty="0"/>
              <a:t>Click to Start </a:t>
            </a:r>
            <a:r>
              <a:rPr lang="en-GB" sz="2800" dirty="0" err="1"/>
              <a:t>Fromanimation</a:t>
            </a:r>
            <a:endParaRPr lang="en-GB" sz="2800" dirty="0"/>
          </a:p>
        </p:txBody>
      </p:sp>
      <p:sp>
        <p:nvSpPr>
          <p:cNvPr id="11" name="TextBox 10"/>
          <p:cNvSpPr txBox="1"/>
          <p:nvPr/>
        </p:nvSpPr>
        <p:spPr>
          <a:xfrm>
            <a:off x="175320" y="588372"/>
            <a:ext cx="8424936" cy="646331"/>
          </a:xfrm>
          <a:prstGeom prst="rect">
            <a:avLst/>
          </a:prstGeom>
          <a:noFill/>
        </p:spPr>
        <p:txBody>
          <a:bodyPr wrap="square" rtlCol="0">
            <a:spAutoFit/>
          </a:bodyPr>
          <a:lstStyle/>
          <a:p>
            <a:r>
              <a:rPr lang="en-GB" dirty="0"/>
              <a:t>We have ‘</a:t>
            </a:r>
            <a:r>
              <a:rPr lang="en-GB" b="1" dirty="0"/>
              <a:t>the difference of two squares</a:t>
            </a:r>
            <a:r>
              <a:rPr lang="en-GB" dirty="0"/>
              <a:t>’ when, unsurprisingly, we have two ‘square’ terms, and the </a:t>
            </a:r>
            <a:r>
              <a:rPr lang="en-GB" b="1" dirty="0"/>
              <a:t>difference </a:t>
            </a:r>
            <a:r>
              <a:rPr lang="en-GB" dirty="0"/>
              <a:t>between them!</a:t>
            </a:r>
          </a:p>
        </p:txBody>
      </p:sp>
      <p:sp>
        <p:nvSpPr>
          <p:cNvPr id="15" name="TextBox 14"/>
          <p:cNvSpPr txBox="1"/>
          <p:nvPr/>
        </p:nvSpPr>
        <p:spPr>
          <a:xfrm>
            <a:off x="467543" y="3140968"/>
            <a:ext cx="5890331" cy="369332"/>
          </a:xfrm>
          <a:prstGeom prst="rect">
            <a:avLst/>
          </a:prstGeom>
          <a:noFill/>
        </p:spPr>
        <p:txBody>
          <a:bodyPr wrap="square" rtlCol="0">
            <a:spAutoFit/>
          </a:bodyPr>
          <a:lstStyle/>
          <a:p>
            <a:r>
              <a:rPr lang="en-GB" dirty="0"/>
              <a:t>Always start with two brackets, one with a +, one with a – </a:t>
            </a:r>
          </a:p>
        </p:txBody>
      </p:sp>
    </p:spTree>
    <p:extLst>
      <p:ext uri="{BB962C8B-B14F-4D97-AF65-F5344CB8AC3E}">
        <p14:creationId xmlns:p14="http://schemas.microsoft.com/office/powerpoint/2010/main" val="32312173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iterate type="lt">
                                    <p:tmPct val="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100"/>
                                        <p:tgtEl>
                                          <p:spTgt spid="12"/>
                                        </p:tgtEl>
                                      </p:cBhvr>
                                    </p:animEffect>
                                  </p:childTnLst>
                                </p:cTn>
                              </p:par>
                              <p:par>
                                <p:cTn id="8" presetID="34" presetClass="emph" presetSubtype="0" fill="hold" grpId="1" nodeType="withEffect">
                                  <p:stCondLst>
                                    <p:cond delay="0"/>
                                  </p:stCondLst>
                                  <p:iterate type="lt">
                                    <p:tmPct val="10000"/>
                                  </p:iterate>
                                  <p:childTnLst>
                                    <p:animMotion origin="layout" path="M 0.0 0.0 L 0.0 -0.07213" pathEditMode="relative" ptsTypes="">
                                      <p:cBhvr>
                                        <p:cTn id="9" dur="125" accel="50000" decel="50000" autoRev="1" fill="hold">
                                          <p:stCondLst>
                                            <p:cond delay="0"/>
                                          </p:stCondLst>
                                        </p:cTn>
                                        <p:tgtEl>
                                          <p:spTgt spid="12"/>
                                        </p:tgtEl>
                                        <p:attrNameLst>
                                          <p:attrName>ppt_x</p:attrName>
                                          <p:attrName>ppt_y</p:attrName>
                                        </p:attrNameLst>
                                      </p:cBhvr>
                                    </p:animMotion>
                                    <p:animRot by="1500000">
                                      <p:cBhvr>
                                        <p:cTn id="10" dur="63" fill="hold">
                                          <p:stCondLst>
                                            <p:cond delay="0"/>
                                          </p:stCondLst>
                                        </p:cTn>
                                        <p:tgtEl>
                                          <p:spTgt spid="12"/>
                                        </p:tgtEl>
                                        <p:attrNameLst>
                                          <p:attrName>r</p:attrName>
                                        </p:attrNameLst>
                                      </p:cBhvr>
                                    </p:animRot>
                                    <p:animRot by="-1500000">
                                      <p:cBhvr>
                                        <p:cTn id="11" dur="63" fill="hold">
                                          <p:stCondLst>
                                            <p:cond delay="63"/>
                                          </p:stCondLst>
                                        </p:cTn>
                                        <p:tgtEl>
                                          <p:spTgt spid="12"/>
                                        </p:tgtEl>
                                        <p:attrNameLst>
                                          <p:attrName>r</p:attrName>
                                        </p:attrNameLst>
                                      </p:cBhvr>
                                    </p:animRot>
                                    <p:animRot by="-1500000">
                                      <p:cBhvr>
                                        <p:cTn id="12" dur="63" fill="hold">
                                          <p:stCondLst>
                                            <p:cond delay="125"/>
                                          </p:stCondLst>
                                        </p:cTn>
                                        <p:tgtEl>
                                          <p:spTgt spid="12"/>
                                        </p:tgtEl>
                                        <p:attrNameLst>
                                          <p:attrName>r</p:attrName>
                                        </p:attrNameLst>
                                      </p:cBhvr>
                                    </p:animRot>
                                    <p:animRot by="1500000">
                                      <p:cBhvr>
                                        <p:cTn id="13" dur="63" fill="hold">
                                          <p:stCondLst>
                                            <p:cond delay="188"/>
                                          </p:stCondLst>
                                        </p:cTn>
                                        <p:tgtEl>
                                          <p:spTgt spid="12"/>
                                        </p:tgtEl>
                                        <p:attrNameLst>
                                          <p:attrName>r</p:attrName>
                                        </p:attrNameLst>
                                      </p:cBhvr>
                                    </p:animRot>
                                  </p:childTnLst>
                                </p:cTn>
                              </p:par>
                              <p:par>
                                <p:cTn id="14" presetID="42" presetClass="exit" presetSubtype="0" fill="hold" grpId="2" nodeType="withEffect">
                                  <p:stCondLst>
                                    <p:cond delay="0"/>
                                  </p:stCondLst>
                                  <p:iterate type="lt">
                                    <p:tmPct val="0"/>
                                  </p:iterate>
                                  <p:childTnLst>
                                    <p:animEffect transition="out" filter="fade">
                                      <p:cBhvr>
                                        <p:cTn id="15" dur="1000"/>
                                        <p:tgtEl>
                                          <p:spTgt spid="12"/>
                                        </p:tgtEl>
                                      </p:cBhvr>
                                    </p:animEffect>
                                    <p:anim calcmode="lin" valueType="num">
                                      <p:cBhvr>
                                        <p:cTn id="16" dur="1000"/>
                                        <p:tgtEl>
                                          <p:spTgt spid="12"/>
                                        </p:tgtEl>
                                        <p:attrNameLst>
                                          <p:attrName>ppt_x</p:attrName>
                                        </p:attrNameLst>
                                      </p:cBhvr>
                                      <p:tavLst>
                                        <p:tav tm="0">
                                          <p:val>
                                            <p:strVal val="ppt_x"/>
                                          </p:val>
                                        </p:tav>
                                        <p:tav tm="100000">
                                          <p:val>
                                            <p:strVal val="ppt_x"/>
                                          </p:val>
                                        </p:tav>
                                      </p:tavLst>
                                    </p:anim>
                                    <p:anim calcmode="lin" valueType="num">
                                      <p:cBhvr>
                                        <p:cTn id="17" dur="1000"/>
                                        <p:tgtEl>
                                          <p:spTgt spid="12"/>
                                        </p:tgtEl>
                                        <p:attrNameLst>
                                          <p:attrName>ppt_y</p:attrName>
                                        </p:attrNameLst>
                                      </p:cBhvr>
                                      <p:tavLst>
                                        <p:tav tm="0">
                                          <p:val>
                                            <p:strVal val="ppt_y"/>
                                          </p:val>
                                        </p:tav>
                                        <p:tav tm="100000">
                                          <p:val>
                                            <p:strVal val="ppt_y+.1"/>
                                          </p:val>
                                        </p:tav>
                                      </p:tavLst>
                                    </p:anim>
                                    <p:set>
                                      <p:cBhvr>
                                        <p:cTn id="18" dur="1" fill="hold">
                                          <p:stCondLst>
                                            <p:cond delay="999"/>
                                          </p:stCondLst>
                                        </p:cTn>
                                        <p:tgtEl>
                                          <p:spTgt spid="12"/>
                                        </p:tgtEl>
                                        <p:attrNameLst>
                                          <p:attrName>style.visibility</p:attrName>
                                        </p:attrNameLst>
                                      </p:cBhvr>
                                      <p:to>
                                        <p:strVal val="hidden"/>
                                      </p:to>
                                    </p:set>
                                  </p:childTnLst>
                                </p:cTn>
                              </p:par>
                              <p:par>
                                <p:cTn id="19" presetID="21" presetClass="entr" presetSubtype="1"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heel(1)">
                                      <p:cBhvr>
                                        <p:cTn id="21" dur="250"/>
                                        <p:tgtEl>
                                          <p:spTgt spid="7"/>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heel(1)">
                                      <p:cBhvr>
                                        <p:cTn id="24" dur="250"/>
                                        <p:tgtEl>
                                          <p:spTgt spid="8"/>
                                        </p:tgtEl>
                                      </p:cBhvr>
                                    </p:animEffect>
                                  </p:childTnLst>
                                </p:cTn>
                              </p:par>
                            </p:childTnLst>
                          </p:cTn>
                        </p:par>
                        <p:par>
                          <p:cTn id="25" fill="hold">
                            <p:stCondLst>
                              <p:cond delay="1000"/>
                            </p:stCondLst>
                            <p:childTnLst>
                              <p:par>
                                <p:cTn id="26" presetID="42" presetClass="path" presetSubtype="0" accel="50000" decel="50000" fill="hold" grpId="1" nodeType="afterEffect">
                                  <p:stCondLst>
                                    <p:cond delay="0"/>
                                  </p:stCondLst>
                                  <p:childTnLst>
                                    <p:animMotion origin="layout" path="M 4.72222E-6 3.7037E-7 L -0.11875 0.39838 " pathEditMode="relative" rAng="0" ptsTypes="AA">
                                      <p:cBhvr>
                                        <p:cTn id="27" dur="2000" fill="hold"/>
                                        <p:tgtEl>
                                          <p:spTgt spid="7"/>
                                        </p:tgtEl>
                                        <p:attrNameLst>
                                          <p:attrName>ppt_x</p:attrName>
                                          <p:attrName>ppt_y</p:attrName>
                                        </p:attrNameLst>
                                      </p:cBhvr>
                                      <p:rCtr x="-5937" y="19907"/>
                                    </p:animMotion>
                                  </p:childTnLst>
                                </p:cTn>
                              </p:par>
                              <p:par>
                                <p:cTn id="28" presetID="42" presetClass="path" presetSubtype="0" accel="50000" decel="50000" fill="hold" grpId="1" nodeType="withEffect">
                                  <p:stCondLst>
                                    <p:cond delay="0"/>
                                  </p:stCondLst>
                                  <p:childTnLst>
                                    <p:animMotion origin="layout" path="M -2.5E-6 3.7037E-7 L 0.25591 0.4088 " pathEditMode="relative" rAng="0" ptsTypes="AA">
                                      <p:cBhvr>
                                        <p:cTn id="29" dur="2000" fill="hold"/>
                                        <p:tgtEl>
                                          <p:spTgt spid="8"/>
                                        </p:tgtEl>
                                        <p:attrNameLst>
                                          <p:attrName>ppt_x</p:attrName>
                                          <p:attrName>ppt_y</p:attrName>
                                        </p:attrNameLst>
                                      </p:cBhvr>
                                      <p:rCtr x="12795" y="20440"/>
                                    </p:animMotion>
                                  </p:childTnLst>
                                </p:cTn>
                              </p:par>
                            </p:childTnLst>
                          </p:cTn>
                        </p:par>
                        <p:par>
                          <p:cTn id="30" fill="hold">
                            <p:stCondLst>
                              <p:cond delay="3000"/>
                            </p:stCondLst>
                            <p:childTnLst>
                              <p:par>
                                <p:cTn id="31" presetID="10" presetClass="entr" presetSubtype="0" fill="hold" grpId="0" nodeType="afterEffect">
                                  <p:stCondLst>
                                    <p:cond delay="0"/>
                                  </p:stCondLst>
                                  <p:iterate type="lt">
                                    <p:tmPct val="0"/>
                                  </p:iterate>
                                  <p:childTnLst>
                                    <p:set>
                                      <p:cBhvr>
                                        <p:cTn id="32" dur="1" fill="hold">
                                          <p:stCondLst>
                                            <p:cond delay="0"/>
                                          </p:stCondLst>
                                        </p:cTn>
                                        <p:tgtEl>
                                          <p:spTgt spid="13"/>
                                        </p:tgtEl>
                                        <p:attrNameLst>
                                          <p:attrName>style.visibility</p:attrName>
                                        </p:attrNameLst>
                                      </p:cBhvr>
                                      <p:to>
                                        <p:strVal val="visible"/>
                                      </p:to>
                                    </p:set>
                                    <p:animEffect transition="in" filter="fade">
                                      <p:cBhvr>
                                        <p:cTn id="33" dur="100"/>
                                        <p:tgtEl>
                                          <p:spTgt spid="13"/>
                                        </p:tgtEl>
                                      </p:cBhvr>
                                    </p:animEffect>
                                  </p:childTnLst>
                                </p:cTn>
                              </p:par>
                              <p:par>
                                <p:cTn id="34" presetID="34" presetClass="emph" presetSubtype="0" fill="hold" grpId="1" nodeType="withEffect">
                                  <p:stCondLst>
                                    <p:cond delay="0"/>
                                  </p:stCondLst>
                                  <p:iterate type="lt">
                                    <p:tmPct val="10000"/>
                                  </p:iterate>
                                  <p:childTnLst>
                                    <p:animMotion origin="layout" path="M 0.0 0.0 L 0.0 -0.07213" pathEditMode="relative" ptsTypes="">
                                      <p:cBhvr>
                                        <p:cTn id="35" dur="125" accel="50000" decel="50000" autoRev="1" fill="hold">
                                          <p:stCondLst>
                                            <p:cond delay="0"/>
                                          </p:stCondLst>
                                        </p:cTn>
                                        <p:tgtEl>
                                          <p:spTgt spid="13"/>
                                        </p:tgtEl>
                                        <p:attrNameLst>
                                          <p:attrName>ppt_x</p:attrName>
                                          <p:attrName>ppt_y</p:attrName>
                                        </p:attrNameLst>
                                      </p:cBhvr>
                                    </p:animMotion>
                                    <p:animRot by="1500000">
                                      <p:cBhvr>
                                        <p:cTn id="36" dur="63" fill="hold">
                                          <p:stCondLst>
                                            <p:cond delay="0"/>
                                          </p:stCondLst>
                                        </p:cTn>
                                        <p:tgtEl>
                                          <p:spTgt spid="13"/>
                                        </p:tgtEl>
                                        <p:attrNameLst>
                                          <p:attrName>r</p:attrName>
                                        </p:attrNameLst>
                                      </p:cBhvr>
                                    </p:animRot>
                                    <p:animRot by="-1500000">
                                      <p:cBhvr>
                                        <p:cTn id="37" dur="63" fill="hold">
                                          <p:stCondLst>
                                            <p:cond delay="63"/>
                                          </p:stCondLst>
                                        </p:cTn>
                                        <p:tgtEl>
                                          <p:spTgt spid="13"/>
                                        </p:tgtEl>
                                        <p:attrNameLst>
                                          <p:attrName>r</p:attrName>
                                        </p:attrNameLst>
                                      </p:cBhvr>
                                    </p:animRot>
                                    <p:animRot by="-1500000">
                                      <p:cBhvr>
                                        <p:cTn id="38" dur="63" fill="hold">
                                          <p:stCondLst>
                                            <p:cond delay="125"/>
                                          </p:stCondLst>
                                        </p:cTn>
                                        <p:tgtEl>
                                          <p:spTgt spid="13"/>
                                        </p:tgtEl>
                                        <p:attrNameLst>
                                          <p:attrName>r</p:attrName>
                                        </p:attrNameLst>
                                      </p:cBhvr>
                                    </p:animRot>
                                    <p:animRot by="1500000">
                                      <p:cBhvr>
                                        <p:cTn id="39" dur="63" fill="hold">
                                          <p:stCondLst>
                                            <p:cond delay="188"/>
                                          </p:stCondLst>
                                        </p:cTn>
                                        <p:tgtEl>
                                          <p:spTgt spid="13"/>
                                        </p:tgtEl>
                                        <p:attrNameLst>
                                          <p:attrName>r</p:attrName>
                                        </p:attrNameLst>
                                      </p:cBhvr>
                                    </p:animRot>
                                  </p:childTnLst>
                                </p:cTn>
                              </p:par>
                              <p:par>
                                <p:cTn id="40" presetID="42" presetClass="exit" presetSubtype="0" fill="hold" grpId="2" nodeType="withEffect">
                                  <p:stCondLst>
                                    <p:cond delay="0"/>
                                  </p:stCondLst>
                                  <p:iterate type="lt">
                                    <p:tmPct val="0"/>
                                  </p:iterate>
                                  <p:childTnLst>
                                    <p:animEffect transition="out" filter="fade">
                                      <p:cBhvr>
                                        <p:cTn id="41" dur="1000"/>
                                        <p:tgtEl>
                                          <p:spTgt spid="13"/>
                                        </p:tgtEl>
                                      </p:cBhvr>
                                    </p:animEffect>
                                    <p:anim calcmode="lin" valueType="num">
                                      <p:cBhvr>
                                        <p:cTn id="42" dur="1000"/>
                                        <p:tgtEl>
                                          <p:spTgt spid="13"/>
                                        </p:tgtEl>
                                        <p:attrNameLst>
                                          <p:attrName>ppt_x</p:attrName>
                                        </p:attrNameLst>
                                      </p:cBhvr>
                                      <p:tavLst>
                                        <p:tav tm="0">
                                          <p:val>
                                            <p:strVal val="ppt_x"/>
                                          </p:val>
                                        </p:tav>
                                        <p:tav tm="100000">
                                          <p:val>
                                            <p:strVal val="ppt_x"/>
                                          </p:val>
                                        </p:tav>
                                      </p:tavLst>
                                    </p:anim>
                                    <p:anim calcmode="lin" valueType="num">
                                      <p:cBhvr>
                                        <p:cTn id="43" dur="1000"/>
                                        <p:tgtEl>
                                          <p:spTgt spid="13"/>
                                        </p:tgtEl>
                                        <p:attrNameLst>
                                          <p:attrName>ppt_y</p:attrName>
                                        </p:attrNameLst>
                                      </p:cBhvr>
                                      <p:tavLst>
                                        <p:tav tm="0">
                                          <p:val>
                                            <p:strVal val="ppt_y"/>
                                          </p:val>
                                        </p:tav>
                                        <p:tav tm="100000">
                                          <p:val>
                                            <p:strVal val="ppt_y+.1"/>
                                          </p:val>
                                        </p:tav>
                                      </p:tavLst>
                                    </p:anim>
                                    <p:set>
                                      <p:cBhvr>
                                        <p:cTn id="44" dur="1" fill="hold">
                                          <p:stCondLst>
                                            <p:cond delay="999"/>
                                          </p:stCondLst>
                                        </p:cTn>
                                        <p:tgtEl>
                                          <p:spTgt spid="13"/>
                                        </p:tgtEl>
                                        <p:attrNameLst>
                                          <p:attrName>style.visibility</p:attrName>
                                        </p:attrNameLst>
                                      </p:cBhvr>
                                      <p:to>
                                        <p:strVal val="hidden"/>
                                      </p:to>
                                    </p:set>
                                  </p:childTnLst>
                                </p:cTn>
                              </p:par>
                              <p:par>
                                <p:cTn id="45" presetID="21" presetClass="entr" presetSubtype="1"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heel(1)">
                                      <p:cBhvr>
                                        <p:cTn id="47" dur="250"/>
                                        <p:tgtEl>
                                          <p:spTgt spid="9"/>
                                        </p:tgtEl>
                                      </p:cBhvr>
                                    </p:animEffect>
                                  </p:childTnLst>
                                </p:cTn>
                              </p:par>
                              <p:par>
                                <p:cTn id="48" presetID="21" presetClass="entr" presetSubtype="1"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heel(1)">
                                      <p:cBhvr>
                                        <p:cTn id="50" dur="250"/>
                                        <p:tgtEl>
                                          <p:spTgt spid="10"/>
                                        </p:tgtEl>
                                      </p:cBhvr>
                                    </p:animEffect>
                                  </p:childTnLst>
                                </p:cTn>
                              </p:par>
                            </p:childTnLst>
                          </p:cTn>
                        </p:par>
                        <p:par>
                          <p:cTn id="51" fill="hold">
                            <p:stCondLst>
                              <p:cond delay="4000"/>
                            </p:stCondLst>
                            <p:childTnLst>
                              <p:par>
                                <p:cTn id="52" presetID="42" presetClass="path" presetSubtype="0" accel="50000" decel="50000" fill="hold" grpId="1" nodeType="afterEffect">
                                  <p:stCondLst>
                                    <p:cond delay="0"/>
                                  </p:stCondLst>
                                  <p:childTnLst>
                                    <p:animMotion origin="layout" path="M 2.77778E-7 -3.33333E-6 L -0.18507 0.41135 " pathEditMode="relative" rAng="0" ptsTypes="AA">
                                      <p:cBhvr>
                                        <p:cTn id="53" dur="2000" fill="hold"/>
                                        <p:tgtEl>
                                          <p:spTgt spid="9"/>
                                        </p:tgtEl>
                                        <p:attrNameLst>
                                          <p:attrName>ppt_x</p:attrName>
                                          <p:attrName>ppt_y</p:attrName>
                                        </p:attrNameLst>
                                      </p:cBhvr>
                                      <p:rCtr x="-9253" y="20556"/>
                                    </p:animMotion>
                                  </p:childTnLst>
                                </p:cTn>
                              </p:par>
                              <p:par>
                                <p:cTn id="54" presetID="42" presetClass="path" presetSubtype="0" accel="50000" decel="50000" fill="hold" grpId="1" nodeType="withEffect">
                                  <p:stCondLst>
                                    <p:cond delay="0"/>
                                  </p:stCondLst>
                                  <p:childTnLst>
                                    <p:animMotion origin="layout" path="M 3.33333E-6 -7.40741E-7 L 0.20017 0.41019 " pathEditMode="relative" rAng="0" ptsTypes="AA">
                                      <p:cBhvr>
                                        <p:cTn id="55" dur="2000" fill="hold"/>
                                        <p:tgtEl>
                                          <p:spTgt spid="10"/>
                                        </p:tgtEl>
                                        <p:attrNameLst>
                                          <p:attrName>ppt_x</p:attrName>
                                          <p:attrName>ppt_y</p:attrName>
                                        </p:attrNameLst>
                                      </p:cBhvr>
                                      <p:rCtr x="10000" y="20509"/>
                                    </p:animMotion>
                                  </p:childTnLst>
                                </p:cTn>
                              </p:par>
                            </p:childTnLst>
                          </p:cTn>
                        </p:par>
                      </p:childTnLst>
                    </p:cTn>
                  </p:par>
                </p:childTnLst>
              </p:cTn>
              <p:nextCondLst>
                <p:cond evt="onClick" delay="0">
                  <p:tgtEl>
                    <p:spTgt spid="14"/>
                  </p:tgtEl>
                </p:cond>
              </p:nextCondLst>
            </p:seq>
          </p:childTnLst>
        </p:cTn>
      </p:par>
    </p:tnLst>
    <p:bldLst>
      <p:bldP spid="7" grpId="0"/>
      <p:bldP spid="7" grpId="1"/>
      <p:bldP spid="8" grpId="0"/>
      <p:bldP spid="8" grpId="1"/>
      <p:bldP spid="9" grpId="0"/>
      <p:bldP spid="9" grpId="1"/>
      <p:bldP spid="10" grpId="0"/>
      <p:bldP spid="10" grpId="1"/>
      <p:bldP spid="12" grpId="0" animBg="1"/>
      <p:bldP spid="12" grpId="1" animBg="1"/>
      <p:bldP spid="12" grpId="2" animBg="1"/>
      <p:bldP spid="13" grpId="0" animBg="1"/>
      <p:bldP spid="13" grpId="1" animBg="1"/>
      <p:bldP spid="13" grpId="2"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Quickfire Examples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1847020" y="801579"/>
                <a:ext cx="5400600"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600" b="0" i="1" smtClean="0">
                          <a:latin typeface="Cambria Math"/>
                        </a:rPr>
                        <m:t>1−</m:t>
                      </m:r>
                      <m:sSup>
                        <m:sSupPr>
                          <m:ctrlPr>
                            <a:rPr lang="en-GB" sz="3600" b="0" i="1" smtClean="0">
                              <a:latin typeface="Cambria Math" panose="02040503050406030204" pitchFamily="18" charset="0"/>
                            </a:rPr>
                          </m:ctrlPr>
                        </m:sSupPr>
                        <m:e>
                          <m:r>
                            <a:rPr lang="en-GB" sz="3600" b="0" i="1" smtClean="0">
                              <a:latin typeface="Cambria Math"/>
                            </a:rPr>
                            <m:t>𝑥</m:t>
                          </m:r>
                        </m:e>
                        <m:sup>
                          <m:r>
                            <a:rPr lang="en-GB" sz="3600" b="0" i="1" smtClean="0">
                              <a:latin typeface="Cambria Math"/>
                            </a:rPr>
                            <m:t>2</m:t>
                          </m:r>
                        </m:sup>
                      </m:sSup>
                      <m:r>
                        <a:rPr lang="en-GB" sz="3600" b="0" i="1" smtClean="0">
                          <a:latin typeface="Cambria Math"/>
                        </a:rPr>
                        <m:t>=(1+</m:t>
                      </m:r>
                      <m:r>
                        <a:rPr lang="en-GB" sz="3600" b="0" i="1" smtClean="0">
                          <a:latin typeface="Cambria Math"/>
                        </a:rPr>
                        <m:t>𝑥</m:t>
                      </m:r>
                      <m:r>
                        <a:rPr lang="en-GB" sz="3600" b="0" i="1" smtClean="0">
                          <a:latin typeface="Cambria Math"/>
                        </a:rPr>
                        <m:t>)(1−</m:t>
                      </m:r>
                      <m:r>
                        <a:rPr lang="en-GB" sz="3600" b="0" i="1" smtClean="0">
                          <a:latin typeface="Cambria Math"/>
                        </a:rPr>
                        <m:t>𝑥</m:t>
                      </m:r>
                      <m:r>
                        <a:rPr lang="en-GB" sz="3600" b="0" i="1" smtClean="0">
                          <a:latin typeface="Cambria Math"/>
                        </a:rPr>
                        <m:t>)</m:t>
                      </m:r>
                    </m:oMath>
                  </m:oMathPara>
                </a14:m>
                <a:endParaRPr lang="en-GB" sz="3600" dirty="0"/>
              </a:p>
            </p:txBody>
          </p:sp>
        </mc:Choice>
        <mc:Fallback xmlns="">
          <p:sp>
            <p:nvSpPr>
              <p:cNvPr id="5" name="TextBox 4"/>
              <p:cNvSpPr txBox="1">
                <a:spLocks noRot="1" noChangeAspect="1" noMove="1" noResize="1" noEditPoints="1" noAdjustHandles="1" noChangeArrowheads="1" noChangeShapeType="1" noTextEdit="1"/>
              </p:cNvSpPr>
              <p:nvPr/>
            </p:nvSpPr>
            <p:spPr>
              <a:xfrm>
                <a:off x="1847020" y="801579"/>
                <a:ext cx="5400600" cy="646331"/>
              </a:xfrm>
              <a:prstGeom prst="rect">
                <a:avLst/>
              </a:prstGeom>
              <a:blipFill rotWithShape="1">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678378" y="1838933"/>
                <a:ext cx="7416824"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3600" b="0" i="1" smtClean="0">
                              <a:latin typeface="Cambria Math" panose="02040503050406030204" pitchFamily="18" charset="0"/>
                            </a:rPr>
                          </m:ctrlPr>
                        </m:sSupPr>
                        <m:e>
                          <m:r>
                            <a:rPr lang="en-GB" sz="3600" b="0" i="1" smtClean="0">
                              <a:latin typeface="Cambria Math"/>
                            </a:rPr>
                            <m:t>𝑦</m:t>
                          </m:r>
                        </m:e>
                        <m:sup>
                          <m:r>
                            <a:rPr lang="en-GB" sz="3600" b="0" i="1" smtClean="0">
                              <a:latin typeface="Cambria Math"/>
                            </a:rPr>
                            <m:t>2</m:t>
                          </m:r>
                        </m:sup>
                      </m:sSup>
                      <m:r>
                        <a:rPr lang="en-GB" sz="3600" b="0" i="1" smtClean="0">
                          <a:latin typeface="Cambria Math"/>
                        </a:rPr>
                        <m:t>−16=(</m:t>
                      </m:r>
                      <m:r>
                        <a:rPr lang="en-GB" sz="3600" b="0" i="1" smtClean="0">
                          <a:latin typeface="Cambria Math"/>
                        </a:rPr>
                        <m:t>𝑦</m:t>
                      </m:r>
                      <m:r>
                        <a:rPr lang="en-GB" sz="3600" b="0" i="1" smtClean="0">
                          <a:latin typeface="Cambria Math"/>
                        </a:rPr>
                        <m:t>+4)(</m:t>
                      </m:r>
                      <m:r>
                        <a:rPr lang="en-GB" sz="3600" b="0" i="1" smtClean="0">
                          <a:latin typeface="Cambria Math"/>
                        </a:rPr>
                        <m:t>𝑦</m:t>
                      </m:r>
                      <m:r>
                        <a:rPr lang="en-GB" sz="3600" b="0" i="1" smtClean="0">
                          <a:latin typeface="Cambria Math"/>
                        </a:rPr>
                        <m:t>−4)</m:t>
                      </m:r>
                    </m:oMath>
                  </m:oMathPara>
                </a14:m>
                <a:endParaRPr lang="en-GB" sz="3600" dirty="0"/>
              </a:p>
            </p:txBody>
          </p:sp>
        </mc:Choice>
        <mc:Fallback xmlns="">
          <p:sp>
            <p:nvSpPr>
              <p:cNvPr id="6" name="TextBox 5"/>
              <p:cNvSpPr txBox="1">
                <a:spLocks noRot="1" noChangeAspect="1" noMove="1" noResize="1" noEditPoints="1" noAdjustHandles="1" noChangeArrowheads="1" noChangeShapeType="1" noTextEdit="1"/>
              </p:cNvSpPr>
              <p:nvPr/>
            </p:nvSpPr>
            <p:spPr>
              <a:xfrm>
                <a:off x="678378" y="1838933"/>
                <a:ext cx="7416824" cy="646331"/>
              </a:xfrm>
              <a:prstGeom prst="rect">
                <a:avLst/>
              </a:prstGeom>
              <a:blipFill rotWithShape="1">
                <a:blip r:embed="rId3"/>
                <a:stretch>
                  <a:fillRect/>
                </a:stretch>
              </a:blipFill>
            </p:spPr>
            <p:txBody>
              <a:bodyPr/>
              <a:lstStyle/>
              <a:p>
                <a:r>
                  <a:rPr lang="en-GB">
                    <a:noFill/>
                  </a:rPr>
                  <a:t> </a:t>
                </a:r>
              </a:p>
            </p:txBody>
          </p:sp>
        </mc:Fallback>
      </mc:AlternateContent>
      <p:sp>
        <p:nvSpPr>
          <p:cNvPr id="8" name="Rectangle 7"/>
          <p:cNvSpPr/>
          <p:nvPr/>
        </p:nvSpPr>
        <p:spPr>
          <a:xfrm>
            <a:off x="4078696" y="770801"/>
            <a:ext cx="3168924" cy="7078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p:cNvSpPr/>
          <p:nvPr/>
        </p:nvSpPr>
        <p:spPr>
          <a:xfrm>
            <a:off x="3993276" y="1777378"/>
            <a:ext cx="3010482" cy="7078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10" name="TextBox 9"/>
              <p:cNvSpPr txBox="1"/>
              <p:nvPr/>
            </p:nvSpPr>
            <p:spPr>
              <a:xfrm>
                <a:off x="1050675" y="2954772"/>
                <a:ext cx="7416824"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3600" b="0" i="1" smtClean="0">
                              <a:latin typeface="Cambria Math" panose="02040503050406030204" pitchFamily="18" charset="0"/>
                            </a:rPr>
                          </m:ctrlPr>
                        </m:sSupPr>
                        <m:e>
                          <m:r>
                            <a:rPr lang="en-GB" sz="3600" b="0" i="1" smtClean="0">
                              <a:latin typeface="Cambria Math"/>
                            </a:rPr>
                            <m:t>𝑥</m:t>
                          </m:r>
                        </m:e>
                        <m:sup>
                          <m:r>
                            <a:rPr lang="en-GB" sz="3600" b="0" i="1" smtClean="0">
                              <a:latin typeface="Cambria Math"/>
                            </a:rPr>
                            <m:t>2</m:t>
                          </m:r>
                        </m:sup>
                      </m:sSup>
                      <m:sSup>
                        <m:sSupPr>
                          <m:ctrlPr>
                            <a:rPr lang="en-GB" sz="3600" b="0" i="1" smtClean="0">
                              <a:latin typeface="Cambria Math" panose="02040503050406030204" pitchFamily="18" charset="0"/>
                            </a:rPr>
                          </m:ctrlPr>
                        </m:sSupPr>
                        <m:e>
                          <m:r>
                            <a:rPr lang="en-GB" sz="3600" b="0" i="1" smtClean="0">
                              <a:latin typeface="Cambria Math"/>
                            </a:rPr>
                            <m:t>𝑦</m:t>
                          </m:r>
                        </m:e>
                        <m:sup>
                          <m:r>
                            <a:rPr lang="en-GB" sz="3600" b="0" i="1" smtClean="0">
                              <a:latin typeface="Cambria Math"/>
                            </a:rPr>
                            <m:t>2</m:t>
                          </m:r>
                        </m:sup>
                      </m:sSup>
                      <m:r>
                        <a:rPr lang="en-GB" sz="3600" b="0" i="1" smtClean="0">
                          <a:latin typeface="Cambria Math"/>
                        </a:rPr>
                        <m:t>−9</m:t>
                      </m:r>
                      <m:sSup>
                        <m:sSupPr>
                          <m:ctrlPr>
                            <a:rPr lang="en-GB" sz="3600" b="0" i="1" smtClean="0">
                              <a:latin typeface="Cambria Math" panose="02040503050406030204" pitchFamily="18" charset="0"/>
                            </a:rPr>
                          </m:ctrlPr>
                        </m:sSupPr>
                        <m:e>
                          <m:r>
                            <a:rPr lang="en-GB" sz="3600" b="0" i="1" smtClean="0">
                              <a:latin typeface="Cambria Math"/>
                            </a:rPr>
                            <m:t>𝑎</m:t>
                          </m:r>
                        </m:e>
                        <m:sup>
                          <m:r>
                            <a:rPr lang="en-GB" sz="3600" b="0" i="1" smtClean="0">
                              <a:latin typeface="Cambria Math"/>
                            </a:rPr>
                            <m:t>2</m:t>
                          </m:r>
                        </m:sup>
                      </m:sSup>
                      <m:r>
                        <a:rPr lang="en-GB" sz="3600" b="0" i="1" smtClean="0">
                          <a:latin typeface="Cambria Math"/>
                        </a:rPr>
                        <m:t>=</m:t>
                      </m:r>
                      <m:d>
                        <m:dPr>
                          <m:ctrlPr>
                            <a:rPr lang="en-GB" sz="3600" b="0" i="1" smtClean="0">
                              <a:latin typeface="Cambria Math" panose="02040503050406030204" pitchFamily="18" charset="0"/>
                            </a:rPr>
                          </m:ctrlPr>
                        </m:dPr>
                        <m:e>
                          <m:r>
                            <a:rPr lang="en-GB" sz="3600" b="0" i="1" smtClean="0">
                              <a:latin typeface="Cambria Math"/>
                            </a:rPr>
                            <m:t>𝑥𝑦</m:t>
                          </m:r>
                          <m:r>
                            <a:rPr lang="en-GB" sz="3600" b="0" i="1" smtClean="0">
                              <a:latin typeface="Cambria Math"/>
                            </a:rPr>
                            <m:t>+3</m:t>
                          </m:r>
                          <m:r>
                            <a:rPr lang="en-GB" sz="3600" b="0" i="1" smtClean="0">
                              <a:latin typeface="Cambria Math"/>
                            </a:rPr>
                            <m:t>𝑎</m:t>
                          </m:r>
                        </m:e>
                      </m:d>
                      <m:d>
                        <m:dPr>
                          <m:ctrlPr>
                            <a:rPr lang="en-GB" sz="3600" b="0" i="1" smtClean="0">
                              <a:latin typeface="Cambria Math" panose="02040503050406030204" pitchFamily="18" charset="0"/>
                            </a:rPr>
                          </m:ctrlPr>
                        </m:dPr>
                        <m:e>
                          <m:r>
                            <a:rPr lang="en-GB" sz="3600" b="0" i="1" smtClean="0">
                              <a:latin typeface="Cambria Math"/>
                            </a:rPr>
                            <m:t>𝑥𝑦</m:t>
                          </m:r>
                          <m:r>
                            <a:rPr lang="en-GB" sz="3600" b="0" i="1" smtClean="0">
                              <a:latin typeface="Cambria Math"/>
                            </a:rPr>
                            <m:t>−3</m:t>
                          </m:r>
                          <m:r>
                            <a:rPr lang="en-GB" sz="3600" b="0" i="1" smtClean="0">
                              <a:latin typeface="Cambria Math"/>
                            </a:rPr>
                            <m:t>𝑎</m:t>
                          </m:r>
                        </m:e>
                      </m:d>
                    </m:oMath>
                  </m:oMathPara>
                </a14:m>
                <a:endParaRPr lang="en-GB" sz="3600" dirty="0"/>
              </a:p>
            </p:txBody>
          </p:sp>
        </mc:Choice>
        <mc:Fallback xmlns="">
          <p:sp>
            <p:nvSpPr>
              <p:cNvPr id="10" name="TextBox 9"/>
              <p:cNvSpPr txBox="1">
                <a:spLocks noRot="1" noChangeAspect="1" noMove="1" noResize="1" noEditPoints="1" noAdjustHandles="1" noChangeArrowheads="1" noChangeShapeType="1" noTextEdit="1"/>
              </p:cNvSpPr>
              <p:nvPr/>
            </p:nvSpPr>
            <p:spPr>
              <a:xfrm>
                <a:off x="1050675" y="2954772"/>
                <a:ext cx="7416824" cy="646331"/>
              </a:xfrm>
              <a:prstGeom prst="rect">
                <a:avLst/>
              </a:prstGeom>
              <a:blipFill rotWithShape="1">
                <a:blip r:embed="rId4"/>
                <a:stretch>
                  <a:fillRect/>
                </a:stretch>
              </a:blipFill>
            </p:spPr>
            <p:txBody>
              <a:bodyPr/>
              <a:lstStyle/>
              <a:p>
                <a:r>
                  <a:rPr lang="en-GB">
                    <a:noFill/>
                  </a:rPr>
                  <a:t> </a:t>
                </a:r>
              </a:p>
            </p:txBody>
          </p:sp>
        </mc:Fallback>
      </mc:AlternateContent>
      <p:sp>
        <p:nvSpPr>
          <p:cNvPr id="12" name="Rectangle 11"/>
          <p:cNvSpPr/>
          <p:nvPr/>
        </p:nvSpPr>
        <p:spPr>
          <a:xfrm>
            <a:off x="4211960" y="2944108"/>
            <a:ext cx="4118310" cy="7078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18" name="TextBox 17"/>
              <p:cNvSpPr txBox="1"/>
              <p:nvPr/>
            </p:nvSpPr>
            <p:spPr>
              <a:xfrm>
                <a:off x="644009" y="5336069"/>
                <a:ext cx="7812650"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600" b="0" i="1" smtClean="0">
                          <a:latin typeface="Cambria Math"/>
                        </a:rPr>
                        <m:t>4</m:t>
                      </m:r>
                      <m:sSup>
                        <m:sSupPr>
                          <m:ctrlPr>
                            <a:rPr lang="en-GB" sz="3600" b="0" i="1" smtClean="0">
                              <a:latin typeface="Cambria Math" panose="02040503050406030204" pitchFamily="18" charset="0"/>
                            </a:rPr>
                          </m:ctrlPr>
                        </m:sSupPr>
                        <m:e>
                          <m:r>
                            <a:rPr lang="en-GB" sz="3600" b="0" i="1" smtClean="0">
                              <a:latin typeface="Cambria Math"/>
                            </a:rPr>
                            <m:t>𝑥</m:t>
                          </m:r>
                        </m:e>
                        <m:sup>
                          <m:r>
                            <a:rPr lang="en-GB" sz="3600" b="0" i="1" smtClean="0">
                              <a:latin typeface="Cambria Math"/>
                            </a:rPr>
                            <m:t>2</m:t>
                          </m:r>
                        </m:sup>
                      </m:sSup>
                      <m:r>
                        <a:rPr lang="en-GB" sz="3600" b="0" i="1" smtClean="0">
                          <a:latin typeface="Cambria Math"/>
                        </a:rPr>
                        <m:t>−9</m:t>
                      </m:r>
                      <m:sSup>
                        <m:sSupPr>
                          <m:ctrlPr>
                            <a:rPr lang="en-GB" sz="3600" b="0" i="1" smtClean="0">
                              <a:latin typeface="Cambria Math" panose="02040503050406030204" pitchFamily="18" charset="0"/>
                            </a:rPr>
                          </m:ctrlPr>
                        </m:sSupPr>
                        <m:e>
                          <m:r>
                            <a:rPr lang="en-GB" sz="3600" b="0" i="1" smtClean="0">
                              <a:latin typeface="Cambria Math"/>
                            </a:rPr>
                            <m:t>𝑦</m:t>
                          </m:r>
                        </m:e>
                        <m:sup>
                          <m:r>
                            <a:rPr lang="en-GB" sz="3600" b="0" i="1" smtClean="0">
                              <a:latin typeface="Cambria Math"/>
                            </a:rPr>
                            <m:t>2</m:t>
                          </m:r>
                        </m:sup>
                      </m:sSup>
                      <m:r>
                        <a:rPr lang="en-GB" sz="3600" b="0" i="1" smtClean="0">
                          <a:latin typeface="Cambria Math"/>
                        </a:rPr>
                        <m:t>=(2</m:t>
                      </m:r>
                      <m:r>
                        <a:rPr lang="en-GB" sz="3600" b="0" i="1" smtClean="0">
                          <a:latin typeface="Cambria Math"/>
                        </a:rPr>
                        <m:t>𝑥</m:t>
                      </m:r>
                      <m:r>
                        <a:rPr lang="en-GB" sz="3600" b="0" i="1" smtClean="0">
                          <a:latin typeface="Cambria Math"/>
                        </a:rPr>
                        <m:t>+3</m:t>
                      </m:r>
                      <m:r>
                        <a:rPr lang="en-GB" sz="3600" b="0" i="1" smtClean="0">
                          <a:latin typeface="Cambria Math"/>
                        </a:rPr>
                        <m:t>𝑦</m:t>
                      </m:r>
                      <m:r>
                        <a:rPr lang="en-GB" sz="3600" b="0" i="1" smtClean="0">
                          <a:latin typeface="Cambria Math"/>
                        </a:rPr>
                        <m:t>)(2</m:t>
                      </m:r>
                      <m:r>
                        <a:rPr lang="en-GB" sz="3600" b="0" i="1" smtClean="0">
                          <a:latin typeface="Cambria Math"/>
                        </a:rPr>
                        <m:t>𝑥</m:t>
                      </m:r>
                      <m:r>
                        <a:rPr lang="en-GB" sz="3600" b="0" i="1" smtClean="0">
                          <a:latin typeface="Cambria Math"/>
                        </a:rPr>
                        <m:t>−3</m:t>
                      </m:r>
                      <m:r>
                        <a:rPr lang="en-GB" sz="3600" b="0" i="1" smtClean="0">
                          <a:latin typeface="Cambria Math"/>
                        </a:rPr>
                        <m:t>𝑦</m:t>
                      </m:r>
                      <m:r>
                        <a:rPr lang="en-GB" sz="3600" b="0" i="1" smtClean="0">
                          <a:latin typeface="Cambria Math"/>
                        </a:rPr>
                        <m:t>)</m:t>
                      </m:r>
                    </m:oMath>
                  </m:oMathPara>
                </a14:m>
                <a:endParaRPr lang="en-GB" sz="3600" dirty="0"/>
              </a:p>
            </p:txBody>
          </p:sp>
        </mc:Choice>
        <mc:Fallback xmlns="">
          <p:sp>
            <p:nvSpPr>
              <p:cNvPr id="18" name="TextBox 17"/>
              <p:cNvSpPr txBox="1">
                <a:spLocks noRot="1" noChangeAspect="1" noMove="1" noResize="1" noEditPoints="1" noAdjustHandles="1" noChangeArrowheads="1" noChangeShapeType="1" noTextEdit="1"/>
              </p:cNvSpPr>
              <p:nvPr/>
            </p:nvSpPr>
            <p:spPr>
              <a:xfrm>
                <a:off x="644009" y="5336069"/>
                <a:ext cx="7812650" cy="646331"/>
              </a:xfrm>
              <a:prstGeom prst="rect">
                <a:avLst/>
              </a:prstGeom>
              <a:blipFill>
                <a:blip r:embed="rId5"/>
                <a:stretch>
                  <a:fillRect/>
                </a:stretch>
              </a:blipFill>
            </p:spPr>
            <p:txBody>
              <a:bodyPr/>
              <a:lstStyle/>
              <a:p>
                <a:r>
                  <a:rPr lang="en-GB">
                    <a:noFill/>
                  </a:rPr>
                  <a:t> </a:t>
                </a:r>
              </a:p>
            </p:txBody>
          </p:sp>
        </mc:Fallback>
      </mc:AlternateContent>
      <p:sp>
        <p:nvSpPr>
          <p:cNvPr id="19" name="Rectangle 18"/>
          <p:cNvSpPr/>
          <p:nvPr/>
        </p:nvSpPr>
        <p:spPr>
          <a:xfrm>
            <a:off x="3894539" y="5301208"/>
            <a:ext cx="4320480" cy="7078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25" name="TextBox 24"/>
              <p:cNvSpPr txBox="1"/>
              <p:nvPr/>
            </p:nvSpPr>
            <p:spPr>
              <a:xfrm>
                <a:off x="678378" y="4006327"/>
                <a:ext cx="7416824"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600" b="0" i="1" smtClean="0">
                          <a:latin typeface="Cambria Math" panose="02040503050406030204" pitchFamily="18" charset="0"/>
                        </a:rPr>
                        <m:t>25−</m:t>
                      </m:r>
                      <m:sSup>
                        <m:sSupPr>
                          <m:ctrlPr>
                            <a:rPr lang="en-GB" sz="3600" b="0" i="1" smtClean="0">
                              <a:latin typeface="Cambria Math" panose="02040503050406030204" pitchFamily="18" charset="0"/>
                            </a:rPr>
                          </m:ctrlPr>
                        </m:sSupPr>
                        <m:e>
                          <m:r>
                            <a:rPr lang="en-GB" sz="3600" b="0" i="1" smtClean="0">
                              <a:latin typeface="Cambria Math" panose="02040503050406030204" pitchFamily="18" charset="0"/>
                            </a:rPr>
                            <m:t>𝑝</m:t>
                          </m:r>
                        </m:e>
                        <m:sup>
                          <m:r>
                            <a:rPr lang="en-GB" sz="3600" b="0" i="1" smtClean="0">
                              <a:latin typeface="Cambria Math" panose="02040503050406030204" pitchFamily="18" charset="0"/>
                            </a:rPr>
                            <m:t>2</m:t>
                          </m:r>
                        </m:sup>
                      </m:sSup>
                      <m:r>
                        <a:rPr lang="en-GB" sz="3600" b="0" i="1" smtClean="0">
                          <a:latin typeface="Cambria Math"/>
                        </a:rPr>
                        <m:t>=(</m:t>
                      </m:r>
                      <m:r>
                        <a:rPr lang="en-GB" sz="3600" b="0" i="1" smtClean="0">
                          <a:latin typeface="Cambria Math" panose="02040503050406030204" pitchFamily="18" charset="0"/>
                        </a:rPr>
                        <m:t>5+</m:t>
                      </m:r>
                      <m:r>
                        <a:rPr lang="en-GB" sz="3600" b="0" i="1" smtClean="0">
                          <a:latin typeface="Cambria Math" panose="02040503050406030204" pitchFamily="18" charset="0"/>
                        </a:rPr>
                        <m:t>𝑝</m:t>
                      </m:r>
                      <m:r>
                        <a:rPr lang="en-GB" sz="3600" b="0" i="1" smtClean="0">
                          <a:latin typeface="Cambria Math"/>
                        </a:rPr>
                        <m:t>)(</m:t>
                      </m:r>
                      <m:r>
                        <a:rPr lang="en-GB" sz="3600" b="0" i="1" smtClean="0">
                          <a:latin typeface="Cambria Math" panose="02040503050406030204" pitchFamily="18" charset="0"/>
                        </a:rPr>
                        <m:t>5−</m:t>
                      </m:r>
                      <m:r>
                        <a:rPr lang="en-GB" sz="3600" b="0" i="1" smtClean="0">
                          <a:latin typeface="Cambria Math" panose="02040503050406030204" pitchFamily="18" charset="0"/>
                        </a:rPr>
                        <m:t>𝑝</m:t>
                      </m:r>
                      <m:r>
                        <a:rPr lang="en-GB" sz="3600" b="0" i="1" smtClean="0">
                          <a:latin typeface="Cambria Math"/>
                        </a:rPr>
                        <m:t>)</m:t>
                      </m:r>
                    </m:oMath>
                  </m:oMathPara>
                </a14:m>
                <a:endParaRPr lang="en-GB" sz="3600" dirty="0"/>
              </a:p>
            </p:txBody>
          </p:sp>
        </mc:Choice>
        <mc:Fallback xmlns="">
          <p:sp>
            <p:nvSpPr>
              <p:cNvPr id="25" name="TextBox 24"/>
              <p:cNvSpPr txBox="1">
                <a:spLocks noRot="1" noChangeAspect="1" noMove="1" noResize="1" noEditPoints="1" noAdjustHandles="1" noChangeArrowheads="1" noChangeShapeType="1" noTextEdit="1"/>
              </p:cNvSpPr>
              <p:nvPr/>
            </p:nvSpPr>
            <p:spPr>
              <a:xfrm>
                <a:off x="678378" y="4006327"/>
                <a:ext cx="7416824" cy="646331"/>
              </a:xfrm>
              <a:prstGeom prst="rect">
                <a:avLst/>
              </a:prstGeom>
              <a:blipFill>
                <a:blip r:embed="rId6"/>
                <a:stretch>
                  <a:fillRect/>
                </a:stretch>
              </a:blipFill>
            </p:spPr>
            <p:txBody>
              <a:bodyPr/>
              <a:lstStyle/>
              <a:p>
                <a:r>
                  <a:rPr lang="en-GB">
                    <a:noFill/>
                  </a:rPr>
                  <a:t> </a:t>
                </a:r>
              </a:p>
            </p:txBody>
          </p:sp>
        </mc:Fallback>
      </mc:AlternateContent>
      <p:sp>
        <p:nvSpPr>
          <p:cNvPr id="26" name="Rectangle 25"/>
          <p:cNvSpPr/>
          <p:nvPr/>
        </p:nvSpPr>
        <p:spPr>
          <a:xfrm>
            <a:off x="3993276" y="4008536"/>
            <a:ext cx="3010482" cy="7078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17" name="TextBox 16"/>
              <p:cNvSpPr txBox="1"/>
              <p:nvPr/>
            </p:nvSpPr>
            <p:spPr>
              <a:xfrm>
                <a:off x="7428593" y="1219806"/>
                <a:ext cx="1572852" cy="147732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Note that order matters.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1−</m:t>
                        </m:r>
                        <m:r>
                          <a:rPr lang="en-GB" b="0" i="1" smtClean="0">
                            <a:latin typeface="Cambria Math" panose="02040503050406030204" pitchFamily="18" charset="0"/>
                          </a:rPr>
                          <m:t>𝑥</m:t>
                        </m:r>
                      </m:e>
                    </m:d>
                  </m:oMath>
                </a14:m>
                <a:r>
                  <a:rPr lang="en-GB" dirty="0"/>
                  <a:t> is not the same as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−1</m:t>
                        </m:r>
                      </m:e>
                    </m:d>
                  </m:oMath>
                </a14:m>
                <a:endParaRPr lang="en-GB" dirty="0"/>
              </a:p>
            </p:txBody>
          </p:sp>
        </mc:Choice>
        <mc:Fallback xmlns="">
          <p:sp>
            <p:nvSpPr>
              <p:cNvPr id="17" name="TextBox 16"/>
              <p:cNvSpPr txBox="1">
                <a:spLocks noRot="1" noChangeAspect="1" noMove="1" noResize="1" noEditPoints="1" noAdjustHandles="1" noChangeArrowheads="1" noChangeShapeType="1" noTextEdit="1"/>
              </p:cNvSpPr>
              <p:nvPr/>
            </p:nvSpPr>
            <p:spPr>
              <a:xfrm>
                <a:off x="7428593" y="1219806"/>
                <a:ext cx="1572852" cy="1477328"/>
              </a:xfrm>
              <a:prstGeom prst="rect">
                <a:avLst/>
              </a:prstGeom>
              <a:blipFill>
                <a:blip r:embed="rId7"/>
                <a:stretch>
                  <a:fillRect l="-2672" t="-1220" r="-2290"/>
                </a:stretch>
              </a:blipFill>
            </p:spPr>
            <p:txBody>
              <a:bodyPr/>
              <a:lstStyle/>
              <a:p>
                <a:r>
                  <a:rPr lang="en-GB">
                    <a:noFill/>
                  </a:rPr>
                  <a:t> </a:t>
                </a:r>
              </a:p>
            </p:txBody>
          </p:sp>
        </mc:Fallback>
      </mc:AlternateContent>
    </p:spTree>
    <p:extLst>
      <p:ext uri="{BB962C8B-B14F-4D97-AF65-F5344CB8AC3E}">
        <p14:creationId xmlns:p14="http://schemas.microsoft.com/office/powerpoint/2010/main" val="35429875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9"/>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9"/>
                                        </p:tgtEl>
                                      </p:cBhvr>
                                    </p:animEffect>
                                    <p:set>
                                      <p:cBhvr>
                                        <p:cTn id="16"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7" restart="whenNotActive" fill="hold" evtFilter="cancelBubble" nodeType="interactiveSeq">
                <p:stCondLst>
                  <p:cond evt="onClick" delay="0">
                    <p:tgtEl>
                      <p:spTgt spid="12"/>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3" restart="whenNotActive" fill="hold" evtFilter="cancelBubble" nodeType="interactiveSeq">
                <p:stCondLst>
                  <p:cond evt="onClick" delay="0">
                    <p:tgtEl>
                      <p:spTgt spid="19"/>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19"/>
                                        </p:tgtEl>
                                      </p:cBhvr>
                                    </p:animEffect>
                                    <p:set>
                                      <p:cBhvr>
                                        <p:cTn id="28"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29" restart="whenNotActive" fill="hold" evtFilter="cancelBubble" nodeType="interactiveSeq">
                <p:stCondLst>
                  <p:cond evt="onClick" delay="0">
                    <p:tgtEl>
                      <p:spTgt spid="26"/>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0" nodeType="clickEffect">
                                  <p:stCondLst>
                                    <p:cond delay="0"/>
                                  </p:stCondLst>
                                  <p:childTnLst>
                                    <p:animEffect transition="out" filter="fade">
                                      <p:cBhvr>
                                        <p:cTn id="33" dur="500"/>
                                        <p:tgtEl>
                                          <p:spTgt spid="26"/>
                                        </p:tgtEl>
                                      </p:cBhvr>
                                    </p:animEffect>
                                    <p:set>
                                      <p:cBhvr>
                                        <p:cTn id="34"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bldLst>
      <p:bldP spid="8" grpId="0" animBg="1"/>
      <p:bldP spid="9" grpId="0" animBg="1"/>
      <p:bldP spid="12" grpId="0" animBg="1"/>
      <p:bldP spid="19" grpId="0" animBg="1"/>
      <p:bldP spid="2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b="1" dirty="0"/>
                <a:t>Extension</a:t>
              </a:r>
              <a:r>
                <a:rPr lang="en-GB" sz="3200" dirty="0"/>
                <a:t> :: Challenge Questions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6" name="TextBox 5"/>
              <p:cNvSpPr txBox="1"/>
              <p:nvPr/>
            </p:nvSpPr>
            <p:spPr>
              <a:xfrm>
                <a:off x="536575" y="818163"/>
                <a:ext cx="8203270" cy="138371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p>
                        <m:sSupPr>
                          <m:ctrlPr>
                            <a:rPr lang="en-GB" sz="2800" b="0" i="1" smtClean="0">
                              <a:latin typeface="Cambria Math" panose="02040503050406030204" pitchFamily="18" charset="0"/>
                            </a:rPr>
                          </m:ctrlPr>
                        </m:sSupPr>
                        <m:e>
                          <m:d>
                            <m:dPr>
                              <m:ctrlPr>
                                <a:rPr lang="en-GB" sz="2800" b="0" i="1" smtClean="0">
                                  <a:latin typeface="Cambria Math" panose="02040503050406030204" pitchFamily="18" charset="0"/>
                                </a:rPr>
                              </m:ctrlPr>
                            </m:dPr>
                            <m:e>
                              <m:r>
                                <a:rPr lang="en-GB" sz="2800" b="0" i="1" smtClean="0">
                                  <a:latin typeface="Cambria Math"/>
                                </a:rPr>
                                <m:t>𝑥</m:t>
                              </m:r>
                              <m:r>
                                <a:rPr lang="en-GB" sz="2800" b="0" i="1" smtClean="0">
                                  <a:latin typeface="Cambria Math"/>
                                </a:rPr>
                                <m:t>+1</m:t>
                              </m:r>
                            </m:e>
                          </m:d>
                        </m:e>
                        <m:sup>
                          <m:r>
                            <a:rPr lang="en-GB" sz="2800" b="0" i="1" smtClean="0">
                              <a:latin typeface="Cambria Math"/>
                            </a:rPr>
                            <m:t>2</m:t>
                          </m:r>
                        </m:sup>
                      </m:sSup>
                      <m:r>
                        <a:rPr lang="en-GB" sz="2800" b="0" i="1" smtClean="0">
                          <a:latin typeface="Cambria Math"/>
                        </a:rPr>
                        <m:t>−</m:t>
                      </m:r>
                      <m:sSup>
                        <m:sSupPr>
                          <m:ctrlPr>
                            <a:rPr lang="en-GB" sz="2800" b="0" i="1" smtClean="0">
                              <a:latin typeface="Cambria Math" panose="02040503050406030204" pitchFamily="18" charset="0"/>
                            </a:rPr>
                          </m:ctrlPr>
                        </m:sSupPr>
                        <m:e>
                          <m:d>
                            <m:dPr>
                              <m:ctrlPr>
                                <a:rPr lang="en-GB" sz="2800" b="0" i="1" smtClean="0">
                                  <a:latin typeface="Cambria Math" panose="02040503050406030204" pitchFamily="18" charset="0"/>
                                </a:rPr>
                              </m:ctrlPr>
                            </m:dPr>
                            <m:e>
                              <m:r>
                                <a:rPr lang="en-GB" sz="2800" b="0" i="1" smtClean="0">
                                  <a:latin typeface="Cambria Math"/>
                                </a:rPr>
                                <m:t>𝑥</m:t>
                              </m:r>
                              <m:r>
                                <a:rPr lang="en-GB" sz="2800" b="0" i="1" smtClean="0">
                                  <a:latin typeface="Cambria Math"/>
                                </a:rPr>
                                <m:t>−1</m:t>
                              </m:r>
                            </m:e>
                          </m:d>
                        </m:e>
                        <m:sup>
                          <m:r>
                            <a:rPr lang="en-GB" sz="2800" b="0" i="1" smtClean="0">
                              <a:latin typeface="Cambria Math"/>
                            </a:rPr>
                            <m:t>2</m:t>
                          </m:r>
                        </m:sup>
                      </m:sSup>
                      <m:r>
                        <a:rPr lang="en-GB" sz="2800" b="1" i="1" smtClean="0">
                          <a:latin typeface="Cambria Math"/>
                        </a:rPr>
                        <m:t>=</m:t>
                      </m:r>
                      <m:d>
                        <m:dPr>
                          <m:ctrlPr>
                            <a:rPr lang="en-GB" sz="2800" b="1" i="1" smtClean="0">
                              <a:latin typeface="Cambria Math" panose="02040503050406030204" pitchFamily="18" charset="0"/>
                            </a:rPr>
                          </m:ctrlPr>
                        </m:dPr>
                        <m:e>
                          <m:d>
                            <m:dPr>
                              <m:begChr m:val="["/>
                              <m:endChr m:val="]"/>
                              <m:ctrlPr>
                                <a:rPr lang="en-GB" sz="2800" b="1" i="1" smtClean="0">
                                  <a:latin typeface="Cambria Math" panose="02040503050406030204" pitchFamily="18" charset="0"/>
                                </a:rPr>
                              </m:ctrlPr>
                            </m:dPr>
                            <m:e>
                              <m:r>
                                <a:rPr lang="en-GB" sz="2800" b="1" i="1" smtClean="0">
                                  <a:latin typeface="Cambria Math" panose="02040503050406030204" pitchFamily="18" charset="0"/>
                                </a:rPr>
                                <m:t>𝒙</m:t>
                              </m:r>
                              <m:r>
                                <a:rPr lang="en-GB" sz="2800" b="1" i="1" smtClean="0">
                                  <a:latin typeface="Cambria Math" panose="02040503050406030204" pitchFamily="18" charset="0"/>
                                </a:rPr>
                                <m:t>+</m:t>
                              </m:r>
                              <m:r>
                                <a:rPr lang="en-GB" sz="2800" b="1" i="1" smtClean="0">
                                  <a:latin typeface="Cambria Math" panose="02040503050406030204" pitchFamily="18" charset="0"/>
                                </a:rPr>
                                <m:t>𝟏</m:t>
                              </m:r>
                            </m:e>
                          </m:d>
                          <m:r>
                            <a:rPr lang="en-GB" sz="2800" b="1" i="1" smtClean="0">
                              <a:latin typeface="Cambria Math" panose="02040503050406030204" pitchFamily="18" charset="0"/>
                            </a:rPr>
                            <m:t>+</m:t>
                          </m:r>
                          <m:d>
                            <m:dPr>
                              <m:begChr m:val="["/>
                              <m:endChr m:val="]"/>
                              <m:ctrlPr>
                                <a:rPr lang="en-GB" sz="2800" b="1" i="1" smtClean="0">
                                  <a:latin typeface="Cambria Math" panose="02040503050406030204" pitchFamily="18" charset="0"/>
                                </a:rPr>
                              </m:ctrlPr>
                            </m:dPr>
                            <m:e>
                              <m:r>
                                <a:rPr lang="en-GB" sz="2800" b="1" i="1" smtClean="0">
                                  <a:latin typeface="Cambria Math" panose="02040503050406030204" pitchFamily="18" charset="0"/>
                                </a:rPr>
                                <m:t>𝒙</m:t>
                              </m:r>
                              <m:r>
                                <a:rPr lang="en-GB" sz="2800" b="1" i="1" smtClean="0">
                                  <a:latin typeface="Cambria Math" panose="02040503050406030204" pitchFamily="18" charset="0"/>
                                </a:rPr>
                                <m:t>−</m:t>
                              </m:r>
                              <m:r>
                                <a:rPr lang="en-GB" sz="2800" b="1" i="1" smtClean="0">
                                  <a:latin typeface="Cambria Math" panose="02040503050406030204" pitchFamily="18" charset="0"/>
                                </a:rPr>
                                <m:t>𝟏</m:t>
                              </m:r>
                            </m:e>
                          </m:d>
                        </m:e>
                      </m:d>
                      <m:d>
                        <m:dPr>
                          <m:ctrlPr>
                            <a:rPr lang="en-GB" sz="2800" b="1" i="1" smtClean="0">
                              <a:latin typeface="Cambria Math" panose="02040503050406030204" pitchFamily="18" charset="0"/>
                            </a:rPr>
                          </m:ctrlPr>
                        </m:dPr>
                        <m:e>
                          <m:d>
                            <m:dPr>
                              <m:begChr m:val="["/>
                              <m:endChr m:val="]"/>
                              <m:ctrlPr>
                                <a:rPr lang="en-GB" sz="2800" b="1" i="1" smtClean="0">
                                  <a:latin typeface="Cambria Math" panose="02040503050406030204" pitchFamily="18" charset="0"/>
                                </a:rPr>
                              </m:ctrlPr>
                            </m:dPr>
                            <m:e>
                              <m:r>
                                <a:rPr lang="en-GB" sz="2800" b="1" i="1" smtClean="0">
                                  <a:latin typeface="Cambria Math" panose="02040503050406030204" pitchFamily="18" charset="0"/>
                                </a:rPr>
                                <m:t>𝒙</m:t>
                              </m:r>
                              <m:r>
                                <a:rPr lang="en-GB" sz="2800" b="1" i="1" smtClean="0">
                                  <a:latin typeface="Cambria Math" panose="02040503050406030204" pitchFamily="18" charset="0"/>
                                </a:rPr>
                                <m:t>+</m:t>
                              </m:r>
                              <m:r>
                                <a:rPr lang="en-GB" sz="2800" b="1" i="1" smtClean="0">
                                  <a:latin typeface="Cambria Math" panose="02040503050406030204" pitchFamily="18" charset="0"/>
                                </a:rPr>
                                <m:t>𝟏</m:t>
                              </m:r>
                            </m:e>
                          </m:d>
                          <m:r>
                            <a:rPr lang="en-GB" sz="2800" b="1" i="1" smtClean="0">
                              <a:latin typeface="Cambria Math" panose="02040503050406030204" pitchFamily="18" charset="0"/>
                            </a:rPr>
                            <m:t>−</m:t>
                          </m:r>
                          <m:d>
                            <m:dPr>
                              <m:begChr m:val="["/>
                              <m:endChr m:val="]"/>
                              <m:ctrlPr>
                                <a:rPr lang="en-GB" sz="2800" b="1" i="1" smtClean="0">
                                  <a:latin typeface="Cambria Math" panose="02040503050406030204" pitchFamily="18" charset="0"/>
                                </a:rPr>
                              </m:ctrlPr>
                            </m:dPr>
                            <m:e>
                              <m:r>
                                <a:rPr lang="en-GB" sz="2800" b="1" i="1" smtClean="0">
                                  <a:latin typeface="Cambria Math" panose="02040503050406030204" pitchFamily="18" charset="0"/>
                                </a:rPr>
                                <m:t>𝒙</m:t>
                              </m:r>
                              <m:r>
                                <a:rPr lang="en-GB" sz="2800" b="1" i="1" smtClean="0">
                                  <a:latin typeface="Cambria Math" panose="02040503050406030204" pitchFamily="18" charset="0"/>
                                </a:rPr>
                                <m:t>−</m:t>
                              </m:r>
                              <m:r>
                                <a:rPr lang="en-GB" sz="2800" b="1" i="1" smtClean="0">
                                  <a:latin typeface="Cambria Math" panose="02040503050406030204" pitchFamily="18" charset="0"/>
                                </a:rPr>
                                <m:t>𝟏</m:t>
                              </m:r>
                            </m:e>
                          </m:d>
                        </m:e>
                      </m:d>
                    </m:oMath>
                    <m:oMath xmlns:m="http://schemas.openxmlformats.org/officeDocument/2006/math">
                      <m:r>
                        <a:rPr lang="en-GB" sz="2800" b="1" i="1" smtClean="0">
                          <a:latin typeface="Cambria Math" panose="02040503050406030204" pitchFamily="18" charset="0"/>
                        </a:rPr>
                        <m:t>=</m:t>
                      </m:r>
                      <m:r>
                        <a:rPr lang="en-GB" sz="2800" b="1" i="1" smtClean="0">
                          <a:latin typeface="Cambria Math" panose="02040503050406030204" pitchFamily="18" charset="0"/>
                        </a:rPr>
                        <m:t>𝟐</m:t>
                      </m:r>
                      <m:r>
                        <a:rPr lang="en-GB" sz="2800" b="1" i="1" smtClean="0">
                          <a:latin typeface="Cambria Math" panose="02040503050406030204" pitchFamily="18" charset="0"/>
                        </a:rPr>
                        <m:t>𝒙</m:t>
                      </m:r>
                      <m:r>
                        <a:rPr lang="en-GB" sz="2800" b="1" i="1" smtClean="0">
                          <a:latin typeface="Cambria Math" panose="02040503050406030204" pitchFamily="18" charset="0"/>
                        </a:rPr>
                        <m:t>×</m:t>
                      </m:r>
                      <m:r>
                        <a:rPr lang="en-GB" sz="2800" b="1" i="1" smtClean="0">
                          <a:latin typeface="Cambria Math" panose="02040503050406030204" pitchFamily="18" charset="0"/>
                        </a:rPr>
                        <m:t>𝟐</m:t>
                      </m:r>
                      <m:r>
                        <a:rPr lang="en-GB" sz="2800" b="1" i="1" smtClean="0">
                          <a:latin typeface="Cambria Math" panose="02040503050406030204" pitchFamily="18" charset="0"/>
                        </a:rPr>
                        <m:t>=</m:t>
                      </m:r>
                      <m:r>
                        <a:rPr lang="en-GB" sz="2800" b="1" i="1" smtClean="0">
                          <a:latin typeface="Cambria Math" panose="02040503050406030204" pitchFamily="18" charset="0"/>
                        </a:rPr>
                        <m:t>𝟒</m:t>
                      </m:r>
                      <m:r>
                        <a:rPr lang="en-GB" sz="2800" b="1" i="1" smtClean="0">
                          <a:latin typeface="Cambria Math" panose="02040503050406030204" pitchFamily="18" charset="0"/>
                        </a:rPr>
                        <m:t>𝒙</m:t>
                      </m:r>
                    </m:oMath>
                  </m:oMathPara>
                </a14:m>
                <a:endParaRPr lang="en-GB" sz="2800" b="1" dirty="0"/>
              </a:p>
            </p:txBody>
          </p:sp>
        </mc:Choice>
        <mc:Fallback xmlns="">
          <p:sp>
            <p:nvSpPr>
              <p:cNvPr id="6" name="TextBox 5"/>
              <p:cNvSpPr txBox="1">
                <a:spLocks noRot="1" noChangeAspect="1" noMove="1" noResize="1" noEditPoints="1" noAdjustHandles="1" noChangeArrowheads="1" noChangeShapeType="1" noTextEdit="1"/>
              </p:cNvSpPr>
              <p:nvPr/>
            </p:nvSpPr>
            <p:spPr>
              <a:xfrm>
                <a:off x="536575" y="818163"/>
                <a:ext cx="8203270" cy="1383712"/>
              </a:xfrm>
              <a:prstGeom prst="rect">
                <a:avLst/>
              </a:prstGeom>
              <a:blipFill>
                <a:blip r:embed="rId2"/>
                <a:stretch>
                  <a:fillRect/>
                </a:stretch>
              </a:blipFill>
            </p:spPr>
            <p:txBody>
              <a:bodyPr/>
              <a:lstStyle/>
              <a:p>
                <a:r>
                  <a:rPr lang="en-GB">
                    <a:noFill/>
                  </a:rPr>
                  <a:t> </a:t>
                </a:r>
              </a:p>
            </p:txBody>
          </p:sp>
        </mc:Fallback>
      </mc:AlternateContent>
      <p:sp>
        <p:nvSpPr>
          <p:cNvPr id="9" name="Rectangle 8"/>
          <p:cNvSpPr/>
          <p:nvPr/>
        </p:nvSpPr>
        <p:spPr>
          <a:xfrm>
            <a:off x="996972" y="1305198"/>
            <a:ext cx="5927703" cy="8474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10" name="TextBox 9"/>
              <p:cNvSpPr txBox="1"/>
              <p:nvPr/>
            </p:nvSpPr>
            <p:spPr>
              <a:xfrm>
                <a:off x="449540" y="2422447"/>
                <a:ext cx="9027438" cy="95282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800" b="0" i="1" smtClean="0">
                          <a:latin typeface="Cambria Math"/>
                        </a:rPr>
                        <m:t>49−</m:t>
                      </m:r>
                      <m:sSup>
                        <m:sSupPr>
                          <m:ctrlPr>
                            <a:rPr lang="en-GB" sz="2800" b="0" i="1" smtClean="0">
                              <a:latin typeface="Cambria Math" panose="02040503050406030204" pitchFamily="18" charset="0"/>
                            </a:rPr>
                          </m:ctrlPr>
                        </m:sSupPr>
                        <m:e>
                          <m:d>
                            <m:dPr>
                              <m:ctrlPr>
                                <a:rPr lang="en-GB" sz="2800" b="0" i="1" smtClean="0">
                                  <a:latin typeface="Cambria Math" panose="02040503050406030204" pitchFamily="18" charset="0"/>
                                </a:rPr>
                              </m:ctrlPr>
                            </m:dPr>
                            <m:e>
                              <m:r>
                                <a:rPr lang="en-GB" sz="2800" b="0" i="1" smtClean="0">
                                  <a:latin typeface="Cambria Math"/>
                                </a:rPr>
                                <m:t>1−</m:t>
                              </m:r>
                              <m:r>
                                <a:rPr lang="en-GB" sz="2800" b="0" i="1" smtClean="0">
                                  <a:latin typeface="Cambria Math"/>
                                </a:rPr>
                                <m:t>𝑥</m:t>
                              </m:r>
                            </m:e>
                          </m:d>
                        </m:e>
                        <m:sup>
                          <m:r>
                            <a:rPr lang="en-GB" sz="2800" b="0" i="1" smtClean="0">
                              <a:latin typeface="Cambria Math"/>
                            </a:rPr>
                            <m:t>2</m:t>
                          </m:r>
                        </m:sup>
                      </m:sSup>
                      <m:r>
                        <a:rPr lang="en-GB" sz="2800" b="1" i="1" smtClean="0">
                          <a:latin typeface="Cambria Math" panose="02040503050406030204" pitchFamily="18" charset="0"/>
                        </a:rPr>
                        <m:t>=</m:t>
                      </m:r>
                      <m:d>
                        <m:dPr>
                          <m:ctrlPr>
                            <a:rPr lang="en-GB" sz="2800" b="1" i="1" smtClean="0">
                              <a:latin typeface="Cambria Math" panose="02040503050406030204" pitchFamily="18" charset="0"/>
                            </a:rPr>
                          </m:ctrlPr>
                        </m:dPr>
                        <m:e>
                          <m:r>
                            <a:rPr lang="en-GB" sz="2800" b="1" i="1" smtClean="0">
                              <a:latin typeface="Cambria Math" panose="02040503050406030204" pitchFamily="18" charset="0"/>
                            </a:rPr>
                            <m:t>𝟕</m:t>
                          </m:r>
                          <m:r>
                            <a:rPr lang="en-GB" sz="2800" b="1" i="1" smtClean="0">
                              <a:latin typeface="Cambria Math" panose="02040503050406030204" pitchFamily="18" charset="0"/>
                            </a:rPr>
                            <m:t>+</m:t>
                          </m:r>
                          <m:d>
                            <m:dPr>
                              <m:begChr m:val="["/>
                              <m:endChr m:val="]"/>
                              <m:ctrlPr>
                                <a:rPr lang="en-GB" sz="2800" b="1" i="1" smtClean="0">
                                  <a:latin typeface="Cambria Math" panose="02040503050406030204" pitchFamily="18" charset="0"/>
                                </a:rPr>
                              </m:ctrlPr>
                            </m:dPr>
                            <m:e>
                              <m:r>
                                <a:rPr lang="en-GB" sz="2800" b="1" i="1" smtClean="0">
                                  <a:latin typeface="Cambria Math" panose="02040503050406030204" pitchFamily="18" charset="0"/>
                                </a:rPr>
                                <m:t>𝟏</m:t>
                              </m:r>
                              <m:r>
                                <a:rPr lang="en-GB" sz="2800" b="1" i="1" smtClean="0">
                                  <a:latin typeface="Cambria Math" panose="02040503050406030204" pitchFamily="18" charset="0"/>
                                </a:rPr>
                                <m:t>−</m:t>
                              </m:r>
                              <m:r>
                                <a:rPr lang="en-GB" sz="2800" b="1" i="1" smtClean="0">
                                  <a:latin typeface="Cambria Math" panose="02040503050406030204" pitchFamily="18" charset="0"/>
                                </a:rPr>
                                <m:t>𝒙</m:t>
                              </m:r>
                            </m:e>
                          </m:d>
                        </m:e>
                      </m:d>
                      <m:d>
                        <m:dPr>
                          <m:ctrlPr>
                            <a:rPr lang="en-GB" sz="2800" b="1" i="1" smtClean="0">
                              <a:latin typeface="Cambria Math" panose="02040503050406030204" pitchFamily="18" charset="0"/>
                            </a:rPr>
                          </m:ctrlPr>
                        </m:dPr>
                        <m:e>
                          <m:r>
                            <a:rPr lang="en-GB" sz="2800" b="1" i="1" smtClean="0">
                              <a:latin typeface="Cambria Math" panose="02040503050406030204" pitchFamily="18" charset="0"/>
                            </a:rPr>
                            <m:t>𝟕</m:t>
                          </m:r>
                          <m:r>
                            <a:rPr lang="en-GB" sz="2800" b="1" i="1" smtClean="0">
                              <a:latin typeface="Cambria Math" panose="02040503050406030204" pitchFamily="18" charset="0"/>
                            </a:rPr>
                            <m:t>−</m:t>
                          </m:r>
                          <m:d>
                            <m:dPr>
                              <m:begChr m:val="["/>
                              <m:endChr m:val="]"/>
                              <m:ctrlPr>
                                <a:rPr lang="en-GB" sz="2800" b="1" i="1" smtClean="0">
                                  <a:latin typeface="Cambria Math" panose="02040503050406030204" pitchFamily="18" charset="0"/>
                                </a:rPr>
                              </m:ctrlPr>
                            </m:dPr>
                            <m:e>
                              <m:r>
                                <a:rPr lang="en-GB" sz="2800" b="1" i="1" smtClean="0">
                                  <a:latin typeface="Cambria Math" panose="02040503050406030204" pitchFamily="18" charset="0"/>
                                </a:rPr>
                                <m:t>𝟏</m:t>
                              </m:r>
                              <m:r>
                                <a:rPr lang="en-GB" sz="2800" b="1" i="1" smtClean="0">
                                  <a:latin typeface="Cambria Math" panose="02040503050406030204" pitchFamily="18" charset="0"/>
                                </a:rPr>
                                <m:t>−</m:t>
                              </m:r>
                              <m:r>
                                <a:rPr lang="en-GB" sz="2800" b="1" i="1" smtClean="0">
                                  <a:latin typeface="Cambria Math" panose="02040503050406030204" pitchFamily="18" charset="0"/>
                                </a:rPr>
                                <m:t>𝒙</m:t>
                              </m:r>
                            </m:e>
                          </m:d>
                        </m:e>
                      </m:d>
                      <m:r>
                        <a:rPr lang="en-GB" sz="2800" b="1" i="1" smtClean="0">
                          <a:latin typeface="Cambria Math" panose="02040503050406030204" pitchFamily="18" charset="0"/>
                        </a:rPr>
                        <m:t> </m:t>
                      </m:r>
                    </m:oMath>
                    <m:oMath xmlns:m="http://schemas.openxmlformats.org/officeDocument/2006/math">
                      <m:r>
                        <a:rPr lang="en-GB" sz="2800" b="1" i="1" smtClean="0">
                          <a:latin typeface="Cambria Math" panose="02040503050406030204" pitchFamily="18" charset="0"/>
                        </a:rPr>
                        <m:t>                            </m:t>
                      </m:r>
                      <m:r>
                        <a:rPr lang="en-GB" sz="2800" b="1" i="1" smtClean="0">
                          <a:latin typeface="Cambria Math"/>
                        </a:rPr>
                        <m:t>=(</m:t>
                      </m:r>
                      <m:r>
                        <a:rPr lang="en-GB" sz="2800" b="1" i="1" smtClean="0">
                          <a:latin typeface="Cambria Math"/>
                        </a:rPr>
                        <m:t>𝟖</m:t>
                      </m:r>
                      <m:r>
                        <a:rPr lang="en-GB" sz="2800" b="1" i="1" smtClean="0">
                          <a:latin typeface="Cambria Math"/>
                        </a:rPr>
                        <m:t>−</m:t>
                      </m:r>
                      <m:r>
                        <a:rPr lang="en-GB" sz="2800" b="1" i="1" smtClean="0">
                          <a:latin typeface="Cambria Math"/>
                        </a:rPr>
                        <m:t>𝒙</m:t>
                      </m:r>
                      <m:r>
                        <a:rPr lang="en-GB" sz="2800" b="1" i="1" smtClean="0">
                          <a:latin typeface="Cambria Math"/>
                        </a:rPr>
                        <m:t>)(</m:t>
                      </m:r>
                      <m:r>
                        <a:rPr lang="en-GB" sz="2800" b="1" i="1" smtClean="0">
                          <a:latin typeface="Cambria Math"/>
                        </a:rPr>
                        <m:t>𝟔</m:t>
                      </m:r>
                      <m:r>
                        <a:rPr lang="en-GB" sz="2800" b="1" i="1" smtClean="0">
                          <a:latin typeface="Cambria Math"/>
                        </a:rPr>
                        <m:t>+</m:t>
                      </m:r>
                      <m:r>
                        <a:rPr lang="en-GB" sz="2800" b="1" i="1" smtClean="0">
                          <a:latin typeface="Cambria Math"/>
                        </a:rPr>
                        <m:t>𝒙</m:t>
                      </m:r>
                      <m:r>
                        <a:rPr lang="en-GB" sz="2800" b="1" i="1" smtClean="0">
                          <a:latin typeface="Cambria Math"/>
                        </a:rPr>
                        <m:t>)</m:t>
                      </m:r>
                    </m:oMath>
                  </m:oMathPara>
                </a14:m>
                <a:endParaRPr lang="en-GB" sz="2800" b="1" dirty="0"/>
              </a:p>
            </p:txBody>
          </p:sp>
        </mc:Choice>
        <mc:Fallback xmlns="">
          <p:sp>
            <p:nvSpPr>
              <p:cNvPr id="10" name="TextBox 9"/>
              <p:cNvSpPr txBox="1">
                <a:spLocks noRot="1" noChangeAspect="1" noMove="1" noResize="1" noEditPoints="1" noAdjustHandles="1" noChangeArrowheads="1" noChangeShapeType="1" noTextEdit="1"/>
              </p:cNvSpPr>
              <p:nvPr/>
            </p:nvSpPr>
            <p:spPr>
              <a:xfrm>
                <a:off x="449540" y="2422447"/>
                <a:ext cx="9027438" cy="952825"/>
              </a:xfrm>
              <a:prstGeom prst="rect">
                <a:avLst/>
              </a:prstGeom>
              <a:blipFill>
                <a:blip r:embed="rId3"/>
                <a:stretch>
                  <a:fillRect/>
                </a:stretch>
              </a:blipFill>
            </p:spPr>
            <p:txBody>
              <a:bodyPr/>
              <a:lstStyle/>
              <a:p>
                <a:r>
                  <a:rPr lang="en-GB">
                    <a:noFill/>
                  </a:rPr>
                  <a:t> </a:t>
                </a:r>
              </a:p>
            </p:txBody>
          </p:sp>
        </mc:Fallback>
      </mc:AlternateContent>
      <p:sp>
        <p:nvSpPr>
          <p:cNvPr id="12" name="Rectangle 11"/>
          <p:cNvSpPr/>
          <p:nvPr/>
        </p:nvSpPr>
        <p:spPr>
          <a:xfrm>
            <a:off x="3076575" y="2500828"/>
            <a:ext cx="4254500" cy="85832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14" name="TextBox 13"/>
              <p:cNvSpPr txBox="1"/>
              <p:nvPr/>
            </p:nvSpPr>
            <p:spPr>
              <a:xfrm>
                <a:off x="215900" y="3560564"/>
                <a:ext cx="862330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2800" b="0" i="1" smtClean="0">
                              <a:latin typeface="Cambria Math" panose="02040503050406030204" pitchFamily="18" charset="0"/>
                            </a:rPr>
                          </m:ctrlPr>
                        </m:sSupPr>
                        <m:e>
                          <m:r>
                            <a:rPr lang="en-GB" sz="2800" b="0" i="1" smtClean="0">
                              <a:latin typeface="Cambria Math"/>
                            </a:rPr>
                            <m:t>51</m:t>
                          </m:r>
                        </m:e>
                        <m:sup>
                          <m:r>
                            <a:rPr lang="en-GB" sz="2800" b="0" i="1" smtClean="0">
                              <a:latin typeface="Cambria Math"/>
                            </a:rPr>
                            <m:t>2</m:t>
                          </m:r>
                        </m:sup>
                      </m:sSup>
                      <m:r>
                        <a:rPr lang="en-GB" sz="2800" b="0" i="1" smtClean="0">
                          <a:latin typeface="Cambria Math"/>
                        </a:rPr>
                        <m:t>−</m:t>
                      </m:r>
                      <m:sSup>
                        <m:sSupPr>
                          <m:ctrlPr>
                            <a:rPr lang="en-GB" sz="2800" b="0" i="1" smtClean="0">
                              <a:latin typeface="Cambria Math" panose="02040503050406030204" pitchFamily="18" charset="0"/>
                            </a:rPr>
                          </m:ctrlPr>
                        </m:sSupPr>
                        <m:e>
                          <m:r>
                            <a:rPr lang="en-GB" sz="2800" b="0" i="1" smtClean="0">
                              <a:latin typeface="Cambria Math"/>
                            </a:rPr>
                            <m:t>49</m:t>
                          </m:r>
                        </m:e>
                        <m:sup>
                          <m:r>
                            <a:rPr lang="en-GB" sz="2800" b="0" i="1" smtClean="0">
                              <a:latin typeface="Cambria Math"/>
                            </a:rPr>
                            <m:t>2</m:t>
                          </m:r>
                        </m:sup>
                      </m:sSup>
                      <m:r>
                        <a:rPr lang="en-GB" sz="2800" b="0" i="1" smtClean="0">
                          <a:latin typeface="Cambria Math"/>
                        </a:rPr>
                        <m:t>=</m:t>
                      </m:r>
                      <m:d>
                        <m:dPr>
                          <m:ctrlPr>
                            <a:rPr lang="en-GB" sz="2800" b="1" i="1" smtClean="0">
                              <a:latin typeface="Cambria Math" panose="02040503050406030204" pitchFamily="18" charset="0"/>
                            </a:rPr>
                          </m:ctrlPr>
                        </m:dPr>
                        <m:e>
                          <m:r>
                            <a:rPr lang="en-GB" sz="2800" b="1" i="1" smtClean="0">
                              <a:latin typeface="Cambria Math" panose="02040503050406030204" pitchFamily="18" charset="0"/>
                            </a:rPr>
                            <m:t>𝟓𝟏</m:t>
                          </m:r>
                          <m:r>
                            <a:rPr lang="en-GB" sz="2800" b="1" i="1" smtClean="0">
                              <a:latin typeface="Cambria Math" panose="02040503050406030204" pitchFamily="18" charset="0"/>
                            </a:rPr>
                            <m:t>+</m:t>
                          </m:r>
                          <m:r>
                            <a:rPr lang="en-GB" sz="2800" b="1" i="1" smtClean="0">
                              <a:latin typeface="Cambria Math" panose="02040503050406030204" pitchFamily="18" charset="0"/>
                            </a:rPr>
                            <m:t>𝟒𝟗</m:t>
                          </m:r>
                        </m:e>
                      </m:d>
                      <m:d>
                        <m:dPr>
                          <m:ctrlPr>
                            <a:rPr lang="en-GB" sz="2800" b="1" i="1" smtClean="0">
                              <a:latin typeface="Cambria Math" panose="02040503050406030204" pitchFamily="18" charset="0"/>
                            </a:rPr>
                          </m:ctrlPr>
                        </m:dPr>
                        <m:e>
                          <m:r>
                            <a:rPr lang="en-GB" sz="2800" b="1" i="1" smtClean="0">
                              <a:latin typeface="Cambria Math" panose="02040503050406030204" pitchFamily="18" charset="0"/>
                            </a:rPr>
                            <m:t>𝟓𝟏</m:t>
                          </m:r>
                          <m:r>
                            <a:rPr lang="en-GB" sz="2800" b="1" i="1" smtClean="0">
                              <a:latin typeface="Cambria Math" panose="02040503050406030204" pitchFamily="18" charset="0"/>
                            </a:rPr>
                            <m:t>−</m:t>
                          </m:r>
                          <m:r>
                            <a:rPr lang="en-GB" sz="2800" b="1" i="1" smtClean="0">
                              <a:latin typeface="Cambria Math" panose="02040503050406030204" pitchFamily="18" charset="0"/>
                            </a:rPr>
                            <m:t>𝟒𝟗</m:t>
                          </m:r>
                        </m:e>
                      </m:d>
                      <m:r>
                        <a:rPr lang="en-GB" sz="2800" b="1" i="1" smtClean="0">
                          <a:latin typeface="Cambria Math" panose="02040503050406030204" pitchFamily="18" charset="0"/>
                        </a:rPr>
                        <m:t>=</m:t>
                      </m:r>
                      <m:r>
                        <a:rPr lang="en-GB" sz="2800" b="1" i="1" smtClean="0">
                          <a:latin typeface="Cambria Math" panose="02040503050406030204" pitchFamily="18" charset="0"/>
                        </a:rPr>
                        <m:t>𝟏𝟎𝟎</m:t>
                      </m:r>
                      <m:r>
                        <a:rPr lang="en-GB" sz="2800" b="1" i="1" smtClean="0">
                          <a:latin typeface="Cambria Math" panose="02040503050406030204" pitchFamily="18" charset="0"/>
                        </a:rPr>
                        <m:t>×</m:t>
                      </m:r>
                      <m:r>
                        <a:rPr lang="en-GB" sz="2800" b="1" i="1" smtClean="0">
                          <a:latin typeface="Cambria Math" panose="02040503050406030204" pitchFamily="18" charset="0"/>
                        </a:rPr>
                        <m:t>𝟐</m:t>
                      </m:r>
                      <m:r>
                        <a:rPr lang="en-GB" sz="2800" b="1" i="1" smtClean="0">
                          <a:latin typeface="Cambria Math" panose="02040503050406030204" pitchFamily="18" charset="0"/>
                        </a:rPr>
                        <m:t>=</m:t>
                      </m:r>
                      <m:r>
                        <a:rPr lang="en-GB" sz="2800" b="1" i="1" smtClean="0">
                          <a:latin typeface="Cambria Math" panose="02040503050406030204" pitchFamily="18" charset="0"/>
                        </a:rPr>
                        <m:t>𝟐𝟎𝟎</m:t>
                      </m:r>
                    </m:oMath>
                  </m:oMathPara>
                </a14:m>
                <a:endParaRPr lang="en-GB" sz="2800" b="1" dirty="0"/>
              </a:p>
            </p:txBody>
          </p:sp>
        </mc:Choice>
        <mc:Fallback xmlns="">
          <p:sp>
            <p:nvSpPr>
              <p:cNvPr id="14" name="TextBox 13"/>
              <p:cNvSpPr txBox="1">
                <a:spLocks noRot="1" noChangeAspect="1" noMove="1" noResize="1" noEditPoints="1" noAdjustHandles="1" noChangeArrowheads="1" noChangeShapeType="1" noTextEdit="1"/>
              </p:cNvSpPr>
              <p:nvPr/>
            </p:nvSpPr>
            <p:spPr>
              <a:xfrm>
                <a:off x="215900" y="3560564"/>
                <a:ext cx="8623300" cy="523220"/>
              </a:xfrm>
              <a:prstGeom prst="rect">
                <a:avLst/>
              </a:prstGeom>
              <a:blipFill>
                <a:blip r:embed="rId4"/>
                <a:stretch>
                  <a:fillRect/>
                </a:stretch>
              </a:blipFill>
            </p:spPr>
            <p:txBody>
              <a:bodyPr/>
              <a:lstStyle/>
              <a:p>
                <a:r>
                  <a:rPr lang="en-GB">
                    <a:noFill/>
                  </a:rPr>
                  <a:t> </a:t>
                </a:r>
              </a:p>
            </p:txBody>
          </p:sp>
        </mc:Fallback>
      </mc:AlternateContent>
      <p:sp>
        <p:nvSpPr>
          <p:cNvPr id="15" name="Rectangle 14"/>
          <p:cNvSpPr/>
          <p:nvPr/>
        </p:nvSpPr>
        <p:spPr>
          <a:xfrm>
            <a:off x="2548828" y="3581447"/>
            <a:ext cx="6042721" cy="64765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21" name="TextBox 20"/>
              <p:cNvSpPr txBox="1"/>
              <p:nvPr/>
            </p:nvSpPr>
            <p:spPr>
              <a:xfrm>
                <a:off x="449541" y="4640193"/>
                <a:ext cx="7650852" cy="52322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p>
                        <m:sSupPr>
                          <m:ctrlPr>
                            <a:rPr lang="en-GB" sz="2800" b="0" i="1" smtClean="0">
                              <a:latin typeface="Cambria Math" panose="02040503050406030204" pitchFamily="18" charset="0"/>
                            </a:rPr>
                          </m:ctrlPr>
                        </m:sSupPr>
                        <m:e>
                          <m:d>
                            <m:dPr>
                              <m:ctrlPr>
                                <a:rPr lang="en-GB" sz="2800" b="0" i="1" smtClean="0">
                                  <a:latin typeface="Cambria Math" panose="02040503050406030204" pitchFamily="18" charset="0"/>
                                </a:rPr>
                              </m:ctrlPr>
                            </m:dPr>
                            <m:e>
                              <m:r>
                                <a:rPr lang="en-GB" sz="2800" b="0" i="1" smtClean="0">
                                  <a:latin typeface="Cambria Math"/>
                                </a:rPr>
                                <m:t>2</m:t>
                              </m:r>
                              <m:r>
                                <a:rPr lang="en-GB" sz="2800" b="0" i="1" smtClean="0">
                                  <a:latin typeface="Cambria Math"/>
                                </a:rPr>
                                <m:t>𝑡</m:t>
                              </m:r>
                              <m:r>
                                <a:rPr lang="en-GB" sz="2800" b="0" i="1" smtClean="0">
                                  <a:latin typeface="Cambria Math"/>
                                </a:rPr>
                                <m:t>+1</m:t>
                              </m:r>
                            </m:e>
                          </m:d>
                        </m:e>
                        <m:sup>
                          <m:r>
                            <a:rPr lang="en-GB" sz="2800" b="0" i="1" smtClean="0">
                              <a:latin typeface="Cambria Math"/>
                            </a:rPr>
                            <m:t>2</m:t>
                          </m:r>
                        </m:sup>
                      </m:sSup>
                      <m:r>
                        <a:rPr lang="en-GB" sz="2800" b="0" i="1" smtClean="0">
                          <a:latin typeface="Cambria Math"/>
                        </a:rPr>
                        <m:t>−9</m:t>
                      </m:r>
                      <m:sSup>
                        <m:sSupPr>
                          <m:ctrlPr>
                            <a:rPr lang="en-GB" sz="2800" b="0" i="1" smtClean="0">
                              <a:latin typeface="Cambria Math" panose="02040503050406030204" pitchFamily="18" charset="0"/>
                            </a:rPr>
                          </m:ctrlPr>
                        </m:sSupPr>
                        <m:e>
                          <m:d>
                            <m:dPr>
                              <m:ctrlPr>
                                <a:rPr lang="en-GB" sz="2800" b="0" i="1" smtClean="0">
                                  <a:latin typeface="Cambria Math" panose="02040503050406030204" pitchFamily="18" charset="0"/>
                                </a:rPr>
                              </m:ctrlPr>
                            </m:dPr>
                            <m:e>
                              <m:r>
                                <a:rPr lang="en-GB" sz="2800" b="0" i="1" smtClean="0">
                                  <a:latin typeface="Cambria Math"/>
                                </a:rPr>
                                <m:t>𝑡</m:t>
                              </m:r>
                              <m:r>
                                <a:rPr lang="en-GB" sz="2800" b="0" i="1" smtClean="0">
                                  <a:latin typeface="Cambria Math"/>
                                </a:rPr>
                                <m:t>−6</m:t>
                              </m:r>
                            </m:e>
                          </m:d>
                        </m:e>
                        <m:sup>
                          <m:r>
                            <a:rPr lang="en-GB" sz="2800" b="0" i="1" smtClean="0">
                              <a:latin typeface="Cambria Math"/>
                            </a:rPr>
                            <m:t>2</m:t>
                          </m:r>
                        </m:sup>
                      </m:sSup>
                      <m:r>
                        <a:rPr lang="en-GB" sz="2800" b="0" i="1" smtClean="0">
                          <a:latin typeface="Cambria Math"/>
                        </a:rPr>
                        <m:t>=</m:t>
                      </m:r>
                      <m:d>
                        <m:dPr>
                          <m:ctrlPr>
                            <a:rPr lang="en-GB" sz="2800" b="0" i="1" smtClean="0">
                              <a:latin typeface="Cambria Math" panose="02040503050406030204" pitchFamily="18" charset="0"/>
                            </a:rPr>
                          </m:ctrlPr>
                        </m:dPr>
                        <m:e>
                          <m:r>
                            <a:rPr lang="en-GB" sz="2800" b="0" i="1" smtClean="0">
                              <a:latin typeface="Cambria Math"/>
                            </a:rPr>
                            <m:t>5</m:t>
                          </m:r>
                          <m:r>
                            <a:rPr lang="en-GB" sz="2800" b="0" i="1" smtClean="0">
                              <a:latin typeface="Cambria Math"/>
                            </a:rPr>
                            <m:t>𝑡</m:t>
                          </m:r>
                          <m:r>
                            <a:rPr lang="en-GB" sz="2800" b="0" i="1" smtClean="0">
                              <a:latin typeface="Cambria Math"/>
                            </a:rPr>
                            <m:t>−17</m:t>
                          </m:r>
                        </m:e>
                      </m:d>
                      <m:d>
                        <m:dPr>
                          <m:ctrlPr>
                            <a:rPr lang="en-GB" sz="2800" b="0" i="1" smtClean="0">
                              <a:latin typeface="Cambria Math" panose="02040503050406030204" pitchFamily="18" charset="0"/>
                            </a:rPr>
                          </m:ctrlPr>
                        </m:dPr>
                        <m:e>
                          <m:r>
                            <a:rPr lang="en-GB" sz="2800" b="0" i="1" smtClean="0">
                              <a:latin typeface="Cambria Math"/>
                            </a:rPr>
                            <m:t>−</m:t>
                          </m:r>
                          <m:r>
                            <a:rPr lang="en-GB" sz="2800" b="0" i="1" smtClean="0">
                              <a:latin typeface="Cambria Math"/>
                            </a:rPr>
                            <m:t>𝑡</m:t>
                          </m:r>
                          <m:r>
                            <a:rPr lang="en-GB" sz="2800" b="0" i="1" smtClean="0">
                              <a:latin typeface="Cambria Math"/>
                            </a:rPr>
                            <m:t>+19</m:t>
                          </m:r>
                        </m:e>
                      </m:d>
                    </m:oMath>
                  </m:oMathPara>
                </a14:m>
                <a:endParaRPr lang="en-GB" sz="3200" dirty="0"/>
              </a:p>
            </p:txBody>
          </p:sp>
        </mc:Choice>
        <mc:Fallback xmlns="">
          <p:sp>
            <p:nvSpPr>
              <p:cNvPr id="21" name="TextBox 20"/>
              <p:cNvSpPr txBox="1">
                <a:spLocks noRot="1" noChangeAspect="1" noMove="1" noResize="1" noEditPoints="1" noAdjustHandles="1" noChangeArrowheads="1" noChangeShapeType="1" noTextEdit="1"/>
              </p:cNvSpPr>
              <p:nvPr/>
            </p:nvSpPr>
            <p:spPr>
              <a:xfrm>
                <a:off x="449541" y="4640193"/>
                <a:ext cx="7650852" cy="523220"/>
              </a:xfrm>
              <a:prstGeom prst="rect">
                <a:avLst/>
              </a:prstGeom>
              <a:blipFill>
                <a:blip r:embed="rId5"/>
                <a:stretch>
                  <a:fillRect/>
                </a:stretch>
              </a:blipFill>
            </p:spPr>
            <p:txBody>
              <a:bodyPr/>
              <a:lstStyle/>
              <a:p>
                <a:r>
                  <a:rPr lang="en-GB">
                    <a:noFill/>
                  </a:rPr>
                  <a:t> </a:t>
                </a:r>
              </a:p>
            </p:txBody>
          </p:sp>
        </mc:Fallback>
      </mc:AlternateContent>
      <p:sp>
        <p:nvSpPr>
          <p:cNvPr id="19" name="Rectangle 18"/>
          <p:cNvSpPr/>
          <p:nvPr/>
        </p:nvSpPr>
        <p:spPr>
          <a:xfrm>
            <a:off x="4274967" y="4547860"/>
            <a:ext cx="4320480" cy="7078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0287241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15"/>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9"/>
                                        </p:tgtEl>
                                      </p:cBhvr>
                                    </p:animEffect>
                                    <p:set>
                                      <p:cBhvr>
                                        <p:cTn id="25"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9" grpId="0" animBg="1"/>
      <p:bldP spid="12" grpId="0" animBg="1"/>
      <p:bldP spid="15"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Seven different types of factorisation</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28464" y="779513"/>
            <a:ext cx="3888432" cy="4001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sz="2000" b="1" dirty="0"/>
              <a:t>1. Factoring out a single term</a:t>
            </a:r>
          </a:p>
        </p:txBody>
      </p:sp>
      <mc:AlternateContent xmlns:mc="http://schemas.openxmlformats.org/markup-compatibility/2006" xmlns:a14="http://schemas.microsoft.com/office/drawing/2010/main">
        <mc:Choice Requires="a14">
          <p:sp>
            <p:nvSpPr>
              <p:cNvPr id="6" name="TextBox 5"/>
              <p:cNvSpPr txBox="1"/>
              <p:nvPr/>
            </p:nvSpPr>
            <p:spPr>
              <a:xfrm>
                <a:off x="4594063" y="779513"/>
                <a:ext cx="3888432" cy="40709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sz="2000" b="1" dirty="0"/>
                  <a:t>2. </a:t>
                </a:r>
                <a14:m>
                  <m:oMath xmlns:m="http://schemas.openxmlformats.org/officeDocument/2006/math">
                    <m:sSup>
                      <m:sSupPr>
                        <m:ctrlPr>
                          <a:rPr lang="en-GB" sz="2000" b="1" i="1" smtClean="0">
                            <a:latin typeface="Cambria Math" panose="02040503050406030204" pitchFamily="18" charset="0"/>
                          </a:rPr>
                        </m:ctrlPr>
                      </m:sSupPr>
                      <m:e>
                        <m:r>
                          <a:rPr lang="en-GB" sz="2000" b="1" i="1" smtClean="0">
                            <a:latin typeface="Cambria Math"/>
                          </a:rPr>
                          <m:t>𝒙</m:t>
                        </m:r>
                      </m:e>
                      <m:sup>
                        <m:r>
                          <a:rPr lang="en-GB" sz="2000" b="1" i="1" smtClean="0">
                            <a:latin typeface="Cambria Math"/>
                          </a:rPr>
                          <m:t>𝟐</m:t>
                        </m:r>
                      </m:sup>
                    </m:sSup>
                    <m:r>
                      <a:rPr lang="en-GB" sz="2000" b="1" i="1" smtClean="0">
                        <a:latin typeface="Cambria Math"/>
                      </a:rPr>
                      <m:t>+</m:t>
                    </m:r>
                    <m:r>
                      <a:rPr lang="en-GB" sz="2000" b="1" i="1" smtClean="0">
                        <a:latin typeface="Cambria Math"/>
                      </a:rPr>
                      <m:t>𝒃𝒙</m:t>
                    </m:r>
                    <m:r>
                      <a:rPr lang="en-GB" sz="2000" b="1" i="1" smtClean="0">
                        <a:latin typeface="Cambria Math"/>
                      </a:rPr>
                      <m:t>+</m:t>
                    </m:r>
                    <m:r>
                      <a:rPr lang="en-GB" sz="2000" b="1" i="1" smtClean="0">
                        <a:latin typeface="Cambria Math"/>
                      </a:rPr>
                      <m:t>𝒄</m:t>
                    </m:r>
                  </m:oMath>
                </a14:m>
                <a:endParaRPr lang="en-GB" sz="2000" b="1" dirty="0"/>
              </a:p>
            </p:txBody>
          </p:sp>
        </mc:Choice>
        <mc:Fallback xmlns="">
          <p:sp>
            <p:nvSpPr>
              <p:cNvPr id="6" name="TextBox 5"/>
              <p:cNvSpPr txBox="1">
                <a:spLocks noRot="1" noChangeAspect="1" noMove="1" noResize="1" noEditPoints="1" noAdjustHandles="1" noChangeArrowheads="1" noChangeShapeType="1" noTextEdit="1"/>
              </p:cNvSpPr>
              <p:nvPr/>
            </p:nvSpPr>
            <p:spPr>
              <a:xfrm>
                <a:off x="4594063" y="779513"/>
                <a:ext cx="3888432" cy="407099"/>
              </a:xfrm>
              <a:prstGeom prst="rect">
                <a:avLst/>
              </a:prstGeom>
              <a:blipFill>
                <a:blip r:embed="rId2"/>
                <a:stretch>
                  <a:fillRect l="-1404" t="-2817" b="-2253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36176" y="1286267"/>
                <a:ext cx="345638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2400" b="0" i="1" smtClean="0">
                              <a:latin typeface="Cambria Math" panose="02040503050406030204" pitchFamily="18" charset="0"/>
                            </a:rPr>
                          </m:ctrlPr>
                        </m:sSupPr>
                        <m:e>
                          <m:r>
                            <a:rPr lang="en-GB" sz="2400" b="0" i="1" smtClean="0">
                              <a:latin typeface="Cambria Math"/>
                            </a:rPr>
                            <m:t>2</m:t>
                          </m:r>
                          <m:r>
                            <a:rPr lang="en-GB" sz="2400" b="0" i="1" smtClean="0">
                              <a:latin typeface="Cambria Math"/>
                            </a:rPr>
                            <m:t>𝑥</m:t>
                          </m:r>
                        </m:e>
                        <m:sup>
                          <m:r>
                            <a:rPr lang="en-GB" sz="2400" b="0" i="1" smtClean="0">
                              <a:latin typeface="Cambria Math"/>
                            </a:rPr>
                            <m:t>2</m:t>
                          </m:r>
                        </m:sup>
                      </m:sSup>
                      <m:r>
                        <a:rPr lang="en-GB" sz="2400" b="0" i="1" smtClean="0">
                          <a:latin typeface="Cambria Math"/>
                        </a:rPr>
                        <m:t>+4</m:t>
                      </m:r>
                      <m:r>
                        <a:rPr lang="en-GB" sz="2400" b="0" i="1" smtClean="0">
                          <a:latin typeface="Cambria Math"/>
                        </a:rPr>
                        <m:t>𝑥</m:t>
                      </m:r>
                      <m:r>
                        <a:rPr lang="en-GB" sz="2400" b="0" i="1" smtClean="0">
                          <a:latin typeface="Cambria Math"/>
                        </a:rPr>
                        <m:t>=2</m:t>
                      </m:r>
                      <m:r>
                        <a:rPr lang="en-GB" sz="2400" b="0" i="1" smtClean="0">
                          <a:latin typeface="Cambria Math"/>
                        </a:rPr>
                        <m:t>𝑥</m:t>
                      </m:r>
                      <m:d>
                        <m:dPr>
                          <m:ctrlPr>
                            <a:rPr lang="en-GB" sz="2400" b="0" i="1" smtClean="0">
                              <a:latin typeface="Cambria Math" panose="02040503050406030204" pitchFamily="18" charset="0"/>
                            </a:rPr>
                          </m:ctrlPr>
                        </m:dPr>
                        <m:e>
                          <m:r>
                            <a:rPr lang="en-GB" sz="2400" b="0" i="1" smtClean="0">
                              <a:latin typeface="Cambria Math"/>
                            </a:rPr>
                            <m:t>𝑥</m:t>
                          </m:r>
                          <m:r>
                            <a:rPr lang="en-GB" sz="2400" b="0" i="1" smtClean="0">
                              <a:latin typeface="Cambria Math"/>
                            </a:rPr>
                            <m:t>+2</m:t>
                          </m:r>
                        </m:e>
                      </m:d>
                    </m:oMath>
                  </m:oMathPara>
                </a14:m>
                <a:endParaRPr lang="en-GB"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536176" y="1286267"/>
                <a:ext cx="3456384" cy="461665"/>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568270" y="1286266"/>
                <a:ext cx="41679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2400" b="0" i="1" smtClean="0">
                              <a:latin typeface="Cambria Math" panose="02040503050406030204" pitchFamily="18" charset="0"/>
                            </a:rPr>
                          </m:ctrlPr>
                        </m:sSupPr>
                        <m:e>
                          <m:r>
                            <a:rPr lang="en-GB" sz="2400" b="0" i="1" smtClean="0">
                              <a:latin typeface="Cambria Math"/>
                            </a:rPr>
                            <m:t>𝑥</m:t>
                          </m:r>
                        </m:e>
                        <m:sup>
                          <m:r>
                            <a:rPr lang="en-GB" sz="2400" b="0" i="1" smtClean="0">
                              <a:latin typeface="Cambria Math"/>
                            </a:rPr>
                            <m:t>2</m:t>
                          </m:r>
                        </m:sup>
                      </m:sSup>
                      <m:r>
                        <a:rPr lang="en-GB" sz="2400" b="0" i="1" smtClean="0">
                          <a:latin typeface="Cambria Math"/>
                        </a:rPr>
                        <m:t>+4</m:t>
                      </m:r>
                      <m:r>
                        <a:rPr lang="en-GB" sz="2400" b="0" i="1" smtClean="0">
                          <a:latin typeface="Cambria Math"/>
                        </a:rPr>
                        <m:t>𝑥</m:t>
                      </m:r>
                      <m:r>
                        <a:rPr lang="en-GB" sz="2400" b="0" i="1" smtClean="0">
                          <a:latin typeface="Cambria Math"/>
                        </a:rPr>
                        <m:t>−5=</m:t>
                      </m:r>
                      <m:d>
                        <m:dPr>
                          <m:ctrlPr>
                            <a:rPr lang="en-GB" sz="2400" b="1" i="1" smtClean="0">
                              <a:latin typeface="Cambria Math" panose="02040503050406030204" pitchFamily="18" charset="0"/>
                            </a:rPr>
                          </m:ctrlPr>
                        </m:dPr>
                        <m:e>
                          <m:r>
                            <a:rPr lang="en-GB" sz="2400" b="1" i="1" smtClean="0">
                              <a:latin typeface="Cambria Math"/>
                            </a:rPr>
                            <m:t>𝒙</m:t>
                          </m:r>
                          <m:r>
                            <a:rPr lang="en-GB" sz="2400" b="1" i="1" smtClean="0">
                              <a:latin typeface="Cambria Math"/>
                            </a:rPr>
                            <m:t>+</m:t>
                          </m:r>
                          <m:r>
                            <a:rPr lang="en-GB" sz="2400" b="1" i="1" smtClean="0">
                              <a:latin typeface="Cambria Math"/>
                            </a:rPr>
                            <m:t>𝟓</m:t>
                          </m:r>
                        </m:e>
                      </m:d>
                      <m:d>
                        <m:dPr>
                          <m:ctrlPr>
                            <a:rPr lang="en-GB" sz="2400" b="1" i="1" smtClean="0">
                              <a:latin typeface="Cambria Math" panose="02040503050406030204" pitchFamily="18" charset="0"/>
                            </a:rPr>
                          </m:ctrlPr>
                        </m:dPr>
                        <m:e>
                          <m:r>
                            <a:rPr lang="en-GB" sz="2400" b="1" i="1" smtClean="0">
                              <a:latin typeface="Cambria Math"/>
                            </a:rPr>
                            <m:t>𝒙</m:t>
                          </m:r>
                          <m:r>
                            <a:rPr lang="en-GB" sz="2400" b="1" i="1" smtClean="0">
                              <a:latin typeface="Cambria Math"/>
                            </a:rPr>
                            <m:t>−</m:t>
                          </m:r>
                          <m:r>
                            <a:rPr lang="en-GB" sz="2400" b="1" i="1" smtClean="0">
                              <a:latin typeface="Cambria Math"/>
                            </a:rPr>
                            <m:t>𝟏</m:t>
                          </m:r>
                        </m:e>
                      </m:d>
                    </m:oMath>
                  </m:oMathPara>
                </a14:m>
                <a:endParaRPr lang="en-GB" sz="2400" b="1" dirty="0"/>
              </a:p>
            </p:txBody>
          </p:sp>
        </mc:Choice>
        <mc:Fallback xmlns="">
          <p:sp>
            <p:nvSpPr>
              <p:cNvPr id="8" name="TextBox 7"/>
              <p:cNvSpPr txBox="1">
                <a:spLocks noRot="1" noChangeAspect="1" noMove="1" noResize="1" noEditPoints="1" noAdjustHandles="1" noChangeArrowheads="1" noChangeShapeType="1" noTextEdit="1"/>
              </p:cNvSpPr>
              <p:nvPr/>
            </p:nvSpPr>
            <p:spPr>
              <a:xfrm>
                <a:off x="4568270" y="1286266"/>
                <a:ext cx="4167900" cy="461665"/>
              </a:xfrm>
              <a:prstGeom prst="rect">
                <a:avLst/>
              </a:prstGeom>
              <a:blipFill>
                <a:blip r:embed="rId4"/>
                <a:stretch>
                  <a:fillRect/>
                </a:stretch>
              </a:blipFill>
            </p:spPr>
            <p:txBody>
              <a:bodyPr/>
              <a:lstStyle/>
              <a:p>
                <a:r>
                  <a:rPr lang="en-GB">
                    <a:noFill/>
                  </a:rPr>
                  <a:t> </a:t>
                </a:r>
              </a:p>
            </p:txBody>
          </p:sp>
        </mc:Fallback>
      </mc:AlternateContent>
      <p:sp>
        <p:nvSpPr>
          <p:cNvPr id="9" name="TextBox 8"/>
          <p:cNvSpPr txBox="1"/>
          <p:nvPr/>
        </p:nvSpPr>
        <p:spPr>
          <a:xfrm>
            <a:off x="328892" y="2465906"/>
            <a:ext cx="3888432" cy="4001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sz="2000" b="1" dirty="0"/>
              <a:t>3. Difference of two squares </a:t>
            </a:r>
          </a:p>
        </p:txBody>
      </p:sp>
      <mc:AlternateContent xmlns:mc="http://schemas.openxmlformats.org/markup-compatibility/2006" xmlns:a14="http://schemas.microsoft.com/office/drawing/2010/main">
        <mc:Choice Requires="a14">
          <p:sp>
            <p:nvSpPr>
              <p:cNvPr id="10" name="TextBox 9"/>
              <p:cNvSpPr txBox="1"/>
              <p:nvPr/>
            </p:nvSpPr>
            <p:spPr>
              <a:xfrm>
                <a:off x="193277" y="2872909"/>
                <a:ext cx="399644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a:rPr>
                        <m:t>4</m:t>
                      </m:r>
                      <m:sSup>
                        <m:sSupPr>
                          <m:ctrlPr>
                            <a:rPr lang="en-GB" sz="2400" b="0" i="1" smtClean="0">
                              <a:latin typeface="Cambria Math" panose="02040503050406030204" pitchFamily="18" charset="0"/>
                            </a:rPr>
                          </m:ctrlPr>
                        </m:sSupPr>
                        <m:e>
                          <m:r>
                            <a:rPr lang="en-GB" sz="2400" b="0" i="1" smtClean="0">
                              <a:latin typeface="Cambria Math"/>
                            </a:rPr>
                            <m:t>𝑥</m:t>
                          </m:r>
                        </m:e>
                        <m:sup>
                          <m:r>
                            <a:rPr lang="en-GB" sz="2400" b="0" i="1" smtClean="0">
                              <a:latin typeface="Cambria Math"/>
                            </a:rPr>
                            <m:t>2</m:t>
                          </m:r>
                        </m:sup>
                      </m:sSup>
                      <m:r>
                        <a:rPr lang="en-GB" sz="2400" b="0" i="1" smtClean="0">
                          <a:latin typeface="Cambria Math"/>
                        </a:rPr>
                        <m:t>−1=</m:t>
                      </m:r>
                      <m:d>
                        <m:dPr>
                          <m:ctrlPr>
                            <a:rPr lang="en-GB" sz="2400" b="1" i="1" smtClean="0">
                              <a:latin typeface="Cambria Math" panose="02040503050406030204" pitchFamily="18" charset="0"/>
                            </a:rPr>
                          </m:ctrlPr>
                        </m:dPr>
                        <m:e>
                          <m:r>
                            <a:rPr lang="en-GB" sz="2400" b="1" i="1" smtClean="0">
                              <a:latin typeface="Cambria Math"/>
                            </a:rPr>
                            <m:t>𝟐</m:t>
                          </m:r>
                          <m:r>
                            <a:rPr lang="en-GB" sz="2400" b="1" i="1" smtClean="0">
                              <a:latin typeface="Cambria Math"/>
                            </a:rPr>
                            <m:t>𝒙</m:t>
                          </m:r>
                          <m:r>
                            <a:rPr lang="en-GB" sz="2400" b="1" i="1" smtClean="0">
                              <a:latin typeface="Cambria Math"/>
                            </a:rPr>
                            <m:t>+</m:t>
                          </m:r>
                          <m:r>
                            <a:rPr lang="en-GB" sz="2400" b="1" i="1" smtClean="0">
                              <a:latin typeface="Cambria Math"/>
                            </a:rPr>
                            <m:t>𝟏</m:t>
                          </m:r>
                        </m:e>
                      </m:d>
                      <m:d>
                        <m:dPr>
                          <m:ctrlPr>
                            <a:rPr lang="en-GB" sz="2400" b="1" i="1" smtClean="0">
                              <a:latin typeface="Cambria Math" panose="02040503050406030204" pitchFamily="18" charset="0"/>
                            </a:rPr>
                          </m:ctrlPr>
                        </m:dPr>
                        <m:e>
                          <m:r>
                            <a:rPr lang="en-GB" sz="2400" b="1" i="1" smtClean="0">
                              <a:latin typeface="Cambria Math"/>
                            </a:rPr>
                            <m:t>𝟐</m:t>
                          </m:r>
                          <m:r>
                            <a:rPr lang="en-GB" sz="2400" b="1" i="1" smtClean="0">
                              <a:latin typeface="Cambria Math"/>
                            </a:rPr>
                            <m:t>𝒙</m:t>
                          </m:r>
                          <m:r>
                            <a:rPr lang="en-GB" sz="2400" b="1" i="1" smtClean="0">
                              <a:latin typeface="Cambria Math"/>
                            </a:rPr>
                            <m:t>−</m:t>
                          </m:r>
                          <m:r>
                            <a:rPr lang="en-GB" sz="2400" b="1" i="1" smtClean="0">
                              <a:latin typeface="Cambria Math"/>
                            </a:rPr>
                            <m:t>𝟏</m:t>
                          </m:r>
                        </m:e>
                      </m:d>
                    </m:oMath>
                  </m:oMathPara>
                </a14:m>
                <a:endParaRPr lang="en-GB" sz="2400" b="1" dirty="0"/>
              </a:p>
            </p:txBody>
          </p:sp>
        </mc:Choice>
        <mc:Fallback xmlns="">
          <p:sp>
            <p:nvSpPr>
              <p:cNvPr id="10" name="TextBox 9"/>
              <p:cNvSpPr txBox="1">
                <a:spLocks noRot="1" noChangeAspect="1" noMove="1" noResize="1" noEditPoints="1" noAdjustHandles="1" noChangeArrowheads="1" noChangeShapeType="1" noTextEdit="1"/>
              </p:cNvSpPr>
              <p:nvPr/>
            </p:nvSpPr>
            <p:spPr>
              <a:xfrm>
                <a:off x="193277" y="2872909"/>
                <a:ext cx="3996444" cy="461665"/>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627314" y="2465905"/>
                <a:ext cx="3888432" cy="40709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sz="2000" b="1" dirty="0"/>
                  <a:t>4. </a:t>
                </a:r>
                <a14:m>
                  <m:oMath xmlns:m="http://schemas.openxmlformats.org/officeDocument/2006/math">
                    <m:r>
                      <a:rPr lang="en-GB" sz="2000" b="1" i="1" smtClean="0">
                        <a:latin typeface="Cambria Math"/>
                      </a:rPr>
                      <m:t>𝒂</m:t>
                    </m:r>
                    <m:sSup>
                      <m:sSupPr>
                        <m:ctrlPr>
                          <a:rPr lang="en-GB" sz="2000" b="1" i="1" smtClean="0">
                            <a:latin typeface="Cambria Math" panose="02040503050406030204" pitchFamily="18" charset="0"/>
                          </a:rPr>
                        </m:ctrlPr>
                      </m:sSupPr>
                      <m:e>
                        <m:r>
                          <a:rPr lang="en-GB" sz="2000" b="1" i="1" smtClean="0">
                            <a:latin typeface="Cambria Math"/>
                          </a:rPr>
                          <m:t>𝒙</m:t>
                        </m:r>
                      </m:e>
                      <m:sup>
                        <m:r>
                          <a:rPr lang="en-GB" sz="2000" b="1" i="1" smtClean="0">
                            <a:latin typeface="Cambria Math"/>
                          </a:rPr>
                          <m:t>𝟐</m:t>
                        </m:r>
                      </m:sup>
                    </m:sSup>
                    <m:r>
                      <a:rPr lang="en-GB" sz="2000" b="1" i="1" smtClean="0">
                        <a:latin typeface="Cambria Math"/>
                      </a:rPr>
                      <m:t>+</m:t>
                    </m:r>
                    <m:r>
                      <a:rPr lang="en-GB" sz="2000" b="1" i="1" smtClean="0">
                        <a:latin typeface="Cambria Math"/>
                      </a:rPr>
                      <m:t>𝒃𝒙</m:t>
                    </m:r>
                    <m:r>
                      <a:rPr lang="en-GB" sz="2000" b="1" i="1" smtClean="0">
                        <a:latin typeface="Cambria Math"/>
                      </a:rPr>
                      <m:t>+</m:t>
                    </m:r>
                    <m:r>
                      <a:rPr lang="en-GB" sz="2000" b="1" i="1" smtClean="0">
                        <a:latin typeface="Cambria Math"/>
                      </a:rPr>
                      <m:t>𝒄</m:t>
                    </m:r>
                  </m:oMath>
                </a14:m>
                <a:endParaRPr lang="en-GB" sz="2000" b="1" dirty="0"/>
              </a:p>
            </p:txBody>
          </p:sp>
        </mc:Choice>
        <mc:Fallback xmlns="">
          <p:sp>
            <p:nvSpPr>
              <p:cNvPr id="11" name="TextBox 10"/>
              <p:cNvSpPr txBox="1">
                <a:spLocks noRot="1" noChangeAspect="1" noMove="1" noResize="1" noEditPoints="1" noAdjustHandles="1" noChangeArrowheads="1" noChangeShapeType="1" noTextEdit="1"/>
              </p:cNvSpPr>
              <p:nvPr/>
            </p:nvSpPr>
            <p:spPr>
              <a:xfrm>
                <a:off x="4627314" y="2465905"/>
                <a:ext cx="3888432" cy="407099"/>
              </a:xfrm>
              <a:prstGeom prst="rect">
                <a:avLst/>
              </a:prstGeom>
              <a:blipFill>
                <a:blip r:embed="rId6"/>
                <a:stretch>
                  <a:fillRect l="-1246" t="-2857" b="-2428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552498" y="2872909"/>
                <a:ext cx="455372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a:rPr>
                        <m:t>2</m:t>
                      </m:r>
                      <m:sSup>
                        <m:sSupPr>
                          <m:ctrlPr>
                            <a:rPr lang="en-GB" sz="2400" b="0" i="1" smtClean="0">
                              <a:latin typeface="Cambria Math" panose="02040503050406030204" pitchFamily="18" charset="0"/>
                            </a:rPr>
                          </m:ctrlPr>
                        </m:sSupPr>
                        <m:e>
                          <m:r>
                            <a:rPr lang="en-GB" sz="2400" b="0" i="1" smtClean="0">
                              <a:latin typeface="Cambria Math"/>
                            </a:rPr>
                            <m:t>𝑥</m:t>
                          </m:r>
                        </m:e>
                        <m:sup>
                          <m:r>
                            <a:rPr lang="en-GB" sz="2400" b="0" i="1" smtClean="0">
                              <a:latin typeface="Cambria Math"/>
                            </a:rPr>
                            <m:t>2</m:t>
                          </m:r>
                        </m:sup>
                      </m:sSup>
                      <m:r>
                        <a:rPr lang="en-GB" sz="2400" b="0" i="1" smtClean="0">
                          <a:latin typeface="Cambria Math"/>
                        </a:rPr>
                        <m:t>+</m:t>
                      </m:r>
                      <m:r>
                        <a:rPr lang="en-GB" sz="2400" b="0" i="1" smtClean="0">
                          <a:latin typeface="Cambria Math"/>
                        </a:rPr>
                        <m:t>𝑥</m:t>
                      </m:r>
                      <m:r>
                        <a:rPr lang="en-GB" sz="2400" b="0" i="1" smtClean="0">
                          <a:latin typeface="Cambria Math"/>
                        </a:rPr>
                        <m:t>−3</m:t>
                      </m:r>
                      <m:r>
                        <a:rPr lang="en-GB" sz="2400" b="1" i="1" smtClean="0">
                          <a:latin typeface="Cambria Math"/>
                        </a:rPr>
                        <m:t>=(</m:t>
                      </m:r>
                      <m:r>
                        <a:rPr lang="en-GB" sz="2400" b="1" i="1" smtClean="0">
                          <a:latin typeface="Cambria Math"/>
                        </a:rPr>
                        <m:t>𝟐</m:t>
                      </m:r>
                      <m:r>
                        <a:rPr lang="en-GB" sz="2400" b="1" i="1" smtClean="0">
                          <a:latin typeface="Cambria Math"/>
                        </a:rPr>
                        <m:t>𝒙</m:t>
                      </m:r>
                      <m:r>
                        <a:rPr lang="en-GB" sz="2400" b="1" i="1" smtClean="0">
                          <a:latin typeface="Cambria Math"/>
                        </a:rPr>
                        <m:t>+</m:t>
                      </m:r>
                      <m:r>
                        <a:rPr lang="en-GB" sz="2400" b="1" i="1" smtClean="0">
                          <a:latin typeface="Cambria Math"/>
                        </a:rPr>
                        <m:t>𝟑</m:t>
                      </m:r>
                      <m:r>
                        <a:rPr lang="en-GB" sz="2400" b="1" i="1" smtClean="0">
                          <a:latin typeface="Cambria Math"/>
                        </a:rPr>
                        <m:t>)(</m:t>
                      </m:r>
                      <m:r>
                        <a:rPr lang="en-GB" sz="2400" b="1" i="1" smtClean="0">
                          <a:latin typeface="Cambria Math"/>
                        </a:rPr>
                        <m:t>𝒙</m:t>
                      </m:r>
                      <m:r>
                        <a:rPr lang="en-GB" sz="2400" b="1" i="1" smtClean="0">
                          <a:latin typeface="Cambria Math"/>
                        </a:rPr>
                        <m:t>−</m:t>
                      </m:r>
                      <m:r>
                        <a:rPr lang="en-GB" sz="2400" b="1" i="1" smtClean="0">
                          <a:latin typeface="Cambria Math"/>
                        </a:rPr>
                        <m:t>𝟏</m:t>
                      </m:r>
                      <m:r>
                        <a:rPr lang="en-GB" sz="2400" b="1" i="1" smtClean="0">
                          <a:latin typeface="Cambria Math"/>
                        </a:rPr>
                        <m:t>)</m:t>
                      </m:r>
                    </m:oMath>
                  </m:oMathPara>
                </a14:m>
                <a:endParaRPr lang="en-GB" sz="2400" b="1" dirty="0"/>
              </a:p>
            </p:txBody>
          </p:sp>
        </mc:Choice>
        <mc:Fallback xmlns="">
          <p:sp>
            <p:nvSpPr>
              <p:cNvPr id="12" name="TextBox 11"/>
              <p:cNvSpPr txBox="1">
                <a:spLocks noRot="1" noChangeAspect="1" noMove="1" noResize="1" noEditPoints="1" noAdjustHandles="1" noChangeArrowheads="1" noChangeShapeType="1" noTextEdit="1"/>
              </p:cNvSpPr>
              <p:nvPr/>
            </p:nvSpPr>
            <p:spPr>
              <a:xfrm>
                <a:off x="4552498" y="2872909"/>
                <a:ext cx="4553729" cy="461665"/>
              </a:xfrm>
              <a:prstGeom prst="rect">
                <a:avLst/>
              </a:prstGeom>
              <a:blipFill>
                <a:blip r:embed="rId7"/>
                <a:stretch>
                  <a:fillRect b="-17105"/>
                </a:stretch>
              </a:blipFill>
            </p:spPr>
            <p:txBody>
              <a:bodyPr/>
              <a:lstStyle/>
              <a:p>
                <a:r>
                  <a:rPr lang="en-GB">
                    <a:noFill/>
                  </a:rPr>
                  <a:t> </a:t>
                </a:r>
              </a:p>
            </p:txBody>
          </p:sp>
        </mc:Fallback>
      </mc:AlternateContent>
      <p:sp>
        <p:nvSpPr>
          <p:cNvPr id="13" name="Rectangle 12"/>
          <p:cNvSpPr/>
          <p:nvPr/>
        </p:nvSpPr>
        <p:spPr>
          <a:xfrm>
            <a:off x="2408384" y="1230020"/>
            <a:ext cx="1767377" cy="51791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TextBox 16"/>
          <p:cNvSpPr txBox="1"/>
          <p:nvPr/>
        </p:nvSpPr>
        <p:spPr>
          <a:xfrm>
            <a:off x="277156" y="5263526"/>
            <a:ext cx="3888432"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GB" sz="2000" dirty="0"/>
              <a:t>EXTENSION</a:t>
            </a:r>
            <a:r>
              <a:rPr lang="en-GB" sz="2000" b="1" dirty="0"/>
              <a:t>: 6. “Pairwise”</a:t>
            </a:r>
          </a:p>
        </p:txBody>
      </p:sp>
      <mc:AlternateContent xmlns:mc="http://schemas.openxmlformats.org/markup-compatibility/2006" xmlns:a14="http://schemas.microsoft.com/office/drawing/2010/main">
        <mc:Choice Requires="a14">
          <p:sp>
            <p:nvSpPr>
              <p:cNvPr id="18" name="TextBox 17"/>
              <p:cNvSpPr txBox="1"/>
              <p:nvPr/>
            </p:nvSpPr>
            <p:spPr>
              <a:xfrm>
                <a:off x="169144" y="5765095"/>
                <a:ext cx="3649525" cy="9224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r>
                        <a:rPr lang="en-GB" b="0" i="1" smtClean="0">
                          <a:latin typeface="Cambria Math" panose="02040503050406030204" pitchFamily="18" charset="0"/>
                        </a:rPr>
                        <m:t>+2</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−2=</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+2</m:t>
                          </m:r>
                        </m:e>
                      </m:d>
                      <m:r>
                        <a:rPr lang="en-GB" b="0" i="1" smtClean="0">
                          <a:latin typeface="Cambria Math" panose="02040503050406030204" pitchFamily="18" charset="0"/>
                        </a:rPr>
                        <m:t>−1</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+2</m:t>
                          </m:r>
                        </m:e>
                      </m:d>
                    </m:oMath>
                    <m:oMath xmlns:m="http://schemas.openxmlformats.org/officeDocument/2006/math">
                      <m:r>
                        <a:rPr lang="en-GB" b="0" i="1" smtClean="0">
                          <a:latin typeface="Cambria Math" panose="02040503050406030204" pitchFamily="18" charset="0"/>
                        </a:rPr>
                        <m:t>=</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−1</m:t>
                          </m:r>
                        </m:e>
                      </m:d>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+2</m:t>
                          </m:r>
                        </m:e>
                      </m:d>
                      <m:r>
                        <a:rPr lang="en-GB" b="0" i="1" smtClean="0">
                          <a:latin typeface="Cambria Math" panose="02040503050406030204" pitchFamily="18" charset="0"/>
                        </a:rPr>
                        <m:t>=…</m:t>
                      </m:r>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169144" y="5765095"/>
                <a:ext cx="3649525" cy="922497"/>
              </a:xfrm>
              <a:prstGeom prst="rect">
                <a:avLst/>
              </a:prstGeom>
              <a:blipFill>
                <a:blip r:embed="rId8"/>
                <a:stretch>
                  <a:fillRect/>
                </a:stretch>
              </a:blipFill>
            </p:spPr>
            <p:txBody>
              <a:bodyPr/>
              <a:lstStyle/>
              <a:p>
                <a:r>
                  <a:rPr lang="en-GB">
                    <a:noFill/>
                  </a:rPr>
                  <a:t> </a:t>
                </a:r>
              </a:p>
            </p:txBody>
          </p:sp>
        </mc:Fallback>
      </mc:AlternateContent>
      <p:sp>
        <p:nvSpPr>
          <p:cNvPr id="19" name="TextBox 18"/>
          <p:cNvSpPr txBox="1"/>
          <p:nvPr/>
        </p:nvSpPr>
        <p:spPr>
          <a:xfrm>
            <a:off x="4394733" y="5263526"/>
            <a:ext cx="4316498"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GB" sz="2000" dirty="0"/>
              <a:t>EXTENSION</a:t>
            </a:r>
            <a:r>
              <a:rPr lang="en-GB" sz="2000" b="1" dirty="0"/>
              <a:t>: 7. Intelligent Guesswork</a:t>
            </a:r>
          </a:p>
        </p:txBody>
      </p:sp>
      <mc:AlternateContent xmlns:mc="http://schemas.openxmlformats.org/markup-compatibility/2006" xmlns:a14="http://schemas.microsoft.com/office/drawing/2010/main">
        <mc:Choice Requires="a14">
          <p:sp>
            <p:nvSpPr>
              <p:cNvPr id="21" name="TextBox 20"/>
              <p:cNvSpPr txBox="1"/>
              <p:nvPr/>
            </p:nvSpPr>
            <p:spPr>
              <a:xfrm>
                <a:off x="4680265" y="5778836"/>
                <a:ext cx="3649525"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𝑦</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+2</m:t>
                      </m:r>
                      <m:r>
                        <a:rPr lang="en-GB" sz="2400" b="0" i="1" smtClean="0">
                          <a:latin typeface="Cambria Math" panose="02040503050406030204" pitchFamily="18" charset="0"/>
                        </a:rPr>
                        <m:t>𝑥𝑦</m:t>
                      </m:r>
                      <m:r>
                        <a:rPr lang="en-GB" sz="2400" b="0" i="1" smtClean="0">
                          <a:latin typeface="Cambria Math" panose="02040503050406030204" pitchFamily="18" charset="0"/>
                        </a:rPr>
                        <m:t>+</m:t>
                      </m:r>
                      <m:r>
                        <a:rPr lang="en-GB" sz="2400" b="0" i="1" smtClean="0">
                          <a:latin typeface="Cambria Math" panose="02040503050406030204" pitchFamily="18" charset="0"/>
                        </a:rPr>
                        <m:t>𝑥</m:t>
                      </m:r>
                      <m:r>
                        <a:rPr lang="en-GB" sz="2400" b="0" i="1" smtClean="0">
                          <a:latin typeface="Cambria Math" panose="02040503050406030204" pitchFamily="18" charset="0"/>
                        </a:rPr>
                        <m:t>+</m:t>
                      </m:r>
                      <m:r>
                        <a:rPr lang="en-GB" sz="2400" b="0" i="1" smtClean="0">
                          <a:latin typeface="Cambria Math" panose="02040503050406030204" pitchFamily="18" charset="0"/>
                        </a:rPr>
                        <m:t>𝑦</m:t>
                      </m:r>
                    </m:oMath>
                    <m:oMath xmlns:m="http://schemas.openxmlformats.org/officeDocument/2006/math">
                      <m:r>
                        <a:rPr lang="en-GB" sz="2400" b="0" i="1" smtClean="0">
                          <a:latin typeface="Cambria Math" panose="02040503050406030204" pitchFamily="18" charset="0"/>
                        </a:rPr>
                        <m:t>=</m:t>
                      </m:r>
                      <m:d>
                        <m:dPr>
                          <m:ctrlPr>
                            <a:rPr lang="en-GB" sz="2400" b="1" i="1" smtClean="0">
                              <a:latin typeface="Cambria Math" panose="02040503050406030204" pitchFamily="18" charset="0"/>
                            </a:rPr>
                          </m:ctrlPr>
                        </m:dPr>
                        <m:e>
                          <m:r>
                            <a:rPr lang="en-GB" sz="2400" b="1" i="1" smtClean="0">
                              <a:latin typeface="Cambria Math" panose="02040503050406030204" pitchFamily="18" charset="0"/>
                            </a:rPr>
                            <m:t>𝒙</m:t>
                          </m:r>
                          <m:r>
                            <a:rPr lang="en-GB" sz="2400" b="1" i="1" smtClean="0">
                              <a:latin typeface="Cambria Math" panose="02040503050406030204" pitchFamily="18" charset="0"/>
                            </a:rPr>
                            <m:t>+</m:t>
                          </m:r>
                          <m:r>
                            <a:rPr lang="en-GB" sz="2400" b="1" i="1" smtClean="0">
                              <a:latin typeface="Cambria Math" panose="02040503050406030204" pitchFamily="18" charset="0"/>
                            </a:rPr>
                            <m:t>𝒚</m:t>
                          </m:r>
                          <m:r>
                            <a:rPr lang="en-GB" sz="2400" b="1" i="1" smtClean="0">
                              <a:latin typeface="Cambria Math" panose="02040503050406030204" pitchFamily="18" charset="0"/>
                            </a:rPr>
                            <m:t>+</m:t>
                          </m:r>
                          <m:r>
                            <a:rPr lang="en-GB" sz="2400" b="1" i="1" smtClean="0">
                              <a:latin typeface="Cambria Math" panose="02040503050406030204" pitchFamily="18" charset="0"/>
                            </a:rPr>
                            <m:t>𝟏</m:t>
                          </m:r>
                        </m:e>
                      </m:d>
                      <m:d>
                        <m:dPr>
                          <m:ctrlPr>
                            <a:rPr lang="en-GB" sz="2400" b="1" i="1" smtClean="0">
                              <a:latin typeface="Cambria Math" panose="02040503050406030204" pitchFamily="18" charset="0"/>
                            </a:rPr>
                          </m:ctrlPr>
                        </m:dPr>
                        <m:e>
                          <m:r>
                            <a:rPr lang="en-GB" sz="2400" b="1" i="1" smtClean="0">
                              <a:latin typeface="Cambria Math" panose="02040503050406030204" pitchFamily="18" charset="0"/>
                            </a:rPr>
                            <m:t>𝒙</m:t>
                          </m:r>
                          <m:r>
                            <a:rPr lang="en-GB" sz="2400" b="1" i="1" smtClean="0">
                              <a:latin typeface="Cambria Math" panose="02040503050406030204" pitchFamily="18" charset="0"/>
                            </a:rPr>
                            <m:t>+</m:t>
                          </m:r>
                          <m:r>
                            <a:rPr lang="en-GB" sz="2400" b="1" i="1" smtClean="0">
                              <a:latin typeface="Cambria Math" panose="02040503050406030204" pitchFamily="18" charset="0"/>
                            </a:rPr>
                            <m:t>𝒚</m:t>
                          </m:r>
                        </m:e>
                      </m:d>
                    </m:oMath>
                  </m:oMathPara>
                </a14:m>
                <a:endParaRPr lang="en-GB" sz="2400" b="1" dirty="0"/>
              </a:p>
            </p:txBody>
          </p:sp>
        </mc:Choice>
        <mc:Fallback xmlns="">
          <p:sp>
            <p:nvSpPr>
              <p:cNvPr id="21" name="TextBox 20"/>
              <p:cNvSpPr txBox="1">
                <a:spLocks noRot="1" noChangeAspect="1" noMove="1" noResize="1" noEditPoints="1" noAdjustHandles="1" noChangeArrowheads="1" noChangeShapeType="1" noTextEdit="1"/>
              </p:cNvSpPr>
              <p:nvPr/>
            </p:nvSpPr>
            <p:spPr>
              <a:xfrm>
                <a:off x="4680265" y="5778836"/>
                <a:ext cx="3649525" cy="830997"/>
              </a:xfrm>
              <a:prstGeom prst="rect">
                <a:avLst/>
              </a:prstGeom>
              <a:blipFill>
                <a:blip r:embed="rId9"/>
                <a:stretch>
                  <a:fillRect b="-5882"/>
                </a:stretch>
              </a:blipFill>
            </p:spPr>
            <p:txBody>
              <a:bodyPr/>
              <a:lstStyle/>
              <a:p>
                <a:r>
                  <a:rPr lang="en-GB">
                    <a:noFill/>
                  </a:rPr>
                  <a:t> </a:t>
                </a:r>
              </a:p>
            </p:txBody>
          </p:sp>
        </mc:Fallback>
      </mc:AlternateContent>
      <p:sp>
        <p:nvSpPr>
          <p:cNvPr id="23" name="TextBox 22"/>
          <p:cNvSpPr txBox="1"/>
          <p:nvPr/>
        </p:nvSpPr>
        <p:spPr>
          <a:xfrm rot="20765853">
            <a:off x="895033" y="1879010"/>
            <a:ext cx="2664296" cy="369332"/>
          </a:xfrm>
          <a:prstGeom prst="rect">
            <a:avLst/>
          </a:prstGeom>
          <a:noFill/>
        </p:spPr>
        <p:txBody>
          <a:bodyPr wrap="square" rtlCol="0">
            <a:spAutoFit/>
          </a:bodyPr>
          <a:lstStyle/>
          <a:p>
            <a:pPr algn="ctr"/>
            <a:r>
              <a:rPr lang="en-GB" b="1" dirty="0"/>
              <a:t>We’ve done this!</a:t>
            </a:r>
          </a:p>
        </p:txBody>
      </p:sp>
      <p:sp>
        <p:nvSpPr>
          <p:cNvPr id="24" name="TextBox 23"/>
          <p:cNvSpPr txBox="1"/>
          <p:nvPr/>
        </p:nvSpPr>
        <p:spPr>
          <a:xfrm rot="20765853">
            <a:off x="5865004" y="3294133"/>
            <a:ext cx="1928717" cy="369332"/>
          </a:xfrm>
          <a:prstGeom prst="rect">
            <a:avLst/>
          </a:prstGeom>
          <a:noFill/>
        </p:spPr>
        <p:txBody>
          <a:bodyPr wrap="square" rtlCol="0">
            <a:spAutoFit/>
          </a:bodyPr>
          <a:lstStyle/>
          <a:p>
            <a:pPr algn="ctr"/>
            <a:r>
              <a:rPr lang="en-GB" b="1" dirty="0"/>
              <a:t>Coming next</a:t>
            </a:r>
          </a:p>
        </p:txBody>
      </p:sp>
      <p:sp>
        <p:nvSpPr>
          <p:cNvPr id="20" name="TextBox 19"/>
          <p:cNvSpPr txBox="1"/>
          <p:nvPr/>
        </p:nvSpPr>
        <p:spPr>
          <a:xfrm>
            <a:off x="328464" y="3644770"/>
            <a:ext cx="3888432" cy="40709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sz="2000" b="1" dirty="0"/>
              <a:t>5. Combining techniques</a:t>
            </a:r>
          </a:p>
        </p:txBody>
      </p:sp>
      <mc:AlternateContent xmlns:mc="http://schemas.openxmlformats.org/markup-compatibility/2006" xmlns:a14="http://schemas.microsoft.com/office/drawing/2010/main">
        <mc:Choice Requires="a14">
          <p:sp>
            <p:nvSpPr>
              <p:cNvPr id="22" name="TextBox 21"/>
              <p:cNvSpPr txBox="1"/>
              <p:nvPr/>
            </p:nvSpPr>
            <p:spPr>
              <a:xfrm>
                <a:off x="189110" y="4069913"/>
                <a:ext cx="3996444" cy="8785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240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3</m:t>
                          </m:r>
                        </m:sup>
                      </m:sSup>
                      <m:r>
                        <a:rPr lang="en-GB" sz="2400" b="0" i="1" smtClean="0">
                          <a:latin typeface="Cambria Math" panose="02040503050406030204" pitchFamily="18" charset="0"/>
                        </a:rPr>
                        <m:t>−</m:t>
                      </m:r>
                      <m:r>
                        <a:rPr lang="en-GB" sz="2400" b="0" i="1" smtClean="0">
                          <a:latin typeface="Cambria Math" panose="02040503050406030204" pitchFamily="18" charset="0"/>
                        </a:rPr>
                        <m:t>𝑥</m:t>
                      </m:r>
                      <m:r>
                        <a:rPr lang="en-GB" sz="2400" b="0" i="1" smtClean="0">
                          <a:latin typeface="Cambria Math" panose="02040503050406030204" pitchFamily="18" charset="0"/>
                        </a:rPr>
                        <m:t>=</m:t>
                      </m:r>
                      <m:r>
                        <a:rPr lang="en-GB" sz="2400" b="1" i="1" smtClean="0">
                          <a:latin typeface="Cambria Math" panose="02040503050406030204" pitchFamily="18" charset="0"/>
                        </a:rPr>
                        <m:t>𝒙</m:t>
                      </m:r>
                      <m:d>
                        <m:dPr>
                          <m:ctrlPr>
                            <a:rPr lang="en-GB" sz="2400" b="1" i="1" smtClean="0">
                              <a:latin typeface="Cambria Math" panose="02040503050406030204" pitchFamily="18" charset="0"/>
                            </a:rPr>
                          </m:ctrlPr>
                        </m:dPr>
                        <m:e>
                          <m:sSup>
                            <m:sSupPr>
                              <m:ctrlPr>
                                <a:rPr lang="en-GB" sz="2400" b="1" i="1" smtClean="0">
                                  <a:latin typeface="Cambria Math" panose="02040503050406030204" pitchFamily="18" charset="0"/>
                                </a:rPr>
                              </m:ctrlPr>
                            </m:sSupPr>
                            <m:e>
                              <m:r>
                                <a:rPr lang="en-GB" sz="2400" b="1" i="1" smtClean="0">
                                  <a:latin typeface="Cambria Math" panose="02040503050406030204" pitchFamily="18" charset="0"/>
                                </a:rPr>
                                <m:t>𝒙</m:t>
                              </m:r>
                            </m:e>
                            <m:sup>
                              <m:r>
                                <a:rPr lang="en-GB" sz="2400" b="1" i="1" smtClean="0">
                                  <a:latin typeface="Cambria Math" panose="02040503050406030204" pitchFamily="18" charset="0"/>
                                </a:rPr>
                                <m:t>𝟐</m:t>
                              </m:r>
                            </m:sup>
                          </m:sSup>
                          <m:r>
                            <a:rPr lang="en-GB" sz="2400" b="1" i="1" smtClean="0">
                              <a:latin typeface="Cambria Math" panose="02040503050406030204" pitchFamily="18" charset="0"/>
                            </a:rPr>
                            <m:t>−</m:t>
                          </m:r>
                          <m:r>
                            <a:rPr lang="en-GB" sz="2400" b="1" i="1" smtClean="0">
                              <a:latin typeface="Cambria Math" panose="02040503050406030204" pitchFamily="18" charset="0"/>
                            </a:rPr>
                            <m:t>𝟏</m:t>
                          </m:r>
                        </m:e>
                      </m:d>
                    </m:oMath>
                    <m:oMath xmlns:m="http://schemas.openxmlformats.org/officeDocument/2006/math">
                      <m:r>
                        <a:rPr lang="en-GB" sz="2400" b="1" i="1" smtClean="0">
                          <a:latin typeface="Cambria Math" panose="02040503050406030204" pitchFamily="18" charset="0"/>
                        </a:rPr>
                        <m:t>              =</m:t>
                      </m:r>
                      <m:r>
                        <a:rPr lang="en-GB" sz="2400" b="1" i="1" smtClean="0">
                          <a:latin typeface="Cambria Math" panose="02040503050406030204" pitchFamily="18" charset="0"/>
                        </a:rPr>
                        <m:t>𝒙</m:t>
                      </m:r>
                      <m:d>
                        <m:dPr>
                          <m:ctrlPr>
                            <a:rPr lang="en-GB" sz="2400" b="1" i="1" smtClean="0">
                              <a:latin typeface="Cambria Math" panose="02040503050406030204" pitchFamily="18" charset="0"/>
                            </a:rPr>
                          </m:ctrlPr>
                        </m:dPr>
                        <m:e>
                          <m:r>
                            <a:rPr lang="en-GB" sz="2400" b="1" i="1" smtClean="0">
                              <a:latin typeface="Cambria Math" panose="02040503050406030204" pitchFamily="18" charset="0"/>
                            </a:rPr>
                            <m:t>𝒙</m:t>
                          </m:r>
                          <m:r>
                            <a:rPr lang="en-GB" sz="2400" b="1" i="1" smtClean="0">
                              <a:latin typeface="Cambria Math" panose="02040503050406030204" pitchFamily="18" charset="0"/>
                            </a:rPr>
                            <m:t>+</m:t>
                          </m:r>
                          <m:r>
                            <a:rPr lang="en-GB" sz="2400" b="1" i="1" smtClean="0">
                              <a:latin typeface="Cambria Math" panose="02040503050406030204" pitchFamily="18" charset="0"/>
                            </a:rPr>
                            <m:t>𝟏</m:t>
                          </m:r>
                        </m:e>
                      </m:d>
                      <m:d>
                        <m:dPr>
                          <m:ctrlPr>
                            <a:rPr lang="en-GB" sz="2400" b="1" i="1" smtClean="0">
                              <a:latin typeface="Cambria Math" panose="02040503050406030204" pitchFamily="18" charset="0"/>
                            </a:rPr>
                          </m:ctrlPr>
                        </m:dPr>
                        <m:e>
                          <m:r>
                            <a:rPr lang="en-GB" sz="2400" b="1" i="1" smtClean="0">
                              <a:latin typeface="Cambria Math" panose="02040503050406030204" pitchFamily="18" charset="0"/>
                            </a:rPr>
                            <m:t>𝒙</m:t>
                          </m:r>
                          <m:r>
                            <a:rPr lang="en-GB" sz="2400" b="1" i="1" smtClean="0">
                              <a:latin typeface="Cambria Math" panose="02040503050406030204" pitchFamily="18" charset="0"/>
                            </a:rPr>
                            <m:t>−</m:t>
                          </m:r>
                          <m:r>
                            <a:rPr lang="en-GB" sz="2400" b="1" i="1" smtClean="0">
                              <a:latin typeface="Cambria Math" panose="02040503050406030204" pitchFamily="18" charset="0"/>
                            </a:rPr>
                            <m:t>𝟏</m:t>
                          </m:r>
                        </m:e>
                      </m:d>
                    </m:oMath>
                  </m:oMathPara>
                </a14:m>
                <a:endParaRPr lang="en-GB" sz="2400" b="1" dirty="0"/>
              </a:p>
            </p:txBody>
          </p:sp>
        </mc:Choice>
        <mc:Fallback xmlns="">
          <p:sp>
            <p:nvSpPr>
              <p:cNvPr id="22" name="TextBox 21"/>
              <p:cNvSpPr txBox="1">
                <a:spLocks noRot="1" noChangeAspect="1" noMove="1" noResize="1" noEditPoints="1" noAdjustHandles="1" noChangeArrowheads="1" noChangeShapeType="1" noTextEdit="1"/>
              </p:cNvSpPr>
              <p:nvPr/>
            </p:nvSpPr>
            <p:spPr>
              <a:xfrm>
                <a:off x="189110" y="4069913"/>
                <a:ext cx="3996444" cy="878510"/>
              </a:xfrm>
              <a:prstGeom prst="rect">
                <a:avLst/>
              </a:prstGeom>
              <a:blipFill>
                <a:blip r:embed="rId10"/>
                <a:stretch>
                  <a:fillRect/>
                </a:stretch>
              </a:blipFill>
            </p:spPr>
            <p:txBody>
              <a:bodyPr/>
              <a:lstStyle/>
              <a:p>
                <a:r>
                  <a:rPr lang="en-GB">
                    <a:noFill/>
                  </a:rPr>
                  <a:t> </a:t>
                </a:r>
              </a:p>
            </p:txBody>
          </p:sp>
        </mc:Fallback>
      </mc:AlternateContent>
      <p:sp>
        <p:nvSpPr>
          <p:cNvPr id="25" name="Rectangle 24"/>
          <p:cNvSpPr/>
          <p:nvPr/>
        </p:nvSpPr>
        <p:spPr>
          <a:xfrm>
            <a:off x="6668695" y="1277460"/>
            <a:ext cx="1943290" cy="4515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6" name="TextBox 25"/>
          <p:cNvSpPr txBox="1"/>
          <p:nvPr/>
        </p:nvSpPr>
        <p:spPr>
          <a:xfrm rot="20765853">
            <a:off x="5283130" y="1873011"/>
            <a:ext cx="2664296" cy="369332"/>
          </a:xfrm>
          <a:prstGeom prst="rect">
            <a:avLst/>
          </a:prstGeom>
          <a:noFill/>
        </p:spPr>
        <p:txBody>
          <a:bodyPr wrap="square" rtlCol="0">
            <a:spAutoFit/>
          </a:bodyPr>
          <a:lstStyle/>
          <a:p>
            <a:pPr algn="ctr"/>
            <a:r>
              <a:rPr lang="en-GB" b="1" dirty="0"/>
              <a:t>We’ve done this!</a:t>
            </a:r>
          </a:p>
        </p:txBody>
      </p:sp>
      <p:sp>
        <p:nvSpPr>
          <p:cNvPr id="27" name="TextBox 26"/>
          <p:cNvSpPr txBox="1"/>
          <p:nvPr/>
        </p:nvSpPr>
        <p:spPr>
          <a:xfrm rot="20765853">
            <a:off x="2922076" y="3183560"/>
            <a:ext cx="2010671" cy="369332"/>
          </a:xfrm>
          <a:prstGeom prst="rect">
            <a:avLst/>
          </a:prstGeom>
          <a:noFill/>
        </p:spPr>
        <p:txBody>
          <a:bodyPr wrap="square" rtlCol="0">
            <a:spAutoFit/>
          </a:bodyPr>
          <a:lstStyle/>
          <a:p>
            <a:pPr algn="ctr"/>
            <a:r>
              <a:rPr lang="en-GB" b="1" dirty="0"/>
              <a:t>We’ve done this!</a:t>
            </a:r>
          </a:p>
        </p:txBody>
      </p:sp>
      <p:sp>
        <p:nvSpPr>
          <p:cNvPr id="28" name="Rectangle 27"/>
          <p:cNvSpPr/>
          <p:nvPr/>
        </p:nvSpPr>
        <p:spPr>
          <a:xfrm>
            <a:off x="1725394" y="2941958"/>
            <a:ext cx="2322903" cy="3249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078214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2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5"/>
                                        </p:tgtEl>
                                      </p:cBhvr>
                                    </p:animEffect>
                                    <p:set>
                                      <p:cBhvr>
                                        <p:cTn id="13"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14" restart="whenNotActive" fill="hold" evtFilter="cancelBubble" nodeType="interactiveSeq">
                <p:stCondLst>
                  <p:cond evt="onClick" delay="0">
                    <p:tgtEl>
                      <p:spTgt spid="2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8"/>
                                        </p:tgtEl>
                                      </p:cBhvr>
                                    </p:animEffect>
                                    <p:set>
                                      <p:cBhvr>
                                        <p:cTn id="19"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childTnLst>
        </p:cTn>
      </p:par>
    </p:tnLst>
    <p:bldLst>
      <p:bldP spid="13" grpId="0" animBg="1"/>
      <p:bldP spid="25" grpId="0" animBg="1"/>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mc:AlternateContent xmlns:mc="http://schemas.openxmlformats.org/markup-compatibility/2006" xmlns:a14="http://schemas.microsoft.com/office/drawing/2010/main">
          <mc:Choice Requires="a14">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b="1" dirty="0"/>
                    <a:t>TYPE 4:</a:t>
                  </a:r>
                  <a:r>
                    <a:rPr lang="en-GB" sz="3200" dirty="0"/>
                    <a:t> </a:t>
                  </a:r>
                  <a14:m>
                    <m:oMath xmlns:m="http://schemas.openxmlformats.org/officeDocument/2006/math">
                      <m:r>
                        <a:rPr lang="en-GB" sz="3200" b="0" i="1" dirty="0" smtClean="0">
                          <a:latin typeface="Cambria Math"/>
                        </a:rPr>
                        <m:t>𝑎</m:t>
                      </m:r>
                      <m:sSup>
                        <m:sSupPr>
                          <m:ctrlPr>
                            <a:rPr lang="en-GB" sz="3200" b="0" i="1" dirty="0" smtClean="0">
                              <a:latin typeface="Cambria Math" panose="02040503050406030204" pitchFamily="18" charset="0"/>
                            </a:rPr>
                          </m:ctrlPr>
                        </m:sSupPr>
                        <m:e>
                          <m:r>
                            <a:rPr lang="en-GB" sz="3200" b="0" i="1" dirty="0" smtClean="0">
                              <a:latin typeface="Cambria Math"/>
                            </a:rPr>
                            <m:t>𝑥</m:t>
                          </m:r>
                        </m:e>
                        <m:sup>
                          <m:r>
                            <a:rPr lang="en-GB" sz="3200" b="0" i="1" dirty="0" smtClean="0">
                              <a:latin typeface="Cambria Math"/>
                            </a:rPr>
                            <m:t>2</m:t>
                          </m:r>
                        </m:sup>
                      </m:sSup>
                      <m:r>
                        <a:rPr lang="en-GB" sz="3200" b="0" i="1" dirty="0" smtClean="0">
                          <a:latin typeface="Cambria Math"/>
                        </a:rPr>
                        <m:t>+</m:t>
                      </m:r>
                      <m:r>
                        <a:rPr lang="en-GB" sz="3200" b="0" i="1" dirty="0" smtClean="0">
                          <a:latin typeface="Cambria Math"/>
                        </a:rPr>
                        <m:t>𝑏𝑥</m:t>
                      </m:r>
                      <m:r>
                        <a:rPr lang="en-GB" sz="3200" b="0" i="1" dirty="0" smtClean="0">
                          <a:latin typeface="Cambria Math"/>
                        </a:rPr>
                        <m:t>+</m:t>
                      </m:r>
                      <m:r>
                        <a:rPr lang="en-GB" sz="3200" b="0" i="1" dirty="0" smtClean="0">
                          <a:latin typeface="Cambria Math"/>
                        </a:rPr>
                        <m:t>𝑐</m:t>
                      </m:r>
                    </m:oMath>
                  </a14:m>
                  <a:endParaRPr lang="en-GB" sz="3200" dirty="0"/>
                </a:p>
              </p:txBody>
            </p:sp>
          </mc:Choice>
          <mc:Fallback xmlns="">
            <p:sp>
              <p:nvSpPr>
                <p:cNvPr id="3" name="TextBox 32"/>
                <p:cNvSpPr txBox="1">
                  <a:spLocks noRot="1" noChangeAspect="1" noMove="1" noResize="1" noEditPoints="1" noAdjustHandles="1" noChangeArrowheads="1" noChangeShapeType="1" noTextEdit="1"/>
                </p:cNvSpPr>
                <p:nvPr/>
              </p:nvSpPr>
              <p:spPr>
                <a:xfrm>
                  <a:off x="0" y="13335"/>
                  <a:ext cx="9144000" cy="599127"/>
                </a:xfrm>
                <a:prstGeom prst="rect">
                  <a:avLst/>
                </a:prstGeom>
                <a:blipFill rotWithShape="0">
                  <a:blip r:embed="rId2"/>
                  <a:stretch>
                    <a:fillRect t="-12245" b="-31633"/>
                  </a:stretch>
                </a:blipFill>
                <a:ln>
                  <a:noFill/>
                </a:ln>
              </p:spPr>
              <p:txBody>
                <a:bodyPr/>
                <a:lstStyle/>
                <a:p>
                  <a:r>
                    <a:rPr lang="en-GB">
                      <a:noFill/>
                    </a:rPr>
                    <a:t> </a:t>
                  </a:r>
                </a:p>
              </p:txBody>
            </p:sp>
          </mc:Fallback>
        </mc:AlternateContent>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58836" y="744907"/>
                <a:ext cx="8424936"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800" b="0" i="1" smtClean="0">
                          <a:latin typeface="Cambria Math"/>
                        </a:rPr>
                        <m:t>2</m:t>
                      </m:r>
                      <m:sSup>
                        <m:sSupPr>
                          <m:ctrlPr>
                            <a:rPr lang="en-GB" sz="4800" b="0" i="1" smtClean="0">
                              <a:latin typeface="Cambria Math" panose="02040503050406030204" pitchFamily="18" charset="0"/>
                            </a:rPr>
                          </m:ctrlPr>
                        </m:sSupPr>
                        <m:e>
                          <m:r>
                            <a:rPr lang="en-GB" sz="4800" b="0" i="1" smtClean="0">
                              <a:latin typeface="Cambria Math"/>
                            </a:rPr>
                            <m:t>𝑥</m:t>
                          </m:r>
                        </m:e>
                        <m:sup>
                          <m:r>
                            <a:rPr lang="en-GB" sz="4800" b="0" i="1" smtClean="0">
                              <a:latin typeface="Cambria Math"/>
                            </a:rPr>
                            <m:t>2</m:t>
                          </m:r>
                        </m:sup>
                      </m:sSup>
                      <m:r>
                        <a:rPr lang="en-GB" sz="4800" b="0" i="1" smtClean="0">
                          <a:latin typeface="Cambria Math"/>
                        </a:rPr>
                        <m:t>+</m:t>
                      </m:r>
                      <m:r>
                        <a:rPr lang="en-GB" sz="4800" b="0" i="1" smtClean="0">
                          <a:latin typeface="Cambria Math"/>
                        </a:rPr>
                        <m:t>𝑥</m:t>
                      </m:r>
                      <m:r>
                        <a:rPr lang="en-GB" sz="4800" b="0" i="1" smtClean="0">
                          <a:latin typeface="Cambria Math"/>
                        </a:rPr>
                        <m:t>−3</m:t>
                      </m:r>
                    </m:oMath>
                  </m:oMathPara>
                </a14:m>
                <a:endParaRPr lang="en-GB" sz="4800" dirty="0"/>
              </a:p>
            </p:txBody>
          </p:sp>
        </mc:Choice>
        <mc:Fallback xmlns="">
          <p:sp>
            <p:nvSpPr>
              <p:cNvPr id="5" name="TextBox 4"/>
              <p:cNvSpPr txBox="1">
                <a:spLocks noRot="1" noChangeAspect="1" noMove="1" noResize="1" noEditPoints="1" noAdjustHandles="1" noChangeArrowheads="1" noChangeShapeType="1" noTextEdit="1"/>
              </p:cNvSpPr>
              <p:nvPr/>
            </p:nvSpPr>
            <p:spPr>
              <a:xfrm>
                <a:off x="358836" y="744907"/>
                <a:ext cx="8424936" cy="830997"/>
              </a:xfrm>
              <a:prstGeom prst="rect">
                <a:avLst/>
              </a:prstGeom>
              <a:blipFill rotWithShape="0">
                <a:blip r:embed="rId3"/>
                <a:stretch>
                  <a:fillRect/>
                </a:stretch>
              </a:blipFill>
            </p:spPr>
            <p:txBody>
              <a:bodyPr/>
              <a:lstStyle/>
              <a:p>
                <a:r>
                  <a:rPr lang="en-GB">
                    <a:noFill/>
                  </a:rPr>
                  <a:t> </a:t>
                </a:r>
              </a:p>
            </p:txBody>
          </p:sp>
        </mc:Fallback>
      </mc:AlternateContent>
      <p:sp>
        <p:nvSpPr>
          <p:cNvPr id="6" name="TextBox 5"/>
          <p:cNvSpPr txBox="1"/>
          <p:nvPr/>
        </p:nvSpPr>
        <p:spPr>
          <a:xfrm>
            <a:off x="615515" y="1554394"/>
            <a:ext cx="4896544" cy="584775"/>
          </a:xfrm>
          <a:prstGeom prst="rect">
            <a:avLst/>
          </a:prstGeom>
          <a:noFill/>
        </p:spPr>
        <p:txBody>
          <a:bodyPr wrap="square" rtlCol="0">
            <a:spAutoFit/>
          </a:bodyPr>
          <a:lstStyle/>
          <a:p>
            <a:r>
              <a:rPr lang="en-GB" sz="3200" dirty="0"/>
              <a:t>Factorise using:</a:t>
            </a:r>
          </a:p>
        </p:txBody>
      </p:sp>
      <p:sp>
        <p:nvSpPr>
          <p:cNvPr id="7" name="TextBox 6"/>
          <p:cNvSpPr txBox="1"/>
          <p:nvPr/>
        </p:nvSpPr>
        <p:spPr>
          <a:xfrm>
            <a:off x="540504" y="2213040"/>
            <a:ext cx="3888432"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sz="2400" dirty="0"/>
              <a:t>a. ‘Going commando’*</a:t>
            </a:r>
          </a:p>
        </p:txBody>
      </p:sp>
      <p:sp>
        <p:nvSpPr>
          <p:cNvPr id="8" name="TextBox 7"/>
          <p:cNvSpPr txBox="1"/>
          <p:nvPr/>
        </p:nvSpPr>
        <p:spPr>
          <a:xfrm>
            <a:off x="4828179" y="1772897"/>
            <a:ext cx="3955593"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sz="2400" dirty="0"/>
              <a:t>b.  Splitting the middle term</a:t>
            </a:r>
          </a:p>
        </p:txBody>
      </p:sp>
      <p:sp>
        <p:nvSpPr>
          <p:cNvPr id="9" name="TextBox 8"/>
          <p:cNvSpPr txBox="1"/>
          <p:nvPr/>
        </p:nvSpPr>
        <p:spPr>
          <a:xfrm>
            <a:off x="2054055" y="6563452"/>
            <a:ext cx="4104456" cy="307777"/>
          </a:xfrm>
          <a:prstGeom prst="rect">
            <a:avLst/>
          </a:prstGeom>
          <a:noFill/>
        </p:spPr>
        <p:txBody>
          <a:bodyPr wrap="square" rtlCol="0">
            <a:spAutoFit/>
          </a:bodyPr>
          <a:lstStyle/>
          <a:p>
            <a:pPr algn="ctr"/>
            <a:r>
              <a:rPr lang="en-GB" sz="1400" dirty="0"/>
              <a:t>* Not official mathematical terminology.</a:t>
            </a:r>
          </a:p>
        </p:txBody>
      </p:sp>
      <p:sp>
        <p:nvSpPr>
          <p:cNvPr id="12" name="TextBox 11"/>
          <p:cNvSpPr txBox="1"/>
          <p:nvPr/>
        </p:nvSpPr>
        <p:spPr>
          <a:xfrm>
            <a:off x="540504" y="2748576"/>
            <a:ext cx="3741413" cy="923330"/>
          </a:xfrm>
          <a:prstGeom prst="rect">
            <a:avLst/>
          </a:prstGeom>
          <a:noFill/>
        </p:spPr>
        <p:txBody>
          <a:bodyPr wrap="square" rtlCol="0">
            <a:spAutoFit/>
          </a:bodyPr>
          <a:lstStyle/>
          <a:p>
            <a:r>
              <a:rPr lang="en-GB" dirty="0"/>
              <a:t>Essentially ‘intelligent guessing’ of the two brackets, by considering what your guess would expand to.</a:t>
            </a:r>
          </a:p>
        </p:txBody>
      </p:sp>
      <mc:AlternateContent xmlns:mc="http://schemas.openxmlformats.org/markup-compatibility/2006" xmlns:a14="http://schemas.microsoft.com/office/drawing/2010/main">
        <mc:Choice Requires="a14">
          <p:sp>
            <p:nvSpPr>
              <p:cNvPr id="13" name="TextBox 12"/>
              <p:cNvSpPr txBox="1"/>
              <p:nvPr/>
            </p:nvSpPr>
            <p:spPr>
              <a:xfrm>
                <a:off x="588325" y="3798791"/>
                <a:ext cx="345638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rPr>
                        <m:t>(2</m:t>
                      </m:r>
                      <m:r>
                        <a:rPr lang="en-GB" sz="3200" b="0" i="1" smtClean="0">
                          <a:latin typeface="Cambria Math" panose="02040503050406030204" pitchFamily="18" charset="0"/>
                        </a:rPr>
                        <m:t>𝑥</m:t>
                      </m:r>
                      <m:r>
                        <a:rPr lang="en-GB" sz="3200" b="0" i="1" smtClean="0">
                          <a:latin typeface="Cambria Math" panose="02040503050406030204" pitchFamily="18" charset="0"/>
                        </a:rPr>
                        <m:t>+3)(</m:t>
                      </m:r>
                      <m:r>
                        <a:rPr lang="en-GB" sz="3200" b="0" i="1" smtClean="0">
                          <a:latin typeface="Cambria Math" panose="02040503050406030204" pitchFamily="18" charset="0"/>
                        </a:rPr>
                        <m:t>𝑥</m:t>
                      </m:r>
                      <m:r>
                        <a:rPr lang="en-GB" sz="3200" b="0" i="1" smtClean="0">
                          <a:latin typeface="Cambria Math" panose="02040503050406030204" pitchFamily="18" charset="0"/>
                        </a:rPr>
                        <m:t>−1)</m:t>
                      </m:r>
                    </m:oMath>
                  </m:oMathPara>
                </a14:m>
                <a:endParaRPr lang="en-GB" sz="3200" dirty="0"/>
              </a:p>
            </p:txBody>
          </p:sp>
        </mc:Choice>
        <mc:Fallback xmlns="">
          <p:sp>
            <p:nvSpPr>
              <p:cNvPr id="13" name="TextBox 12"/>
              <p:cNvSpPr txBox="1">
                <a:spLocks noRot="1" noChangeAspect="1" noMove="1" noResize="1" noEditPoints="1" noAdjustHandles="1" noChangeArrowheads="1" noChangeShapeType="1" noTextEdit="1"/>
              </p:cNvSpPr>
              <p:nvPr/>
            </p:nvSpPr>
            <p:spPr>
              <a:xfrm>
                <a:off x="588325" y="3798791"/>
                <a:ext cx="3456384" cy="584775"/>
              </a:xfrm>
              <a:prstGeom prst="rect">
                <a:avLst/>
              </a:prstGeom>
              <a:blipFill rotWithShape="0">
                <a:blip r:embed="rId4"/>
                <a:stretch>
                  <a:fillRect/>
                </a:stretch>
              </a:blipFill>
            </p:spPr>
            <p:txBody>
              <a:bodyPr/>
              <a:lstStyle/>
              <a:p>
                <a:r>
                  <a:rPr lang="en-GB">
                    <a:noFill/>
                  </a:rPr>
                  <a:t> </a:t>
                </a:r>
              </a:p>
            </p:txBody>
          </p:sp>
        </mc:Fallback>
      </mc:AlternateContent>
      <p:sp>
        <p:nvSpPr>
          <p:cNvPr id="14" name="Rectangle 13"/>
          <p:cNvSpPr/>
          <p:nvPr/>
        </p:nvSpPr>
        <p:spPr>
          <a:xfrm>
            <a:off x="1139788" y="3790797"/>
            <a:ext cx="525984" cy="63022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2592248" y="3790797"/>
            <a:ext cx="382779" cy="63022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p:cNvSpPr/>
          <p:nvPr/>
        </p:nvSpPr>
        <p:spPr>
          <a:xfrm>
            <a:off x="1707337" y="3790797"/>
            <a:ext cx="592282" cy="63022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p:cNvSpPr/>
          <p:nvPr/>
        </p:nvSpPr>
        <p:spPr>
          <a:xfrm>
            <a:off x="2995809" y="3790797"/>
            <a:ext cx="582636" cy="63022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18" name="TextBox 17"/>
              <p:cNvSpPr txBox="1"/>
              <p:nvPr/>
            </p:nvSpPr>
            <p:spPr>
              <a:xfrm>
                <a:off x="180554" y="4986191"/>
                <a:ext cx="2744948" cy="646331"/>
              </a:xfrm>
              <a:prstGeom prst="rect">
                <a:avLst/>
              </a:prstGeom>
              <a:noFill/>
            </p:spPr>
            <p:txBody>
              <a:bodyPr wrap="square" rtlCol="0">
                <a:spAutoFit/>
              </a:bodyPr>
              <a:lstStyle/>
              <a:p>
                <a:r>
                  <a:rPr lang="en-GB" dirty="0"/>
                  <a:t>How would we get the </a:t>
                </a:r>
                <a14:m>
                  <m:oMath xmlns:m="http://schemas.openxmlformats.org/officeDocument/2006/math">
                    <m:r>
                      <a:rPr lang="en-GB" b="0" i="1" smtClean="0">
                        <a:latin typeface="Cambria Math" panose="02040503050406030204" pitchFamily="18" charset="0"/>
                      </a:rPr>
                      <m:t>2</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oMath>
                </a14:m>
                <a:r>
                  <a:rPr lang="en-GB" dirty="0"/>
                  <a:t> term in the expansion?</a:t>
                </a:r>
              </a:p>
            </p:txBody>
          </p:sp>
        </mc:Choice>
        <mc:Fallback xmlns="">
          <p:sp>
            <p:nvSpPr>
              <p:cNvPr id="18" name="TextBox 17"/>
              <p:cNvSpPr txBox="1">
                <a:spLocks noRot="1" noChangeAspect="1" noMove="1" noResize="1" noEditPoints="1" noAdjustHandles="1" noChangeArrowheads="1" noChangeShapeType="1" noTextEdit="1"/>
              </p:cNvSpPr>
              <p:nvPr/>
            </p:nvSpPr>
            <p:spPr>
              <a:xfrm>
                <a:off x="180554" y="4986191"/>
                <a:ext cx="2744948" cy="646331"/>
              </a:xfrm>
              <a:prstGeom prst="rect">
                <a:avLst/>
              </a:prstGeom>
              <a:blipFill rotWithShape="0">
                <a:blip r:embed="rId5"/>
                <a:stretch>
                  <a:fillRect l="-2000" t="-5660" b="-14151"/>
                </a:stretch>
              </a:blipFill>
            </p:spPr>
            <p:txBody>
              <a:bodyPr/>
              <a:lstStyle/>
              <a:p>
                <a:r>
                  <a:rPr lang="en-GB">
                    <a:noFill/>
                  </a:rPr>
                  <a:t> </a:t>
                </a:r>
              </a:p>
            </p:txBody>
          </p:sp>
        </mc:Fallback>
      </mc:AlternateContent>
      <p:cxnSp>
        <p:nvCxnSpPr>
          <p:cNvPr id="20" name="Straight Arrow Connector 19"/>
          <p:cNvCxnSpPr>
            <a:endCxn id="14" idx="2"/>
          </p:cNvCxnSpPr>
          <p:nvPr/>
        </p:nvCxnSpPr>
        <p:spPr>
          <a:xfrm flipV="1">
            <a:off x="1402780" y="4421023"/>
            <a:ext cx="0" cy="66176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1" name="Straight Arrow Connector 20"/>
          <p:cNvCxnSpPr/>
          <p:nvPr/>
        </p:nvCxnSpPr>
        <p:spPr>
          <a:xfrm flipV="1">
            <a:off x="1402780" y="4504149"/>
            <a:ext cx="1250128" cy="57863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4" name="TextBox 23"/>
          <p:cNvSpPr txBox="1"/>
          <p:nvPr/>
        </p:nvSpPr>
        <p:spPr>
          <a:xfrm>
            <a:off x="2205970" y="5633328"/>
            <a:ext cx="2744948" cy="369332"/>
          </a:xfrm>
          <a:prstGeom prst="rect">
            <a:avLst/>
          </a:prstGeom>
          <a:noFill/>
        </p:spPr>
        <p:txBody>
          <a:bodyPr wrap="square" rtlCol="0">
            <a:spAutoFit/>
          </a:bodyPr>
          <a:lstStyle/>
          <a:p>
            <a:r>
              <a:rPr lang="en-GB" dirty="0"/>
              <a:t>How could we get the -3?</a:t>
            </a:r>
          </a:p>
        </p:txBody>
      </p:sp>
      <p:cxnSp>
        <p:nvCxnSpPr>
          <p:cNvPr id="25" name="Straight Arrow Connector 24"/>
          <p:cNvCxnSpPr/>
          <p:nvPr/>
        </p:nvCxnSpPr>
        <p:spPr>
          <a:xfrm flipH="1" flipV="1">
            <a:off x="2143754" y="4514540"/>
            <a:ext cx="1900955" cy="111798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8" name="Straight Arrow Connector 27"/>
          <p:cNvCxnSpPr/>
          <p:nvPr/>
        </p:nvCxnSpPr>
        <p:spPr>
          <a:xfrm flipH="1" flipV="1">
            <a:off x="3762074" y="4467498"/>
            <a:ext cx="565270" cy="112837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30" name="TextBox 29"/>
              <p:cNvSpPr txBox="1"/>
              <p:nvPr/>
            </p:nvSpPr>
            <p:spPr>
              <a:xfrm>
                <a:off x="4950918" y="2930859"/>
                <a:ext cx="2433349"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2</m:t>
                      </m:r>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𝑥</m:t>
                          </m:r>
                        </m:e>
                        <m:sup>
                          <m:r>
                            <a:rPr lang="en-GB" sz="2800" b="0" i="1" smtClean="0">
                              <a:latin typeface="Cambria Math" panose="02040503050406030204" pitchFamily="18" charset="0"/>
                            </a:rPr>
                            <m:t>2</m:t>
                          </m:r>
                        </m:sup>
                      </m:sSup>
                      <m:r>
                        <a:rPr lang="en-GB" sz="2800" b="0" i="1" smtClean="0">
                          <a:latin typeface="Cambria Math" panose="02040503050406030204" pitchFamily="18" charset="0"/>
                        </a:rPr>
                        <m:t>+</m:t>
                      </m:r>
                      <m:r>
                        <a:rPr lang="en-GB" sz="2800" b="0" i="1" smtClean="0">
                          <a:latin typeface="Cambria Math" panose="02040503050406030204" pitchFamily="18" charset="0"/>
                        </a:rPr>
                        <m:t>𝑥</m:t>
                      </m:r>
                      <m:r>
                        <a:rPr lang="en-GB" sz="2800" b="0" i="1" smtClean="0">
                          <a:latin typeface="Cambria Math" panose="02040503050406030204" pitchFamily="18" charset="0"/>
                        </a:rPr>
                        <m:t>−3</m:t>
                      </m:r>
                    </m:oMath>
                  </m:oMathPara>
                </a14:m>
                <a:endParaRPr lang="en-GB" sz="2800" dirty="0"/>
              </a:p>
            </p:txBody>
          </p:sp>
        </mc:Choice>
        <mc:Fallback xmlns="">
          <p:sp>
            <p:nvSpPr>
              <p:cNvPr id="30" name="TextBox 29"/>
              <p:cNvSpPr txBox="1">
                <a:spLocks noRot="1" noChangeAspect="1" noMove="1" noResize="1" noEditPoints="1" noAdjustHandles="1" noChangeArrowheads="1" noChangeShapeType="1" noTextEdit="1"/>
              </p:cNvSpPr>
              <p:nvPr/>
            </p:nvSpPr>
            <p:spPr>
              <a:xfrm>
                <a:off x="4950918" y="2930859"/>
                <a:ext cx="2433349" cy="523220"/>
              </a:xfrm>
              <a:prstGeom prst="rect">
                <a:avLst/>
              </a:prstGeom>
              <a:blipFill rotWithShape="0">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7204247" y="2835317"/>
                <a:ext cx="1008112"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m:t>
                      </m:r>
                    </m:oMath>
                    <m:oMath xmlns:m="http://schemas.openxmlformats.org/officeDocument/2006/math">
                      <m:r>
                        <a:rPr lang="en-GB" b="0" i="1" smtClean="0">
                          <a:latin typeface="Cambria Math" panose="02040503050406030204" pitchFamily="18" charset="0"/>
                        </a:rPr>
                        <m:t>⊗−6</m:t>
                      </m:r>
                    </m:oMath>
                  </m:oMathPara>
                </a14:m>
                <a:endParaRPr lang="en-GB" dirty="0"/>
              </a:p>
            </p:txBody>
          </p:sp>
        </mc:Choice>
        <mc:Fallback xmlns="">
          <p:sp>
            <p:nvSpPr>
              <p:cNvPr id="31" name="TextBox 30"/>
              <p:cNvSpPr txBox="1">
                <a:spLocks noRot="1" noChangeAspect="1" noMove="1" noResize="1" noEditPoints="1" noAdjustHandles="1" noChangeArrowheads="1" noChangeShapeType="1" noTextEdit="1"/>
              </p:cNvSpPr>
              <p:nvPr/>
            </p:nvSpPr>
            <p:spPr>
              <a:xfrm>
                <a:off x="7204247" y="2835317"/>
                <a:ext cx="1008112" cy="646331"/>
              </a:xfrm>
              <a:prstGeom prst="rect">
                <a:avLst/>
              </a:prstGeom>
              <a:blipFill rotWithShape="0">
                <a:blip r:embed="rId7"/>
                <a:stretch>
                  <a:fillRect b="-2830"/>
                </a:stretch>
              </a:blipFill>
            </p:spPr>
            <p:txBody>
              <a:bodyPr/>
              <a:lstStyle/>
              <a:p>
                <a:r>
                  <a:rPr lang="en-GB">
                    <a:noFill/>
                  </a:rPr>
                  <a:t> </a:t>
                </a:r>
              </a:p>
            </p:txBody>
          </p:sp>
        </mc:Fallback>
      </mc:AlternateContent>
      <p:sp>
        <p:nvSpPr>
          <p:cNvPr id="32" name="TextBox 31"/>
          <p:cNvSpPr txBox="1"/>
          <p:nvPr/>
        </p:nvSpPr>
        <p:spPr>
          <a:xfrm>
            <a:off x="6924688" y="3547215"/>
            <a:ext cx="2194326" cy="646331"/>
          </a:xfrm>
          <a:prstGeom prst="rect">
            <a:avLst/>
          </a:prstGeom>
          <a:noFill/>
        </p:spPr>
        <p:txBody>
          <a:bodyPr wrap="square" rtlCol="0">
            <a:spAutoFit/>
          </a:bodyPr>
          <a:lstStyle/>
          <a:p>
            <a:r>
              <a:rPr lang="en-GB" sz="1200" dirty="0"/>
              <a:t>Unlike before, we want two numbers which multiply to give the </a:t>
            </a:r>
            <a:r>
              <a:rPr lang="en-GB" sz="1200" b="1" dirty="0"/>
              <a:t>first times the last number</a:t>
            </a:r>
            <a:r>
              <a:rPr lang="en-GB" sz="1200" dirty="0"/>
              <a:t>.</a:t>
            </a:r>
          </a:p>
        </p:txBody>
      </p:sp>
      <p:cxnSp>
        <p:nvCxnSpPr>
          <p:cNvPr id="34" name="Straight Arrow Connector 33"/>
          <p:cNvCxnSpPr/>
          <p:nvPr/>
        </p:nvCxnSpPr>
        <p:spPr>
          <a:xfrm flipH="1" flipV="1">
            <a:off x="7819788" y="3408197"/>
            <a:ext cx="161925" cy="19685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37" name="TextBox 36"/>
              <p:cNvSpPr txBox="1"/>
              <p:nvPr/>
            </p:nvSpPr>
            <p:spPr>
              <a:xfrm>
                <a:off x="4647267" y="4354159"/>
                <a:ext cx="351347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2</m:t>
                      </m:r>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𝑥</m:t>
                          </m:r>
                        </m:e>
                        <m:sup>
                          <m:r>
                            <a:rPr lang="en-GB" sz="2800" b="0" i="1" smtClean="0">
                              <a:latin typeface="Cambria Math" panose="02040503050406030204" pitchFamily="18" charset="0"/>
                            </a:rPr>
                            <m:t>2</m:t>
                          </m:r>
                        </m:sup>
                      </m:sSup>
                      <m:r>
                        <a:rPr lang="en-GB" sz="2800" b="0" i="1" smtClean="0">
                          <a:latin typeface="Cambria Math" panose="02040503050406030204" pitchFamily="18" charset="0"/>
                        </a:rPr>
                        <m:t>+3</m:t>
                      </m:r>
                      <m:r>
                        <a:rPr lang="en-GB" sz="2800" b="0" i="1" smtClean="0">
                          <a:latin typeface="Cambria Math" panose="02040503050406030204" pitchFamily="18" charset="0"/>
                        </a:rPr>
                        <m:t>𝑥</m:t>
                      </m:r>
                      <m:r>
                        <a:rPr lang="en-GB" sz="2800" b="0" i="1" smtClean="0">
                          <a:latin typeface="Cambria Math" panose="02040503050406030204" pitchFamily="18" charset="0"/>
                        </a:rPr>
                        <m:t>−2</m:t>
                      </m:r>
                      <m:r>
                        <a:rPr lang="en-GB" sz="2800" b="0" i="1" smtClean="0">
                          <a:latin typeface="Cambria Math" panose="02040503050406030204" pitchFamily="18" charset="0"/>
                        </a:rPr>
                        <m:t>𝑥</m:t>
                      </m:r>
                      <m:r>
                        <a:rPr lang="en-GB" sz="2800" b="0" i="1" smtClean="0">
                          <a:latin typeface="Cambria Math" panose="02040503050406030204" pitchFamily="18" charset="0"/>
                        </a:rPr>
                        <m:t>−3</m:t>
                      </m:r>
                    </m:oMath>
                  </m:oMathPara>
                </a14:m>
                <a:endParaRPr lang="en-GB" sz="2800" dirty="0"/>
              </a:p>
            </p:txBody>
          </p:sp>
        </mc:Choice>
        <mc:Fallback xmlns="">
          <p:sp>
            <p:nvSpPr>
              <p:cNvPr id="37" name="TextBox 36"/>
              <p:cNvSpPr txBox="1">
                <a:spLocks noRot="1" noChangeAspect="1" noMove="1" noResize="1" noEditPoints="1" noAdjustHandles="1" noChangeArrowheads="1" noChangeShapeType="1" noTextEdit="1"/>
              </p:cNvSpPr>
              <p:nvPr/>
            </p:nvSpPr>
            <p:spPr>
              <a:xfrm>
                <a:off x="4647267" y="4354159"/>
                <a:ext cx="3513470" cy="523220"/>
              </a:xfrm>
              <a:prstGeom prst="rect">
                <a:avLst/>
              </a:prstGeom>
              <a:blipFill rotWithShape="0">
                <a:blip r:embed="rId8"/>
                <a:stretch>
                  <a:fillRect/>
                </a:stretch>
              </a:blipFill>
            </p:spPr>
            <p:txBody>
              <a:bodyPr/>
              <a:lstStyle/>
              <a:p>
                <a:r>
                  <a:rPr lang="en-GB">
                    <a:noFill/>
                  </a:rPr>
                  <a:t> </a:t>
                </a:r>
              </a:p>
            </p:txBody>
          </p:sp>
        </mc:Fallback>
      </mc:AlternateContent>
      <p:cxnSp>
        <p:nvCxnSpPr>
          <p:cNvPr id="38" name="Straight Arrow Connector 37"/>
          <p:cNvCxnSpPr/>
          <p:nvPr/>
        </p:nvCxnSpPr>
        <p:spPr>
          <a:xfrm flipH="1">
            <a:off x="6143659" y="3438634"/>
            <a:ext cx="260343" cy="93952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1" name="Straight Arrow Connector 40"/>
          <p:cNvCxnSpPr/>
          <p:nvPr/>
        </p:nvCxnSpPr>
        <p:spPr>
          <a:xfrm>
            <a:off x="6404002" y="3454079"/>
            <a:ext cx="520686" cy="95036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5" name="Straight Connector 44"/>
          <p:cNvCxnSpPr>
            <a:endCxn id="37" idx="2"/>
          </p:cNvCxnSpPr>
          <p:nvPr/>
        </p:nvCxnSpPr>
        <p:spPr>
          <a:xfrm>
            <a:off x="4950918" y="4877379"/>
            <a:ext cx="1453084"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46" name="Straight Connector 45"/>
          <p:cNvCxnSpPr/>
          <p:nvPr/>
        </p:nvCxnSpPr>
        <p:spPr>
          <a:xfrm>
            <a:off x="6528629" y="4877379"/>
            <a:ext cx="1453084" cy="0"/>
          </a:xfrm>
          <a:prstGeom prst="line">
            <a:avLst/>
          </a:prstGeom>
        </p:spPr>
        <p:style>
          <a:lnRef idx="2">
            <a:schemeClr val="accent4"/>
          </a:lnRef>
          <a:fillRef idx="0">
            <a:schemeClr val="accent4"/>
          </a:fillRef>
          <a:effectRef idx="1">
            <a:schemeClr val="accent4"/>
          </a:effectRef>
          <a:fontRef idx="minor">
            <a:schemeClr val="tx1"/>
          </a:fontRef>
        </p:style>
      </p:cxnSp>
      <p:sp>
        <p:nvSpPr>
          <p:cNvPr id="47" name="TextBox 46"/>
          <p:cNvSpPr txBox="1"/>
          <p:nvPr/>
        </p:nvSpPr>
        <p:spPr>
          <a:xfrm>
            <a:off x="8003747" y="4230270"/>
            <a:ext cx="1137301" cy="646331"/>
          </a:xfrm>
          <a:prstGeom prst="rect">
            <a:avLst/>
          </a:prstGeom>
          <a:noFill/>
        </p:spPr>
        <p:txBody>
          <a:bodyPr wrap="square" rtlCol="0">
            <a:spAutoFit/>
          </a:bodyPr>
          <a:lstStyle/>
          <a:p>
            <a:r>
              <a:rPr lang="en-GB" sz="1200" dirty="0"/>
              <a:t>Factorise first and second half separately.</a:t>
            </a:r>
          </a:p>
        </p:txBody>
      </p:sp>
      <p:sp>
        <p:nvSpPr>
          <p:cNvPr id="48" name="TextBox 47"/>
          <p:cNvSpPr txBox="1"/>
          <p:nvPr/>
        </p:nvSpPr>
        <p:spPr>
          <a:xfrm>
            <a:off x="4040486" y="3372730"/>
            <a:ext cx="1915813" cy="1384995"/>
          </a:xfrm>
          <a:prstGeom prst="rect">
            <a:avLst/>
          </a:prstGeom>
          <a:noFill/>
        </p:spPr>
        <p:txBody>
          <a:bodyPr wrap="square" rtlCol="0">
            <a:spAutoFit/>
          </a:bodyPr>
          <a:lstStyle/>
          <a:p>
            <a:r>
              <a:rPr lang="en-GB" sz="1400" dirty="0"/>
              <a:t>We use these two numbers (3 and -2) to ‘</a:t>
            </a:r>
            <a:r>
              <a:rPr lang="en-GB" sz="1400" b="1" dirty="0"/>
              <a:t>split the middle term</a:t>
            </a:r>
            <a:r>
              <a:rPr lang="en-GB" sz="1400" dirty="0"/>
              <a:t>’.</a:t>
            </a:r>
          </a:p>
          <a:p>
            <a:r>
              <a:rPr lang="en-GB" sz="1400" dirty="0"/>
              <a:t>Everything else remains the same.</a:t>
            </a:r>
          </a:p>
          <a:p>
            <a:endParaRPr lang="en-GB" sz="1400" dirty="0"/>
          </a:p>
        </p:txBody>
      </p:sp>
      <mc:AlternateContent xmlns:mc="http://schemas.openxmlformats.org/markup-compatibility/2006" xmlns:a14="http://schemas.microsoft.com/office/drawing/2010/main">
        <mc:Choice Requires="a14">
          <p:sp>
            <p:nvSpPr>
              <p:cNvPr id="49" name="TextBox 48"/>
              <p:cNvSpPr txBox="1"/>
              <p:nvPr/>
            </p:nvSpPr>
            <p:spPr>
              <a:xfrm>
                <a:off x="4852672" y="5466392"/>
                <a:ext cx="4039808" cy="52322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800" b="0" i="1" smtClean="0">
                          <a:latin typeface="Cambria Math" panose="02040503050406030204" pitchFamily="18" charset="0"/>
                        </a:rPr>
                        <m:t>=</m:t>
                      </m:r>
                      <m:r>
                        <a:rPr lang="en-GB" sz="2800" b="0" i="1" smtClean="0">
                          <a:latin typeface="Cambria Math" panose="02040503050406030204" pitchFamily="18" charset="0"/>
                        </a:rPr>
                        <m:t>𝑥</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2</m:t>
                          </m:r>
                          <m:r>
                            <a:rPr lang="en-GB" sz="2800" b="0" i="1" smtClean="0">
                              <a:latin typeface="Cambria Math" panose="02040503050406030204" pitchFamily="18" charset="0"/>
                            </a:rPr>
                            <m:t>𝑥</m:t>
                          </m:r>
                          <m:r>
                            <a:rPr lang="en-GB" sz="2800" b="0" i="1" smtClean="0">
                              <a:latin typeface="Cambria Math" panose="02040503050406030204" pitchFamily="18" charset="0"/>
                            </a:rPr>
                            <m:t>+3</m:t>
                          </m:r>
                        </m:e>
                      </m:d>
                    </m:oMath>
                  </m:oMathPara>
                </a14:m>
                <a:endParaRPr lang="en-GB" sz="2800" dirty="0"/>
              </a:p>
            </p:txBody>
          </p:sp>
        </mc:Choice>
        <mc:Fallback xmlns="">
          <p:sp>
            <p:nvSpPr>
              <p:cNvPr id="49" name="TextBox 48"/>
              <p:cNvSpPr txBox="1">
                <a:spLocks noRot="1" noChangeAspect="1" noMove="1" noResize="1" noEditPoints="1" noAdjustHandles="1" noChangeArrowheads="1" noChangeShapeType="1" noTextEdit="1"/>
              </p:cNvSpPr>
              <p:nvPr/>
            </p:nvSpPr>
            <p:spPr>
              <a:xfrm>
                <a:off x="4852672" y="5466392"/>
                <a:ext cx="4039808" cy="523220"/>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4851455" y="5939712"/>
                <a:ext cx="4039808" cy="52322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800" b="0" i="1" smtClean="0">
                          <a:latin typeface="Cambria Math" panose="02040503050406030204" pitchFamily="18" charset="0"/>
                        </a:rPr>
                        <m:t>=(2</m:t>
                      </m:r>
                      <m:r>
                        <a:rPr lang="en-GB" sz="2800" b="0" i="1" smtClean="0">
                          <a:latin typeface="Cambria Math" panose="02040503050406030204" pitchFamily="18" charset="0"/>
                        </a:rPr>
                        <m:t>𝑥</m:t>
                      </m:r>
                      <m:r>
                        <a:rPr lang="en-GB" sz="2800" b="0" i="1" smtClean="0">
                          <a:latin typeface="Cambria Math" panose="02040503050406030204" pitchFamily="18" charset="0"/>
                        </a:rPr>
                        <m:t>+3)(</m:t>
                      </m:r>
                      <m:r>
                        <a:rPr lang="en-GB" sz="2800" b="0" i="1" smtClean="0">
                          <a:latin typeface="Cambria Math" panose="02040503050406030204" pitchFamily="18" charset="0"/>
                        </a:rPr>
                        <m:t>𝑥</m:t>
                      </m:r>
                      <m:r>
                        <a:rPr lang="en-GB" sz="2800" b="0" i="1" smtClean="0">
                          <a:latin typeface="Cambria Math" panose="02040503050406030204" pitchFamily="18" charset="0"/>
                        </a:rPr>
                        <m:t>−1)</m:t>
                      </m:r>
                    </m:oMath>
                  </m:oMathPara>
                </a14:m>
                <a:endParaRPr lang="en-GB" sz="2800" dirty="0"/>
              </a:p>
            </p:txBody>
          </p:sp>
        </mc:Choice>
        <mc:Fallback xmlns="">
          <p:sp>
            <p:nvSpPr>
              <p:cNvPr id="50" name="TextBox 49"/>
              <p:cNvSpPr txBox="1">
                <a:spLocks noRot="1" noChangeAspect="1" noMove="1" noResize="1" noEditPoints="1" noAdjustHandles="1" noChangeArrowheads="1" noChangeShapeType="1" noTextEdit="1"/>
              </p:cNvSpPr>
              <p:nvPr/>
            </p:nvSpPr>
            <p:spPr>
              <a:xfrm>
                <a:off x="4851455" y="5939712"/>
                <a:ext cx="4039808" cy="523220"/>
              </a:xfrm>
              <a:prstGeom prst="rect">
                <a:avLst/>
              </a:prstGeom>
              <a:blipFill rotWithShape="0">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7819788" y="5878156"/>
                <a:ext cx="1137301" cy="646331"/>
              </a:xfrm>
              <a:prstGeom prst="rect">
                <a:avLst/>
              </a:prstGeom>
              <a:noFill/>
            </p:spPr>
            <p:txBody>
              <a:bodyPr wrap="square" rtlCol="0">
                <a:spAutoFit/>
              </a:bodyPr>
              <a:lstStyle/>
              <a:p>
                <a:r>
                  <a:rPr lang="en-GB" sz="1200" dirty="0"/>
                  <a:t>There’s a common factor of </a:t>
                </a:r>
                <a14:m>
                  <m:oMath xmlns:m="http://schemas.openxmlformats.org/officeDocument/2006/math">
                    <m:r>
                      <a:rPr lang="en-GB" sz="1200" b="0" i="1" smtClean="0">
                        <a:latin typeface="Cambria Math" panose="02040503050406030204" pitchFamily="18" charset="0"/>
                      </a:rPr>
                      <m:t>(2</m:t>
                    </m:r>
                    <m:r>
                      <a:rPr lang="en-GB" sz="1200" b="0" i="1" smtClean="0">
                        <a:latin typeface="Cambria Math" panose="02040503050406030204" pitchFamily="18" charset="0"/>
                      </a:rPr>
                      <m:t>𝑥</m:t>
                    </m:r>
                    <m:r>
                      <a:rPr lang="en-GB" sz="1200" b="0" i="1" smtClean="0">
                        <a:latin typeface="Cambria Math" panose="02040503050406030204" pitchFamily="18" charset="0"/>
                      </a:rPr>
                      <m:t>+3)</m:t>
                    </m:r>
                  </m:oMath>
                </a14:m>
                <a:endParaRPr lang="en-GB" sz="1200" dirty="0"/>
              </a:p>
            </p:txBody>
          </p:sp>
        </mc:Choice>
        <mc:Fallback xmlns="">
          <p:sp>
            <p:nvSpPr>
              <p:cNvPr id="51" name="TextBox 50"/>
              <p:cNvSpPr txBox="1">
                <a:spLocks noRot="1" noChangeAspect="1" noMove="1" noResize="1" noEditPoints="1" noAdjustHandles="1" noChangeArrowheads="1" noChangeShapeType="1" noTextEdit="1"/>
              </p:cNvSpPr>
              <p:nvPr/>
            </p:nvSpPr>
            <p:spPr>
              <a:xfrm>
                <a:off x="7819788" y="5878156"/>
                <a:ext cx="1137301" cy="646331"/>
              </a:xfrm>
              <a:prstGeom prst="rect">
                <a:avLst/>
              </a:prstGeom>
              <a:blipFill>
                <a:blip r:embed="rId11"/>
                <a:stretch>
                  <a:fillRect l="-538" r="-2688" b="-660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7138929" y="5448538"/>
                <a:ext cx="168120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 (2</m:t>
                      </m:r>
                      <m:r>
                        <a:rPr lang="en-GB" sz="2800" b="0" i="1" smtClean="0">
                          <a:latin typeface="Cambria Math" panose="02040503050406030204" pitchFamily="18" charset="0"/>
                        </a:rPr>
                        <m:t>𝑥</m:t>
                      </m:r>
                      <m:r>
                        <a:rPr lang="en-GB" sz="2800" b="0" i="1" smtClean="0">
                          <a:latin typeface="Cambria Math" panose="02040503050406030204" pitchFamily="18" charset="0"/>
                        </a:rPr>
                        <m:t>+3)</m:t>
                      </m:r>
                    </m:oMath>
                  </m:oMathPara>
                </a14:m>
                <a:endParaRPr lang="en-GB" sz="2800" dirty="0"/>
              </a:p>
            </p:txBody>
          </p:sp>
        </mc:Choice>
        <mc:Fallback xmlns="">
          <p:sp>
            <p:nvSpPr>
              <p:cNvPr id="36" name="TextBox 35"/>
              <p:cNvSpPr txBox="1">
                <a:spLocks noRot="1" noChangeAspect="1" noMove="1" noResize="1" noEditPoints="1" noAdjustHandles="1" noChangeArrowheads="1" noChangeShapeType="1" noTextEdit="1"/>
              </p:cNvSpPr>
              <p:nvPr/>
            </p:nvSpPr>
            <p:spPr>
              <a:xfrm>
                <a:off x="7138929" y="5448538"/>
                <a:ext cx="1681208" cy="523220"/>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6408403" y="4975973"/>
                <a:ext cx="2411734" cy="646331"/>
              </a:xfrm>
              <a:prstGeom prst="rect">
                <a:avLst/>
              </a:prstGeom>
              <a:noFill/>
            </p:spPr>
            <p:txBody>
              <a:bodyPr wrap="square" rtlCol="0">
                <a:spAutoFit/>
              </a:bodyPr>
              <a:lstStyle/>
              <a:p>
                <a:r>
                  <a:rPr lang="en-GB" sz="1200" dirty="0"/>
                  <a:t>Leave a space and duplicate the bracket. Then what fills the gap to expand to give </a:t>
                </a:r>
                <a14:m>
                  <m:oMath xmlns:m="http://schemas.openxmlformats.org/officeDocument/2006/math">
                    <m:r>
                      <a:rPr lang="en-GB" sz="1200" b="0" i="1" smtClean="0">
                        <a:latin typeface="Cambria Math" panose="02040503050406030204" pitchFamily="18" charset="0"/>
                      </a:rPr>
                      <m:t>−2</m:t>
                    </m:r>
                    <m:r>
                      <a:rPr lang="en-GB" sz="1200" b="0" i="1" smtClean="0">
                        <a:latin typeface="Cambria Math" panose="02040503050406030204" pitchFamily="18" charset="0"/>
                      </a:rPr>
                      <m:t>𝑥</m:t>
                    </m:r>
                    <m:r>
                      <a:rPr lang="en-GB" sz="1200" b="0" i="1" smtClean="0">
                        <a:latin typeface="Cambria Math" panose="02040503050406030204" pitchFamily="18" charset="0"/>
                      </a:rPr>
                      <m:t>−3</m:t>
                    </m:r>
                  </m:oMath>
                </a14:m>
                <a:r>
                  <a:rPr lang="en-GB" sz="1200" dirty="0"/>
                  <a:t>?</a:t>
                </a:r>
              </a:p>
            </p:txBody>
          </p:sp>
        </mc:Choice>
        <mc:Fallback xmlns="">
          <p:sp>
            <p:nvSpPr>
              <p:cNvPr id="39" name="TextBox 38"/>
              <p:cNvSpPr txBox="1">
                <a:spLocks noRot="1" noChangeAspect="1" noMove="1" noResize="1" noEditPoints="1" noAdjustHandles="1" noChangeArrowheads="1" noChangeShapeType="1" noTextEdit="1"/>
              </p:cNvSpPr>
              <p:nvPr/>
            </p:nvSpPr>
            <p:spPr>
              <a:xfrm>
                <a:off x="6408403" y="4975973"/>
                <a:ext cx="2411734" cy="646331"/>
              </a:xfrm>
              <a:prstGeom prst="rect">
                <a:avLst/>
              </a:prstGeom>
              <a:blipFill>
                <a:blip r:embed="rId13"/>
                <a:stretch>
                  <a:fillRect b="-660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6656420" y="5449445"/>
                <a:ext cx="820332"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 −1</m:t>
                      </m:r>
                    </m:oMath>
                  </m:oMathPara>
                </a14:m>
                <a:endParaRPr lang="en-GB" sz="2800" dirty="0"/>
              </a:p>
            </p:txBody>
          </p:sp>
        </mc:Choice>
        <mc:Fallback xmlns="">
          <p:sp>
            <p:nvSpPr>
              <p:cNvPr id="40" name="TextBox 39"/>
              <p:cNvSpPr txBox="1">
                <a:spLocks noRot="1" noChangeAspect="1" noMove="1" noResize="1" noEditPoints="1" noAdjustHandles="1" noChangeArrowheads="1" noChangeShapeType="1" noTextEdit="1"/>
              </p:cNvSpPr>
              <p:nvPr/>
            </p:nvSpPr>
            <p:spPr>
              <a:xfrm>
                <a:off x="6656420" y="5449445"/>
                <a:ext cx="820332" cy="523220"/>
              </a:xfrm>
              <a:prstGeom prst="rect">
                <a:avLst/>
              </a:prstGeom>
              <a:blipFill>
                <a:blip r:embed="rId14"/>
                <a:stretch>
                  <a:fillRect/>
                </a:stretch>
              </a:blipFill>
            </p:spPr>
            <p:txBody>
              <a:bodyPr/>
              <a:lstStyle/>
              <a:p>
                <a:r>
                  <a:rPr lang="en-GB">
                    <a:noFill/>
                  </a:rPr>
                  <a:t> </a:t>
                </a:r>
              </a:p>
            </p:txBody>
          </p:sp>
        </mc:Fallback>
      </mc:AlternateContent>
      <p:sp>
        <p:nvSpPr>
          <p:cNvPr id="42" name="TextBox 41"/>
          <p:cNvSpPr txBox="1"/>
          <p:nvPr/>
        </p:nvSpPr>
        <p:spPr>
          <a:xfrm>
            <a:off x="6964225" y="2395175"/>
            <a:ext cx="2194326" cy="461665"/>
          </a:xfrm>
          <a:prstGeom prst="rect">
            <a:avLst/>
          </a:prstGeom>
          <a:noFill/>
        </p:spPr>
        <p:txBody>
          <a:bodyPr wrap="square" rtlCol="0">
            <a:spAutoFit/>
          </a:bodyPr>
          <a:lstStyle/>
          <a:p>
            <a:r>
              <a:rPr lang="en-GB" sz="1200" dirty="0"/>
              <a:t>Again, need two numbers which add to give two numbers.</a:t>
            </a:r>
          </a:p>
        </p:txBody>
      </p:sp>
      <p:cxnSp>
        <p:nvCxnSpPr>
          <p:cNvPr id="43" name="Straight Arrow Connector 42"/>
          <p:cNvCxnSpPr/>
          <p:nvPr/>
        </p:nvCxnSpPr>
        <p:spPr>
          <a:xfrm flipH="1">
            <a:off x="7980427" y="2859578"/>
            <a:ext cx="232548" cy="12288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365725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500"/>
                                        <p:tgtEl>
                                          <p:spTgt spid="32"/>
                                        </p:tgtEl>
                                      </p:cBhvr>
                                    </p:animEffect>
                                  </p:childTnLst>
                                </p:cTn>
                              </p:par>
                              <p:par>
                                <p:cTn id="40" presetID="10" presetClass="entr" presetSubtype="0" fill="hold"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500"/>
                                        <p:tgtEl>
                                          <p:spTgt spid="34"/>
                                        </p:tgtEl>
                                      </p:cBhvr>
                                    </p:animEffect>
                                  </p:childTnLst>
                                </p:cTn>
                              </p:par>
                              <p:par>
                                <p:cTn id="43" presetID="10" presetClass="entr" presetSubtype="0" fill="hold" nodeType="with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fade">
                                      <p:cBhvr>
                                        <p:cTn id="45" dur="500"/>
                                        <p:tgtEl>
                                          <p:spTgt spid="4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fade">
                                      <p:cBhvr>
                                        <p:cTn id="48" dur="500"/>
                                        <p:tgtEl>
                                          <p:spTgt spid="4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500"/>
                                        <p:tgtEl>
                                          <p:spTgt spid="38"/>
                                        </p:tgtEl>
                                      </p:cBhvr>
                                    </p:animEffect>
                                  </p:childTnLst>
                                </p:cTn>
                              </p:par>
                              <p:par>
                                <p:cTn id="54" presetID="10" presetClass="entr" presetSubtype="0" fill="hold" nodeType="with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fade">
                                      <p:cBhvr>
                                        <p:cTn id="56" dur="500"/>
                                        <p:tgtEl>
                                          <p:spTgt spid="4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500"/>
                                        <p:tgtEl>
                                          <p:spTgt spid="3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500"/>
                                        <p:tgtEl>
                                          <p:spTgt spid="4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500"/>
                                        <p:tgtEl>
                                          <p:spTgt spid="47"/>
                                        </p:tgtEl>
                                      </p:cBhvr>
                                    </p:animEffect>
                                  </p:childTnLst>
                                </p:cTn>
                              </p:par>
                              <p:par>
                                <p:cTn id="68" presetID="10"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500"/>
                                        <p:tgtEl>
                                          <p:spTgt spid="46"/>
                                        </p:tgtEl>
                                      </p:cBhvr>
                                    </p:animEffect>
                                  </p:childTnLst>
                                </p:cTn>
                              </p:par>
                              <p:par>
                                <p:cTn id="71" presetID="10" presetClass="entr" presetSubtype="0" fill="hold"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500"/>
                                        <p:tgtEl>
                                          <p:spTgt spid="45"/>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500"/>
                                        <p:tgtEl>
                                          <p:spTgt spid="49"/>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500"/>
                                        <p:tgtEl>
                                          <p:spTgt spid="36"/>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Effect transition="in" filter="fade">
                                      <p:cBhvr>
                                        <p:cTn id="86" dur="500"/>
                                        <p:tgtEl>
                                          <p:spTgt spid="39"/>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fade">
                                      <p:cBhvr>
                                        <p:cTn id="91" dur="500"/>
                                        <p:tgtEl>
                                          <p:spTgt spid="40"/>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fade">
                                      <p:cBhvr>
                                        <p:cTn id="96" dur="500"/>
                                        <p:tgtEl>
                                          <p:spTgt spid="50"/>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fade">
                                      <p:cBhvr>
                                        <p:cTn id="99"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0" restart="whenNotActive" fill="hold" evtFilter="cancelBubble" nodeType="interactiveSeq">
                <p:stCondLst>
                  <p:cond evt="onClick" delay="0">
                    <p:tgtEl>
                      <p:spTgt spid="14"/>
                    </p:tgtEl>
                  </p:cond>
                </p:stCondLst>
                <p:endSync evt="end" delay="0">
                  <p:rtn val="all"/>
                </p:endSync>
                <p:childTnLst>
                  <p:par>
                    <p:cTn id="101" fill="hold">
                      <p:stCondLst>
                        <p:cond delay="0"/>
                      </p:stCondLst>
                      <p:childTnLst>
                        <p:par>
                          <p:cTn id="102" fill="hold">
                            <p:stCondLst>
                              <p:cond delay="0"/>
                            </p:stCondLst>
                            <p:childTnLst>
                              <p:par>
                                <p:cTn id="103" presetID="10" presetClass="exit" presetSubtype="0" fill="hold" grpId="0" nodeType="clickEffect">
                                  <p:stCondLst>
                                    <p:cond delay="0"/>
                                  </p:stCondLst>
                                  <p:childTnLst>
                                    <p:animEffect transition="out" filter="fade">
                                      <p:cBhvr>
                                        <p:cTn id="104" dur="500"/>
                                        <p:tgtEl>
                                          <p:spTgt spid="14"/>
                                        </p:tgtEl>
                                      </p:cBhvr>
                                    </p:animEffect>
                                    <p:set>
                                      <p:cBhvr>
                                        <p:cTn id="105"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06" restart="whenNotActive" fill="hold" evtFilter="cancelBubble" nodeType="interactiveSeq">
                <p:stCondLst>
                  <p:cond evt="onClick" delay="0">
                    <p:tgtEl>
                      <p:spTgt spid="15"/>
                    </p:tgtEl>
                  </p:cond>
                </p:stCondLst>
                <p:endSync evt="end" delay="0">
                  <p:rtn val="all"/>
                </p:endSync>
                <p:childTnLst>
                  <p:par>
                    <p:cTn id="107" fill="hold">
                      <p:stCondLst>
                        <p:cond delay="0"/>
                      </p:stCondLst>
                      <p:childTnLst>
                        <p:par>
                          <p:cTn id="108" fill="hold">
                            <p:stCondLst>
                              <p:cond delay="0"/>
                            </p:stCondLst>
                            <p:childTnLst>
                              <p:par>
                                <p:cTn id="109" presetID="10" presetClass="exit" presetSubtype="0" fill="hold" grpId="0" nodeType="clickEffect">
                                  <p:stCondLst>
                                    <p:cond delay="0"/>
                                  </p:stCondLst>
                                  <p:childTnLst>
                                    <p:animEffect transition="out" filter="fade">
                                      <p:cBhvr>
                                        <p:cTn id="110" dur="500"/>
                                        <p:tgtEl>
                                          <p:spTgt spid="15"/>
                                        </p:tgtEl>
                                      </p:cBhvr>
                                    </p:animEffect>
                                    <p:set>
                                      <p:cBhvr>
                                        <p:cTn id="111"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12" restart="whenNotActive" fill="hold" evtFilter="cancelBubble" nodeType="interactiveSeq">
                <p:stCondLst>
                  <p:cond evt="onClick" delay="0">
                    <p:tgtEl>
                      <p:spTgt spid="16"/>
                    </p:tgtEl>
                  </p:cond>
                </p:stCondLst>
                <p:endSync evt="end" delay="0">
                  <p:rtn val="all"/>
                </p:endSync>
                <p:childTnLst>
                  <p:par>
                    <p:cTn id="113" fill="hold">
                      <p:stCondLst>
                        <p:cond delay="0"/>
                      </p:stCondLst>
                      <p:childTnLst>
                        <p:par>
                          <p:cTn id="114" fill="hold">
                            <p:stCondLst>
                              <p:cond delay="0"/>
                            </p:stCondLst>
                            <p:childTnLst>
                              <p:par>
                                <p:cTn id="115" presetID="10" presetClass="exit" presetSubtype="0" fill="hold" grpId="0" nodeType="clickEffect">
                                  <p:stCondLst>
                                    <p:cond delay="0"/>
                                  </p:stCondLst>
                                  <p:childTnLst>
                                    <p:animEffect transition="out" filter="fade">
                                      <p:cBhvr>
                                        <p:cTn id="116" dur="500"/>
                                        <p:tgtEl>
                                          <p:spTgt spid="16"/>
                                        </p:tgtEl>
                                      </p:cBhvr>
                                    </p:animEffect>
                                    <p:set>
                                      <p:cBhvr>
                                        <p:cTn id="117"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18" restart="whenNotActive" fill="hold" evtFilter="cancelBubble" nodeType="interactiveSeq">
                <p:stCondLst>
                  <p:cond evt="onClick" delay="0">
                    <p:tgtEl>
                      <p:spTgt spid="17"/>
                    </p:tgtEl>
                  </p:cond>
                </p:stCondLst>
                <p:endSync evt="end" delay="0">
                  <p:rtn val="all"/>
                </p:endSync>
                <p:childTnLst>
                  <p:par>
                    <p:cTn id="119" fill="hold">
                      <p:stCondLst>
                        <p:cond delay="0"/>
                      </p:stCondLst>
                      <p:childTnLst>
                        <p:par>
                          <p:cTn id="120" fill="hold">
                            <p:stCondLst>
                              <p:cond delay="0"/>
                            </p:stCondLst>
                            <p:childTnLst>
                              <p:par>
                                <p:cTn id="121" presetID="10" presetClass="exit" presetSubtype="0" fill="hold" grpId="0" nodeType="clickEffect">
                                  <p:stCondLst>
                                    <p:cond delay="0"/>
                                  </p:stCondLst>
                                  <p:childTnLst>
                                    <p:animEffect transition="out" filter="fade">
                                      <p:cBhvr>
                                        <p:cTn id="122" dur="500"/>
                                        <p:tgtEl>
                                          <p:spTgt spid="17"/>
                                        </p:tgtEl>
                                      </p:cBhvr>
                                    </p:animEffect>
                                    <p:set>
                                      <p:cBhvr>
                                        <p:cTn id="12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2" grpId="0"/>
      <p:bldP spid="13" grpId="0"/>
      <p:bldP spid="14" grpId="0" animBg="1"/>
      <p:bldP spid="14" grpId="1" animBg="1"/>
      <p:bldP spid="15" grpId="0" animBg="1"/>
      <p:bldP spid="15" grpId="1" animBg="1"/>
      <p:bldP spid="16" grpId="0" animBg="1"/>
      <p:bldP spid="16" grpId="1" animBg="1"/>
      <p:bldP spid="17" grpId="0" animBg="1"/>
      <p:bldP spid="17" grpId="1" animBg="1"/>
      <p:bldP spid="18" grpId="0"/>
      <p:bldP spid="24" grpId="0"/>
      <p:bldP spid="30" grpId="0"/>
      <p:bldP spid="31" grpId="0"/>
      <p:bldP spid="32" grpId="0"/>
      <p:bldP spid="37" grpId="0"/>
      <p:bldP spid="47" grpId="0"/>
      <p:bldP spid="48" grpId="0"/>
      <p:bldP spid="49" grpId="0"/>
      <p:bldP spid="50" grpId="0"/>
      <p:bldP spid="51" grpId="0"/>
      <p:bldP spid="36" grpId="0"/>
      <p:bldP spid="39" grpId="0"/>
      <p:bldP spid="40"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https://encrypted-tbn3.gstatic.com/images?q=tbn:ANd9GcTGJlIz4tD04AO9Ja9m0d2aefhsyBRexMAc7FGk0hz8l1UOObSlFQ:static2.fjcdn.com/comments/Mona%2BLego%2B_920514ac8983590981f572f94b9f87d1.jpg"/>
          <p:cNvSpPr>
            <a:spLocks noChangeAspect="1" noChangeArrowheads="1"/>
          </p:cNvSpPr>
          <p:nvPr/>
        </p:nvSpPr>
        <p:spPr bwMode="auto">
          <a:xfrm>
            <a:off x="0" y="-1160463"/>
            <a:ext cx="1905000" cy="2400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https://encrypted-tbn3.gstatic.com/images?q=tbn:ANd9GcTGJlIz4tD04AO9Ja9m0d2aefhsyBRexMAc7FGk0hz8l1UOObSlFQ:static2.fjcdn.com/comments/Mona%2BLego%2B_920514ac8983590981f572f94b9f87d1.jpg"/>
          <p:cNvSpPr>
            <a:spLocks noChangeAspect="1" noChangeArrowheads="1"/>
          </p:cNvSpPr>
          <p:nvPr/>
        </p:nvSpPr>
        <p:spPr bwMode="auto">
          <a:xfrm>
            <a:off x="152400" y="-1008063"/>
            <a:ext cx="1905000" cy="2400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TextBox 1"/>
          <p:cNvSpPr txBox="1"/>
          <p:nvPr/>
        </p:nvSpPr>
        <p:spPr>
          <a:xfrm>
            <a:off x="422492" y="695147"/>
            <a:ext cx="8424936" cy="707886"/>
          </a:xfrm>
          <a:prstGeom prst="rect">
            <a:avLst/>
          </a:prstGeom>
          <a:noFill/>
        </p:spPr>
        <p:txBody>
          <a:bodyPr wrap="square" rtlCol="0">
            <a:spAutoFit/>
          </a:bodyPr>
          <a:lstStyle/>
          <a:p>
            <a:r>
              <a:rPr lang="en-GB" sz="2000" b="1" dirty="0"/>
              <a:t>Algebraic factorising means : </a:t>
            </a:r>
          </a:p>
          <a:p>
            <a:r>
              <a:rPr lang="en-GB" sz="2000" dirty="0"/>
              <a:t>To turn an expression into a </a:t>
            </a:r>
            <a:r>
              <a:rPr lang="en-GB" sz="2000" b="1" u="sng" dirty="0"/>
              <a:t>product</a:t>
            </a:r>
            <a:r>
              <a:rPr lang="en-GB" sz="2000" dirty="0"/>
              <a:t> of expressions.</a:t>
            </a:r>
          </a:p>
        </p:txBody>
      </p:sp>
      <mc:AlternateContent xmlns:mc="http://schemas.openxmlformats.org/markup-compatibility/2006" xmlns:a14="http://schemas.microsoft.com/office/drawing/2010/main">
        <mc:Choice Requires="a14">
          <p:sp>
            <p:nvSpPr>
              <p:cNvPr id="3" name="TextBox 2"/>
              <p:cNvSpPr txBox="1"/>
              <p:nvPr/>
            </p:nvSpPr>
            <p:spPr>
              <a:xfrm>
                <a:off x="152400" y="2996952"/>
                <a:ext cx="2663452"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000" i="1" dirty="0" smtClean="0">
                          <a:latin typeface="Cambria Math" panose="02040503050406030204" pitchFamily="18" charset="0"/>
                        </a:rPr>
                        <m:t>2</m:t>
                      </m:r>
                      <m:r>
                        <a:rPr lang="en-GB" sz="4000" i="1" dirty="0" smtClean="0">
                          <a:latin typeface="Cambria Math" panose="02040503050406030204" pitchFamily="18" charset="0"/>
                        </a:rPr>
                        <m:t>𝑥</m:t>
                      </m:r>
                      <m:r>
                        <a:rPr lang="en-GB" sz="4000" i="1" baseline="30000" dirty="0" smtClean="0">
                          <a:latin typeface="Cambria Math" panose="02040503050406030204" pitchFamily="18" charset="0"/>
                        </a:rPr>
                        <m:t>2</m:t>
                      </m:r>
                      <m:r>
                        <a:rPr lang="en-GB" sz="4000" i="1" dirty="0" smtClean="0">
                          <a:latin typeface="Cambria Math" panose="02040503050406030204" pitchFamily="18" charset="0"/>
                        </a:rPr>
                        <m:t>+4</m:t>
                      </m:r>
                      <m:r>
                        <a:rPr lang="en-GB" sz="4000" i="1" dirty="0" smtClean="0">
                          <a:latin typeface="Cambria Math" panose="02040503050406030204" pitchFamily="18" charset="0"/>
                        </a:rPr>
                        <m:t>𝑥𝑧</m:t>
                      </m:r>
                    </m:oMath>
                  </m:oMathPara>
                </a14:m>
                <a:endParaRPr lang="en-GB" sz="4000" dirty="0"/>
              </a:p>
            </p:txBody>
          </p:sp>
        </mc:Choice>
        <mc:Fallback xmlns="">
          <p:sp>
            <p:nvSpPr>
              <p:cNvPr id="3" name="TextBox 2"/>
              <p:cNvSpPr txBox="1">
                <a:spLocks noRot="1" noChangeAspect="1" noMove="1" noResize="1" noEditPoints="1" noAdjustHandles="1" noChangeArrowheads="1" noChangeShapeType="1" noTextEdit="1"/>
              </p:cNvSpPr>
              <p:nvPr/>
            </p:nvSpPr>
            <p:spPr>
              <a:xfrm>
                <a:off x="152400" y="2996952"/>
                <a:ext cx="2663452" cy="707886"/>
              </a:xfrm>
              <a:prstGeom prst="rect">
                <a:avLst/>
              </a:prstGeom>
              <a:blipFill rotWithShape="0">
                <a:blip r:embed="rId2"/>
                <a:stretch>
                  <a:fillRect/>
                </a:stretch>
              </a:blipFill>
            </p:spPr>
            <p:txBody>
              <a:bodyPr/>
              <a:lstStyle/>
              <a:p>
                <a:r>
                  <a:rPr lang="en-GB">
                    <a:noFill/>
                  </a:rPr>
                  <a:t> </a:t>
                </a:r>
              </a:p>
            </p:txBody>
          </p:sp>
        </mc:Fallback>
      </mc:AlternateContent>
      <p:sp>
        <p:nvSpPr>
          <p:cNvPr id="4" name="Right Arrow 3"/>
          <p:cNvSpPr/>
          <p:nvPr/>
        </p:nvSpPr>
        <p:spPr>
          <a:xfrm>
            <a:off x="3649612" y="3246296"/>
            <a:ext cx="1944216" cy="2880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7" name="TextBox 16"/>
              <p:cNvSpPr txBox="1"/>
              <p:nvPr/>
            </p:nvSpPr>
            <p:spPr>
              <a:xfrm>
                <a:off x="5779048" y="2996952"/>
                <a:ext cx="2969416"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000" i="1" dirty="0" smtClean="0">
                          <a:latin typeface="Cambria Math" panose="02040503050406030204" pitchFamily="18" charset="0"/>
                        </a:rPr>
                        <m:t>2</m:t>
                      </m:r>
                      <m:r>
                        <a:rPr lang="en-GB" sz="4000" i="1" dirty="0" smtClean="0">
                          <a:latin typeface="Cambria Math" panose="02040503050406030204" pitchFamily="18" charset="0"/>
                        </a:rPr>
                        <m:t>𝑥</m:t>
                      </m:r>
                      <m:r>
                        <a:rPr lang="en-GB" sz="4000" i="1" dirty="0" smtClean="0">
                          <a:latin typeface="Cambria Math" panose="02040503050406030204" pitchFamily="18" charset="0"/>
                        </a:rPr>
                        <m:t>(</m:t>
                      </m:r>
                      <m:r>
                        <a:rPr lang="en-GB" sz="4000" i="1" dirty="0" smtClean="0">
                          <a:latin typeface="Cambria Math" panose="02040503050406030204" pitchFamily="18" charset="0"/>
                        </a:rPr>
                        <m:t>𝑥</m:t>
                      </m:r>
                      <m:r>
                        <a:rPr lang="en-GB" sz="4000" i="1" dirty="0" smtClean="0">
                          <a:latin typeface="Cambria Math" panose="02040503050406030204" pitchFamily="18" charset="0"/>
                        </a:rPr>
                        <m:t>+2</m:t>
                      </m:r>
                      <m:r>
                        <a:rPr lang="en-GB" sz="4000" i="1" dirty="0" smtClean="0">
                          <a:latin typeface="Cambria Math" panose="02040503050406030204" pitchFamily="18" charset="0"/>
                        </a:rPr>
                        <m:t>𝑧</m:t>
                      </m:r>
                      <m:r>
                        <a:rPr lang="en-GB" sz="4000" i="1" dirty="0" smtClean="0">
                          <a:latin typeface="Cambria Math" panose="02040503050406030204" pitchFamily="18" charset="0"/>
                        </a:rPr>
                        <m:t>)</m:t>
                      </m:r>
                    </m:oMath>
                  </m:oMathPara>
                </a14:m>
                <a:endParaRPr lang="en-GB" sz="4000" dirty="0"/>
              </a:p>
            </p:txBody>
          </p:sp>
        </mc:Choice>
        <mc:Fallback xmlns="">
          <p:sp>
            <p:nvSpPr>
              <p:cNvPr id="17" name="TextBox 16"/>
              <p:cNvSpPr txBox="1">
                <a:spLocks noRot="1" noChangeAspect="1" noMove="1" noResize="1" noEditPoints="1" noAdjustHandles="1" noChangeArrowheads="1" noChangeShapeType="1" noTextEdit="1"/>
              </p:cNvSpPr>
              <p:nvPr/>
            </p:nvSpPr>
            <p:spPr>
              <a:xfrm>
                <a:off x="5779048" y="2996952"/>
                <a:ext cx="2969416" cy="707886"/>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128836" y="4349710"/>
                <a:ext cx="2769892"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000" i="1" dirty="0" smtClean="0">
                          <a:latin typeface="Cambria Math" panose="02040503050406030204" pitchFamily="18" charset="0"/>
                        </a:rPr>
                        <m:t>𝑥</m:t>
                      </m:r>
                      <m:r>
                        <a:rPr lang="en-GB" sz="4000" i="1" baseline="30000" dirty="0" smtClean="0">
                          <a:latin typeface="Cambria Math" panose="02040503050406030204" pitchFamily="18" charset="0"/>
                        </a:rPr>
                        <m:t>2</m:t>
                      </m:r>
                      <m:r>
                        <a:rPr lang="en-GB" sz="4000" i="1" dirty="0" smtClean="0">
                          <a:latin typeface="Cambria Math" panose="02040503050406030204" pitchFamily="18" charset="0"/>
                        </a:rPr>
                        <m:t>+3</m:t>
                      </m:r>
                      <m:r>
                        <a:rPr lang="en-GB" sz="4000" i="1" dirty="0" smtClean="0">
                          <a:latin typeface="Cambria Math" panose="02040503050406030204" pitchFamily="18" charset="0"/>
                        </a:rPr>
                        <m:t>𝑥</m:t>
                      </m:r>
                      <m:r>
                        <a:rPr lang="en-GB" sz="4000" i="1" dirty="0" smtClean="0">
                          <a:latin typeface="Cambria Math" panose="02040503050406030204" pitchFamily="18" charset="0"/>
                        </a:rPr>
                        <m:t>+2</m:t>
                      </m:r>
                    </m:oMath>
                  </m:oMathPara>
                </a14:m>
                <a:endParaRPr lang="en-GB" sz="4000" dirty="0"/>
              </a:p>
            </p:txBody>
          </p:sp>
        </mc:Choice>
        <mc:Fallback xmlns="">
          <p:sp>
            <p:nvSpPr>
              <p:cNvPr id="18" name="TextBox 17"/>
              <p:cNvSpPr txBox="1">
                <a:spLocks noRot="1" noChangeAspect="1" noMove="1" noResize="1" noEditPoints="1" noAdjustHandles="1" noChangeArrowheads="1" noChangeShapeType="1" noTextEdit="1"/>
              </p:cNvSpPr>
              <p:nvPr/>
            </p:nvSpPr>
            <p:spPr>
              <a:xfrm>
                <a:off x="128836" y="4349710"/>
                <a:ext cx="2769892" cy="707886"/>
              </a:xfrm>
              <a:prstGeom prst="rect">
                <a:avLst/>
              </a:prstGeom>
              <a:blipFill rotWithShape="0">
                <a:blip r:embed="rId4"/>
                <a:stretch>
                  <a:fillRect/>
                </a:stretch>
              </a:blipFill>
            </p:spPr>
            <p:txBody>
              <a:bodyPr/>
              <a:lstStyle/>
              <a:p>
                <a:r>
                  <a:rPr lang="en-GB">
                    <a:noFill/>
                  </a:rPr>
                  <a:t> </a:t>
                </a:r>
              </a:p>
            </p:txBody>
          </p:sp>
        </mc:Fallback>
      </mc:AlternateContent>
      <p:sp>
        <p:nvSpPr>
          <p:cNvPr id="19" name="Right Arrow 18"/>
          <p:cNvSpPr/>
          <p:nvPr/>
        </p:nvSpPr>
        <p:spPr>
          <a:xfrm>
            <a:off x="3662852" y="4538890"/>
            <a:ext cx="1944216" cy="2880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0" name="TextBox 19"/>
              <p:cNvSpPr txBox="1"/>
              <p:nvPr/>
            </p:nvSpPr>
            <p:spPr>
              <a:xfrm>
                <a:off x="5724128" y="4349710"/>
                <a:ext cx="3396928"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000" i="1" dirty="0" smtClean="0">
                          <a:latin typeface="Cambria Math" panose="02040503050406030204" pitchFamily="18" charset="0"/>
                        </a:rPr>
                        <m:t>(</m:t>
                      </m:r>
                      <m:r>
                        <a:rPr lang="en-GB" sz="4000" i="1" dirty="0" smtClean="0">
                          <a:latin typeface="Cambria Math" panose="02040503050406030204" pitchFamily="18" charset="0"/>
                        </a:rPr>
                        <m:t>𝑥</m:t>
                      </m:r>
                      <m:r>
                        <a:rPr lang="en-GB" sz="4000" i="1" dirty="0" smtClean="0">
                          <a:latin typeface="Cambria Math" panose="02040503050406030204" pitchFamily="18" charset="0"/>
                        </a:rPr>
                        <m:t>+1)(</m:t>
                      </m:r>
                      <m:r>
                        <a:rPr lang="en-GB" sz="4000" i="1" dirty="0" smtClean="0">
                          <a:latin typeface="Cambria Math" panose="02040503050406030204" pitchFamily="18" charset="0"/>
                        </a:rPr>
                        <m:t>𝑥</m:t>
                      </m:r>
                      <m:r>
                        <a:rPr lang="en-GB" sz="4000" i="1" dirty="0" smtClean="0">
                          <a:latin typeface="Cambria Math" panose="02040503050406030204" pitchFamily="18" charset="0"/>
                        </a:rPr>
                        <m:t>+2)</m:t>
                      </m:r>
                    </m:oMath>
                  </m:oMathPara>
                </a14:m>
                <a:endParaRPr lang="en-GB" sz="4000" dirty="0"/>
              </a:p>
            </p:txBody>
          </p:sp>
        </mc:Choice>
        <mc:Fallback xmlns="">
          <p:sp>
            <p:nvSpPr>
              <p:cNvPr id="20" name="TextBox 19"/>
              <p:cNvSpPr txBox="1">
                <a:spLocks noRot="1" noChangeAspect="1" noMove="1" noResize="1" noEditPoints="1" noAdjustHandles="1" noChangeArrowheads="1" noChangeShapeType="1" noTextEdit="1"/>
              </p:cNvSpPr>
              <p:nvPr/>
            </p:nvSpPr>
            <p:spPr>
              <a:xfrm>
                <a:off x="5724128" y="4349710"/>
                <a:ext cx="3396928" cy="707886"/>
              </a:xfrm>
              <a:prstGeom prst="rect">
                <a:avLst/>
              </a:prstGeom>
              <a:blipFill rotWithShape="0">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186492" y="5738630"/>
                <a:ext cx="413592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rPr>
                        <m:t>2</m:t>
                      </m:r>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𝑥</m:t>
                          </m:r>
                        </m:e>
                        <m:sup>
                          <m:r>
                            <a:rPr lang="en-GB" sz="3200" b="0" i="1" smtClean="0">
                              <a:latin typeface="Cambria Math" panose="02040503050406030204" pitchFamily="18" charset="0"/>
                            </a:rPr>
                            <m:t>3</m:t>
                          </m:r>
                        </m:sup>
                      </m:sSup>
                      <m:r>
                        <a:rPr lang="en-GB" sz="3200" b="0" i="1" smtClean="0">
                          <a:latin typeface="Cambria Math" panose="02040503050406030204" pitchFamily="18" charset="0"/>
                        </a:rPr>
                        <m:t>+3</m:t>
                      </m:r>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𝑥</m:t>
                          </m:r>
                        </m:e>
                        <m:sup>
                          <m:r>
                            <a:rPr lang="en-GB" sz="3200" b="0" i="1" smtClean="0">
                              <a:latin typeface="Cambria Math" panose="02040503050406030204" pitchFamily="18" charset="0"/>
                            </a:rPr>
                            <m:t>2</m:t>
                          </m:r>
                        </m:sup>
                      </m:sSup>
                      <m:r>
                        <a:rPr lang="en-GB" sz="3200" b="0" i="1" smtClean="0">
                          <a:latin typeface="Cambria Math" panose="02040503050406030204" pitchFamily="18" charset="0"/>
                        </a:rPr>
                        <m:t>−11</m:t>
                      </m:r>
                      <m:r>
                        <a:rPr lang="en-GB" sz="3200" b="0" i="1" smtClean="0">
                          <a:latin typeface="Cambria Math" panose="02040503050406030204" pitchFamily="18" charset="0"/>
                        </a:rPr>
                        <m:t>𝑥</m:t>
                      </m:r>
                      <m:r>
                        <a:rPr lang="en-GB" sz="3200" b="0" i="1" smtClean="0">
                          <a:latin typeface="Cambria Math" panose="02040503050406030204" pitchFamily="18" charset="0"/>
                        </a:rPr>
                        <m:t>−6</m:t>
                      </m:r>
                    </m:oMath>
                  </m:oMathPara>
                </a14:m>
                <a:endParaRPr lang="en-GB" sz="3200" dirty="0"/>
              </a:p>
            </p:txBody>
          </p:sp>
        </mc:Choice>
        <mc:Fallback xmlns="">
          <p:sp>
            <p:nvSpPr>
              <p:cNvPr id="21" name="TextBox 20"/>
              <p:cNvSpPr txBox="1">
                <a:spLocks noRot="1" noChangeAspect="1" noMove="1" noResize="1" noEditPoints="1" noAdjustHandles="1" noChangeArrowheads="1" noChangeShapeType="1" noTextEdit="1"/>
              </p:cNvSpPr>
              <p:nvPr/>
            </p:nvSpPr>
            <p:spPr>
              <a:xfrm>
                <a:off x="-186492" y="5738630"/>
                <a:ext cx="4135924" cy="584775"/>
              </a:xfrm>
              <a:prstGeom prst="rect">
                <a:avLst/>
              </a:prstGeom>
              <a:blipFill>
                <a:blip r:embed="rId6"/>
                <a:stretch>
                  <a:fillRect/>
                </a:stretch>
              </a:blipFill>
            </p:spPr>
            <p:txBody>
              <a:bodyPr/>
              <a:lstStyle/>
              <a:p>
                <a:r>
                  <a:rPr lang="en-GB">
                    <a:noFill/>
                  </a:rPr>
                  <a:t> </a:t>
                </a:r>
              </a:p>
            </p:txBody>
          </p:sp>
        </mc:Fallback>
      </mc:AlternateContent>
      <p:sp>
        <p:nvSpPr>
          <p:cNvPr id="22" name="Right Arrow 21"/>
          <p:cNvSpPr/>
          <p:nvPr/>
        </p:nvSpPr>
        <p:spPr>
          <a:xfrm>
            <a:off x="3932882" y="5953050"/>
            <a:ext cx="1404156" cy="2880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3" name="TextBox 22"/>
              <p:cNvSpPr txBox="1"/>
              <p:nvPr/>
            </p:nvSpPr>
            <p:spPr>
              <a:xfrm>
                <a:off x="5138734" y="5831258"/>
                <a:ext cx="4203514"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i="1" dirty="0" smtClean="0">
                          <a:latin typeface="Cambria Math" panose="02040503050406030204" pitchFamily="18" charset="0"/>
                        </a:rPr>
                        <m:t>(2</m:t>
                      </m:r>
                      <m:r>
                        <a:rPr lang="en-GB" sz="2800" i="1" dirty="0" smtClean="0">
                          <a:latin typeface="Cambria Math" panose="02040503050406030204" pitchFamily="18" charset="0"/>
                        </a:rPr>
                        <m:t>𝑥</m:t>
                      </m:r>
                      <m:r>
                        <a:rPr lang="en-GB" sz="2800" i="1" dirty="0" smtClean="0">
                          <a:latin typeface="Cambria Math" panose="02040503050406030204" pitchFamily="18" charset="0"/>
                        </a:rPr>
                        <m:t>+1)(</m:t>
                      </m:r>
                      <m:r>
                        <a:rPr lang="en-GB" sz="2800" i="1" dirty="0" smtClean="0">
                          <a:latin typeface="Cambria Math" panose="02040503050406030204" pitchFamily="18" charset="0"/>
                        </a:rPr>
                        <m:t>𝑥</m:t>
                      </m:r>
                      <m:r>
                        <a:rPr lang="en-GB" sz="2800" i="1" dirty="0" smtClean="0">
                          <a:latin typeface="Cambria Math" panose="02040503050406030204" pitchFamily="18" charset="0"/>
                        </a:rPr>
                        <m:t>−2)(</m:t>
                      </m:r>
                      <m:r>
                        <a:rPr lang="en-GB" sz="2800" i="1" dirty="0" smtClean="0">
                          <a:latin typeface="Cambria Math" panose="02040503050406030204" pitchFamily="18" charset="0"/>
                        </a:rPr>
                        <m:t>𝑥</m:t>
                      </m:r>
                      <m:r>
                        <a:rPr lang="en-GB" sz="2800" i="1" dirty="0" smtClean="0">
                          <a:latin typeface="Cambria Math" panose="02040503050406030204" pitchFamily="18" charset="0"/>
                        </a:rPr>
                        <m:t>+3)</m:t>
                      </m:r>
                    </m:oMath>
                  </m:oMathPara>
                </a14:m>
                <a:endParaRPr lang="en-GB" sz="2800" dirty="0"/>
              </a:p>
            </p:txBody>
          </p:sp>
        </mc:Choice>
        <mc:Fallback xmlns="">
          <p:sp>
            <p:nvSpPr>
              <p:cNvPr id="23" name="TextBox 22"/>
              <p:cNvSpPr txBox="1">
                <a:spLocks noRot="1" noChangeAspect="1" noMove="1" noResize="1" noEditPoints="1" noAdjustHandles="1" noChangeArrowheads="1" noChangeShapeType="1" noTextEdit="1"/>
              </p:cNvSpPr>
              <p:nvPr/>
            </p:nvSpPr>
            <p:spPr>
              <a:xfrm>
                <a:off x="5138734" y="5831258"/>
                <a:ext cx="4203514" cy="523220"/>
              </a:xfrm>
              <a:prstGeom prst="rect">
                <a:avLst/>
              </a:prstGeom>
              <a:blipFill rotWithShape="0">
                <a:blip r:embed="rId7"/>
                <a:stretch>
                  <a:fillRect/>
                </a:stretch>
              </a:blipFill>
            </p:spPr>
            <p:txBody>
              <a:bodyPr/>
              <a:lstStyle/>
              <a:p>
                <a:r>
                  <a:rPr lang="en-GB">
                    <a:noFill/>
                  </a:rPr>
                  <a:t> </a:t>
                </a:r>
              </a:p>
            </p:txBody>
          </p:sp>
        </mc:Fallback>
      </mc:AlternateContent>
      <p:sp>
        <p:nvSpPr>
          <p:cNvPr id="16" name="TextBox 15"/>
          <p:cNvSpPr txBox="1"/>
          <p:nvPr/>
        </p:nvSpPr>
        <p:spPr>
          <a:xfrm>
            <a:off x="152400" y="2627620"/>
            <a:ext cx="2951484"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Single-Bracket Factorisation</a:t>
            </a:r>
          </a:p>
        </p:txBody>
      </p:sp>
      <p:sp>
        <p:nvSpPr>
          <p:cNvPr id="25" name="TextBox 24"/>
          <p:cNvSpPr txBox="1"/>
          <p:nvPr/>
        </p:nvSpPr>
        <p:spPr>
          <a:xfrm>
            <a:off x="163984" y="3861048"/>
            <a:ext cx="2951484"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Double-Bracket Factorisation</a:t>
            </a:r>
          </a:p>
        </p:txBody>
      </p:sp>
      <p:sp>
        <p:nvSpPr>
          <p:cNvPr id="26" name="TextBox 25"/>
          <p:cNvSpPr txBox="1"/>
          <p:nvPr/>
        </p:nvSpPr>
        <p:spPr>
          <a:xfrm>
            <a:off x="128836" y="5342805"/>
            <a:ext cx="2951484"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A Level Factorisation</a:t>
            </a:r>
          </a:p>
        </p:txBody>
      </p:sp>
      <p:sp>
        <p:nvSpPr>
          <p:cNvPr id="24" name="TextBox 23"/>
          <p:cNvSpPr txBox="1"/>
          <p:nvPr/>
        </p:nvSpPr>
        <p:spPr>
          <a:xfrm>
            <a:off x="3964409" y="2876964"/>
            <a:ext cx="1215182" cy="369332"/>
          </a:xfrm>
          <a:prstGeom prst="rect">
            <a:avLst/>
          </a:prstGeom>
          <a:noFill/>
        </p:spPr>
        <p:txBody>
          <a:bodyPr wrap="square" rtlCol="0">
            <a:spAutoFit/>
          </a:bodyPr>
          <a:lstStyle/>
          <a:p>
            <a:r>
              <a:rPr lang="en-GB" dirty="0"/>
              <a:t>Factorise</a:t>
            </a:r>
          </a:p>
        </p:txBody>
      </p:sp>
      <p:sp>
        <p:nvSpPr>
          <p:cNvPr id="28" name="TextBox 27"/>
          <p:cNvSpPr txBox="1"/>
          <p:nvPr/>
        </p:nvSpPr>
        <p:spPr>
          <a:xfrm>
            <a:off x="3899222" y="4199044"/>
            <a:ext cx="1215182" cy="369332"/>
          </a:xfrm>
          <a:prstGeom prst="rect">
            <a:avLst/>
          </a:prstGeom>
          <a:noFill/>
        </p:spPr>
        <p:txBody>
          <a:bodyPr wrap="square" rtlCol="0">
            <a:spAutoFit/>
          </a:bodyPr>
          <a:lstStyle/>
          <a:p>
            <a:r>
              <a:rPr lang="en-GB" dirty="0"/>
              <a:t>Factorise</a:t>
            </a:r>
          </a:p>
        </p:txBody>
      </p:sp>
      <p:sp>
        <p:nvSpPr>
          <p:cNvPr id="29" name="TextBox 28"/>
          <p:cNvSpPr txBox="1"/>
          <p:nvPr/>
        </p:nvSpPr>
        <p:spPr>
          <a:xfrm>
            <a:off x="3964409" y="5583718"/>
            <a:ext cx="1215182" cy="369332"/>
          </a:xfrm>
          <a:prstGeom prst="rect">
            <a:avLst/>
          </a:prstGeom>
          <a:noFill/>
        </p:spPr>
        <p:txBody>
          <a:bodyPr wrap="square" rtlCol="0">
            <a:spAutoFit/>
          </a:bodyPr>
          <a:lstStyle/>
          <a:p>
            <a:r>
              <a:rPr lang="en-GB" dirty="0"/>
              <a:t>Factorise</a:t>
            </a:r>
          </a:p>
        </p:txBody>
      </p:sp>
      <p:grpSp>
        <p:nvGrpSpPr>
          <p:cNvPr id="30" name="Group 29"/>
          <p:cNvGrpSpPr/>
          <p:nvPr/>
        </p:nvGrpSpPr>
        <p:grpSpPr>
          <a:xfrm>
            <a:off x="0" y="0"/>
            <a:ext cx="9143074" cy="599127"/>
            <a:chOff x="0" y="13335"/>
            <a:chExt cx="9144218" cy="599127"/>
          </a:xfrm>
        </p:grpSpPr>
        <p:sp>
          <p:nvSpPr>
            <p:cNvPr id="31"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Factorising Overview</a:t>
              </a:r>
            </a:p>
          </p:txBody>
        </p:sp>
        <p:cxnSp>
          <p:nvCxnSpPr>
            <p:cNvPr id="32" name="Straight Connector 31"/>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33" name="Rectangle 32"/>
          <p:cNvSpPr/>
          <p:nvPr/>
        </p:nvSpPr>
        <p:spPr>
          <a:xfrm>
            <a:off x="3247439" y="1041798"/>
            <a:ext cx="3175395" cy="5115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34" name="TextBox 33"/>
              <p:cNvSpPr txBox="1"/>
              <p:nvPr/>
            </p:nvSpPr>
            <p:spPr>
              <a:xfrm>
                <a:off x="422491" y="1532061"/>
                <a:ext cx="8699475" cy="984885"/>
              </a:xfrm>
              <a:prstGeom prst="rect">
                <a:avLst/>
              </a:prstGeom>
              <a:noFill/>
            </p:spPr>
            <p:txBody>
              <a:bodyPr wrap="square" rtlCol="0">
                <a:spAutoFit/>
              </a:bodyPr>
              <a:lstStyle/>
              <a:p>
                <a:r>
                  <a:rPr lang="en-GB" sz="2000" b="1" dirty="0"/>
                  <a:t>A quadratic expression is: </a:t>
                </a:r>
              </a:p>
              <a:p>
                <a:r>
                  <a:rPr lang="en-GB" sz="2000" dirty="0"/>
                  <a:t>An expression where the highest power is 2, e.g. </a:t>
                </a:r>
                <a14:m>
                  <m:oMath xmlns:m="http://schemas.openxmlformats.org/officeDocument/2006/math">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𝑥</m:t>
                        </m:r>
                      </m:e>
                      <m:sup>
                        <m:r>
                          <a:rPr lang="en-GB" sz="2000" b="0" i="1" smtClean="0">
                            <a:latin typeface="Cambria Math" panose="02040503050406030204" pitchFamily="18" charset="0"/>
                          </a:rPr>
                          <m:t>2</m:t>
                        </m:r>
                      </m:sup>
                    </m:sSup>
                    <m:r>
                      <a:rPr lang="en-GB" sz="2000" b="0" i="1" smtClean="0">
                        <a:latin typeface="Cambria Math" panose="02040503050406030204" pitchFamily="18" charset="0"/>
                      </a:rPr>
                      <m:t>+3</m:t>
                    </m:r>
                  </m:oMath>
                </a14:m>
                <a:r>
                  <a:rPr lang="en-GB" sz="2000" dirty="0"/>
                  <a:t>,  </a:t>
                </a:r>
                <a14:m>
                  <m:oMath xmlns:m="http://schemas.openxmlformats.org/officeDocument/2006/math">
                    <m:r>
                      <a:rPr lang="en-GB" sz="2000" b="0" i="1" smtClean="0">
                        <a:latin typeface="Cambria Math" panose="02040503050406030204" pitchFamily="18" charset="0"/>
                      </a:rPr>
                      <m:t>3</m:t>
                    </m:r>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𝑥</m:t>
                        </m:r>
                      </m:e>
                      <m:sup>
                        <m:r>
                          <a:rPr lang="en-GB" sz="2000" b="0" i="1" smtClean="0">
                            <a:latin typeface="Cambria Math" panose="02040503050406030204" pitchFamily="18" charset="0"/>
                          </a:rPr>
                          <m:t>2</m:t>
                        </m:r>
                      </m:sup>
                    </m:sSup>
                    <m:r>
                      <a:rPr lang="en-GB" sz="2000" b="0" i="1" smtClean="0">
                        <a:latin typeface="Cambria Math" panose="02040503050406030204" pitchFamily="18" charset="0"/>
                      </a:rPr>
                      <m:t>−</m:t>
                    </m:r>
                    <m:r>
                      <a:rPr lang="en-GB" sz="2000" b="0" i="1" smtClean="0">
                        <a:latin typeface="Cambria Math" panose="02040503050406030204" pitchFamily="18" charset="0"/>
                      </a:rPr>
                      <m:t>𝑥</m:t>
                    </m:r>
                  </m:oMath>
                </a14:m>
                <a:r>
                  <a:rPr lang="en-GB" sz="2000" dirty="0"/>
                  <a:t>,  </a:t>
                </a:r>
                <a14:m>
                  <m:oMath xmlns:m="http://schemas.openxmlformats.org/officeDocument/2006/math">
                    <m:sSup>
                      <m:sSupPr>
                        <m:ctrlPr>
                          <a:rPr lang="en-GB" sz="2000" b="0" i="1" smtClean="0">
                            <a:latin typeface="Cambria Math" panose="02040503050406030204" pitchFamily="18" charset="0"/>
                          </a:rPr>
                        </m:ctrlPr>
                      </m:sSupPr>
                      <m:e>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𝑥</m:t>
                            </m:r>
                            <m:r>
                              <a:rPr lang="en-GB" sz="2000" b="0" i="1" smtClean="0">
                                <a:latin typeface="Cambria Math" panose="02040503050406030204" pitchFamily="18" charset="0"/>
                              </a:rPr>
                              <m:t>+1</m:t>
                            </m:r>
                          </m:e>
                        </m:d>
                      </m:e>
                      <m:sup>
                        <m:r>
                          <a:rPr lang="en-GB" sz="2000" b="0" i="1" smtClean="0">
                            <a:latin typeface="Cambria Math" panose="02040503050406030204" pitchFamily="18" charset="0"/>
                          </a:rPr>
                          <m:t>2</m:t>
                        </m:r>
                      </m:sup>
                    </m:sSup>
                    <m:r>
                      <a:rPr lang="en-GB" sz="2000" b="0" i="1" smtClean="0">
                        <a:latin typeface="Cambria Math" panose="02040503050406030204" pitchFamily="18" charset="0"/>
                      </a:rPr>
                      <m:t>+2</m:t>
                    </m:r>
                  </m:oMath>
                </a14:m>
                <a:r>
                  <a:rPr lang="en-GB" sz="2000" dirty="0"/>
                  <a:t>.</a:t>
                </a:r>
              </a:p>
              <a:p>
                <a:r>
                  <a:rPr lang="en-GB" dirty="0"/>
                  <a:t>(A quadratic is an example of a </a:t>
                </a:r>
                <a:r>
                  <a:rPr lang="en-GB" b="1" dirty="0"/>
                  <a:t>polynomial</a:t>
                </a:r>
                <a:r>
                  <a:rPr lang="en-GB" dirty="0"/>
                  <a:t>, i.e. expressions of the form </a:t>
                </a:r>
                <a14:m>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m:t>
                    </m:r>
                    <m:r>
                      <a:rPr lang="en-GB" b="0" i="1" smtClean="0">
                        <a:latin typeface="Cambria Math" panose="02040503050406030204" pitchFamily="18" charset="0"/>
                      </a:rPr>
                      <m:t>𝑏𝑥</m:t>
                    </m:r>
                    <m:r>
                      <a:rPr lang="en-GB" b="0" i="1" smtClean="0">
                        <a:latin typeface="Cambria Math" panose="02040503050406030204" pitchFamily="18" charset="0"/>
                      </a:rPr>
                      <m:t>+</m:t>
                    </m:r>
                    <m:r>
                      <a:rPr lang="en-GB" b="0" i="1" smtClean="0">
                        <a:latin typeface="Cambria Math" panose="02040503050406030204" pitchFamily="18" charset="0"/>
                      </a:rPr>
                      <m:t>𝑐</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oMath>
                </a14:m>
                <a:r>
                  <a:rPr lang="en-GB" dirty="0"/>
                  <a:t>)</a:t>
                </a:r>
              </a:p>
            </p:txBody>
          </p:sp>
        </mc:Choice>
        <mc:Fallback xmlns="">
          <p:sp>
            <p:nvSpPr>
              <p:cNvPr id="34" name="TextBox 33"/>
              <p:cNvSpPr txBox="1">
                <a:spLocks noRot="1" noChangeAspect="1" noMove="1" noResize="1" noEditPoints="1" noAdjustHandles="1" noChangeArrowheads="1" noChangeShapeType="1" noTextEdit="1"/>
              </p:cNvSpPr>
              <p:nvPr/>
            </p:nvSpPr>
            <p:spPr>
              <a:xfrm>
                <a:off x="422491" y="1532061"/>
                <a:ext cx="8699475" cy="984885"/>
              </a:xfrm>
              <a:prstGeom prst="rect">
                <a:avLst/>
              </a:prstGeom>
              <a:blipFill>
                <a:blip r:embed="rId8"/>
                <a:stretch>
                  <a:fillRect l="-701" t="-3086" r="-210" b="-8642"/>
                </a:stretch>
              </a:blipFill>
            </p:spPr>
            <p:txBody>
              <a:bodyPr/>
              <a:lstStyle/>
              <a:p>
                <a:r>
                  <a:rPr lang="en-GB">
                    <a:noFill/>
                  </a:rPr>
                  <a:t> </a:t>
                </a:r>
              </a:p>
            </p:txBody>
          </p:sp>
        </mc:Fallback>
      </mc:AlternateContent>
      <p:sp>
        <p:nvSpPr>
          <p:cNvPr id="35" name="Rectangle 34"/>
          <p:cNvSpPr/>
          <p:nvPr/>
        </p:nvSpPr>
        <p:spPr>
          <a:xfrm>
            <a:off x="441609" y="1878417"/>
            <a:ext cx="8614256" cy="5783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7" name="TextBox 6"/>
          <p:cNvSpPr txBox="1"/>
          <p:nvPr/>
        </p:nvSpPr>
        <p:spPr>
          <a:xfrm>
            <a:off x="6483927" y="459121"/>
            <a:ext cx="2569233" cy="116955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Factorising is </a:t>
            </a:r>
            <a:r>
              <a:rPr lang="en-GB" sz="1400" b="1" dirty="0"/>
              <a:t>useful </a:t>
            </a:r>
            <a:r>
              <a:rPr lang="en-GB" sz="1400" dirty="0"/>
              <a:t>because it enables us to solve harder equations. You will cover this separately in “Solving Quadratic Equations”.</a:t>
            </a:r>
          </a:p>
        </p:txBody>
      </p:sp>
    </p:spTree>
    <p:extLst>
      <p:ext uri="{BB962C8B-B14F-4D97-AF65-F5344CB8AC3E}">
        <p14:creationId xmlns:p14="http://schemas.microsoft.com/office/powerpoint/2010/main" val="2695745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3"/>
                                        </p:tgtEl>
                                      </p:cBhvr>
                                    </p:animEffect>
                                    <p:set>
                                      <p:cBhvr>
                                        <p:cTn id="7" dur="1" fill="hold">
                                          <p:stCondLst>
                                            <p:cond delay="499"/>
                                          </p:stCondLst>
                                        </p:cTn>
                                        <p:tgtEl>
                                          <p:spTgt spid="33"/>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nextCondLst>
                <p:cond evt="onClick" delay="0">
                  <p:tgtEl>
                    <p:spTgt spid="33"/>
                  </p:tgtEl>
                </p:cond>
              </p:nextCondLst>
            </p:seq>
            <p:seq concurrent="1" nextAc="seek">
              <p:cTn id="11" restart="whenNotActive" fill="hold" evtFilter="cancelBubble" nodeType="interactiveSeq">
                <p:stCondLst>
                  <p:cond evt="onClick" delay="0">
                    <p:tgtEl>
                      <p:spTgt spid="35"/>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35"/>
                                        </p:tgtEl>
                                      </p:cBhvr>
                                    </p:animEffect>
                                    <p:set>
                                      <p:cBhvr>
                                        <p:cTn id="16"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childTnLst>
        </p:cTn>
      </p:par>
    </p:tnLst>
    <p:bldLst>
      <p:bldP spid="33" grpId="0" animBg="1"/>
      <p:bldP spid="35"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Further Example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755576" y="1222220"/>
                <a:ext cx="3168352" cy="58477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3200" b="0" i="1" smtClean="0">
                          <a:latin typeface="Cambria Math" panose="02040503050406030204" pitchFamily="18" charset="0"/>
                        </a:rPr>
                        <m:t>12</m:t>
                      </m:r>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𝑥</m:t>
                          </m:r>
                        </m:e>
                        <m:sup>
                          <m:r>
                            <a:rPr lang="en-GB" sz="3200" b="0" i="1" smtClean="0">
                              <a:latin typeface="Cambria Math" panose="02040503050406030204" pitchFamily="18" charset="0"/>
                            </a:rPr>
                            <m:t>2</m:t>
                          </m:r>
                        </m:sup>
                      </m:sSup>
                      <m:r>
                        <a:rPr lang="en-GB" sz="3200" b="0" i="1" smtClean="0">
                          <a:latin typeface="Cambria Math" panose="02040503050406030204" pitchFamily="18" charset="0"/>
                        </a:rPr>
                        <m:t>+17</m:t>
                      </m:r>
                      <m:r>
                        <a:rPr lang="en-GB" sz="3200" b="0" i="1" smtClean="0">
                          <a:latin typeface="Cambria Math" panose="02040503050406030204" pitchFamily="18" charset="0"/>
                        </a:rPr>
                        <m:t>𝑥</m:t>
                      </m:r>
                      <m:r>
                        <a:rPr lang="en-GB" sz="3200" b="0" i="1" smtClean="0">
                          <a:latin typeface="Cambria Math" panose="02040503050406030204" pitchFamily="18" charset="0"/>
                        </a:rPr>
                        <m:t>−5</m:t>
                      </m:r>
                    </m:oMath>
                  </m:oMathPara>
                </a14:m>
                <a:endParaRPr lang="en-GB" sz="3200" dirty="0"/>
              </a:p>
            </p:txBody>
          </p:sp>
        </mc:Choice>
        <mc:Fallback xmlns="">
          <p:sp>
            <p:nvSpPr>
              <p:cNvPr id="5" name="TextBox 4"/>
              <p:cNvSpPr txBox="1">
                <a:spLocks noRot="1" noChangeAspect="1" noMove="1" noResize="1" noEditPoints="1" noAdjustHandles="1" noChangeArrowheads="1" noChangeShapeType="1" noTextEdit="1"/>
              </p:cNvSpPr>
              <p:nvPr/>
            </p:nvSpPr>
            <p:spPr>
              <a:xfrm>
                <a:off x="755576" y="1222220"/>
                <a:ext cx="3168352" cy="584775"/>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946059" y="730759"/>
                <a:ext cx="1008112"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⊕17</m:t>
                      </m:r>
                    </m:oMath>
                    <m:oMath xmlns:m="http://schemas.openxmlformats.org/officeDocument/2006/math">
                      <m:r>
                        <a:rPr lang="en-GB" b="0" i="1" smtClean="0">
                          <a:latin typeface="Cambria Math" panose="02040503050406030204" pitchFamily="18" charset="0"/>
                        </a:rPr>
                        <m:t>⊗−60</m:t>
                      </m:r>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3946059" y="730759"/>
                <a:ext cx="1008112" cy="646331"/>
              </a:xfrm>
              <a:prstGeom prst="rect">
                <a:avLst/>
              </a:prstGeom>
              <a:blipFill>
                <a:blip r:embed="rId3"/>
                <a:stretch>
                  <a:fillRect b="-2830"/>
                </a:stretch>
              </a:blipFill>
            </p:spPr>
            <p:txBody>
              <a:bodyPr/>
              <a:lstStyle/>
              <a:p>
                <a:r>
                  <a:rPr lang="en-GB">
                    <a:noFill/>
                  </a:rPr>
                  <a:t> </a:t>
                </a:r>
              </a:p>
            </p:txBody>
          </p:sp>
        </mc:Fallback>
      </mc:AlternateContent>
      <p:sp>
        <p:nvSpPr>
          <p:cNvPr id="7" name="TextBox 6"/>
          <p:cNvSpPr txBox="1"/>
          <p:nvPr/>
        </p:nvSpPr>
        <p:spPr>
          <a:xfrm>
            <a:off x="4087268" y="1529542"/>
            <a:ext cx="927791" cy="923330"/>
          </a:xfrm>
          <a:prstGeom prst="rect">
            <a:avLst/>
          </a:prstGeom>
          <a:noFill/>
        </p:spPr>
        <p:txBody>
          <a:bodyPr wrap="square" rtlCol="0">
            <a:spAutoFit/>
          </a:bodyPr>
          <a:lstStyle/>
          <a:p>
            <a:r>
              <a:rPr lang="en-GB" dirty="0"/>
              <a:t>60   1</a:t>
            </a:r>
          </a:p>
          <a:p>
            <a:pPr marL="342900" indent="-342900">
              <a:buAutoNum type="arabicPlain" startAt="30"/>
            </a:pPr>
            <a:r>
              <a:rPr lang="en-GB" dirty="0"/>
              <a:t>2</a:t>
            </a:r>
          </a:p>
          <a:p>
            <a:r>
              <a:rPr lang="en-GB" dirty="0"/>
              <a:t>20  3</a:t>
            </a:r>
          </a:p>
        </p:txBody>
      </p:sp>
      <p:cxnSp>
        <p:nvCxnSpPr>
          <p:cNvPr id="9" name="Straight Connector 8"/>
          <p:cNvCxnSpPr>
            <a:stCxn id="6" idx="2"/>
          </p:cNvCxnSpPr>
          <p:nvPr/>
        </p:nvCxnSpPr>
        <p:spPr>
          <a:xfrm flipH="1">
            <a:off x="4355869" y="1377090"/>
            <a:ext cx="94246" cy="152452"/>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4513811" y="1388225"/>
            <a:ext cx="74707" cy="146222"/>
          </a:xfrm>
          <a:prstGeom prst="line">
            <a:avLst/>
          </a:prstGeom>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5015060" y="1813845"/>
            <a:ext cx="2258576" cy="7386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This looks good as difference of 20 and 3 is 17.</a:t>
            </a:r>
          </a:p>
          <a:p>
            <a:r>
              <a:rPr lang="en-GB" sz="1400" dirty="0"/>
              <a:t>Numbers are 20 and -3.</a:t>
            </a:r>
          </a:p>
        </p:txBody>
      </p:sp>
      <p:cxnSp>
        <p:nvCxnSpPr>
          <p:cNvPr id="14" name="Straight Arrow Connector 13"/>
          <p:cNvCxnSpPr>
            <a:stCxn id="12" idx="1"/>
          </p:cNvCxnSpPr>
          <p:nvPr/>
        </p:nvCxnSpPr>
        <p:spPr>
          <a:xfrm flipH="1">
            <a:off x="4738254" y="2183177"/>
            <a:ext cx="276806" cy="529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flipH="1">
            <a:off x="2003367" y="1761006"/>
            <a:ext cx="295250" cy="61643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a:off x="2593867" y="1746372"/>
            <a:ext cx="207522" cy="59781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9" name="TextBox 18"/>
              <p:cNvSpPr txBox="1"/>
              <p:nvPr/>
            </p:nvSpPr>
            <p:spPr>
              <a:xfrm>
                <a:off x="116377" y="2462990"/>
                <a:ext cx="4330931" cy="58477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3200" b="0" i="1" smtClean="0">
                          <a:latin typeface="Cambria Math" panose="02040503050406030204" pitchFamily="18" charset="0"/>
                        </a:rPr>
                        <m:t>=12</m:t>
                      </m:r>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𝑥</m:t>
                          </m:r>
                        </m:e>
                        <m:sup>
                          <m:r>
                            <a:rPr lang="en-GB" sz="3200" b="0" i="1" smtClean="0">
                              <a:latin typeface="Cambria Math" panose="02040503050406030204" pitchFamily="18" charset="0"/>
                            </a:rPr>
                            <m:t>2</m:t>
                          </m:r>
                        </m:sup>
                      </m:sSup>
                      <m:r>
                        <a:rPr lang="en-GB" sz="3200" b="0" i="1" smtClean="0">
                          <a:latin typeface="Cambria Math" panose="02040503050406030204" pitchFamily="18" charset="0"/>
                        </a:rPr>
                        <m:t>+20</m:t>
                      </m:r>
                      <m:r>
                        <a:rPr lang="en-GB" sz="3200" b="0" i="1" smtClean="0">
                          <a:latin typeface="Cambria Math" panose="02040503050406030204" pitchFamily="18" charset="0"/>
                        </a:rPr>
                        <m:t>𝑥</m:t>
                      </m:r>
                      <m:r>
                        <a:rPr lang="en-GB" sz="3200" b="0" i="1" smtClean="0">
                          <a:latin typeface="Cambria Math" panose="02040503050406030204" pitchFamily="18" charset="0"/>
                        </a:rPr>
                        <m:t>−3</m:t>
                      </m:r>
                      <m:r>
                        <a:rPr lang="en-GB" sz="3200" b="0" i="1" smtClean="0">
                          <a:latin typeface="Cambria Math" panose="02040503050406030204" pitchFamily="18" charset="0"/>
                        </a:rPr>
                        <m:t>𝑥</m:t>
                      </m:r>
                      <m:r>
                        <a:rPr lang="en-GB" sz="3200" b="0" i="1" smtClean="0">
                          <a:latin typeface="Cambria Math" panose="02040503050406030204" pitchFamily="18" charset="0"/>
                        </a:rPr>
                        <m:t>−5</m:t>
                      </m:r>
                    </m:oMath>
                  </m:oMathPara>
                </a14:m>
                <a:endParaRPr lang="en-GB" sz="3200" dirty="0"/>
              </a:p>
            </p:txBody>
          </p:sp>
        </mc:Choice>
        <mc:Fallback xmlns="">
          <p:sp>
            <p:nvSpPr>
              <p:cNvPr id="19" name="TextBox 18"/>
              <p:cNvSpPr txBox="1">
                <a:spLocks noRot="1" noChangeAspect="1" noMove="1" noResize="1" noEditPoints="1" noAdjustHandles="1" noChangeArrowheads="1" noChangeShapeType="1" noTextEdit="1"/>
              </p:cNvSpPr>
              <p:nvPr/>
            </p:nvSpPr>
            <p:spPr>
              <a:xfrm>
                <a:off x="116377" y="2462990"/>
                <a:ext cx="4330931" cy="584775"/>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4729622" y="2733125"/>
                <a:ext cx="3024336" cy="7386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Note that it doesn’t matter whether we split as </a:t>
                </a:r>
                <a14:m>
                  <m:oMath xmlns:m="http://schemas.openxmlformats.org/officeDocument/2006/math">
                    <m:r>
                      <a:rPr lang="en-GB" sz="1400" b="0" i="1" smtClean="0">
                        <a:latin typeface="Cambria Math" panose="02040503050406030204" pitchFamily="18" charset="0"/>
                      </a:rPr>
                      <m:t>+20</m:t>
                    </m:r>
                    <m:r>
                      <a:rPr lang="en-GB" sz="1400" b="0" i="1" smtClean="0">
                        <a:latin typeface="Cambria Math" panose="02040503050406030204" pitchFamily="18" charset="0"/>
                      </a:rPr>
                      <m:t>𝑥</m:t>
                    </m:r>
                    <m:r>
                      <a:rPr lang="en-GB" sz="1400" b="0" i="1" smtClean="0">
                        <a:latin typeface="Cambria Math" panose="02040503050406030204" pitchFamily="18" charset="0"/>
                      </a:rPr>
                      <m:t>−3</m:t>
                    </m:r>
                    <m:r>
                      <a:rPr lang="en-GB" sz="1400" b="0" i="1" smtClean="0">
                        <a:latin typeface="Cambria Math" panose="02040503050406030204" pitchFamily="18" charset="0"/>
                      </a:rPr>
                      <m:t>𝑥</m:t>
                    </m:r>
                  </m:oMath>
                </a14:m>
                <a:r>
                  <a:rPr lang="en-GB" sz="1400" dirty="0"/>
                  <a:t> or </a:t>
                </a:r>
                <a14:m>
                  <m:oMath xmlns:m="http://schemas.openxmlformats.org/officeDocument/2006/math">
                    <m:r>
                      <a:rPr lang="en-GB" sz="1400" b="0" i="1" smtClean="0">
                        <a:latin typeface="Cambria Math" panose="02040503050406030204" pitchFamily="18" charset="0"/>
                      </a:rPr>
                      <m:t>−3</m:t>
                    </m:r>
                    <m:r>
                      <a:rPr lang="en-GB" sz="1400" b="0" i="1" smtClean="0">
                        <a:latin typeface="Cambria Math" panose="02040503050406030204" pitchFamily="18" charset="0"/>
                      </a:rPr>
                      <m:t>𝑥</m:t>
                    </m:r>
                    <m:r>
                      <a:rPr lang="en-GB" sz="1400" b="0" i="1" smtClean="0">
                        <a:latin typeface="Cambria Math" panose="02040503050406030204" pitchFamily="18" charset="0"/>
                      </a:rPr>
                      <m:t>+20</m:t>
                    </m:r>
                    <m:r>
                      <a:rPr lang="en-GB" sz="1400" b="0" i="1" smtClean="0">
                        <a:latin typeface="Cambria Math" panose="02040503050406030204" pitchFamily="18" charset="0"/>
                      </a:rPr>
                      <m:t>𝑥</m:t>
                    </m:r>
                  </m:oMath>
                </a14:m>
                <a:r>
                  <a:rPr lang="en-GB" sz="1400" dirty="0"/>
                  <a:t>. You’ll end up with same final result.</a:t>
                </a:r>
              </a:p>
            </p:txBody>
          </p:sp>
        </mc:Choice>
        <mc:Fallback xmlns="">
          <p:sp>
            <p:nvSpPr>
              <p:cNvPr id="20" name="TextBox 19"/>
              <p:cNvSpPr txBox="1">
                <a:spLocks noRot="1" noChangeAspect="1" noMove="1" noResize="1" noEditPoints="1" noAdjustHandles="1" noChangeArrowheads="1" noChangeShapeType="1" noTextEdit="1"/>
              </p:cNvSpPr>
              <p:nvPr/>
            </p:nvSpPr>
            <p:spPr>
              <a:xfrm>
                <a:off x="4729622" y="2733125"/>
                <a:ext cx="3024336" cy="738664"/>
              </a:xfrm>
              <a:prstGeom prst="rect">
                <a:avLst/>
              </a:prstGeom>
              <a:blipFill>
                <a:blip r:embed="rId5"/>
                <a:stretch>
                  <a:fillRect l="-200" b="-5556"/>
                </a:stretch>
              </a:blipFill>
            </p:spPr>
            <p:txBody>
              <a:bodyPr/>
              <a:lstStyle/>
              <a:p>
                <a:r>
                  <a:rPr lang="en-GB">
                    <a:noFill/>
                  </a:rPr>
                  <a:t> </a:t>
                </a:r>
              </a:p>
            </p:txBody>
          </p:sp>
        </mc:Fallback>
      </mc:AlternateContent>
      <p:cxnSp>
        <p:nvCxnSpPr>
          <p:cNvPr id="23" name="Straight Connector 22"/>
          <p:cNvCxnSpPr/>
          <p:nvPr/>
        </p:nvCxnSpPr>
        <p:spPr>
          <a:xfrm>
            <a:off x="251520" y="3132136"/>
            <a:ext cx="1899472"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a:off x="2403447" y="3130374"/>
            <a:ext cx="1584176"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6" name="TextBox 25"/>
              <p:cNvSpPr txBox="1"/>
              <p:nvPr/>
            </p:nvSpPr>
            <p:spPr>
              <a:xfrm>
                <a:off x="24401" y="3872060"/>
                <a:ext cx="2577483" cy="58477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3200" b="0" i="1" smtClean="0">
                          <a:latin typeface="Cambria Math" panose="02040503050406030204" pitchFamily="18" charset="0"/>
                        </a:rPr>
                        <m:t>=4</m:t>
                      </m:r>
                      <m:r>
                        <a:rPr lang="en-GB" sz="3200" b="0" i="1" smtClean="0">
                          <a:latin typeface="Cambria Math" panose="02040503050406030204" pitchFamily="18" charset="0"/>
                        </a:rPr>
                        <m:t>𝑥</m:t>
                      </m:r>
                      <m:r>
                        <a:rPr lang="en-GB" sz="3200" b="0" i="1" smtClean="0">
                          <a:latin typeface="Cambria Math" panose="02040503050406030204" pitchFamily="18" charset="0"/>
                        </a:rPr>
                        <m:t>(3</m:t>
                      </m:r>
                      <m:r>
                        <a:rPr lang="en-GB" sz="3200" b="0" i="1" smtClean="0">
                          <a:latin typeface="Cambria Math" panose="02040503050406030204" pitchFamily="18" charset="0"/>
                        </a:rPr>
                        <m:t>𝑥</m:t>
                      </m:r>
                      <m:r>
                        <a:rPr lang="en-GB" sz="3200" b="0" i="1" smtClean="0">
                          <a:latin typeface="Cambria Math" panose="02040503050406030204" pitchFamily="18" charset="0"/>
                        </a:rPr>
                        <m:t>+5)</m:t>
                      </m:r>
                    </m:oMath>
                  </m:oMathPara>
                </a14:m>
                <a:endParaRPr lang="en-GB" sz="3200" dirty="0"/>
              </a:p>
            </p:txBody>
          </p:sp>
        </mc:Choice>
        <mc:Fallback xmlns="">
          <p:sp>
            <p:nvSpPr>
              <p:cNvPr id="26" name="TextBox 25"/>
              <p:cNvSpPr txBox="1">
                <a:spLocks noRot="1" noChangeAspect="1" noMove="1" noResize="1" noEditPoints="1" noAdjustHandles="1" noChangeArrowheads="1" noChangeShapeType="1" noTextEdit="1"/>
              </p:cNvSpPr>
              <p:nvPr/>
            </p:nvSpPr>
            <p:spPr>
              <a:xfrm>
                <a:off x="24401" y="3872060"/>
                <a:ext cx="2577483" cy="584775"/>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3008940" y="3841467"/>
                <a:ext cx="1737628" cy="58477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3200" b="0" i="1" smtClean="0">
                          <a:latin typeface="Cambria Math" panose="02040503050406030204" pitchFamily="18" charset="0"/>
                        </a:rPr>
                        <m:t>(3</m:t>
                      </m:r>
                      <m:r>
                        <a:rPr lang="en-GB" sz="3200" b="0" i="1" smtClean="0">
                          <a:latin typeface="Cambria Math" panose="02040503050406030204" pitchFamily="18" charset="0"/>
                        </a:rPr>
                        <m:t>𝑥</m:t>
                      </m:r>
                      <m:r>
                        <a:rPr lang="en-GB" sz="3200" b="0" i="1" smtClean="0">
                          <a:latin typeface="Cambria Math" panose="02040503050406030204" pitchFamily="18" charset="0"/>
                        </a:rPr>
                        <m:t>+5)</m:t>
                      </m:r>
                    </m:oMath>
                  </m:oMathPara>
                </a14:m>
                <a:endParaRPr lang="en-GB" sz="3200" dirty="0"/>
              </a:p>
            </p:txBody>
          </p:sp>
        </mc:Choice>
        <mc:Fallback xmlns="">
          <p:sp>
            <p:nvSpPr>
              <p:cNvPr id="27" name="TextBox 26"/>
              <p:cNvSpPr txBox="1">
                <a:spLocks noRot="1" noChangeAspect="1" noMove="1" noResize="1" noEditPoints="1" noAdjustHandles="1" noChangeArrowheads="1" noChangeShapeType="1" noTextEdit="1"/>
              </p:cNvSpPr>
              <p:nvPr/>
            </p:nvSpPr>
            <p:spPr>
              <a:xfrm>
                <a:off x="3008940" y="3841467"/>
                <a:ext cx="1737628" cy="584775"/>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2485801" y="3849870"/>
                <a:ext cx="922417" cy="58477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3200" b="0" i="1" smtClean="0">
                          <a:latin typeface="Cambria Math" panose="02040503050406030204" pitchFamily="18" charset="0"/>
                        </a:rPr>
                        <m:t>−1</m:t>
                      </m:r>
                    </m:oMath>
                  </m:oMathPara>
                </a14:m>
                <a:endParaRPr lang="en-GB" sz="3200" dirty="0"/>
              </a:p>
            </p:txBody>
          </p:sp>
        </mc:Choice>
        <mc:Fallback xmlns="">
          <p:sp>
            <p:nvSpPr>
              <p:cNvPr id="28" name="TextBox 27"/>
              <p:cNvSpPr txBox="1">
                <a:spLocks noRot="1" noChangeAspect="1" noMove="1" noResize="1" noEditPoints="1" noAdjustHandles="1" noChangeArrowheads="1" noChangeShapeType="1" noTextEdit="1"/>
              </p:cNvSpPr>
              <p:nvPr/>
            </p:nvSpPr>
            <p:spPr>
              <a:xfrm>
                <a:off x="2485801" y="3849870"/>
                <a:ext cx="922417" cy="584775"/>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57651" y="4714422"/>
                <a:ext cx="4060062" cy="58477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3200" b="0" i="1" smtClean="0">
                          <a:latin typeface="Cambria Math" panose="02040503050406030204" pitchFamily="18" charset="0"/>
                        </a:rPr>
                        <m:t>=</m:t>
                      </m:r>
                      <m:d>
                        <m:dPr>
                          <m:ctrlPr>
                            <a:rPr lang="en-GB" sz="3200" b="0" i="1" smtClean="0">
                              <a:latin typeface="Cambria Math" panose="02040503050406030204" pitchFamily="18" charset="0"/>
                            </a:rPr>
                          </m:ctrlPr>
                        </m:dPr>
                        <m:e>
                          <m:r>
                            <a:rPr lang="en-GB" sz="3200" b="0" i="1" smtClean="0">
                              <a:latin typeface="Cambria Math" panose="02040503050406030204" pitchFamily="18" charset="0"/>
                            </a:rPr>
                            <m:t>3</m:t>
                          </m:r>
                          <m:r>
                            <a:rPr lang="en-GB" sz="3200" b="0" i="1" smtClean="0">
                              <a:latin typeface="Cambria Math" panose="02040503050406030204" pitchFamily="18" charset="0"/>
                            </a:rPr>
                            <m:t>𝑥</m:t>
                          </m:r>
                          <m:r>
                            <a:rPr lang="en-GB" sz="3200" b="0" i="1" smtClean="0">
                              <a:latin typeface="Cambria Math" panose="02040503050406030204" pitchFamily="18" charset="0"/>
                            </a:rPr>
                            <m:t>+5</m:t>
                          </m:r>
                        </m:e>
                      </m:d>
                      <m:d>
                        <m:dPr>
                          <m:ctrlPr>
                            <a:rPr lang="en-GB" sz="3200" b="0" i="1" smtClean="0">
                              <a:latin typeface="Cambria Math" panose="02040503050406030204" pitchFamily="18" charset="0"/>
                            </a:rPr>
                          </m:ctrlPr>
                        </m:dPr>
                        <m:e>
                          <m:r>
                            <a:rPr lang="en-GB" sz="3200" b="0" i="1" smtClean="0">
                              <a:latin typeface="Cambria Math" panose="02040503050406030204" pitchFamily="18" charset="0"/>
                            </a:rPr>
                            <m:t>4</m:t>
                          </m:r>
                          <m:r>
                            <a:rPr lang="en-GB" sz="3200" b="0" i="1" smtClean="0">
                              <a:latin typeface="Cambria Math" panose="02040503050406030204" pitchFamily="18" charset="0"/>
                            </a:rPr>
                            <m:t>𝑥</m:t>
                          </m:r>
                          <m:r>
                            <a:rPr lang="en-GB" sz="3200" b="0" i="1" smtClean="0">
                              <a:latin typeface="Cambria Math" panose="02040503050406030204" pitchFamily="18" charset="0"/>
                            </a:rPr>
                            <m:t>−1</m:t>
                          </m:r>
                        </m:e>
                      </m:d>
                    </m:oMath>
                  </m:oMathPara>
                </a14:m>
                <a:endParaRPr lang="en-GB" sz="3200" dirty="0"/>
              </a:p>
            </p:txBody>
          </p:sp>
        </mc:Choice>
        <mc:Fallback xmlns="">
          <p:sp>
            <p:nvSpPr>
              <p:cNvPr id="29" name="TextBox 28"/>
              <p:cNvSpPr txBox="1">
                <a:spLocks noRot="1" noChangeAspect="1" noMove="1" noResize="1" noEditPoints="1" noAdjustHandles="1" noChangeArrowheads="1" noChangeShapeType="1" noTextEdit="1"/>
              </p:cNvSpPr>
              <p:nvPr/>
            </p:nvSpPr>
            <p:spPr>
              <a:xfrm>
                <a:off x="57651" y="4714422"/>
                <a:ext cx="4060062" cy="584775"/>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5191444" y="3710346"/>
                <a:ext cx="3024336" cy="95410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A common error is to not fully factorise, e.g. writing </a:t>
                </a:r>
                <a14:m>
                  <m:oMath xmlns:m="http://schemas.openxmlformats.org/officeDocument/2006/math">
                    <m:r>
                      <a:rPr lang="en-GB" sz="1400" b="0" i="1" smtClean="0">
                        <a:latin typeface="Cambria Math" panose="02040503050406030204" pitchFamily="18" charset="0"/>
                      </a:rPr>
                      <m:t>4</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3</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𝑥</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+5</m:t>
                        </m:r>
                        <m:r>
                          <a:rPr lang="en-GB" sz="1400" b="0" i="1" smtClean="0">
                            <a:latin typeface="Cambria Math" panose="02040503050406030204" pitchFamily="18" charset="0"/>
                          </a:rPr>
                          <m:t>𝑥</m:t>
                        </m:r>
                      </m:e>
                    </m:d>
                  </m:oMath>
                </a14:m>
                <a:r>
                  <a:rPr lang="en-GB" sz="1400" dirty="0"/>
                  <a:t> or </a:t>
                </a:r>
                <a14:m>
                  <m:oMath xmlns:m="http://schemas.openxmlformats.org/officeDocument/2006/math">
                    <m:r>
                      <a:rPr lang="en-GB" sz="1400" b="0" i="1" smtClean="0">
                        <a:latin typeface="Cambria Math" panose="02040503050406030204" pitchFamily="18" charset="0"/>
                      </a:rPr>
                      <m:t>𝑥</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12</m:t>
                        </m:r>
                        <m:r>
                          <a:rPr lang="en-GB" sz="1400" b="0" i="1" smtClean="0">
                            <a:latin typeface="Cambria Math" panose="02040503050406030204" pitchFamily="18" charset="0"/>
                          </a:rPr>
                          <m:t>𝑥</m:t>
                        </m:r>
                        <m:r>
                          <a:rPr lang="en-GB" sz="1400" b="0" i="1" smtClean="0">
                            <a:latin typeface="Cambria Math" panose="02040503050406030204" pitchFamily="18" charset="0"/>
                          </a:rPr>
                          <m:t>+20</m:t>
                        </m:r>
                      </m:e>
                    </m:d>
                  </m:oMath>
                </a14:m>
                <a:r>
                  <a:rPr lang="en-GB" sz="1400" dirty="0"/>
                  <a:t>. This causes problems with factorising the second half.</a:t>
                </a:r>
              </a:p>
            </p:txBody>
          </p:sp>
        </mc:Choice>
        <mc:Fallback xmlns="">
          <p:sp>
            <p:nvSpPr>
              <p:cNvPr id="30" name="TextBox 29"/>
              <p:cNvSpPr txBox="1">
                <a:spLocks noRot="1" noChangeAspect="1" noMove="1" noResize="1" noEditPoints="1" noAdjustHandles="1" noChangeArrowheads="1" noChangeShapeType="1" noTextEdit="1"/>
              </p:cNvSpPr>
              <p:nvPr/>
            </p:nvSpPr>
            <p:spPr>
              <a:xfrm>
                <a:off x="5191444" y="3710346"/>
                <a:ext cx="3024336" cy="954107"/>
              </a:xfrm>
              <a:prstGeom prst="rect">
                <a:avLst/>
              </a:prstGeom>
              <a:blipFill>
                <a:blip r:embed="rId10"/>
                <a:stretch>
                  <a:fillRect l="-200" b="-4375"/>
                </a:stretch>
              </a:blipFill>
            </p:spPr>
            <p:txBody>
              <a:bodyPr/>
              <a:lstStyle/>
              <a:p>
                <a:r>
                  <a:rPr lang="en-GB">
                    <a:noFill/>
                  </a:rPr>
                  <a:t> </a:t>
                </a:r>
              </a:p>
            </p:txBody>
          </p:sp>
        </mc:Fallback>
      </mc:AlternateContent>
    </p:spTree>
    <p:extLst>
      <p:ext uri="{BB962C8B-B14F-4D97-AF65-F5344CB8AC3E}">
        <p14:creationId xmlns:p14="http://schemas.microsoft.com/office/powerpoint/2010/main" val="1479840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par>
                                <p:cTn id="39" presetID="10" presetClass="entr" presetSubtype="0"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par>
                                <p:cTn id="42" presetID="10" presetClass="entr" presetSubtype="0" fill="hold"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5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50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fade">
                                      <p:cBhvr>
                                        <p:cTn id="62" dur="500"/>
                                        <p:tgtEl>
                                          <p:spTgt spid="2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2" grpId="0" animBg="1"/>
      <p:bldP spid="19" grpId="0"/>
      <p:bldP spid="20" grpId="0" animBg="1"/>
      <p:bldP spid="26" grpId="0"/>
      <p:bldP spid="27" grpId="0"/>
      <p:bldP spid="28" grpId="0"/>
      <p:bldP spid="29" grpId="0"/>
      <p:bldP spid="3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One Final Example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755576" y="1222220"/>
                <a:ext cx="3168352" cy="58477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3200" b="0" i="1" smtClean="0">
                          <a:latin typeface="Cambria Math" panose="02040503050406030204" pitchFamily="18" charset="0"/>
                        </a:rPr>
                        <m:t>4</m:t>
                      </m:r>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𝑥</m:t>
                          </m:r>
                        </m:e>
                        <m:sup>
                          <m:r>
                            <a:rPr lang="en-GB" sz="3200" b="0" i="1" smtClean="0">
                              <a:latin typeface="Cambria Math" panose="02040503050406030204" pitchFamily="18" charset="0"/>
                            </a:rPr>
                            <m:t>2</m:t>
                          </m:r>
                        </m:sup>
                      </m:sSup>
                      <m:r>
                        <a:rPr lang="en-GB" sz="3200" b="0" i="1" smtClean="0">
                          <a:latin typeface="Cambria Math" panose="02040503050406030204" pitchFamily="18" charset="0"/>
                        </a:rPr>
                        <m:t>−9</m:t>
                      </m:r>
                      <m:r>
                        <a:rPr lang="en-GB" sz="3200" b="0" i="1" smtClean="0">
                          <a:latin typeface="Cambria Math" panose="02040503050406030204" pitchFamily="18" charset="0"/>
                        </a:rPr>
                        <m:t>𝑥</m:t>
                      </m:r>
                      <m:r>
                        <a:rPr lang="en-GB" sz="3200" b="0" i="1" smtClean="0">
                          <a:latin typeface="Cambria Math" panose="02040503050406030204" pitchFamily="18" charset="0"/>
                        </a:rPr>
                        <m:t>−9</m:t>
                      </m:r>
                    </m:oMath>
                  </m:oMathPara>
                </a14:m>
                <a:endParaRPr lang="en-GB" sz="3200" dirty="0"/>
              </a:p>
            </p:txBody>
          </p:sp>
        </mc:Choice>
        <mc:Fallback xmlns="">
          <p:sp>
            <p:nvSpPr>
              <p:cNvPr id="5" name="TextBox 4"/>
              <p:cNvSpPr txBox="1">
                <a:spLocks noRot="1" noChangeAspect="1" noMove="1" noResize="1" noEditPoints="1" noAdjustHandles="1" noChangeArrowheads="1" noChangeShapeType="1" noTextEdit="1"/>
              </p:cNvSpPr>
              <p:nvPr/>
            </p:nvSpPr>
            <p:spPr>
              <a:xfrm>
                <a:off x="755576" y="1222220"/>
                <a:ext cx="3168352" cy="584775"/>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946059" y="730759"/>
                <a:ext cx="1008112"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⊕−9</m:t>
                      </m:r>
                    </m:oMath>
                    <m:oMath xmlns:m="http://schemas.openxmlformats.org/officeDocument/2006/math">
                      <m:r>
                        <a:rPr lang="en-GB" b="0" i="1" smtClean="0">
                          <a:latin typeface="Cambria Math" panose="02040503050406030204" pitchFamily="18" charset="0"/>
                        </a:rPr>
                        <m:t>⊗−36</m:t>
                      </m:r>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3946059" y="730759"/>
                <a:ext cx="1008112" cy="646331"/>
              </a:xfrm>
              <a:prstGeom prst="rect">
                <a:avLst/>
              </a:prstGeom>
              <a:blipFill>
                <a:blip r:embed="rId3"/>
                <a:stretch>
                  <a:fillRect b="-2830"/>
                </a:stretch>
              </a:blipFill>
            </p:spPr>
            <p:txBody>
              <a:bodyPr/>
              <a:lstStyle/>
              <a:p>
                <a:r>
                  <a:rPr lang="en-GB">
                    <a:noFill/>
                  </a:rPr>
                  <a:t> </a:t>
                </a:r>
              </a:p>
            </p:txBody>
          </p:sp>
        </mc:Fallback>
      </mc:AlternateContent>
      <p:sp>
        <p:nvSpPr>
          <p:cNvPr id="7" name="TextBox 6"/>
          <p:cNvSpPr txBox="1"/>
          <p:nvPr/>
        </p:nvSpPr>
        <p:spPr>
          <a:xfrm>
            <a:off x="4087268" y="1529542"/>
            <a:ext cx="927791" cy="923330"/>
          </a:xfrm>
          <a:prstGeom prst="rect">
            <a:avLst/>
          </a:prstGeom>
          <a:noFill/>
        </p:spPr>
        <p:txBody>
          <a:bodyPr wrap="square" rtlCol="0">
            <a:spAutoFit/>
          </a:bodyPr>
          <a:lstStyle/>
          <a:p>
            <a:r>
              <a:rPr lang="en-GB" dirty="0"/>
              <a:t>36   1</a:t>
            </a:r>
          </a:p>
          <a:p>
            <a:r>
              <a:rPr lang="en-GB" dirty="0"/>
              <a:t>18   2</a:t>
            </a:r>
          </a:p>
          <a:p>
            <a:r>
              <a:rPr lang="en-GB" dirty="0"/>
              <a:t>12   3</a:t>
            </a:r>
          </a:p>
        </p:txBody>
      </p:sp>
      <p:cxnSp>
        <p:nvCxnSpPr>
          <p:cNvPr id="9" name="Straight Connector 8"/>
          <p:cNvCxnSpPr>
            <a:stCxn id="6" idx="2"/>
          </p:cNvCxnSpPr>
          <p:nvPr/>
        </p:nvCxnSpPr>
        <p:spPr>
          <a:xfrm flipH="1">
            <a:off x="4355869" y="1377090"/>
            <a:ext cx="94246" cy="152452"/>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4513811" y="1388225"/>
            <a:ext cx="74707" cy="146222"/>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flipH="1">
            <a:off x="1928553" y="1802570"/>
            <a:ext cx="295250" cy="61643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a:off x="2519053" y="1787936"/>
            <a:ext cx="207522" cy="59781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9" name="TextBox 18"/>
              <p:cNvSpPr txBox="1"/>
              <p:nvPr/>
            </p:nvSpPr>
            <p:spPr>
              <a:xfrm>
                <a:off x="116377" y="2462990"/>
                <a:ext cx="4330931" cy="58477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3200" b="0" i="1" smtClean="0">
                          <a:latin typeface="Cambria Math" panose="02040503050406030204" pitchFamily="18" charset="0"/>
                        </a:rPr>
                        <m:t>=4</m:t>
                      </m:r>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𝑥</m:t>
                          </m:r>
                        </m:e>
                        <m:sup>
                          <m:r>
                            <a:rPr lang="en-GB" sz="3200" b="0" i="1" smtClean="0">
                              <a:latin typeface="Cambria Math" panose="02040503050406030204" pitchFamily="18" charset="0"/>
                            </a:rPr>
                            <m:t>2</m:t>
                          </m:r>
                        </m:sup>
                      </m:sSup>
                      <m:r>
                        <a:rPr lang="en-GB" sz="3200" b="0" i="1" smtClean="0">
                          <a:latin typeface="Cambria Math" panose="02040503050406030204" pitchFamily="18" charset="0"/>
                        </a:rPr>
                        <m:t>−12</m:t>
                      </m:r>
                      <m:r>
                        <a:rPr lang="en-GB" sz="3200" b="0" i="1" smtClean="0">
                          <a:latin typeface="Cambria Math" panose="02040503050406030204" pitchFamily="18" charset="0"/>
                        </a:rPr>
                        <m:t>𝑥</m:t>
                      </m:r>
                      <m:r>
                        <a:rPr lang="en-GB" sz="3200" b="0" i="1" smtClean="0">
                          <a:latin typeface="Cambria Math" panose="02040503050406030204" pitchFamily="18" charset="0"/>
                        </a:rPr>
                        <m:t>+3</m:t>
                      </m:r>
                      <m:r>
                        <a:rPr lang="en-GB" sz="3200" b="0" i="1" smtClean="0">
                          <a:latin typeface="Cambria Math" panose="02040503050406030204" pitchFamily="18" charset="0"/>
                        </a:rPr>
                        <m:t>𝑥</m:t>
                      </m:r>
                      <m:r>
                        <a:rPr lang="en-GB" sz="3200" b="0" i="1" smtClean="0">
                          <a:latin typeface="Cambria Math" panose="02040503050406030204" pitchFamily="18" charset="0"/>
                        </a:rPr>
                        <m:t>−9</m:t>
                      </m:r>
                    </m:oMath>
                  </m:oMathPara>
                </a14:m>
                <a:endParaRPr lang="en-GB" sz="3200" dirty="0"/>
              </a:p>
            </p:txBody>
          </p:sp>
        </mc:Choice>
        <mc:Fallback xmlns="">
          <p:sp>
            <p:nvSpPr>
              <p:cNvPr id="19" name="TextBox 18"/>
              <p:cNvSpPr txBox="1">
                <a:spLocks noRot="1" noChangeAspect="1" noMove="1" noResize="1" noEditPoints="1" noAdjustHandles="1" noChangeArrowheads="1" noChangeShapeType="1" noTextEdit="1"/>
              </p:cNvSpPr>
              <p:nvPr/>
            </p:nvSpPr>
            <p:spPr>
              <a:xfrm>
                <a:off x="116377" y="2462990"/>
                <a:ext cx="4330931" cy="584775"/>
              </a:xfrm>
              <a:prstGeom prst="rect">
                <a:avLst/>
              </a:prstGeom>
              <a:blipFill>
                <a:blip r:embed="rId4"/>
                <a:stretch>
                  <a:fillRect/>
                </a:stretch>
              </a:blipFill>
            </p:spPr>
            <p:txBody>
              <a:bodyPr/>
              <a:lstStyle/>
              <a:p>
                <a:r>
                  <a:rPr lang="en-GB">
                    <a:noFill/>
                  </a:rPr>
                  <a:t> </a:t>
                </a:r>
              </a:p>
            </p:txBody>
          </p:sp>
        </mc:Fallback>
      </mc:AlternateContent>
      <p:cxnSp>
        <p:nvCxnSpPr>
          <p:cNvPr id="23" name="Straight Connector 22"/>
          <p:cNvCxnSpPr/>
          <p:nvPr/>
        </p:nvCxnSpPr>
        <p:spPr>
          <a:xfrm>
            <a:off x="251520" y="3132136"/>
            <a:ext cx="1899472"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a:off x="2403447" y="3130374"/>
            <a:ext cx="1584176"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6" name="TextBox 25"/>
              <p:cNvSpPr txBox="1"/>
              <p:nvPr/>
            </p:nvSpPr>
            <p:spPr>
              <a:xfrm>
                <a:off x="24401" y="3872060"/>
                <a:ext cx="2577483" cy="58477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3200" b="0" i="1" smtClean="0">
                          <a:latin typeface="Cambria Math" panose="02040503050406030204" pitchFamily="18" charset="0"/>
                        </a:rPr>
                        <m:t>=4</m:t>
                      </m:r>
                      <m:r>
                        <a:rPr lang="en-GB" sz="3200" b="0" i="1" smtClean="0">
                          <a:latin typeface="Cambria Math" panose="02040503050406030204" pitchFamily="18" charset="0"/>
                        </a:rPr>
                        <m:t>𝑥</m:t>
                      </m:r>
                      <m:r>
                        <a:rPr lang="en-GB" sz="3200" b="0" i="1" smtClean="0">
                          <a:latin typeface="Cambria Math" panose="02040503050406030204" pitchFamily="18" charset="0"/>
                        </a:rPr>
                        <m:t>(</m:t>
                      </m:r>
                      <m:r>
                        <a:rPr lang="en-GB" sz="3200" b="0" i="1" smtClean="0">
                          <a:latin typeface="Cambria Math" panose="02040503050406030204" pitchFamily="18" charset="0"/>
                        </a:rPr>
                        <m:t>𝑥</m:t>
                      </m:r>
                      <m:r>
                        <a:rPr lang="en-GB" sz="3200" b="0" i="1" smtClean="0">
                          <a:latin typeface="Cambria Math" panose="02040503050406030204" pitchFamily="18" charset="0"/>
                        </a:rPr>
                        <m:t>−3)</m:t>
                      </m:r>
                    </m:oMath>
                  </m:oMathPara>
                </a14:m>
                <a:endParaRPr lang="en-GB" sz="3200" dirty="0"/>
              </a:p>
            </p:txBody>
          </p:sp>
        </mc:Choice>
        <mc:Fallback xmlns="">
          <p:sp>
            <p:nvSpPr>
              <p:cNvPr id="26" name="TextBox 25"/>
              <p:cNvSpPr txBox="1">
                <a:spLocks noRot="1" noChangeAspect="1" noMove="1" noResize="1" noEditPoints="1" noAdjustHandles="1" noChangeArrowheads="1" noChangeShapeType="1" noTextEdit="1"/>
              </p:cNvSpPr>
              <p:nvPr/>
            </p:nvSpPr>
            <p:spPr>
              <a:xfrm>
                <a:off x="24401" y="3872060"/>
                <a:ext cx="2577483" cy="584775"/>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3008940" y="3841467"/>
                <a:ext cx="1737628" cy="58477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3200" b="0" i="1" smtClean="0">
                          <a:latin typeface="Cambria Math" panose="02040503050406030204" pitchFamily="18" charset="0"/>
                        </a:rPr>
                        <m:t>(</m:t>
                      </m:r>
                      <m:r>
                        <a:rPr lang="en-GB" sz="3200" b="0" i="1" smtClean="0">
                          <a:latin typeface="Cambria Math" panose="02040503050406030204" pitchFamily="18" charset="0"/>
                        </a:rPr>
                        <m:t>𝑥</m:t>
                      </m:r>
                      <m:r>
                        <a:rPr lang="en-GB" sz="3200" b="0" i="1" smtClean="0">
                          <a:latin typeface="Cambria Math" panose="02040503050406030204" pitchFamily="18" charset="0"/>
                        </a:rPr>
                        <m:t>−3)</m:t>
                      </m:r>
                    </m:oMath>
                  </m:oMathPara>
                </a14:m>
                <a:endParaRPr lang="en-GB" sz="3200" dirty="0"/>
              </a:p>
            </p:txBody>
          </p:sp>
        </mc:Choice>
        <mc:Fallback xmlns="">
          <p:sp>
            <p:nvSpPr>
              <p:cNvPr id="27" name="TextBox 26"/>
              <p:cNvSpPr txBox="1">
                <a:spLocks noRot="1" noChangeAspect="1" noMove="1" noResize="1" noEditPoints="1" noAdjustHandles="1" noChangeArrowheads="1" noChangeShapeType="1" noTextEdit="1"/>
              </p:cNvSpPr>
              <p:nvPr/>
            </p:nvSpPr>
            <p:spPr>
              <a:xfrm>
                <a:off x="3008940" y="3841467"/>
                <a:ext cx="1737628" cy="584775"/>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2485801" y="3849870"/>
                <a:ext cx="922417" cy="58477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3200" b="0" i="1" smtClean="0">
                          <a:latin typeface="Cambria Math" panose="02040503050406030204" pitchFamily="18" charset="0"/>
                        </a:rPr>
                        <m:t>+3</m:t>
                      </m:r>
                    </m:oMath>
                  </m:oMathPara>
                </a14:m>
                <a:endParaRPr lang="en-GB" sz="3200" dirty="0"/>
              </a:p>
            </p:txBody>
          </p:sp>
        </mc:Choice>
        <mc:Fallback xmlns="">
          <p:sp>
            <p:nvSpPr>
              <p:cNvPr id="28" name="TextBox 27"/>
              <p:cNvSpPr txBox="1">
                <a:spLocks noRot="1" noChangeAspect="1" noMove="1" noResize="1" noEditPoints="1" noAdjustHandles="1" noChangeArrowheads="1" noChangeShapeType="1" noTextEdit="1"/>
              </p:cNvSpPr>
              <p:nvPr/>
            </p:nvSpPr>
            <p:spPr>
              <a:xfrm>
                <a:off x="2485801" y="3849870"/>
                <a:ext cx="922417" cy="584775"/>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57651" y="4714422"/>
                <a:ext cx="4060062" cy="58477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3200" b="0" i="1" smtClean="0">
                          <a:latin typeface="Cambria Math" panose="02040503050406030204" pitchFamily="18" charset="0"/>
                        </a:rPr>
                        <m:t>=</m:t>
                      </m:r>
                      <m:d>
                        <m:dPr>
                          <m:ctrlPr>
                            <a:rPr lang="en-GB" sz="3200" b="0" i="1" smtClean="0">
                              <a:latin typeface="Cambria Math" panose="02040503050406030204" pitchFamily="18" charset="0"/>
                            </a:rPr>
                          </m:ctrlPr>
                        </m:dPr>
                        <m:e>
                          <m:r>
                            <a:rPr lang="en-GB" sz="3200" b="0" i="1" smtClean="0">
                              <a:latin typeface="Cambria Math" panose="02040503050406030204" pitchFamily="18" charset="0"/>
                            </a:rPr>
                            <m:t>𝑥</m:t>
                          </m:r>
                          <m:r>
                            <a:rPr lang="en-GB" sz="3200" b="0" i="1" smtClean="0">
                              <a:latin typeface="Cambria Math" panose="02040503050406030204" pitchFamily="18" charset="0"/>
                            </a:rPr>
                            <m:t>−3</m:t>
                          </m:r>
                        </m:e>
                      </m:d>
                      <m:d>
                        <m:dPr>
                          <m:ctrlPr>
                            <a:rPr lang="en-GB" sz="3200" b="0" i="1" smtClean="0">
                              <a:latin typeface="Cambria Math" panose="02040503050406030204" pitchFamily="18" charset="0"/>
                            </a:rPr>
                          </m:ctrlPr>
                        </m:dPr>
                        <m:e>
                          <m:r>
                            <a:rPr lang="en-GB" sz="3200" b="0" i="1" smtClean="0">
                              <a:latin typeface="Cambria Math" panose="02040503050406030204" pitchFamily="18" charset="0"/>
                            </a:rPr>
                            <m:t>4</m:t>
                          </m:r>
                          <m:r>
                            <a:rPr lang="en-GB" sz="3200" b="0" i="1" smtClean="0">
                              <a:latin typeface="Cambria Math" panose="02040503050406030204" pitchFamily="18" charset="0"/>
                            </a:rPr>
                            <m:t>𝑥</m:t>
                          </m:r>
                          <m:r>
                            <a:rPr lang="en-GB" sz="3200" b="0" i="1" smtClean="0">
                              <a:latin typeface="Cambria Math" panose="02040503050406030204" pitchFamily="18" charset="0"/>
                            </a:rPr>
                            <m:t>+3</m:t>
                          </m:r>
                        </m:e>
                      </m:d>
                    </m:oMath>
                  </m:oMathPara>
                </a14:m>
                <a:endParaRPr lang="en-GB" sz="3200" dirty="0"/>
              </a:p>
            </p:txBody>
          </p:sp>
        </mc:Choice>
        <mc:Fallback xmlns="">
          <p:sp>
            <p:nvSpPr>
              <p:cNvPr id="29" name="TextBox 28"/>
              <p:cNvSpPr txBox="1">
                <a:spLocks noRot="1" noChangeAspect="1" noMove="1" noResize="1" noEditPoints="1" noAdjustHandles="1" noChangeArrowheads="1" noChangeShapeType="1" noTextEdit="1"/>
              </p:cNvSpPr>
              <p:nvPr/>
            </p:nvSpPr>
            <p:spPr>
              <a:xfrm>
                <a:off x="57651" y="4714422"/>
                <a:ext cx="4060062" cy="584775"/>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5191444" y="3710346"/>
                <a:ext cx="3024336" cy="95410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Make sure you write +3 and not just 3, as </a:t>
                </a:r>
                <a14:m>
                  <m:oMath xmlns:m="http://schemas.openxmlformats.org/officeDocument/2006/math">
                    <m:r>
                      <a:rPr lang="en-GB" sz="1400" b="0" i="1" smtClean="0">
                        <a:latin typeface="Cambria Math" panose="02040503050406030204" pitchFamily="18" charset="0"/>
                      </a:rPr>
                      <m:t>4</m:t>
                    </m:r>
                    <m:r>
                      <a:rPr lang="en-GB" sz="1400" b="0" i="1" smtClean="0">
                        <a:latin typeface="Cambria Math" panose="02040503050406030204" pitchFamily="18" charset="0"/>
                      </a:rPr>
                      <m:t>𝑥</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𝑥</m:t>
                        </m:r>
                        <m:r>
                          <a:rPr lang="en-GB" sz="1400" b="0" i="1" smtClean="0">
                            <a:latin typeface="Cambria Math" panose="02040503050406030204" pitchFamily="18" charset="0"/>
                          </a:rPr>
                          <m:t>−3</m:t>
                        </m:r>
                      </m:e>
                    </m:d>
                    <m:r>
                      <a:rPr lang="en-GB" sz="1400" b="0" i="1" smtClean="0">
                        <a:latin typeface="Cambria Math" panose="02040503050406030204" pitchFamily="18" charset="0"/>
                      </a:rPr>
                      <m:t>3(</m:t>
                    </m:r>
                    <m:r>
                      <a:rPr lang="en-GB" sz="1400" b="0" i="1" smtClean="0">
                        <a:latin typeface="Cambria Math" panose="02040503050406030204" pitchFamily="18" charset="0"/>
                      </a:rPr>
                      <m:t>𝑥</m:t>
                    </m:r>
                    <m:r>
                      <a:rPr lang="en-GB" sz="1400" b="0" i="1" smtClean="0">
                        <a:latin typeface="Cambria Math" panose="02040503050406030204" pitchFamily="18" charset="0"/>
                      </a:rPr>
                      <m:t>−3)</m:t>
                    </m:r>
                  </m:oMath>
                </a14:m>
                <a:r>
                  <a:rPr lang="en-GB" sz="1400" dirty="0"/>
                  <a:t> would mean you are multiplying by the </a:t>
                </a:r>
                <a14:m>
                  <m:oMath xmlns:m="http://schemas.openxmlformats.org/officeDocument/2006/math">
                    <m:r>
                      <a:rPr lang="en-GB" sz="1400" b="0" i="1" smtClean="0">
                        <a:latin typeface="Cambria Math" panose="02040503050406030204" pitchFamily="18" charset="0"/>
                      </a:rPr>
                      <m:t>3(</m:t>
                    </m:r>
                    <m:r>
                      <a:rPr lang="en-GB" sz="1400" b="0" i="1" smtClean="0">
                        <a:latin typeface="Cambria Math" panose="02040503050406030204" pitchFamily="18" charset="0"/>
                      </a:rPr>
                      <m:t>𝑥</m:t>
                    </m:r>
                    <m:r>
                      <a:rPr lang="en-GB" sz="1400" b="0" i="1" smtClean="0">
                        <a:latin typeface="Cambria Math" panose="02040503050406030204" pitchFamily="18" charset="0"/>
                      </a:rPr>
                      <m:t>−3)</m:t>
                    </m:r>
                  </m:oMath>
                </a14:m>
                <a:r>
                  <a:rPr lang="en-GB" sz="1400" dirty="0"/>
                  <a:t> and not adding it.</a:t>
                </a:r>
              </a:p>
            </p:txBody>
          </p:sp>
        </mc:Choice>
        <mc:Fallback xmlns="">
          <p:sp>
            <p:nvSpPr>
              <p:cNvPr id="30" name="TextBox 29"/>
              <p:cNvSpPr txBox="1">
                <a:spLocks noRot="1" noChangeAspect="1" noMove="1" noResize="1" noEditPoints="1" noAdjustHandles="1" noChangeArrowheads="1" noChangeShapeType="1" noTextEdit="1"/>
              </p:cNvSpPr>
              <p:nvPr/>
            </p:nvSpPr>
            <p:spPr>
              <a:xfrm>
                <a:off x="5191444" y="3710346"/>
                <a:ext cx="3024336" cy="954107"/>
              </a:xfrm>
              <a:prstGeom prst="rect">
                <a:avLst/>
              </a:prstGeom>
              <a:blipFill>
                <a:blip r:embed="rId9"/>
                <a:stretch>
                  <a:fillRect l="-200" b="-4375"/>
                </a:stretch>
              </a:blipFill>
            </p:spPr>
            <p:txBody>
              <a:bodyPr/>
              <a:lstStyle/>
              <a:p>
                <a:r>
                  <a:rPr lang="en-GB">
                    <a:noFill/>
                  </a:rPr>
                  <a:t> </a:t>
                </a:r>
              </a:p>
            </p:txBody>
          </p:sp>
        </mc:Fallback>
      </mc:AlternateContent>
    </p:spTree>
    <p:extLst>
      <p:ext uri="{BB962C8B-B14F-4D97-AF65-F5344CB8AC3E}">
        <p14:creationId xmlns:p14="http://schemas.microsoft.com/office/powerpoint/2010/main" val="2085733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par>
                                <p:cTn id="30" presetID="10" presetClass="entr" presetSubtype="0" fill="hold"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par>
                                <p:cTn id="33" presetID="10"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500"/>
                                        <p:tgtEl>
                                          <p:spTgt spid="3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500"/>
                                        <p:tgtEl>
                                          <p:spTgt spid="2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9" grpId="0"/>
      <p:bldP spid="26" grpId="0"/>
      <p:bldP spid="27" grpId="0"/>
      <p:bldP spid="28" grpId="0"/>
      <p:bldP spid="29" grpId="0"/>
      <p:bldP spid="3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683568" y="1196752"/>
                <a:ext cx="7200800" cy="452431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3200" b="0" i="1" smtClean="0">
                          <a:latin typeface="Cambria Math"/>
                        </a:rPr>
                        <m:t>2</m:t>
                      </m:r>
                      <m:sSup>
                        <m:sSupPr>
                          <m:ctrlPr>
                            <a:rPr lang="en-GB" sz="3200" b="0" i="1" smtClean="0">
                              <a:latin typeface="Cambria Math" panose="02040503050406030204" pitchFamily="18" charset="0"/>
                            </a:rPr>
                          </m:ctrlPr>
                        </m:sSupPr>
                        <m:e>
                          <m:r>
                            <a:rPr lang="en-GB" sz="3200" b="0" i="1" smtClean="0">
                              <a:latin typeface="Cambria Math"/>
                            </a:rPr>
                            <m:t>𝑥</m:t>
                          </m:r>
                        </m:e>
                        <m:sup>
                          <m:r>
                            <a:rPr lang="en-GB" sz="3200" b="0" i="1" smtClean="0">
                              <a:latin typeface="Cambria Math"/>
                            </a:rPr>
                            <m:t>2</m:t>
                          </m:r>
                        </m:sup>
                      </m:sSup>
                      <m:r>
                        <a:rPr lang="en-GB" sz="3200" b="0" i="1" smtClean="0">
                          <a:latin typeface="Cambria Math"/>
                        </a:rPr>
                        <m:t>+11</m:t>
                      </m:r>
                      <m:r>
                        <a:rPr lang="en-GB" sz="3200" b="0" i="1" smtClean="0">
                          <a:latin typeface="Cambria Math"/>
                        </a:rPr>
                        <m:t>𝑥</m:t>
                      </m:r>
                      <m:r>
                        <a:rPr lang="en-GB" sz="3200" b="0" i="1" smtClean="0">
                          <a:latin typeface="Cambria Math"/>
                        </a:rPr>
                        <m:t>+12=</m:t>
                      </m:r>
                      <m:d>
                        <m:dPr>
                          <m:ctrlPr>
                            <a:rPr lang="en-GB" sz="3200" b="0" i="1" smtClean="0">
                              <a:latin typeface="Cambria Math" panose="02040503050406030204" pitchFamily="18" charset="0"/>
                            </a:rPr>
                          </m:ctrlPr>
                        </m:dPr>
                        <m:e>
                          <m:r>
                            <a:rPr lang="en-GB" sz="3200" b="0" i="1" smtClean="0">
                              <a:latin typeface="Cambria Math"/>
                            </a:rPr>
                            <m:t>𝑥</m:t>
                          </m:r>
                          <m:r>
                            <a:rPr lang="en-GB" sz="3200" b="0" i="1" smtClean="0">
                              <a:latin typeface="Cambria Math"/>
                            </a:rPr>
                            <m:t>+4</m:t>
                          </m:r>
                        </m:e>
                      </m:d>
                      <m:d>
                        <m:dPr>
                          <m:ctrlPr>
                            <a:rPr lang="en-GB" sz="3200" b="0" i="1" smtClean="0">
                              <a:latin typeface="Cambria Math" panose="02040503050406030204" pitchFamily="18" charset="0"/>
                            </a:rPr>
                          </m:ctrlPr>
                        </m:dPr>
                        <m:e>
                          <m:r>
                            <a:rPr lang="en-GB" sz="3200" b="0" i="1" smtClean="0">
                              <a:latin typeface="Cambria Math"/>
                            </a:rPr>
                            <m:t>2</m:t>
                          </m:r>
                          <m:r>
                            <a:rPr lang="en-GB" sz="3200" b="0" i="1" smtClean="0">
                              <a:latin typeface="Cambria Math"/>
                            </a:rPr>
                            <m:t>𝑥</m:t>
                          </m:r>
                          <m:r>
                            <a:rPr lang="en-GB" sz="3200" b="0" i="1" smtClean="0">
                              <a:latin typeface="Cambria Math"/>
                            </a:rPr>
                            <m:t>+3</m:t>
                          </m:r>
                        </m:e>
                      </m:d>
                    </m:oMath>
                  </m:oMathPara>
                </a14:m>
                <a:endParaRPr lang="en-GB" sz="3200" b="0" dirty="0"/>
              </a:p>
              <a:p>
                <a:endParaRPr lang="en-GB" sz="3200" b="0" dirty="0"/>
              </a:p>
              <a:p>
                <a:endParaRPr lang="en-GB" sz="3200" b="0" dirty="0"/>
              </a:p>
              <a:p>
                <a:pPr/>
                <a14:m>
                  <m:oMathPara xmlns:m="http://schemas.openxmlformats.org/officeDocument/2006/math">
                    <m:oMathParaPr>
                      <m:jc m:val="left"/>
                    </m:oMathParaPr>
                    <m:oMath xmlns:m="http://schemas.openxmlformats.org/officeDocument/2006/math">
                      <m:r>
                        <a:rPr lang="en-GB" sz="3200" b="0" i="1" smtClean="0">
                          <a:latin typeface="Cambria Math"/>
                        </a:rPr>
                        <m:t>6</m:t>
                      </m:r>
                      <m:sSup>
                        <m:sSupPr>
                          <m:ctrlPr>
                            <a:rPr lang="en-GB" sz="3200" b="0" i="1" smtClean="0">
                              <a:latin typeface="Cambria Math" panose="02040503050406030204" pitchFamily="18" charset="0"/>
                            </a:rPr>
                          </m:ctrlPr>
                        </m:sSupPr>
                        <m:e>
                          <m:r>
                            <a:rPr lang="en-GB" sz="3200" b="0" i="1" smtClean="0">
                              <a:latin typeface="Cambria Math"/>
                            </a:rPr>
                            <m:t>𝑥</m:t>
                          </m:r>
                        </m:e>
                        <m:sup>
                          <m:r>
                            <a:rPr lang="en-GB" sz="3200" b="0" i="1" smtClean="0">
                              <a:latin typeface="Cambria Math"/>
                            </a:rPr>
                            <m:t>2</m:t>
                          </m:r>
                        </m:sup>
                      </m:sSup>
                      <m:r>
                        <a:rPr lang="en-GB" sz="3200" b="0" i="1" smtClean="0">
                          <a:latin typeface="Cambria Math"/>
                        </a:rPr>
                        <m:t>−7</m:t>
                      </m:r>
                      <m:r>
                        <a:rPr lang="en-GB" sz="3200" b="0" i="1" smtClean="0">
                          <a:latin typeface="Cambria Math"/>
                        </a:rPr>
                        <m:t>𝑥</m:t>
                      </m:r>
                      <m:r>
                        <a:rPr lang="en-GB" sz="3200" b="0" i="1" smtClean="0">
                          <a:latin typeface="Cambria Math"/>
                        </a:rPr>
                        <m:t>−3=(2</m:t>
                      </m:r>
                      <m:r>
                        <a:rPr lang="en-GB" sz="3200" b="0" i="1" smtClean="0">
                          <a:latin typeface="Cambria Math"/>
                        </a:rPr>
                        <m:t>𝑥</m:t>
                      </m:r>
                      <m:r>
                        <a:rPr lang="en-GB" sz="3200" b="0" i="1" smtClean="0">
                          <a:latin typeface="Cambria Math"/>
                        </a:rPr>
                        <m:t>−3)(3</m:t>
                      </m:r>
                      <m:r>
                        <a:rPr lang="en-GB" sz="3200" b="0" i="1" smtClean="0">
                          <a:latin typeface="Cambria Math"/>
                        </a:rPr>
                        <m:t>𝑥</m:t>
                      </m:r>
                      <m:r>
                        <a:rPr lang="en-GB" sz="3200" b="0" i="1" smtClean="0">
                          <a:latin typeface="Cambria Math"/>
                        </a:rPr>
                        <m:t>+1)</m:t>
                      </m:r>
                    </m:oMath>
                  </m:oMathPara>
                </a14:m>
                <a:endParaRPr lang="en-GB" sz="3200" dirty="0"/>
              </a:p>
              <a:p>
                <a:endParaRPr lang="en-GB" sz="3200" dirty="0"/>
              </a:p>
              <a:p>
                <a:endParaRPr lang="en-GB" sz="3200" dirty="0"/>
              </a:p>
              <a:p>
                <a:endParaRPr lang="en-GB" sz="3200" dirty="0"/>
              </a:p>
              <a:p>
                <a:pPr/>
                <a14:m>
                  <m:oMathPara xmlns:m="http://schemas.openxmlformats.org/officeDocument/2006/math">
                    <m:oMathParaPr>
                      <m:jc m:val="left"/>
                    </m:oMathParaPr>
                    <m:oMath xmlns:m="http://schemas.openxmlformats.org/officeDocument/2006/math">
                      <m:r>
                        <a:rPr lang="en-GB" sz="3200" b="0" i="1" smtClean="0">
                          <a:latin typeface="Cambria Math"/>
                        </a:rPr>
                        <m:t>2</m:t>
                      </m:r>
                      <m:sSup>
                        <m:sSupPr>
                          <m:ctrlPr>
                            <a:rPr lang="en-GB" sz="3200" b="0" i="1" smtClean="0">
                              <a:latin typeface="Cambria Math" panose="02040503050406030204" pitchFamily="18" charset="0"/>
                            </a:rPr>
                          </m:ctrlPr>
                        </m:sSupPr>
                        <m:e>
                          <m:r>
                            <a:rPr lang="en-GB" sz="3200" b="0" i="1" smtClean="0">
                              <a:latin typeface="Cambria Math"/>
                            </a:rPr>
                            <m:t>𝑥</m:t>
                          </m:r>
                        </m:e>
                        <m:sup>
                          <m:r>
                            <a:rPr lang="en-GB" sz="3200" b="0" i="1" smtClean="0">
                              <a:latin typeface="Cambria Math"/>
                            </a:rPr>
                            <m:t>2</m:t>
                          </m:r>
                        </m:sup>
                      </m:sSup>
                      <m:r>
                        <a:rPr lang="en-GB" sz="3200" b="0" i="1" smtClean="0">
                          <a:latin typeface="Cambria Math"/>
                        </a:rPr>
                        <m:t>−5</m:t>
                      </m:r>
                      <m:r>
                        <a:rPr lang="en-GB" sz="3200" b="0" i="1" smtClean="0">
                          <a:latin typeface="Cambria Math"/>
                        </a:rPr>
                        <m:t>𝑥𝑦</m:t>
                      </m:r>
                      <m:r>
                        <a:rPr lang="en-GB" sz="3200" b="0" i="1" smtClean="0">
                          <a:latin typeface="Cambria Math"/>
                        </a:rPr>
                        <m:t>+3</m:t>
                      </m:r>
                      <m:sSup>
                        <m:sSupPr>
                          <m:ctrlPr>
                            <a:rPr lang="en-GB" sz="3200" b="0" i="1" smtClean="0">
                              <a:latin typeface="Cambria Math" panose="02040503050406030204" pitchFamily="18" charset="0"/>
                            </a:rPr>
                          </m:ctrlPr>
                        </m:sSupPr>
                        <m:e>
                          <m:r>
                            <a:rPr lang="en-GB" sz="3200" b="0" i="1" smtClean="0">
                              <a:latin typeface="Cambria Math"/>
                            </a:rPr>
                            <m:t>𝑦</m:t>
                          </m:r>
                        </m:e>
                        <m:sup>
                          <m:r>
                            <a:rPr lang="en-GB" sz="3200" b="0" i="1" smtClean="0">
                              <a:latin typeface="Cambria Math"/>
                            </a:rPr>
                            <m:t>2</m:t>
                          </m:r>
                        </m:sup>
                      </m:sSup>
                      <m:r>
                        <a:rPr lang="en-GB" sz="3200" b="0" i="1" smtClean="0">
                          <a:latin typeface="Cambria Math"/>
                        </a:rPr>
                        <m:t>=</m:t>
                      </m:r>
                      <m:d>
                        <m:dPr>
                          <m:ctrlPr>
                            <a:rPr lang="en-GB" sz="3200" b="1" i="1" smtClean="0">
                              <a:latin typeface="Cambria Math" panose="02040503050406030204" pitchFamily="18" charset="0"/>
                            </a:rPr>
                          </m:ctrlPr>
                        </m:dPr>
                        <m:e>
                          <m:r>
                            <a:rPr lang="en-GB" sz="3200" b="1" i="1" smtClean="0">
                              <a:latin typeface="Cambria Math"/>
                            </a:rPr>
                            <m:t>𝒙</m:t>
                          </m:r>
                          <m:r>
                            <a:rPr lang="en-GB" sz="3200" b="1" i="1" smtClean="0">
                              <a:latin typeface="Cambria Math"/>
                            </a:rPr>
                            <m:t>−</m:t>
                          </m:r>
                          <m:r>
                            <a:rPr lang="en-GB" sz="3200" b="1" i="1" smtClean="0">
                              <a:latin typeface="Cambria Math"/>
                            </a:rPr>
                            <m:t>𝒚</m:t>
                          </m:r>
                        </m:e>
                      </m:d>
                      <m:d>
                        <m:dPr>
                          <m:ctrlPr>
                            <a:rPr lang="en-GB" sz="3200" b="1" i="1" smtClean="0">
                              <a:latin typeface="Cambria Math" panose="02040503050406030204" pitchFamily="18" charset="0"/>
                            </a:rPr>
                          </m:ctrlPr>
                        </m:dPr>
                        <m:e>
                          <m:r>
                            <a:rPr lang="en-GB" sz="3200" b="1" i="1" smtClean="0">
                              <a:latin typeface="Cambria Math"/>
                            </a:rPr>
                            <m:t>𝟐</m:t>
                          </m:r>
                          <m:r>
                            <a:rPr lang="en-GB" sz="3200" b="1" i="1" smtClean="0">
                              <a:latin typeface="Cambria Math"/>
                            </a:rPr>
                            <m:t>𝒙</m:t>
                          </m:r>
                          <m:r>
                            <a:rPr lang="en-GB" sz="3200" b="1" i="1" smtClean="0">
                              <a:latin typeface="Cambria Math"/>
                            </a:rPr>
                            <m:t>−</m:t>
                          </m:r>
                          <m:r>
                            <a:rPr lang="en-GB" sz="3200" b="1" i="1" smtClean="0">
                              <a:latin typeface="Cambria Math"/>
                            </a:rPr>
                            <m:t>𝟑</m:t>
                          </m:r>
                          <m:r>
                            <a:rPr lang="en-GB" sz="3200" b="1" i="1" smtClean="0">
                              <a:latin typeface="Cambria Math"/>
                            </a:rPr>
                            <m:t>𝒚</m:t>
                          </m:r>
                        </m:e>
                      </m:d>
                    </m:oMath>
                  </m:oMathPara>
                </a14:m>
                <a:endParaRPr lang="en-GB" sz="3200" b="1" dirty="0"/>
              </a:p>
              <a:p>
                <a:endParaRPr lang="en-GB" sz="3200" dirty="0"/>
              </a:p>
            </p:txBody>
          </p:sp>
        </mc:Choice>
        <mc:Fallback xmlns="">
          <p:sp>
            <p:nvSpPr>
              <p:cNvPr id="5" name="TextBox 4"/>
              <p:cNvSpPr txBox="1">
                <a:spLocks noRot="1" noChangeAspect="1" noMove="1" noResize="1" noEditPoints="1" noAdjustHandles="1" noChangeArrowheads="1" noChangeShapeType="1" noTextEdit="1"/>
              </p:cNvSpPr>
              <p:nvPr/>
            </p:nvSpPr>
            <p:spPr>
              <a:xfrm>
                <a:off x="683568" y="1196752"/>
                <a:ext cx="7200800" cy="4524315"/>
              </a:xfrm>
              <a:prstGeom prst="rect">
                <a:avLst/>
              </a:prstGeom>
              <a:blipFill>
                <a:blip r:embed="rId2"/>
                <a:stretch>
                  <a:fillRect/>
                </a:stretch>
              </a:blipFill>
            </p:spPr>
            <p:txBody>
              <a:bodyPr/>
              <a:lstStyle/>
              <a:p>
                <a:r>
                  <a:rPr lang="en-GB">
                    <a:noFill/>
                  </a:rPr>
                  <a:t> </a:t>
                </a:r>
              </a:p>
            </p:txBody>
          </p:sp>
        </mc:Fallback>
      </mc:AlternateContent>
      <p:sp>
        <p:nvSpPr>
          <p:cNvPr id="6" name="Rectangle 5"/>
          <p:cNvSpPr/>
          <p:nvPr/>
        </p:nvSpPr>
        <p:spPr>
          <a:xfrm>
            <a:off x="3995936" y="1052736"/>
            <a:ext cx="4181846" cy="8293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7" name="Rectangle 6"/>
          <p:cNvSpPr/>
          <p:nvPr/>
        </p:nvSpPr>
        <p:spPr>
          <a:xfrm>
            <a:off x="3563888" y="2551785"/>
            <a:ext cx="4181846" cy="8293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 name="Rectangle 7"/>
          <p:cNvSpPr/>
          <p:nvPr/>
        </p:nvSpPr>
        <p:spPr>
          <a:xfrm>
            <a:off x="4283968" y="4474298"/>
            <a:ext cx="4181846" cy="8293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TextBox 12"/>
          <p:cNvSpPr txBox="1"/>
          <p:nvPr/>
        </p:nvSpPr>
        <p:spPr>
          <a:xfrm>
            <a:off x="755700" y="3886324"/>
            <a:ext cx="7128668" cy="646331"/>
          </a:xfrm>
          <a:prstGeom prst="rect">
            <a:avLst/>
          </a:prstGeom>
          <a:noFill/>
        </p:spPr>
        <p:txBody>
          <a:bodyPr wrap="square" rtlCol="0">
            <a:spAutoFit/>
          </a:bodyPr>
          <a:lstStyle/>
          <a:p>
            <a:r>
              <a:rPr lang="en-GB" dirty="0"/>
              <a:t>For this one splitting the middle term is difficult! Use ‘intelligent guessing’ of the two brackets.</a:t>
            </a:r>
          </a:p>
        </p:txBody>
      </p:sp>
    </p:spTree>
    <p:extLst>
      <p:ext uri="{BB962C8B-B14F-4D97-AF65-F5344CB8AC3E}">
        <p14:creationId xmlns:p14="http://schemas.microsoft.com/office/powerpoint/2010/main" val="22961189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6" grpId="0" animBg="1"/>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Seven different types of factorisation</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28464" y="779513"/>
            <a:ext cx="3888432" cy="4001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sz="2000" b="1" dirty="0"/>
              <a:t>1. Factoring out a single term</a:t>
            </a:r>
          </a:p>
        </p:txBody>
      </p:sp>
      <mc:AlternateContent xmlns:mc="http://schemas.openxmlformats.org/markup-compatibility/2006" xmlns:a14="http://schemas.microsoft.com/office/drawing/2010/main">
        <mc:Choice Requires="a14">
          <p:sp>
            <p:nvSpPr>
              <p:cNvPr id="6" name="TextBox 5"/>
              <p:cNvSpPr txBox="1"/>
              <p:nvPr/>
            </p:nvSpPr>
            <p:spPr>
              <a:xfrm>
                <a:off x="4594063" y="779513"/>
                <a:ext cx="3888432" cy="40709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sz="2000" b="1" dirty="0"/>
                  <a:t>2. </a:t>
                </a:r>
                <a14:m>
                  <m:oMath xmlns:m="http://schemas.openxmlformats.org/officeDocument/2006/math">
                    <m:sSup>
                      <m:sSupPr>
                        <m:ctrlPr>
                          <a:rPr lang="en-GB" sz="2000" b="1" i="1" smtClean="0">
                            <a:latin typeface="Cambria Math" panose="02040503050406030204" pitchFamily="18" charset="0"/>
                          </a:rPr>
                        </m:ctrlPr>
                      </m:sSupPr>
                      <m:e>
                        <m:r>
                          <a:rPr lang="en-GB" sz="2000" b="1" i="1" smtClean="0">
                            <a:latin typeface="Cambria Math"/>
                          </a:rPr>
                          <m:t>𝒙</m:t>
                        </m:r>
                      </m:e>
                      <m:sup>
                        <m:r>
                          <a:rPr lang="en-GB" sz="2000" b="1" i="1" smtClean="0">
                            <a:latin typeface="Cambria Math"/>
                          </a:rPr>
                          <m:t>𝟐</m:t>
                        </m:r>
                      </m:sup>
                    </m:sSup>
                    <m:r>
                      <a:rPr lang="en-GB" sz="2000" b="1" i="1" smtClean="0">
                        <a:latin typeface="Cambria Math"/>
                      </a:rPr>
                      <m:t>+</m:t>
                    </m:r>
                    <m:r>
                      <a:rPr lang="en-GB" sz="2000" b="1" i="1" smtClean="0">
                        <a:latin typeface="Cambria Math"/>
                      </a:rPr>
                      <m:t>𝒃𝒙</m:t>
                    </m:r>
                    <m:r>
                      <a:rPr lang="en-GB" sz="2000" b="1" i="1" smtClean="0">
                        <a:latin typeface="Cambria Math"/>
                      </a:rPr>
                      <m:t>+</m:t>
                    </m:r>
                    <m:r>
                      <a:rPr lang="en-GB" sz="2000" b="1" i="1" smtClean="0">
                        <a:latin typeface="Cambria Math"/>
                      </a:rPr>
                      <m:t>𝒄</m:t>
                    </m:r>
                  </m:oMath>
                </a14:m>
                <a:endParaRPr lang="en-GB" sz="2000" b="1" dirty="0"/>
              </a:p>
            </p:txBody>
          </p:sp>
        </mc:Choice>
        <mc:Fallback xmlns="">
          <p:sp>
            <p:nvSpPr>
              <p:cNvPr id="6" name="TextBox 5"/>
              <p:cNvSpPr txBox="1">
                <a:spLocks noRot="1" noChangeAspect="1" noMove="1" noResize="1" noEditPoints="1" noAdjustHandles="1" noChangeArrowheads="1" noChangeShapeType="1" noTextEdit="1"/>
              </p:cNvSpPr>
              <p:nvPr/>
            </p:nvSpPr>
            <p:spPr>
              <a:xfrm>
                <a:off x="4594063" y="779513"/>
                <a:ext cx="3888432" cy="407099"/>
              </a:xfrm>
              <a:prstGeom prst="rect">
                <a:avLst/>
              </a:prstGeom>
              <a:blipFill>
                <a:blip r:embed="rId2"/>
                <a:stretch>
                  <a:fillRect l="-1404" t="-2817" b="-2253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36176" y="1286267"/>
                <a:ext cx="345638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2400" b="0" i="1" smtClean="0">
                              <a:latin typeface="Cambria Math" panose="02040503050406030204" pitchFamily="18" charset="0"/>
                            </a:rPr>
                          </m:ctrlPr>
                        </m:sSupPr>
                        <m:e>
                          <m:r>
                            <a:rPr lang="en-GB" sz="2400" b="0" i="1" smtClean="0">
                              <a:latin typeface="Cambria Math"/>
                            </a:rPr>
                            <m:t>2</m:t>
                          </m:r>
                          <m:r>
                            <a:rPr lang="en-GB" sz="2400" b="0" i="1" smtClean="0">
                              <a:latin typeface="Cambria Math"/>
                            </a:rPr>
                            <m:t>𝑥</m:t>
                          </m:r>
                        </m:e>
                        <m:sup>
                          <m:r>
                            <a:rPr lang="en-GB" sz="2400" b="0" i="1" smtClean="0">
                              <a:latin typeface="Cambria Math"/>
                            </a:rPr>
                            <m:t>2</m:t>
                          </m:r>
                        </m:sup>
                      </m:sSup>
                      <m:r>
                        <a:rPr lang="en-GB" sz="2400" b="0" i="1" smtClean="0">
                          <a:latin typeface="Cambria Math"/>
                        </a:rPr>
                        <m:t>+4</m:t>
                      </m:r>
                      <m:r>
                        <a:rPr lang="en-GB" sz="2400" b="0" i="1" smtClean="0">
                          <a:latin typeface="Cambria Math"/>
                        </a:rPr>
                        <m:t>𝑥</m:t>
                      </m:r>
                      <m:r>
                        <a:rPr lang="en-GB" sz="2400" b="0" i="1" smtClean="0">
                          <a:latin typeface="Cambria Math"/>
                        </a:rPr>
                        <m:t>=2</m:t>
                      </m:r>
                      <m:r>
                        <a:rPr lang="en-GB" sz="2400" b="0" i="1" smtClean="0">
                          <a:latin typeface="Cambria Math"/>
                        </a:rPr>
                        <m:t>𝑥</m:t>
                      </m:r>
                      <m:d>
                        <m:dPr>
                          <m:ctrlPr>
                            <a:rPr lang="en-GB" sz="2400" b="0" i="1" smtClean="0">
                              <a:latin typeface="Cambria Math" panose="02040503050406030204" pitchFamily="18" charset="0"/>
                            </a:rPr>
                          </m:ctrlPr>
                        </m:dPr>
                        <m:e>
                          <m:r>
                            <a:rPr lang="en-GB" sz="2400" b="0" i="1" smtClean="0">
                              <a:latin typeface="Cambria Math"/>
                            </a:rPr>
                            <m:t>𝑥</m:t>
                          </m:r>
                          <m:r>
                            <a:rPr lang="en-GB" sz="2400" b="0" i="1" smtClean="0">
                              <a:latin typeface="Cambria Math"/>
                            </a:rPr>
                            <m:t>+2</m:t>
                          </m:r>
                        </m:e>
                      </m:d>
                    </m:oMath>
                  </m:oMathPara>
                </a14:m>
                <a:endParaRPr lang="en-GB"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536176" y="1286267"/>
                <a:ext cx="3456384" cy="461665"/>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568270" y="1286266"/>
                <a:ext cx="41679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2400" b="0" i="1" smtClean="0">
                              <a:latin typeface="Cambria Math" panose="02040503050406030204" pitchFamily="18" charset="0"/>
                            </a:rPr>
                          </m:ctrlPr>
                        </m:sSupPr>
                        <m:e>
                          <m:r>
                            <a:rPr lang="en-GB" sz="2400" b="0" i="1" smtClean="0">
                              <a:latin typeface="Cambria Math"/>
                            </a:rPr>
                            <m:t>𝑥</m:t>
                          </m:r>
                        </m:e>
                        <m:sup>
                          <m:r>
                            <a:rPr lang="en-GB" sz="2400" b="0" i="1" smtClean="0">
                              <a:latin typeface="Cambria Math"/>
                            </a:rPr>
                            <m:t>2</m:t>
                          </m:r>
                        </m:sup>
                      </m:sSup>
                      <m:r>
                        <a:rPr lang="en-GB" sz="2400" b="0" i="1" smtClean="0">
                          <a:latin typeface="Cambria Math"/>
                        </a:rPr>
                        <m:t>+4</m:t>
                      </m:r>
                      <m:r>
                        <a:rPr lang="en-GB" sz="2400" b="0" i="1" smtClean="0">
                          <a:latin typeface="Cambria Math"/>
                        </a:rPr>
                        <m:t>𝑥</m:t>
                      </m:r>
                      <m:r>
                        <a:rPr lang="en-GB" sz="2400" b="0" i="1" smtClean="0">
                          <a:latin typeface="Cambria Math"/>
                        </a:rPr>
                        <m:t>−5=</m:t>
                      </m:r>
                      <m:d>
                        <m:dPr>
                          <m:ctrlPr>
                            <a:rPr lang="en-GB" sz="2400" b="1" i="1" smtClean="0">
                              <a:latin typeface="Cambria Math" panose="02040503050406030204" pitchFamily="18" charset="0"/>
                            </a:rPr>
                          </m:ctrlPr>
                        </m:dPr>
                        <m:e>
                          <m:r>
                            <a:rPr lang="en-GB" sz="2400" b="1" i="1" smtClean="0">
                              <a:latin typeface="Cambria Math"/>
                            </a:rPr>
                            <m:t>𝒙</m:t>
                          </m:r>
                          <m:r>
                            <a:rPr lang="en-GB" sz="2400" b="1" i="1" smtClean="0">
                              <a:latin typeface="Cambria Math"/>
                            </a:rPr>
                            <m:t>+</m:t>
                          </m:r>
                          <m:r>
                            <a:rPr lang="en-GB" sz="2400" b="1" i="1" smtClean="0">
                              <a:latin typeface="Cambria Math"/>
                            </a:rPr>
                            <m:t>𝟓</m:t>
                          </m:r>
                        </m:e>
                      </m:d>
                      <m:d>
                        <m:dPr>
                          <m:ctrlPr>
                            <a:rPr lang="en-GB" sz="2400" b="1" i="1" smtClean="0">
                              <a:latin typeface="Cambria Math" panose="02040503050406030204" pitchFamily="18" charset="0"/>
                            </a:rPr>
                          </m:ctrlPr>
                        </m:dPr>
                        <m:e>
                          <m:r>
                            <a:rPr lang="en-GB" sz="2400" b="1" i="1" smtClean="0">
                              <a:latin typeface="Cambria Math"/>
                            </a:rPr>
                            <m:t>𝒙</m:t>
                          </m:r>
                          <m:r>
                            <a:rPr lang="en-GB" sz="2400" b="1" i="1" smtClean="0">
                              <a:latin typeface="Cambria Math"/>
                            </a:rPr>
                            <m:t>−</m:t>
                          </m:r>
                          <m:r>
                            <a:rPr lang="en-GB" sz="2400" b="1" i="1" smtClean="0">
                              <a:latin typeface="Cambria Math"/>
                            </a:rPr>
                            <m:t>𝟏</m:t>
                          </m:r>
                        </m:e>
                      </m:d>
                    </m:oMath>
                  </m:oMathPara>
                </a14:m>
                <a:endParaRPr lang="en-GB" sz="2400" b="1" dirty="0"/>
              </a:p>
            </p:txBody>
          </p:sp>
        </mc:Choice>
        <mc:Fallback xmlns="">
          <p:sp>
            <p:nvSpPr>
              <p:cNvPr id="8" name="TextBox 7"/>
              <p:cNvSpPr txBox="1">
                <a:spLocks noRot="1" noChangeAspect="1" noMove="1" noResize="1" noEditPoints="1" noAdjustHandles="1" noChangeArrowheads="1" noChangeShapeType="1" noTextEdit="1"/>
              </p:cNvSpPr>
              <p:nvPr/>
            </p:nvSpPr>
            <p:spPr>
              <a:xfrm>
                <a:off x="4568270" y="1286266"/>
                <a:ext cx="4167900" cy="461665"/>
              </a:xfrm>
              <a:prstGeom prst="rect">
                <a:avLst/>
              </a:prstGeom>
              <a:blipFill>
                <a:blip r:embed="rId4"/>
                <a:stretch>
                  <a:fillRect/>
                </a:stretch>
              </a:blipFill>
            </p:spPr>
            <p:txBody>
              <a:bodyPr/>
              <a:lstStyle/>
              <a:p>
                <a:r>
                  <a:rPr lang="en-GB">
                    <a:noFill/>
                  </a:rPr>
                  <a:t> </a:t>
                </a:r>
              </a:p>
            </p:txBody>
          </p:sp>
        </mc:Fallback>
      </mc:AlternateContent>
      <p:sp>
        <p:nvSpPr>
          <p:cNvPr id="9" name="TextBox 8"/>
          <p:cNvSpPr txBox="1"/>
          <p:nvPr/>
        </p:nvSpPr>
        <p:spPr>
          <a:xfrm>
            <a:off x="328892" y="2465906"/>
            <a:ext cx="3888432" cy="4001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sz="2000" b="1" dirty="0"/>
              <a:t>3. Difference of two squares </a:t>
            </a:r>
          </a:p>
        </p:txBody>
      </p:sp>
      <mc:AlternateContent xmlns:mc="http://schemas.openxmlformats.org/markup-compatibility/2006" xmlns:a14="http://schemas.microsoft.com/office/drawing/2010/main">
        <mc:Choice Requires="a14">
          <p:sp>
            <p:nvSpPr>
              <p:cNvPr id="10" name="TextBox 9"/>
              <p:cNvSpPr txBox="1"/>
              <p:nvPr/>
            </p:nvSpPr>
            <p:spPr>
              <a:xfrm>
                <a:off x="193277" y="2872909"/>
                <a:ext cx="399644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a:rPr>
                        <m:t>4</m:t>
                      </m:r>
                      <m:sSup>
                        <m:sSupPr>
                          <m:ctrlPr>
                            <a:rPr lang="en-GB" sz="2400" b="0" i="1" smtClean="0">
                              <a:latin typeface="Cambria Math" panose="02040503050406030204" pitchFamily="18" charset="0"/>
                            </a:rPr>
                          </m:ctrlPr>
                        </m:sSupPr>
                        <m:e>
                          <m:r>
                            <a:rPr lang="en-GB" sz="2400" b="0" i="1" smtClean="0">
                              <a:latin typeface="Cambria Math"/>
                            </a:rPr>
                            <m:t>𝑥</m:t>
                          </m:r>
                        </m:e>
                        <m:sup>
                          <m:r>
                            <a:rPr lang="en-GB" sz="2400" b="0" i="1" smtClean="0">
                              <a:latin typeface="Cambria Math"/>
                            </a:rPr>
                            <m:t>2</m:t>
                          </m:r>
                        </m:sup>
                      </m:sSup>
                      <m:r>
                        <a:rPr lang="en-GB" sz="2400" b="0" i="1" smtClean="0">
                          <a:latin typeface="Cambria Math"/>
                        </a:rPr>
                        <m:t>−1=</m:t>
                      </m:r>
                      <m:d>
                        <m:dPr>
                          <m:ctrlPr>
                            <a:rPr lang="en-GB" sz="2400" b="1" i="1" smtClean="0">
                              <a:latin typeface="Cambria Math" panose="02040503050406030204" pitchFamily="18" charset="0"/>
                            </a:rPr>
                          </m:ctrlPr>
                        </m:dPr>
                        <m:e>
                          <m:r>
                            <a:rPr lang="en-GB" sz="2400" b="1" i="1" smtClean="0">
                              <a:latin typeface="Cambria Math"/>
                            </a:rPr>
                            <m:t>𝟐</m:t>
                          </m:r>
                          <m:r>
                            <a:rPr lang="en-GB" sz="2400" b="1" i="1" smtClean="0">
                              <a:latin typeface="Cambria Math"/>
                            </a:rPr>
                            <m:t>𝒙</m:t>
                          </m:r>
                          <m:r>
                            <a:rPr lang="en-GB" sz="2400" b="1" i="1" smtClean="0">
                              <a:latin typeface="Cambria Math"/>
                            </a:rPr>
                            <m:t>+</m:t>
                          </m:r>
                          <m:r>
                            <a:rPr lang="en-GB" sz="2400" b="1" i="1" smtClean="0">
                              <a:latin typeface="Cambria Math"/>
                            </a:rPr>
                            <m:t>𝟏</m:t>
                          </m:r>
                        </m:e>
                      </m:d>
                      <m:d>
                        <m:dPr>
                          <m:ctrlPr>
                            <a:rPr lang="en-GB" sz="2400" b="1" i="1" smtClean="0">
                              <a:latin typeface="Cambria Math" panose="02040503050406030204" pitchFamily="18" charset="0"/>
                            </a:rPr>
                          </m:ctrlPr>
                        </m:dPr>
                        <m:e>
                          <m:r>
                            <a:rPr lang="en-GB" sz="2400" b="1" i="1" smtClean="0">
                              <a:latin typeface="Cambria Math"/>
                            </a:rPr>
                            <m:t>𝟐</m:t>
                          </m:r>
                          <m:r>
                            <a:rPr lang="en-GB" sz="2400" b="1" i="1" smtClean="0">
                              <a:latin typeface="Cambria Math"/>
                            </a:rPr>
                            <m:t>𝒙</m:t>
                          </m:r>
                          <m:r>
                            <a:rPr lang="en-GB" sz="2400" b="1" i="1" smtClean="0">
                              <a:latin typeface="Cambria Math"/>
                            </a:rPr>
                            <m:t>−</m:t>
                          </m:r>
                          <m:r>
                            <a:rPr lang="en-GB" sz="2400" b="1" i="1" smtClean="0">
                              <a:latin typeface="Cambria Math"/>
                            </a:rPr>
                            <m:t>𝟏</m:t>
                          </m:r>
                        </m:e>
                      </m:d>
                    </m:oMath>
                  </m:oMathPara>
                </a14:m>
                <a:endParaRPr lang="en-GB" sz="2400" b="1" dirty="0"/>
              </a:p>
            </p:txBody>
          </p:sp>
        </mc:Choice>
        <mc:Fallback xmlns="">
          <p:sp>
            <p:nvSpPr>
              <p:cNvPr id="10" name="TextBox 9"/>
              <p:cNvSpPr txBox="1">
                <a:spLocks noRot="1" noChangeAspect="1" noMove="1" noResize="1" noEditPoints="1" noAdjustHandles="1" noChangeArrowheads="1" noChangeShapeType="1" noTextEdit="1"/>
              </p:cNvSpPr>
              <p:nvPr/>
            </p:nvSpPr>
            <p:spPr>
              <a:xfrm>
                <a:off x="193277" y="2872909"/>
                <a:ext cx="3996444" cy="461665"/>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627314" y="2465905"/>
                <a:ext cx="3888432" cy="40709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sz="2000" b="1" dirty="0"/>
                  <a:t>4. </a:t>
                </a:r>
                <a14:m>
                  <m:oMath xmlns:m="http://schemas.openxmlformats.org/officeDocument/2006/math">
                    <m:r>
                      <a:rPr lang="en-GB" sz="2000" b="1" i="1" smtClean="0">
                        <a:latin typeface="Cambria Math"/>
                      </a:rPr>
                      <m:t>𝒂</m:t>
                    </m:r>
                    <m:sSup>
                      <m:sSupPr>
                        <m:ctrlPr>
                          <a:rPr lang="en-GB" sz="2000" b="1" i="1" smtClean="0">
                            <a:latin typeface="Cambria Math" panose="02040503050406030204" pitchFamily="18" charset="0"/>
                          </a:rPr>
                        </m:ctrlPr>
                      </m:sSupPr>
                      <m:e>
                        <m:r>
                          <a:rPr lang="en-GB" sz="2000" b="1" i="1" smtClean="0">
                            <a:latin typeface="Cambria Math"/>
                          </a:rPr>
                          <m:t>𝒙</m:t>
                        </m:r>
                      </m:e>
                      <m:sup>
                        <m:r>
                          <a:rPr lang="en-GB" sz="2000" b="1" i="1" smtClean="0">
                            <a:latin typeface="Cambria Math"/>
                          </a:rPr>
                          <m:t>𝟐</m:t>
                        </m:r>
                      </m:sup>
                    </m:sSup>
                    <m:r>
                      <a:rPr lang="en-GB" sz="2000" b="1" i="1" smtClean="0">
                        <a:latin typeface="Cambria Math"/>
                      </a:rPr>
                      <m:t>+</m:t>
                    </m:r>
                    <m:r>
                      <a:rPr lang="en-GB" sz="2000" b="1" i="1" smtClean="0">
                        <a:latin typeface="Cambria Math"/>
                      </a:rPr>
                      <m:t>𝒃𝒙</m:t>
                    </m:r>
                    <m:r>
                      <a:rPr lang="en-GB" sz="2000" b="1" i="1" smtClean="0">
                        <a:latin typeface="Cambria Math"/>
                      </a:rPr>
                      <m:t>+</m:t>
                    </m:r>
                    <m:r>
                      <a:rPr lang="en-GB" sz="2000" b="1" i="1" smtClean="0">
                        <a:latin typeface="Cambria Math"/>
                      </a:rPr>
                      <m:t>𝒄</m:t>
                    </m:r>
                  </m:oMath>
                </a14:m>
                <a:endParaRPr lang="en-GB" sz="2000" b="1" dirty="0"/>
              </a:p>
            </p:txBody>
          </p:sp>
        </mc:Choice>
        <mc:Fallback xmlns="">
          <p:sp>
            <p:nvSpPr>
              <p:cNvPr id="11" name="TextBox 10"/>
              <p:cNvSpPr txBox="1">
                <a:spLocks noRot="1" noChangeAspect="1" noMove="1" noResize="1" noEditPoints="1" noAdjustHandles="1" noChangeArrowheads="1" noChangeShapeType="1" noTextEdit="1"/>
              </p:cNvSpPr>
              <p:nvPr/>
            </p:nvSpPr>
            <p:spPr>
              <a:xfrm>
                <a:off x="4627314" y="2465905"/>
                <a:ext cx="3888432" cy="407099"/>
              </a:xfrm>
              <a:prstGeom prst="rect">
                <a:avLst/>
              </a:prstGeom>
              <a:blipFill>
                <a:blip r:embed="rId6"/>
                <a:stretch>
                  <a:fillRect l="-1246" t="-2857" b="-2428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552498" y="2872909"/>
                <a:ext cx="455372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a:rPr>
                        <m:t>2</m:t>
                      </m:r>
                      <m:sSup>
                        <m:sSupPr>
                          <m:ctrlPr>
                            <a:rPr lang="en-GB" sz="2400" b="0" i="1" smtClean="0">
                              <a:latin typeface="Cambria Math" panose="02040503050406030204" pitchFamily="18" charset="0"/>
                            </a:rPr>
                          </m:ctrlPr>
                        </m:sSupPr>
                        <m:e>
                          <m:r>
                            <a:rPr lang="en-GB" sz="2400" b="0" i="1" smtClean="0">
                              <a:latin typeface="Cambria Math"/>
                            </a:rPr>
                            <m:t>𝑥</m:t>
                          </m:r>
                        </m:e>
                        <m:sup>
                          <m:r>
                            <a:rPr lang="en-GB" sz="2400" b="0" i="1" smtClean="0">
                              <a:latin typeface="Cambria Math"/>
                            </a:rPr>
                            <m:t>2</m:t>
                          </m:r>
                        </m:sup>
                      </m:sSup>
                      <m:r>
                        <a:rPr lang="en-GB" sz="2400" b="0" i="1" smtClean="0">
                          <a:latin typeface="Cambria Math"/>
                        </a:rPr>
                        <m:t>+</m:t>
                      </m:r>
                      <m:r>
                        <a:rPr lang="en-GB" sz="2400" b="0" i="1" smtClean="0">
                          <a:latin typeface="Cambria Math"/>
                        </a:rPr>
                        <m:t>𝑥</m:t>
                      </m:r>
                      <m:r>
                        <a:rPr lang="en-GB" sz="2400" b="0" i="1" smtClean="0">
                          <a:latin typeface="Cambria Math"/>
                        </a:rPr>
                        <m:t>−3</m:t>
                      </m:r>
                      <m:r>
                        <a:rPr lang="en-GB" sz="2400" b="1" i="1" smtClean="0">
                          <a:latin typeface="Cambria Math"/>
                        </a:rPr>
                        <m:t>=(</m:t>
                      </m:r>
                      <m:r>
                        <a:rPr lang="en-GB" sz="2400" b="1" i="1" smtClean="0">
                          <a:latin typeface="Cambria Math"/>
                        </a:rPr>
                        <m:t>𝟐</m:t>
                      </m:r>
                      <m:r>
                        <a:rPr lang="en-GB" sz="2400" b="1" i="1" smtClean="0">
                          <a:latin typeface="Cambria Math"/>
                        </a:rPr>
                        <m:t>𝒙</m:t>
                      </m:r>
                      <m:r>
                        <a:rPr lang="en-GB" sz="2400" b="1" i="1" smtClean="0">
                          <a:latin typeface="Cambria Math"/>
                        </a:rPr>
                        <m:t>+</m:t>
                      </m:r>
                      <m:r>
                        <a:rPr lang="en-GB" sz="2400" b="1" i="1" smtClean="0">
                          <a:latin typeface="Cambria Math"/>
                        </a:rPr>
                        <m:t>𝟑</m:t>
                      </m:r>
                      <m:r>
                        <a:rPr lang="en-GB" sz="2400" b="1" i="1" smtClean="0">
                          <a:latin typeface="Cambria Math"/>
                        </a:rPr>
                        <m:t>)(</m:t>
                      </m:r>
                      <m:r>
                        <a:rPr lang="en-GB" sz="2400" b="1" i="1" smtClean="0">
                          <a:latin typeface="Cambria Math"/>
                        </a:rPr>
                        <m:t>𝒙</m:t>
                      </m:r>
                      <m:r>
                        <a:rPr lang="en-GB" sz="2400" b="1" i="1" smtClean="0">
                          <a:latin typeface="Cambria Math"/>
                        </a:rPr>
                        <m:t>−</m:t>
                      </m:r>
                      <m:r>
                        <a:rPr lang="en-GB" sz="2400" b="1" i="1" smtClean="0">
                          <a:latin typeface="Cambria Math"/>
                        </a:rPr>
                        <m:t>𝟏</m:t>
                      </m:r>
                      <m:r>
                        <a:rPr lang="en-GB" sz="2400" b="1" i="1" smtClean="0">
                          <a:latin typeface="Cambria Math"/>
                        </a:rPr>
                        <m:t>)</m:t>
                      </m:r>
                    </m:oMath>
                  </m:oMathPara>
                </a14:m>
                <a:endParaRPr lang="en-GB" sz="2400" b="1" dirty="0"/>
              </a:p>
            </p:txBody>
          </p:sp>
        </mc:Choice>
        <mc:Fallback xmlns="">
          <p:sp>
            <p:nvSpPr>
              <p:cNvPr id="12" name="TextBox 11"/>
              <p:cNvSpPr txBox="1">
                <a:spLocks noRot="1" noChangeAspect="1" noMove="1" noResize="1" noEditPoints="1" noAdjustHandles="1" noChangeArrowheads="1" noChangeShapeType="1" noTextEdit="1"/>
              </p:cNvSpPr>
              <p:nvPr/>
            </p:nvSpPr>
            <p:spPr>
              <a:xfrm>
                <a:off x="4552498" y="2872909"/>
                <a:ext cx="4553729" cy="461665"/>
              </a:xfrm>
              <a:prstGeom prst="rect">
                <a:avLst/>
              </a:prstGeom>
              <a:blipFill>
                <a:blip r:embed="rId7"/>
                <a:stretch>
                  <a:fillRect b="-17105"/>
                </a:stretch>
              </a:blipFill>
            </p:spPr>
            <p:txBody>
              <a:bodyPr/>
              <a:lstStyle/>
              <a:p>
                <a:r>
                  <a:rPr lang="en-GB">
                    <a:noFill/>
                  </a:rPr>
                  <a:t> </a:t>
                </a:r>
              </a:p>
            </p:txBody>
          </p:sp>
        </mc:Fallback>
      </mc:AlternateContent>
      <p:sp>
        <p:nvSpPr>
          <p:cNvPr id="13" name="Rectangle 12"/>
          <p:cNvSpPr/>
          <p:nvPr/>
        </p:nvSpPr>
        <p:spPr>
          <a:xfrm>
            <a:off x="2408384" y="1230020"/>
            <a:ext cx="1767377" cy="51791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TextBox 16"/>
          <p:cNvSpPr txBox="1"/>
          <p:nvPr/>
        </p:nvSpPr>
        <p:spPr>
          <a:xfrm>
            <a:off x="277156" y="5263526"/>
            <a:ext cx="3888432"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GB" sz="2000" dirty="0"/>
              <a:t>EXTENSION</a:t>
            </a:r>
            <a:r>
              <a:rPr lang="en-GB" sz="2000" b="1" dirty="0"/>
              <a:t>: 6. “Pairwise”</a:t>
            </a:r>
          </a:p>
        </p:txBody>
      </p:sp>
      <mc:AlternateContent xmlns:mc="http://schemas.openxmlformats.org/markup-compatibility/2006" xmlns:a14="http://schemas.microsoft.com/office/drawing/2010/main">
        <mc:Choice Requires="a14">
          <p:sp>
            <p:nvSpPr>
              <p:cNvPr id="18" name="TextBox 17"/>
              <p:cNvSpPr txBox="1"/>
              <p:nvPr/>
            </p:nvSpPr>
            <p:spPr>
              <a:xfrm>
                <a:off x="169144" y="5765095"/>
                <a:ext cx="3649525" cy="9224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r>
                        <a:rPr lang="en-GB" b="0" i="1" smtClean="0">
                          <a:latin typeface="Cambria Math" panose="02040503050406030204" pitchFamily="18" charset="0"/>
                        </a:rPr>
                        <m:t>+2</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−2=</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+2</m:t>
                          </m:r>
                        </m:e>
                      </m:d>
                      <m:r>
                        <a:rPr lang="en-GB" b="0" i="1" smtClean="0">
                          <a:latin typeface="Cambria Math" panose="02040503050406030204" pitchFamily="18" charset="0"/>
                        </a:rPr>
                        <m:t>−1</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+2</m:t>
                          </m:r>
                        </m:e>
                      </m:d>
                    </m:oMath>
                    <m:oMath xmlns:m="http://schemas.openxmlformats.org/officeDocument/2006/math">
                      <m:r>
                        <a:rPr lang="en-GB" b="0" i="1" smtClean="0">
                          <a:latin typeface="Cambria Math" panose="02040503050406030204" pitchFamily="18" charset="0"/>
                        </a:rPr>
                        <m:t>=</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−1</m:t>
                          </m:r>
                        </m:e>
                      </m:d>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+2</m:t>
                          </m:r>
                        </m:e>
                      </m:d>
                      <m:r>
                        <a:rPr lang="en-GB" b="0" i="1" smtClean="0">
                          <a:latin typeface="Cambria Math" panose="02040503050406030204" pitchFamily="18" charset="0"/>
                        </a:rPr>
                        <m:t>=…</m:t>
                      </m:r>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169144" y="5765095"/>
                <a:ext cx="3649525" cy="922497"/>
              </a:xfrm>
              <a:prstGeom prst="rect">
                <a:avLst/>
              </a:prstGeom>
              <a:blipFill>
                <a:blip r:embed="rId8"/>
                <a:stretch>
                  <a:fillRect/>
                </a:stretch>
              </a:blipFill>
            </p:spPr>
            <p:txBody>
              <a:bodyPr/>
              <a:lstStyle/>
              <a:p>
                <a:r>
                  <a:rPr lang="en-GB">
                    <a:noFill/>
                  </a:rPr>
                  <a:t> </a:t>
                </a:r>
              </a:p>
            </p:txBody>
          </p:sp>
        </mc:Fallback>
      </mc:AlternateContent>
      <p:sp>
        <p:nvSpPr>
          <p:cNvPr id="19" name="TextBox 18"/>
          <p:cNvSpPr txBox="1"/>
          <p:nvPr/>
        </p:nvSpPr>
        <p:spPr>
          <a:xfrm>
            <a:off x="4394733" y="5263526"/>
            <a:ext cx="4316498"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GB" sz="2000" dirty="0"/>
              <a:t>EXTENSION</a:t>
            </a:r>
            <a:r>
              <a:rPr lang="en-GB" sz="2000" b="1" dirty="0"/>
              <a:t>: 7. Intelligent Guesswork</a:t>
            </a:r>
          </a:p>
        </p:txBody>
      </p:sp>
      <mc:AlternateContent xmlns:mc="http://schemas.openxmlformats.org/markup-compatibility/2006" xmlns:a14="http://schemas.microsoft.com/office/drawing/2010/main">
        <mc:Choice Requires="a14">
          <p:sp>
            <p:nvSpPr>
              <p:cNvPr id="21" name="TextBox 20"/>
              <p:cNvSpPr txBox="1"/>
              <p:nvPr/>
            </p:nvSpPr>
            <p:spPr>
              <a:xfrm>
                <a:off x="4680265" y="5778836"/>
                <a:ext cx="3649525"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𝑦</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+2</m:t>
                      </m:r>
                      <m:r>
                        <a:rPr lang="en-GB" sz="2400" b="0" i="1" smtClean="0">
                          <a:latin typeface="Cambria Math" panose="02040503050406030204" pitchFamily="18" charset="0"/>
                        </a:rPr>
                        <m:t>𝑥𝑦</m:t>
                      </m:r>
                      <m:r>
                        <a:rPr lang="en-GB" sz="2400" b="0" i="1" smtClean="0">
                          <a:latin typeface="Cambria Math" panose="02040503050406030204" pitchFamily="18" charset="0"/>
                        </a:rPr>
                        <m:t>+</m:t>
                      </m:r>
                      <m:r>
                        <a:rPr lang="en-GB" sz="2400" b="0" i="1" smtClean="0">
                          <a:latin typeface="Cambria Math" panose="02040503050406030204" pitchFamily="18" charset="0"/>
                        </a:rPr>
                        <m:t>𝑥</m:t>
                      </m:r>
                      <m:r>
                        <a:rPr lang="en-GB" sz="2400" b="0" i="1" smtClean="0">
                          <a:latin typeface="Cambria Math" panose="02040503050406030204" pitchFamily="18" charset="0"/>
                        </a:rPr>
                        <m:t>+</m:t>
                      </m:r>
                      <m:r>
                        <a:rPr lang="en-GB" sz="2400" b="0" i="1" smtClean="0">
                          <a:latin typeface="Cambria Math" panose="02040503050406030204" pitchFamily="18" charset="0"/>
                        </a:rPr>
                        <m:t>𝑦</m:t>
                      </m:r>
                    </m:oMath>
                    <m:oMath xmlns:m="http://schemas.openxmlformats.org/officeDocument/2006/math">
                      <m:r>
                        <a:rPr lang="en-GB" sz="2400" b="0" i="1" smtClean="0">
                          <a:latin typeface="Cambria Math" panose="02040503050406030204" pitchFamily="18" charset="0"/>
                        </a:rPr>
                        <m:t>=</m:t>
                      </m:r>
                      <m:d>
                        <m:dPr>
                          <m:ctrlPr>
                            <a:rPr lang="en-GB" sz="2400" b="1" i="1" smtClean="0">
                              <a:latin typeface="Cambria Math" panose="02040503050406030204" pitchFamily="18" charset="0"/>
                            </a:rPr>
                          </m:ctrlPr>
                        </m:dPr>
                        <m:e>
                          <m:r>
                            <a:rPr lang="en-GB" sz="2400" b="1" i="1" smtClean="0">
                              <a:latin typeface="Cambria Math" panose="02040503050406030204" pitchFamily="18" charset="0"/>
                            </a:rPr>
                            <m:t>𝒙</m:t>
                          </m:r>
                          <m:r>
                            <a:rPr lang="en-GB" sz="2400" b="1" i="1" smtClean="0">
                              <a:latin typeface="Cambria Math" panose="02040503050406030204" pitchFamily="18" charset="0"/>
                            </a:rPr>
                            <m:t>+</m:t>
                          </m:r>
                          <m:r>
                            <a:rPr lang="en-GB" sz="2400" b="1" i="1" smtClean="0">
                              <a:latin typeface="Cambria Math" panose="02040503050406030204" pitchFamily="18" charset="0"/>
                            </a:rPr>
                            <m:t>𝒚</m:t>
                          </m:r>
                          <m:r>
                            <a:rPr lang="en-GB" sz="2400" b="1" i="1" smtClean="0">
                              <a:latin typeface="Cambria Math" panose="02040503050406030204" pitchFamily="18" charset="0"/>
                            </a:rPr>
                            <m:t>+</m:t>
                          </m:r>
                          <m:r>
                            <a:rPr lang="en-GB" sz="2400" b="1" i="1" smtClean="0">
                              <a:latin typeface="Cambria Math" panose="02040503050406030204" pitchFamily="18" charset="0"/>
                            </a:rPr>
                            <m:t>𝟏</m:t>
                          </m:r>
                        </m:e>
                      </m:d>
                      <m:d>
                        <m:dPr>
                          <m:ctrlPr>
                            <a:rPr lang="en-GB" sz="2400" b="1" i="1" smtClean="0">
                              <a:latin typeface="Cambria Math" panose="02040503050406030204" pitchFamily="18" charset="0"/>
                            </a:rPr>
                          </m:ctrlPr>
                        </m:dPr>
                        <m:e>
                          <m:r>
                            <a:rPr lang="en-GB" sz="2400" b="1" i="1" smtClean="0">
                              <a:latin typeface="Cambria Math" panose="02040503050406030204" pitchFamily="18" charset="0"/>
                            </a:rPr>
                            <m:t>𝒙</m:t>
                          </m:r>
                          <m:r>
                            <a:rPr lang="en-GB" sz="2400" b="1" i="1" smtClean="0">
                              <a:latin typeface="Cambria Math" panose="02040503050406030204" pitchFamily="18" charset="0"/>
                            </a:rPr>
                            <m:t>+</m:t>
                          </m:r>
                          <m:r>
                            <a:rPr lang="en-GB" sz="2400" b="1" i="1" smtClean="0">
                              <a:latin typeface="Cambria Math" panose="02040503050406030204" pitchFamily="18" charset="0"/>
                            </a:rPr>
                            <m:t>𝒚</m:t>
                          </m:r>
                        </m:e>
                      </m:d>
                    </m:oMath>
                  </m:oMathPara>
                </a14:m>
                <a:endParaRPr lang="en-GB" sz="2400" b="1" dirty="0"/>
              </a:p>
            </p:txBody>
          </p:sp>
        </mc:Choice>
        <mc:Fallback xmlns="">
          <p:sp>
            <p:nvSpPr>
              <p:cNvPr id="21" name="TextBox 20"/>
              <p:cNvSpPr txBox="1">
                <a:spLocks noRot="1" noChangeAspect="1" noMove="1" noResize="1" noEditPoints="1" noAdjustHandles="1" noChangeArrowheads="1" noChangeShapeType="1" noTextEdit="1"/>
              </p:cNvSpPr>
              <p:nvPr/>
            </p:nvSpPr>
            <p:spPr>
              <a:xfrm>
                <a:off x="4680265" y="5778836"/>
                <a:ext cx="3649525" cy="830997"/>
              </a:xfrm>
              <a:prstGeom prst="rect">
                <a:avLst/>
              </a:prstGeom>
              <a:blipFill>
                <a:blip r:embed="rId9"/>
                <a:stretch>
                  <a:fillRect b="-5882"/>
                </a:stretch>
              </a:blipFill>
            </p:spPr>
            <p:txBody>
              <a:bodyPr/>
              <a:lstStyle/>
              <a:p>
                <a:r>
                  <a:rPr lang="en-GB">
                    <a:noFill/>
                  </a:rPr>
                  <a:t> </a:t>
                </a:r>
              </a:p>
            </p:txBody>
          </p:sp>
        </mc:Fallback>
      </mc:AlternateContent>
      <p:sp>
        <p:nvSpPr>
          <p:cNvPr id="23" name="TextBox 22"/>
          <p:cNvSpPr txBox="1"/>
          <p:nvPr/>
        </p:nvSpPr>
        <p:spPr>
          <a:xfrm rot="20765853">
            <a:off x="895033" y="1879010"/>
            <a:ext cx="2664296" cy="369332"/>
          </a:xfrm>
          <a:prstGeom prst="rect">
            <a:avLst/>
          </a:prstGeom>
          <a:noFill/>
        </p:spPr>
        <p:txBody>
          <a:bodyPr wrap="square" rtlCol="0">
            <a:spAutoFit/>
          </a:bodyPr>
          <a:lstStyle/>
          <a:p>
            <a:pPr algn="ctr"/>
            <a:r>
              <a:rPr lang="en-GB" b="1" dirty="0"/>
              <a:t>We’ve done this!</a:t>
            </a:r>
          </a:p>
        </p:txBody>
      </p:sp>
      <p:sp>
        <p:nvSpPr>
          <p:cNvPr id="24" name="TextBox 23"/>
          <p:cNvSpPr txBox="1"/>
          <p:nvPr/>
        </p:nvSpPr>
        <p:spPr>
          <a:xfrm rot="20765853">
            <a:off x="3295790" y="4707775"/>
            <a:ext cx="1928717" cy="369332"/>
          </a:xfrm>
          <a:prstGeom prst="rect">
            <a:avLst/>
          </a:prstGeom>
          <a:noFill/>
        </p:spPr>
        <p:txBody>
          <a:bodyPr wrap="square" rtlCol="0">
            <a:spAutoFit/>
          </a:bodyPr>
          <a:lstStyle/>
          <a:p>
            <a:pPr algn="ctr"/>
            <a:r>
              <a:rPr lang="en-GB" b="1" dirty="0"/>
              <a:t>Coming next</a:t>
            </a:r>
          </a:p>
        </p:txBody>
      </p:sp>
      <p:sp>
        <p:nvSpPr>
          <p:cNvPr id="20" name="TextBox 19"/>
          <p:cNvSpPr txBox="1"/>
          <p:nvPr/>
        </p:nvSpPr>
        <p:spPr>
          <a:xfrm>
            <a:off x="328464" y="3644770"/>
            <a:ext cx="3888432" cy="40709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sz="2000" b="1" dirty="0"/>
              <a:t>5. Combining techniques</a:t>
            </a:r>
          </a:p>
        </p:txBody>
      </p:sp>
      <mc:AlternateContent xmlns:mc="http://schemas.openxmlformats.org/markup-compatibility/2006" xmlns:a14="http://schemas.microsoft.com/office/drawing/2010/main">
        <mc:Choice Requires="a14">
          <p:sp>
            <p:nvSpPr>
              <p:cNvPr id="22" name="TextBox 21"/>
              <p:cNvSpPr txBox="1"/>
              <p:nvPr/>
            </p:nvSpPr>
            <p:spPr>
              <a:xfrm>
                <a:off x="189110" y="4069913"/>
                <a:ext cx="3996444" cy="8785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240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3</m:t>
                          </m:r>
                        </m:sup>
                      </m:sSup>
                      <m:r>
                        <a:rPr lang="en-GB" sz="2400" b="0" i="1" smtClean="0">
                          <a:latin typeface="Cambria Math" panose="02040503050406030204" pitchFamily="18" charset="0"/>
                        </a:rPr>
                        <m:t>−</m:t>
                      </m:r>
                      <m:r>
                        <a:rPr lang="en-GB" sz="2400" b="0" i="1" smtClean="0">
                          <a:latin typeface="Cambria Math" panose="02040503050406030204" pitchFamily="18" charset="0"/>
                        </a:rPr>
                        <m:t>𝑥</m:t>
                      </m:r>
                      <m:r>
                        <a:rPr lang="en-GB" sz="2400" b="0" i="1" smtClean="0">
                          <a:latin typeface="Cambria Math" panose="02040503050406030204" pitchFamily="18" charset="0"/>
                        </a:rPr>
                        <m:t>=</m:t>
                      </m:r>
                      <m:r>
                        <a:rPr lang="en-GB" sz="2400" b="1" i="1" smtClean="0">
                          <a:latin typeface="Cambria Math" panose="02040503050406030204" pitchFamily="18" charset="0"/>
                        </a:rPr>
                        <m:t>𝒙</m:t>
                      </m:r>
                      <m:d>
                        <m:dPr>
                          <m:ctrlPr>
                            <a:rPr lang="en-GB" sz="2400" b="1" i="1" smtClean="0">
                              <a:latin typeface="Cambria Math" panose="02040503050406030204" pitchFamily="18" charset="0"/>
                            </a:rPr>
                          </m:ctrlPr>
                        </m:dPr>
                        <m:e>
                          <m:sSup>
                            <m:sSupPr>
                              <m:ctrlPr>
                                <a:rPr lang="en-GB" sz="2400" b="1" i="1" smtClean="0">
                                  <a:latin typeface="Cambria Math" panose="02040503050406030204" pitchFamily="18" charset="0"/>
                                </a:rPr>
                              </m:ctrlPr>
                            </m:sSupPr>
                            <m:e>
                              <m:r>
                                <a:rPr lang="en-GB" sz="2400" b="1" i="1" smtClean="0">
                                  <a:latin typeface="Cambria Math" panose="02040503050406030204" pitchFamily="18" charset="0"/>
                                </a:rPr>
                                <m:t>𝒙</m:t>
                              </m:r>
                            </m:e>
                            <m:sup>
                              <m:r>
                                <a:rPr lang="en-GB" sz="2400" b="1" i="1" smtClean="0">
                                  <a:latin typeface="Cambria Math" panose="02040503050406030204" pitchFamily="18" charset="0"/>
                                </a:rPr>
                                <m:t>𝟐</m:t>
                              </m:r>
                            </m:sup>
                          </m:sSup>
                          <m:r>
                            <a:rPr lang="en-GB" sz="2400" b="1" i="1" smtClean="0">
                              <a:latin typeface="Cambria Math" panose="02040503050406030204" pitchFamily="18" charset="0"/>
                            </a:rPr>
                            <m:t>−</m:t>
                          </m:r>
                          <m:r>
                            <a:rPr lang="en-GB" sz="2400" b="1" i="1" smtClean="0">
                              <a:latin typeface="Cambria Math" panose="02040503050406030204" pitchFamily="18" charset="0"/>
                            </a:rPr>
                            <m:t>𝟏</m:t>
                          </m:r>
                        </m:e>
                      </m:d>
                    </m:oMath>
                    <m:oMath xmlns:m="http://schemas.openxmlformats.org/officeDocument/2006/math">
                      <m:r>
                        <a:rPr lang="en-GB" sz="2400" b="1" i="1" smtClean="0">
                          <a:latin typeface="Cambria Math" panose="02040503050406030204" pitchFamily="18" charset="0"/>
                        </a:rPr>
                        <m:t>              =</m:t>
                      </m:r>
                      <m:r>
                        <a:rPr lang="en-GB" sz="2400" b="1" i="1" smtClean="0">
                          <a:latin typeface="Cambria Math" panose="02040503050406030204" pitchFamily="18" charset="0"/>
                        </a:rPr>
                        <m:t>𝒙</m:t>
                      </m:r>
                      <m:d>
                        <m:dPr>
                          <m:ctrlPr>
                            <a:rPr lang="en-GB" sz="2400" b="1" i="1" smtClean="0">
                              <a:latin typeface="Cambria Math" panose="02040503050406030204" pitchFamily="18" charset="0"/>
                            </a:rPr>
                          </m:ctrlPr>
                        </m:dPr>
                        <m:e>
                          <m:r>
                            <a:rPr lang="en-GB" sz="2400" b="1" i="1" smtClean="0">
                              <a:latin typeface="Cambria Math" panose="02040503050406030204" pitchFamily="18" charset="0"/>
                            </a:rPr>
                            <m:t>𝒙</m:t>
                          </m:r>
                          <m:r>
                            <a:rPr lang="en-GB" sz="2400" b="1" i="1" smtClean="0">
                              <a:latin typeface="Cambria Math" panose="02040503050406030204" pitchFamily="18" charset="0"/>
                            </a:rPr>
                            <m:t>+</m:t>
                          </m:r>
                          <m:r>
                            <a:rPr lang="en-GB" sz="2400" b="1" i="1" smtClean="0">
                              <a:latin typeface="Cambria Math" panose="02040503050406030204" pitchFamily="18" charset="0"/>
                            </a:rPr>
                            <m:t>𝟏</m:t>
                          </m:r>
                        </m:e>
                      </m:d>
                      <m:d>
                        <m:dPr>
                          <m:ctrlPr>
                            <a:rPr lang="en-GB" sz="2400" b="1" i="1" smtClean="0">
                              <a:latin typeface="Cambria Math" panose="02040503050406030204" pitchFamily="18" charset="0"/>
                            </a:rPr>
                          </m:ctrlPr>
                        </m:dPr>
                        <m:e>
                          <m:r>
                            <a:rPr lang="en-GB" sz="2400" b="1" i="1" smtClean="0">
                              <a:latin typeface="Cambria Math" panose="02040503050406030204" pitchFamily="18" charset="0"/>
                            </a:rPr>
                            <m:t>𝒙</m:t>
                          </m:r>
                          <m:r>
                            <a:rPr lang="en-GB" sz="2400" b="1" i="1" smtClean="0">
                              <a:latin typeface="Cambria Math" panose="02040503050406030204" pitchFamily="18" charset="0"/>
                            </a:rPr>
                            <m:t>−</m:t>
                          </m:r>
                          <m:r>
                            <a:rPr lang="en-GB" sz="2400" b="1" i="1" smtClean="0">
                              <a:latin typeface="Cambria Math" panose="02040503050406030204" pitchFamily="18" charset="0"/>
                            </a:rPr>
                            <m:t>𝟏</m:t>
                          </m:r>
                        </m:e>
                      </m:d>
                    </m:oMath>
                  </m:oMathPara>
                </a14:m>
                <a:endParaRPr lang="en-GB" sz="2400" b="1" dirty="0"/>
              </a:p>
            </p:txBody>
          </p:sp>
        </mc:Choice>
        <mc:Fallback xmlns="">
          <p:sp>
            <p:nvSpPr>
              <p:cNvPr id="22" name="TextBox 21"/>
              <p:cNvSpPr txBox="1">
                <a:spLocks noRot="1" noChangeAspect="1" noMove="1" noResize="1" noEditPoints="1" noAdjustHandles="1" noChangeArrowheads="1" noChangeShapeType="1" noTextEdit="1"/>
              </p:cNvSpPr>
              <p:nvPr/>
            </p:nvSpPr>
            <p:spPr>
              <a:xfrm>
                <a:off x="189110" y="4069913"/>
                <a:ext cx="3996444" cy="878510"/>
              </a:xfrm>
              <a:prstGeom prst="rect">
                <a:avLst/>
              </a:prstGeom>
              <a:blipFill>
                <a:blip r:embed="rId10"/>
                <a:stretch>
                  <a:fillRect/>
                </a:stretch>
              </a:blipFill>
            </p:spPr>
            <p:txBody>
              <a:bodyPr/>
              <a:lstStyle/>
              <a:p>
                <a:r>
                  <a:rPr lang="en-GB">
                    <a:noFill/>
                  </a:rPr>
                  <a:t> </a:t>
                </a:r>
              </a:p>
            </p:txBody>
          </p:sp>
        </mc:Fallback>
      </mc:AlternateContent>
      <p:sp>
        <p:nvSpPr>
          <p:cNvPr id="25" name="Rectangle 24"/>
          <p:cNvSpPr/>
          <p:nvPr/>
        </p:nvSpPr>
        <p:spPr>
          <a:xfrm>
            <a:off x="6668695" y="1277460"/>
            <a:ext cx="1943290" cy="4515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6" name="TextBox 25"/>
          <p:cNvSpPr txBox="1"/>
          <p:nvPr/>
        </p:nvSpPr>
        <p:spPr>
          <a:xfrm rot="20765853">
            <a:off x="5283130" y="1873011"/>
            <a:ext cx="2664296" cy="369332"/>
          </a:xfrm>
          <a:prstGeom prst="rect">
            <a:avLst/>
          </a:prstGeom>
          <a:noFill/>
        </p:spPr>
        <p:txBody>
          <a:bodyPr wrap="square" rtlCol="0">
            <a:spAutoFit/>
          </a:bodyPr>
          <a:lstStyle/>
          <a:p>
            <a:pPr algn="ctr"/>
            <a:r>
              <a:rPr lang="en-GB" b="1" dirty="0"/>
              <a:t>We’ve done this!</a:t>
            </a:r>
          </a:p>
        </p:txBody>
      </p:sp>
      <p:sp>
        <p:nvSpPr>
          <p:cNvPr id="27" name="TextBox 26"/>
          <p:cNvSpPr txBox="1"/>
          <p:nvPr/>
        </p:nvSpPr>
        <p:spPr>
          <a:xfrm rot="20765853">
            <a:off x="2922076" y="3183560"/>
            <a:ext cx="2010671" cy="369332"/>
          </a:xfrm>
          <a:prstGeom prst="rect">
            <a:avLst/>
          </a:prstGeom>
          <a:noFill/>
        </p:spPr>
        <p:txBody>
          <a:bodyPr wrap="square" rtlCol="0">
            <a:spAutoFit/>
          </a:bodyPr>
          <a:lstStyle/>
          <a:p>
            <a:pPr algn="ctr"/>
            <a:r>
              <a:rPr lang="en-GB" b="1" dirty="0"/>
              <a:t>We’ve done this!</a:t>
            </a:r>
          </a:p>
        </p:txBody>
      </p:sp>
      <p:sp>
        <p:nvSpPr>
          <p:cNvPr id="28" name="Rectangle 27"/>
          <p:cNvSpPr/>
          <p:nvPr/>
        </p:nvSpPr>
        <p:spPr>
          <a:xfrm>
            <a:off x="1725394" y="2941958"/>
            <a:ext cx="2322903" cy="3249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9" name="TextBox 28"/>
          <p:cNvSpPr txBox="1"/>
          <p:nvPr/>
        </p:nvSpPr>
        <p:spPr>
          <a:xfrm rot="20765853">
            <a:off x="6304199" y="3440382"/>
            <a:ext cx="2010671" cy="369332"/>
          </a:xfrm>
          <a:prstGeom prst="rect">
            <a:avLst/>
          </a:prstGeom>
          <a:noFill/>
        </p:spPr>
        <p:txBody>
          <a:bodyPr wrap="square" rtlCol="0">
            <a:spAutoFit/>
          </a:bodyPr>
          <a:lstStyle/>
          <a:p>
            <a:pPr algn="ctr"/>
            <a:r>
              <a:rPr lang="en-GB" b="1" dirty="0"/>
              <a:t>We’ve done this!</a:t>
            </a:r>
          </a:p>
        </p:txBody>
      </p:sp>
      <p:sp>
        <p:nvSpPr>
          <p:cNvPr id="30" name="Rectangle 29"/>
          <p:cNvSpPr/>
          <p:nvPr/>
        </p:nvSpPr>
        <p:spPr>
          <a:xfrm>
            <a:off x="6762177" y="2912794"/>
            <a:ext cx="2223882" cy="37904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6325974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2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5"/>
                                        </p:tgtEl>
                                      </p:cBhvr>
                                    </p:animEffect>
                                    <p:set>
                                      <p:cBhvr>
                                        <p:cTn id="13"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14" restart="whenNotActive" fill="hold" evtFilter="cancelBubble" nodeType="interactiveSeq">
                <p:stCondLst>
                  <p:cond evt="onClick" delay="0">
                    <p:tgtEl>
                      <p:spTgt spid="2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8"/>
                                        </p:tgtEl>
                                      </p:cBhvr>
                                    </p:animEffect>
                                    <p:set>
                                      <p:cBhvr>
                                        <p:cTn id="19"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20" restart="whenNotActive" fill="hold" evtFilter="cancelBubble" nodeType="interactiveSeq">
                <p:stCondLst>
                  <p:cond evt="onClick" delay="0">
                    <p:tgtEl>
                      <p:spTgt spid="3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30"/>
                                        </p:tgtEl>
                                      </p:cBhvr>
                                    </p:animEffect>
                                    <p:set>
                                      <p:cBhvr>
                                        <p:cTn id="25"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13" grpId="0" animBg="1"/>
      <p:bldP spid="25" grpId="0" animBg="1"/>
      <p:bldP spid="28" grpId="0" animBg="1"/>
      <p:bldP spid="3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Combining Factorisation Techniques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611560" y="836712"/>
            <a:ext cx="7128792" cy="923330"/>
          </a:xfrm>
          <a:prstGeom prst="rect">
            <a:avLst/>
          </a:prstGeom>
          <a:noFill/>
        </p:spPr>
        <p:txBody>
          <a:bodyPr wrap="square" rtlCol="0">
            <a:spAutoFit/>
          </a:bodyPr>
          <a:lstStyle/>
          <a:p>
            <a:r>
              <a:rPr lang="en-GB" dirty="0"/>
              <a:t>In harder questions, particularly in the AQA IGCSE Further Maths course, you may have to factorise multiple times or combine different factorisation methods.</a:t>
            </a:r>
          </a:p>
        </p:txBody>
      </p:sp>
      <p:sp>
        <p:nvSpPr>
          <p:cNvPr id="6" name="TextBox 5"/>
          <p:cNvSpPr txBox="1"/>
          <p:nvPr/>
        </p:nvSpPr>
        <p:spPr>
          <a:xfrm>
            <a:off x="5387716" y="1468656"/>
            <a:ext cx="3168352"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Key Skill</a:t>
            </a:r>
            <a:r>
              <a:rPr lang="en-GB" dirty="0"/>
              <a:t>: Always look for a common factor first.</a:t>
            </a:r>
          </a:p>
        </p:txBody>
      </p:sp>
      <mc:AlternateContent xmlns:mc="http://schemas.openxmlformats.org/markup-compatibility/2006" xmlns:a14="http://schemas.microsoft.com/office/drawing/2010/main">
        <mc:Choice Requires="a14">
          <p:sp>
            <p:nvSpPr>
              <p:cNvPr id="7" name="TextBox 6"/>
              <p:cNvSpPr txBox="1"/>
              <p:nvPr/>
            </p:nvSpPr>
            <p:spPr>
              <a:xfrm>
                <a:off x="552959" y="2585505"/>
                <a:ext cx="4968552" cy="11406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𝑥</m:t>
                          </m:r>
                        </m:e>
                        <m:sup>
                          <m:r>
                            <a:rPr lang="en-GB" sz="3200" b="0" i="1" smtClean="0">
                              <a:latin typeface="Cambria Math" panose="02040503050406030204" pitchFamily="18" charset="0"/>
                            </a:rPr>
                            <m:t>3</m:t>
                          </m:r>
                        </m:sup>
                      </m:sSup>
                      <m:r>
                        <a:rPr lang="en-GB" sz="3200" b="0" i="1" smtClean="0">
                          <a:latin typeface="Cambria Math" panose="02040503050406030204" pitchFamily="18" charset="0"/>
                        </a:rPr>
                        <m:t>−</m:t>
                      </m:r>
                      <m:r>
                        <a:rPr lang="en-GB" sz="3200" b="0" i="1" smtClean="0">
                          <a:latin typeface="Cambria Math" panose="02040503050406030204" pitchFamily="18" charset="0"/>
                        </a:rPr>
                        <m:t>𝑥</m:t>
                      </m:r>
                      <m:r>
                        <a:rPr lang="en-GB" sz="3200" b="1" i="1" smtClean="0">
                          <a:latin typeface="Cambria Math" panose="02040503050406030204" pitchFamily="18" charset="0"/>
                        </a:rPr>
                        <m:t>=</m:t>
                      </m:r>
                      <m:r>
                        <a:rPr lang="en-GB" sz="3200" b="1" i="1" smtClean="0">
                          <a:latin typeface="Cambria Math" panose="02040503050406030204" pitchFamily="18" charset="0"/>
                        </a:rPr>
                        <m:t>𝒙</m:t>
                      </m:r>
                      <m:d>
                        <m:dPr>
                          <m:ctrlPr>
                            <a:rPr lang="en-GB" sz="3200" b="1" i="1" smtClean="0">
                              <a:latin typeface="Cambria Math" panose="02040503050406030204" pitchFamily="18" charset="0"/>
                            </a:rPr>
                          </m:ctrlPr>
                        </m:dPr>
                        <m:e>
                          <m:sSup>
                            <m:sSupPr>
                              <m:ctrlPr>
                                <a:rPr lang="en-GB" sz="3200" b="1" i="1" smtClean="0">
                                  <a:latin typeface="Cambria Math" panose="02040503050406030204" pitchFamily="18" charset="0"/>
                                </a:rPr>
                              </m:ctrlPr>
                            </m:sSupPr>
                            <m:e>
                              <m:r>
                                <a:rPr lang="en-GB" sz="3200" b="1" i="1" smtClean="0">
                                  <a:latin typeface="Cambria Math" panose="02040503050406030204" pitchFamily="18" charset="0"/>
                                </a:rPr>
                                <m:t>𝒙</m:t>
                              </m:r>
                            </m:e>
                            <m:sup>
                              <m:r>
                                <a:rPr lang="en-GB" sz="3200" b="1" i="1" smtClean="0">
                                  <a:latin typeface="Cambria Math" panose="02040503050406030204" pitchFamily="18" charset="0"/>
                                </a:rPr>
                                <m:t>𝟐</m:t>
                              </m:r>
                            </m:sup>
                          </m:sSup>
                          <m:r>
                            <a:rPr lang="en-GB" sz="3200" b="1" i="1" smtClean="0">
                              <a:latin typeface="Cambria Math" panose="02040503050406030204" pitchFamily="18" charset="0"/>
                            </a:rPr>
                            <m:t>−</m:t>
                          </m:r>
                          <m:r>
                            <a:rPr lang="en-GB" sz="3200" b="1" i="1" smtClean="0">
                              <a:latin typeface="Cambria Math" panose="02040503050406030204" pitchFamily="18" charset="0"/>
                            </a:rPr>
                            <m:t>𝟏</m:t>
                          </m:r>
                        </m:e>
                      </m:d>
                    </m:oMath>
                    <m:oMath xmlns:m="http://schemas.openxmlformats.org/officeDocument/2006/math">
                      <m:r>
                        <a:rPr lang="en-GB" sz="3200" b="0" i="1" smtClean="0">
                          <a:latin typeface="Cambria Math" panose="02040503050406030204" pitchFamily="18" charset="0"/>
                        </a:rPr>
                        <m:t>             </m:t>
                      </m:r>
                      <m:r>
                        <a:rPr lang="en-GB" sz="3200" b="1" i="1" smtClean="0">
                          <a:latin typeface="Cambria Math" panose="02040503050406030204" pitchFamily="18" charset="0"/>
                        </a:rPr>
                        <m:t> =</m:t>
                      </m:r>
                      <m:r>
                        <a:rPr lang="en-GB" sz="3200" b="1" i="1" smtClean="0">
                          <a:latin typeface="Cambria Math" panose="02040503050406030204" pitchFamily="18" charset="0"/>
                        </a:rPr>
                        <m:t>𝒙</m:t>
                      </m:r>
                      <m:d>
                        <m:dPr>
                          <m:ctrlPr>
                            <a:rPr lang="en-GB" sz="3200" b="1" i="1" smtClean="0">
                              <a:latin typeface="Cambria Math" panose="02040503050406030204" pitchFamily="18" charset="0"/>
                            </a:rPr>
                          </m:ctrlPr>
                        </m:dPr>
                        <m:e>
                          <m:r>
                            <a:rPr lang="en-GB" sz="3200" b="1" i="1" smtClean="0">
                              <a:latin typeface="Cambria Math" panose="02040503050406030204" pitchFamily="18" charset="0"/>
                            </a:rPr>
                            <m:t>𝒙</m:t>
                          </m:r>
                          <m:r>
                            <a:rPr lang="en-GB" sz="3200" b="1" i="1" smtClean="0">
                              <a:latin typeface="Cambria Math" panose="02040503050406030204" pitchFamily="18" charset="0"/>
                            </a:rPr>
                            <m:t>+</m:t>
                          </m:r>
                          <m:r>
                            <a:rPr lang="en-GB" sz="3200" b="1" i="1" smtClean="0">
                              <a:latin typeface="Cambria Math" panose="02040503050406030204" pitchFamily="18" charset="0"/>
                            </a:rPr>
                            <m:t>𝟏</m:t>
                          </m:r>
                        </m:e>
                      </m:d>
                      <m:d>
                        <m:dPr>
                          <m:ctrlPr>
                            <a:rPr lang="en-GB" sz="3200" b="1" i="1" smtClean="0">
                              <a:latin typeface="Cambria Math" panose="02040503050406030204" pitchFamily="18" charset="0"/>
                            </a:rPr>
                          </m:ctrlPr>
                        </m:dPr>
                        <m:e>
                          <m:r>
                            <a:rPr lang="en-GB" sz="3200" b="1" i="1" smtClean="0">
                              <a:latin typeface="Cambria Math" panose="02040503050406030204" pitchFamily="18" charset="0"/>
                            </a:rPr>
                            <m:t>𝒙</m:t>
                          </m:r>
                          <m:r>
                            <a:rPr lang="en-GB" sz="3200" b="1" i="1" smtClean="0">
                              <a:latin typeface="Cambria Math" panose="02040503050406030204" pitchFamily="18" charset="0"/>
                            </a:rPr>
                            <m:t>−</m:t>
                          </m:r>
                          <m:r>
                            <a:rPr lang="en-GB" sz="3200" b="1" i="1" smtClean="0">
                              <a:latin typeface="Cambria Math" panose="02040503050406030204" pitchFamily="18" charset="0"/>
                            </a:rPr>
                            <m:t>𝟏</m:t>
                          </m:r>
                        </m:e>
                      </m:d>
                    </m:oMath>
                  </m:oMathPara>
                </a14:m>
                <a:endParaRPr lang="en-GB" sz="3200" b="1" dirty="0"/>
              </a:p>
            </p:txBody>
          </p:sp>
        </mc:Choice>
        <mc:Fallback xmlns="">
          <p:sp>
            <p:nvSpPr>
              <p:cNvPr id="7" name="TextBox 6"/>
              <p:cNvSpPr txBox="1">
                <a:spLocks noRot="1" noChangeAspect="1" noMove="1" noResize="1" noEditPoints="1" noAdjustHandles="1" noChangeArrowheads="1" noChangeShapeType="1" noTextEdit="1"/>
              </p:cNvSpPr>
              <p:nvPr/>
            </p:nvSpPr>
            <p:spPr>
              <a:xfrm>
                <a:off x="552959" y="2585505"/>
                <a:ext cx="4968552" cy="1140633"/>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52958" y="3981284"/>
                <a:ext cx="5531209" cy="11406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rPr>
                        <m:t>2</m:t>
                      </m:r>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𝑥</m:t>
                          </m:r>
                        </m:e>
                        <m:sup>
                          <m:r>
                            <a:rPr lang="en-GB" sz="3200" b="0" i="1" smtClean="0">
                              <a:latin typeface="Cambria Math" panose="02040503050406030204" pitchFamily="18" charset="0"/>
                            </a:rPr>
                            <m:t>2</m:t>
                          </m:r>
                        </m:sup>
                      </m:sSup>
                      <m:r>
                        <a:rPr lang="en-GB" sz="3200" b="0" i="1" smtClean="0">
                          <a:latin typeface="Cambria Math" panose="02040503050406030204" pitchFamily="18" charset="0"/>
                        </a:rPr>
                        <m:t>−50</m:t>
                      </m:r>
                      <m:r>
                        <a:rPr lang="en-GB" sz="3200" b="1" i="1" smtClean="0">
                          <a:latin typeface="Cambria Math" panose="02040503050406030204" pitchFamily="18" charset="0"/>
                        </a:rPr>
                        <m:t>=</m:t>
                      </m:r>
                      <m:r>
                        <a:rPr lang="en-GB" sz="3200" b="1" i="1" smtClean="0">
                          <a:latin typeface="Cambria Math" panose="02040503050406030204" pitchFamily="18" charset="0"/>
                        </a:rPr>
                        <m:t>𝟐</m:t>
                      </m:r>
                      <m:d>
                        <m:dPr>
                          <m:ctrlPr>
                            <a:rPr lang="en-GB" sz="3200" b="1" i="1" smtClean="0">
                              <a:latin typeface="Cambria Math" panose="02040503050406030204" pitchFamily="18" charset="0"/>
                            </a:rPr>
                          </m:ctrlPr>
                        </m:dPr>
                        <m:e>
                          <m:sSup>
                            <m:sSupPr>
                              <m:ctrlPr>
                                <a:rPr lang="en-GB" sz="3200" b="1" i="1" smtClean="0">
                                  <a:latin typeface="Cambria Math" panose="02040503050406030204" pitchFamily="18" charset="0"/>
                                </a:rPr>
                              </m:ctrlPr>
                            </m:sSupPr>
                            <m:e>
                              <m:r>
                                <a:rPr lang="en-GB" sz="3200" b="1" i="1" smtClean="0">
                                  <a:latin typeface="Cambria Math" panose="02040503050406030204" pitchFamily="18" charset="0"/>
                                </a:rPr>
                                <m:t>𝒙</m:t>
                              </m:r>
                            </m:e>
                            <m:sup>
                              <m:r>
                                <a:rPr lang="en-GB" sz="3200" b="1" i="1" smtClean="0">
                                  <a:latin typeface="Cambria Math" panose="02040503050406030204" pitchFamily="18" charset="0"/>
                                </a:rPr>
                                <m:t>𝟐</m:t>
                              </m:r>
                            </m:sup>
                          </m:sSup>
                          <m:r>
                            <a:rPr lang="en-GB" sz="3200" b="1" i="1" smtClean="0">
                              <a:latin typeface="Cambria Math" panose="02040503050406030204" pitchFamily="18" charset="0"/>
                            </a:rPr>
                            <m:t>−</m:t>
                          </m:r>
                          <m:r>
                            <a:rPr lang="en-GB" sz="3200" b="1" i="1" smtClean="0">
                              <a:latin typeface="Cambria Math" panose="02040503050406030204" pitchFamily="18" charset="0"/>
                            </a:rPr>
                            <m:t>𝟐𝟓</m:t>
                          </m:r>
                        </m:e>
                      </m:d>
                    </m:oMath>
                    <m:oMath xmlns:m="http://schemas.openxmlformats.org/officeDocument/2006/math">
                      <m:r>
                        <a:rPr lang="en-GB" sz="3200" b="0" i="1" smtClean="0">
                          <a:latin typeface="Cambria Math" panose="02040503050406030204" pitchFamily="18" charset="0"/>
                        </a:rPr>
                        <m:t>                  </m:t>
                      </m:r>
                      <m:r>
                        <a:rPr lang="en-GB" sz="3200" b="1" i="1" smtClean="0">
                          <a:latin typeface="Cambria Math" panose="02040503050406030204" pitchFamily="18" charset="0"/>
                        </a:rPr>
                        <m:t> =</m:t>
                      </m:r>
                      <m:r>
                        <a:rPr lang="en-GB" sz="3200" b="1" i="1" smtClean="0">
                          <a:latin typeface="Cambria Math" panose="02040503050406030204" pitchFamily="18" charset="0"/>
                        </a:rPr>
                        <m:t>𝟐</m:t>
                      </m:r>
                      <m:d>
                        <m:dPr>
                          <m:ctrlPr>
                            <a:rPr lang="en-GB" sz="3200" b="1" i="1" smtClean="0">
                              <a:latin typeface="Cambria Math" panose="02040503050406030204" pitchFamily="18" charset="0"/>
                            </a:rPr>
                          </m:ctrlPr>
                        </m:dPr>
                        <m:e>
                          <m:r>
                            <a:rPr lang="en-GB" sz="3200" b="1" i="1" smtClean="0">
                              <a:latin typeface="Cambria Math" panose="02040503050406030204" pitchFamily="18" charset="0"/>
                            </a:rPr>
                            <m:t>𝒙</m:t>
                          </m:r>
                          <m:r>
                            <a:rPr lang="en-GB" sz="3200" b="1" i="1" smtClean="0">
                              <a:latin typeface="Cambria Math" panose="02040503050406030204" pitchFamily="18" charset="0"/>
                            </a:rPr>
                            <m:t>+</m:t>
                          </m:r>
                          <m:r>
                            <a:rPr lang="en-GB" sz="3200" b="1" i="1" smtClean="0">
                              <a:latin typeface="Cambria Math" panose="02040503050406030204" pitchFamily="18" charset="0"/>
                            </a:rPr>
                            <m:t>𝟓</m:t>
                          </m:r>
                        </m:e>
                      </m:d>
                      <m:d>
                        <m:dPr>
                          <m:ctrlPr>
                            <a:rPr lang="en-GB" sz="3200" b="1" i="1" smtClean="0">
                              <a:latin typeface="Cambria Math" panose="02040503050406030204" pitchFamily="18" charset="0"/>
                            </a:rPr>
                          </m:ctrlPr>
                        </m:dPr>
                        <m:e>
                          <m:r>
                            <a:rPr lang="en-GB" sz="3200" b="1" i="1" smtClean="0">
                              <a:latin typeface="Cambria Math" panose="02040503050406030204" pitchFamily="18" charset="0"/>
                            </a:rPr>
                            <m:t>𝒙</m:t>
                          </m:r>
                          <m:r>
                            <a:rPr lang="en-GB" sz="3200" b="1" i="1" smtClean="0">
                              <a:latin typeface="Cambria Math" panose="02040503050406030204" pitchFamily="18" charset="0"/>
                            </a:rPr>
                            <m:t>−</m:t>
                          </m:r>
                          <m:r>
                            <a:rPr lang="en-GB" sz="3200" b="1" i="1" smtClean="0">
                              <a:latin typeface="Cambria Math" panose="02040503050406030204" pitchFamily="18" charset="0"/>
                            </a:rPr>
                            <m:t>𝟓</m:t>
                          </m:r>
                        </m:e>
                      </m:d>
                    </m:oMath>
                  </m:oMathPara>
                </a14:m>
                <a:endParaRPr lang="en-GB" sz="3200" b="1" dirty="0"/>
              </a:p>
            </p:txBody>
          </p:sp>
        </mc:Choice>
        <mc:Fallback xmlns="">
          <p:sp>
            <p:nvSpPr>
              <p:cNvPr id="8" name="TextBox 7"/>
              <p:cNvSpPr txBox="1">
                <a:spLocks noRot="1" noChangeAspect="1" noMove="1" noResize="1" noEditPoints="1" noAdjustHandles="1" noChangeArrowheads="1" noChangeShapeType="1" noTextEdit="1"/>
              </p:cNvSpPr>
              <p:nvPr/>
            </p:nvSpPr>
            <p:spPr>
              <a:xfrm>
                <a:off x="552958" y="3981284"/>
                <a:ext cx="5531209" cy="1140633"/>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89400" y="5310962"/>
                <a:ext cx="7043379" cy="10883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𝑥</m:t>
                          </m:r>
                        </m:e>
                        <m:sup>
                          <m:r>
                            <a:rPr lang="en-GB" sz="3200" b="0" i="1" smtClean="0">
                              <a:latin typeface="Cambria Math" panose="02040503050406030204" pitchFamily="18" charset="0"/>
                            </a:rPr>
                            <m:t>3</m:t>
                          </m:r>
                        </m:sup>
                      </m:sSup>
                      <m:r>
                        <a:rPr lang="en-GB" sz="3200" b="0" i="1" smtClean="0">
                          <a:latin typeface="Cambria Math" panose="02040503050406030204" pitchFamily="18" charset="0"/>
                        </a:rPr>
                        <m:t>+3</m:t>
                      </m:r>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𝑥</m:t>
                          </m:r>
                        </m:e>
                        <m:sup>
                          <m:r>
                            <a:rPr lang="en-GB" sz="3200" b="0" i="1" smtClean="0">
                              <a:latin typeface="Cambria Math" panose="02040503050406030204" pitchFamily="18" charset="0"/>
                            </a:rPr>
                            <m:t>2</m:t>
                          </m:r>
                        </m:sup>
                      </m:sSup>
                      <m:r>
                        <a:rPr lang="en-GB" sz="3200" b="0" i="1" smtClean="0">
                          <a:latin typeface="Cambria Math" panose="02040503050406030204" pitchFamily="18" charset="0"/>
                        </a:rPr>
                        <m:t>+2</m:t>
                      </m:r>
                      <m:r>
                        <a:rPr lang="en-GB" sz="3200" b="0" i="1" smtClean="0">
                          <a:latin typeface="Cambria Math" panose="02040503050406030204" pitchFamily="18" charset="0"/>
                        </a:rPr>
                        <m:t>𝑥</m:t>
                      </m:r>
                      <m:r>
                        <a:rPr lang="en-GB" sz="3200" b="1" i="1" smtClean="0">
                          <a:latin typeface="Cambria Math" panose="02040503050406030204" pitchFamily="18" charset="0"/>
                        </a:rPr>
                        <m:t>=</m:t>
                      </m:r>
                      <m:r>
                        <a:rPr lang="en-GB" sz="3200" b="1" i="1" smtClean="0">
                          <a:latin typeface="Cambria Math" panose="02040503050406030204" pitchFamily="18" charset="0"/>
                        </a:rPr>
                        <m:t>𝒙</m:t>
                      </m:r>
                      <m:r>
                        <a:rPr lang="en-GB" sz="3200" b="1" i="1" smtClean="0">
                          <a:latin typeface="Cambria Math" panose="02040503050406030204" pitchFamily="18" charset="0"/>
                        </a:rPr>
                        <m:t>(</m:t>
                      </m:r>
                      <m:sSup>
                        <m:sSupPr>
                          <m:ctrlPr>
                            <a:rPr lang="en-GB" sz="3200" b="1" i="1" smtClean="0">
                              <a:latin typeface="Cambria Math" panose="02040503050406030204" pitchFamily="18" charset="0"/>
                            </a:rPr>
                          </m:ctrlPr>
                        </m:sSupPr>
                        <m:e>
                          <m:r>
                            <a:rPr lang="en-GB" sz="3200" b="1" i="1" smtClean="0">
                              <a:latin typeface="Cambria Math" panose="02040503050406030204" pitchFamily="18" charset="0"/>
                            </a:rPr>
                            <m:t>𝒙</m:t>
                          </m:r>
                        </m:e>
                        <m:sup>
                          <m:r>
                            <a:rPr lang="en-GB" sz="3200" b="1" i="1" smtClean="0">
                              <a:latin typeface="Cambria Math" panose="02040503050406030204" pitchFamily="18" charset="0"/>
                            </a:rPr>
                            <m:t>𝟐</m:t>
                          </m:r>
                        </m:sup>
                      </m:sSup>
                      <m:r>
                        <a:rPr lang="en-GB" sz="3200" b="1" i="1" smtClean="0">
                          <a:latin typeface="Cambria Math" panose="02040503050406030204" pitchFamily="18" charset="0"/>
                        </a:rPr>
                        <m:t>+</m:t>
                      </m:r>
                      <m:r>
                        <a:rPr lang="en-GB" sz="3200" b="1" i="1" smtClean="0">
                          <a:latin typeface="Cambria Math" panose="02040503050406030204" pitchFamily="18" charset="0"/>
                        </a:rPr>
                        <m:t>𝟑</m:t>
                      </m:r>
                      <m:r>
                        <a:rPr lang="en-GB" sz="3200" b="1" i="1" smtClean="0">
                          <a:latin typeface="Cambria Math" panose="02040503050406030204" pitchFamily="18" charset="0"/>
                        </a:rPr>
                        <m:t>𝒙</m:t>
                      </m:r>
                      <m:r>
                        <a:rPr lang="en-GB" sz="3200" b="1" i="1" smtClean="0">
                          <a:latin typeface="Cambria Math" panose="02040503050406030204" pitchFamily="18" charset="0"/>
                        </a:rPr>
                        <m:t>+</m:t>
                      </m:r>
                      <m:r>
                        <a:rPr lang="en-GB" sz="3200" b="1" i="1" smtClean="0">
                          <a:latin typeface="Cambria Math" panose="02040503050406030204" pitchFamily="18" charset="0"/>
                        </a:rPr>
                        <m:t>𝟐</m:t>
                      </m:r>
                      <m:r>
                        <a:rPr lang="en-GB" sz="3200" b="1" i="1" smtClean="0">
                          <a:latin typeface="Cambria Math" panose="02040503050406030204" pitchFamily="18" charset="0"/>
                        </a:rPr>
                        <m:t>)</m:t>
                      </m:r>
                    </m:oMath>
                    <m:oMath xmlns:m="http://schemas.openxmlformats.org/officeDocument/2006/math">
                      <m:r>
                        <a:rPr lang="en-GB" sz="3200" b="0" i="1" smtClean="0">
                          <a:latin typeface="Cambria Math" panose="02040503050406030204" pitchFamily="18" charset="0"/>
                        </a:rPr>
                        <m:t>                  </m:t>
                      </m:r>
                      <m:r>
                        <a:rPr lang="en-GB" sz="3200" b="1" i="1" smtClean="0">
                          <a:latin typeface="Cambria Math" panose="02040503050406030204" pitchFamily="18" charset="0"/>
                        </a:rPr>
                        <m:t>           =</m:t>
                      </m:r>
                      <m:r>
                        <a:rPr lang="en-GB" sz="3200" b="1" i="1" smtClean="0">
                          <a:latin typeface="Cambria Math" panose="02040503050406030204" pitchFamily="18" charset="0"/>
                        </a:rPr>
                        <m:t>𝒙</m:t>
                      </m:r>
                      <m:d>
                        <m:dPr>
                          <m:ctrlPr>
                            <a:rPr lang="en-GB" sz="3200" b="1" i="1" smtClean="0">
                              <a:latin typeface="Cambria Math" panose="02040503050406030204" pitchFamily="18" charset="0"/>
                            </a:rPr>
                          </m:ctrlPr>
                        </m:dPr>
                        <m:e>
                          <m:r>
                            <a:rPr lang="en-GB" sz="3200" b="1" i="1" smtClean="0">
                              <a:latin typeface="Cambria Math" panose="02040503050406030204" pitchFamily="18" charset="0"/>
                            </a:rPr>
                            <m:t>𝒙</m:t>
                          </m:r>
                          <m:r>
                            <a:rPr lang="en-GB" sz="3200" b="1" i="1" smtClean="0">
                              <a:latin typeface="Cambria Math" panose="02040503050406030204" pitchFamily="18" charset="0"/>
                            </a:rPr>
                            <m:t>+</m:t>
                          </m:r>
                          <m:r>
                            <a:rPr lang="en-GB" sz="3200" b="1" i="1" smtClean="0">
                              <a:latin typeface="Cambria Math" panose="02040503050406030204" pitchFamily="18" charset="0"/>
                            </a:rPr>
                            <m:t>𝟐</m:t>
                          </m:r>
                        </m:e>
                      </m:d>
                      <m:d>
                        <m:dPr>
                          <m:ctrlPr>
                            <a:rPr lang="en-GB" sz="3200" b="1" i="1" smtClean="0">
                              <a:latin typeface="Cambria Math" panose="02040503050406030204" pitchFamily="18" charset="0"/>
                            </a:rPr>
                          </m:ctrlPr>
                        </m:dPr>
                        <m:e>
                          <m:r>
                            <a:rPr lang="en-GB" sz="3200" b="1" i="1" smtClean="0">
                              <a:latin typeface="Cambria Math" panose="02040503050406030204" pitchFamily="18" charset="0"/>
                            </a:rPr>
                            <m:t>𝒙</m:t>
                          </m:r>
                          <m:r>
                            <a:rPr lang="en-GB" sz="3200" b="1" i="1" smtClean="0">
                              <a:latin typeface="Cambria Math" panose="02040503050406030204" pitchFamily="18" charset="0"/>
                            </a:rPr>
                            <m:t>+</m:t>
                          </m:r>
                          <m:r>
                            <a:rPr lang="en-GB" sz="3200" b="1" i="1" smtClean="0">
                              <a:latin typeface="Cambria Math" panose="02040503050406030204" pitchFamily="18" charset="0"/>
                            </a:rPr>
                            <m:t>𝟏</m:t>
                          </m:r>
                        </m:e>
                      </m:d>
                    </m:oMath>
                  </m:oMathPara>
                </a14:m>
                <a:endParaRPr lang="en-GB" sz="3200" b="1" dirty="0"/>
              </a:p>
            </p:txBody>
          </p:sp>
        </mc:Choice>
        <mc:Fallback xmlns="">
          <p:sp>
            <p:nvSpPr>
              <p:cNvPr id="9" name="TextBox 8"/>
              <p:cNvSpPr txBox="1">
                <a:spLocks noRot="1" noChangeAspect="1" noMove="1" noResize="1" noEditPoints="1" noAdjustHandles="1" noChangeArrowheads="1" noChangeShapeType="1" noTextEdit="1"/>
              </p:cNvSpPr>
              <p:nvPr/>
            </p:nvSpPr>
            <p:spPr>
              <a:xfrm>
                <a:off x="189400" y="5310962"/>
                <a:ext cx="7043379" cy="1088375"/>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786191" y="2418341"/>
                <a:ext cx="3168352" cy="369332"/>
              </a:xfrm>
              <a:prstGeom prst="rect">
                <a:avLst/>
              </a:prstGeom>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There’s a common factor of </a:t>
                </a:r>
                <a14:m>
                  <m:oMath xmlns:m="http://schemas.openxmlformats.org/officeDocument/2006/math">
                    <m:r>
                      <a:rPr lang="en-GB" b="0" i="1" smtClean="0">
                        <a:latin typeface="Cambria Math" panose="02040503050406030204" pitchFamily="18" charset="0"/>
                      </a:rPr>
                      <m:t>𝑥</m:t>
                    </m:r>
                  </m:oMath>
                </a14:m>
                <a:r>
                  <a:rPr lang="en-GB" dirty="0"/>
                  <a:t>.</a:t>
                </a:r>
              </a:p>
            </p:txBody>
          </p:sp>
        </mc:Choice>
        <mc:Fallback xmlns="">
          <p:sp>
            <p:nvSpPr>
              <p:cNvPr id="10" name="TextBox 9"/>
              <p:cNvSpPr txBox="1">
                <a:spLocks noRot="1" noChangeAspect="1" noMove="1" noResize="1" noEditPoints="1" noAdjustHandles="1" noChangeArrowheads="1" noChangeShapeType="1" noTextEdit="1"/>
              </p:cNvSpPr>
              <p:nvPr/>
            </p:nvSpPr>
            <p:spPr>
              <a:xfrm>
                <a:off x="5786191" y="2418341"/>
                <a:ext cx="3168352" cy="369332"/>
              </a:xfrm>
              <a:prstGeom prst="rect">
                <a:avLst/>
              </a:prstGeom>
              <a:blipFill>
                <a:blip r:embed="rId5"/>
                <a:stretch>
                  <a:fillRect b="-4762"/>
                </a:stretch>
              </a:blipFill>
              <a:ln>
                <a:noFill/>
              </a:ln>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1" name="TextBox 10"/>
          <p:cNvSpPr txBox="1"/>
          <p:nvPr/>
        </p:nvSpPr>
        <p:spPr>
          <a:xfrm>
            <a:off x="5786191" y="2953703"/>
            <a:ext cx="2434865" cy="646331"/>
          </a:xfrm>
          <a:prstGeom prst="rect">
            <a:avLst/>
          </a:prstGeom>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We have the difference of two squares!</a:t>
            </a:r>
          </a:p>
        </p:txBody>
      </p:sp>
      <p:cxnSp>
        <p:nvCxnSpPr>
          <p:cNvPr id="13" name="Straight Arrow Connector 12"/>
          <p:cNvCxnSpPr>
            <a:stCxn id="10" idx="1"/>
          </p:cNvCxnSpPr>
          <p:nvPr/>
        </p:nvCxnSpPr>
        <p:spPr>
          <a:xfrm flipH="1">
            <a:off x="5076056" y="2603007"/>
            <a:ext cx="710135" cy="1846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flipH="1">
            <a:off x="5398265" y="3251837"/>
            <a:ext cx="367954" cy="201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Rectangle 16"/>
          <p:cNvSpPr/>
          <p:nvPr/>
        </p:nvSpPr>
        <p:spPr>
          <a:xfrm>
            <a:off x="2396554" y="2622890"/>
            <a:ext cx="2263581" cy="5389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p:cNvSpPr/>
          <p:nvPr/>
        </p:nvSpPr>
        <p:spPr>
          <a:xfrm>
            <a:off x="2396554" y="3155821"/>
            <a:ext cx="2913576" cy="5568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Rectangle 18"/>
          <p:cNvSpPr/>
          <p:nvPr/>
        </p:nvSpPr>
        <p:spPr>
          <a:xfrm>
            <a:off x="2916682" y="3978848"/>
            <a:ext cx="3098528" cy="59543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Rectangle 19"/>
          <p:cNvSpPr/>
          <p:nvPr/>
        </p:nvSpPr>
        <p:spPr>
          <a:xfrm>
            <a:off x="2916682" y="4574286"/>
            <a:ext cx="3098528" cy="5490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1" name="Rectangle 20"/>
          <p:cNvSpPr/>
          <p:nvPr/>
        </p:nvSpPr>
        <p:spPr>
          <a:xfrm>
            <a:off x="3784520" y="5281124"/>
            <a:ext cx="3255257" cy="11196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08046847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childTnLst>
              </p:cTn>
              <p:nextCondLst>
                <p:cond evt="onClick" delay="0">
                  <p:tgtEl>
                    <p:spTgt spid="17"/>
                  </p:tgtEl>
                </p:cond>
              </p:nextCondLst>
            </p:seq>
            <p:seq concurrent="1" nextAc="seek">
              <p:cTn id="14" restart="whenNotActive" fill="hold" evtFilter="cancelBubble" nodeType="interactiveSeq">
                <p:stCondLst>
                  <p:cond evt="onClick" delay="0">
                    <p:tgtEl>
                      <p:spTgt spid="1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childTnLst>
              </p:cTn>
              <p:nextCondLst>
                <p:cond evt="onClick" delay="0">
                  <p:tgtEl>
                    <p:spTgt spid="18"/>
                  </p:tgtEl>
                </p:cond>
              </p:nextCondLst>
            </p:seq>
            <p:seq concurrent="1" nextAc="seek">
              <p:cTn id="26" restart="whenNotActive" fill="hold" evtFilter="cancelBubble" nodeType="interactiveSeq">
                <p:stCondLst>
                  <p:cond evt="onClick" delay="0">
                    <p:tgtEl>
                      <p:spTgt spid="19"/>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9"/>
                                        </p:tgtEl>
                                      </p:cBhvr>
                                    </p:animEffect>
                                    <p:set>
                                      <p:cBhvr>
                                        <p:cTn id="31"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32" restart="whenNotActive" fill="hold" evtFilter="cancelBubble" nodeType="interactiveSeq">
                <p:stCondLst>
                  <p:cond evt="onClick" delay="0">
                    <p:tgtEl>
                      <p:spTgt spid="20"/>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0"/>
                                        </p:tgtEl>
                                      </p:cBhvr>
                                    </p:animEffect>
                                    <p:set>
                                      <p:cBhvr>
                                        <p:cTn id="3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38" restart="whenNotActive" fill="hold" evtFilter="cancelBubble" nodeType="interactiveSeq">
                <p:stCondLst>
                  <p:cond evt="onClick" delay="0">
                    <p:tgtEl>
                      <p:spTgt spid="21"/>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21"/>
                                        </p:tgtEl>
                                      </p:cBhvr>
                                    </p:animEffect>
                                    <p:set>
                                      <p:cBhvr>
                                        <p:cTn id="43"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10" grpId="0" animBg="1"/>
      <p:bldP spid="11" grpId="0" animBg="1"/>
      <p:bldP spid="17" grpId="0" animBg="1"/>
      <p:bldP spid="18" grpId="0" animBg="1"/>
      <p:bldP spid="19" grpId="0" animBg="1"/>
      <p:bldP spid="20" grpId="0" animBg="1"/>
      <p:bldP spid="2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749102" y="1052736"/>
                <a:ext cx="6467313" cy="114063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3200" b="0" i="1" smtClean="0">
                          <a:latin typeface="Cambria Math" panose="02040503050406030204" pitchFamily="18" charset="0"/>
                        </a:rPr>
                        <m:t>8</m:t>
                      </m:r>
                      <m:sSup>
                        <m:sSupPr>
                          <m:ctrlPr>
                            <a:rPr lang="en-GB" sz="3200" i="1" smtClean="0">
                              <a:latin typeface="Cambria Math" panose="02040503050406030204" pitchFamily="18" charset="0"/>
                            </a:rPr>
                          </m:ctrlPr>
                        </m:sSupPr>
                        <m:e>
                          <m:r>
                            <a:rPr lang="en-GB" sz="3200" b="0" i="1" smtClean="0">
                              <a:latin typeface="Cambria Math" panose="02040503050406030204" pitchFamily="18" charset="0"/>
                            </a:rPr>
                            <m:t>𝑥</m:t>
                          </m:r>
                        </m:e>
                        <m:sup>
                          <m:r>
                            <a:rPr lang="en-GB" sz="3200" b="0" i="1" smtClean="0">
                              <a:latin typeface="Cambria Math" panose="02040503050406030204" pitchFamily="18" charset="0"/>
                            </a:rPr>
                            <m:t>2</m:t>
                          </m:r>
                        </m:sup>
                      </m:sSup>
                      <m:r>
                        <a:rPr lang="en-GB" sz="3200" b="0" i="1" smtClean="0">
                          <a:latin typeface="Cambria Math" panose="02040503050406030204" pitchFamily="18" charset="0"/>
                        </a:rPr>
                        <m:t>−2</m:t>
                      </m:r>
                      <m:r>
                        <a:rPr lang="en-GB" sz="3200" b="1" i="1" smtClean="0">
                          <a:latin typeface="Cambria Math" panose="02040503050406030204" pitchFamily="18" charset="0"/>
                        </a:rPr>
                        <m:t>=</m:t>
                      </m:r>
                      <m:r>
                        <a:rPr lang="en-GB" sz="3200" b="1" i="1" smtClean="0">
                          <a:latin typeface="Cambria Math" panose="02040503050406030204" pitchFamily="18" charset="0"/>
                        </a:rPr>
                        <m:t>𝟐</m:t>
                      </m:r>
                      <m:d>
                        <m:dPr>
                          <m:ctrlPr>
                            <a:rPr lang="en-GB" sz="3200" b="1" i="1" smtClean="0">
                              <a:latin typeface="Cambria Math" panose="02040503050406030204" pitchFamily="18" charset="0"/>
                            </a:rPr>
                          </m:ctrlPr>
                        </m:dPr>
                        <m:e>
                          <m:r>
                            <a:rPr lang="en-GB" sz="3200" b="1" i="1" smtClean="0">
                              <a:latin typeface="Cambria Math" panose="02040503050406030204" pitchFamily="18" charset="0"/>
                            </a:rPr>
                            <m:t>𝟒</m:t>
                          </m:r>
                          <m:sSup>
                            <m:sSupPr>
                              <m:ctrlPr>
                                <a:rPr lang="en-GB" sz="3200" b="1" i="1" smtClean="0">
                                  <a:latin typeface="Cambria Math" panose="02040503050406030204" pitchFamily="18" charset="0"/>
                                </a:rPr>
                              </m:ctrlPr>
                            </m:sSupPr>
                            <m:e>
                              <m:r>
                                <a:rPr lang="en-GB" sz="3200" b="1" i="1" smtClean="0">
                                  <a:latin typeface="Cambria Math" panose="02040503050406030204" pitchFamily="18" charset="0"/>
                                </a:rPr>
                                <m:t>𝒙</m:t>
                              </m:r>
                            </m:e>
                            <m:sup>
                              <m:r>
                                <a:rPr lang="en-GB" sz="3200" b="1" i="1" smtClean="0">
                                  <a:latin typeface="Cambria Math" panose="02040503050406030204" pitchFamily="18" charset="0"/>
                                </a:rPr>
                                <m:t>𝟐</m:t>
                              </m:r>
                            </m:sup>
                          </m:sSup>
                          <m:r>
                            <a:rPr lang="en-GB" sz="3200" b="1" i="1" smtClean="0">
                              <a:latin typeface="Cambria Math" panose="02040503050406030204" pitchFamily="18" charset="0"/>
                            </a:rPr>
                            <m:t>−</m:t>
                          </m:r>
                          <m:r>
                            <a:rPr lang="en-GB" sz="3200" b="1" i="1" smtClean="0">
                              <a:latin typeface="Cambria Math" panose="02040503050406030204" pitchFamily="18" charset="0"/>
                            </a:rPr>
                            <m:t>𝟏</m:t>
                          </m:r>
                        </m:e>
                      </m:d>
                    </m:oMath>
                    <m:oMath xmlns:m="http://schemas.openxmlformats.org/officeDocument/2006/math">
                      <m:r>
                        <a:rPr lang="en-GB" sz="3200" b="1" i="1" smtClean="0">
                          <a:latin typeface="Cambria Math" panose="02040503050406030204" pitchFamily="18" charset="0"/>
                        </a:rPr>
                        <m:t>                 =</m:t>
                      </m:r>
                      <m:r>
                        <a:rPr lang="en-GB" sz="3200" b="1" i="1" smtClean="0">
                          <a:latin typeface="Cambria Math" panose="02040503050406030204" pitchFamily="18" charset="0"/>
                        </a:rPr>
                        <m:t>𝟐</m:t>
                      </m:r>
                      <m:d>
                        <m:dPr>
                          <m:ctrlPr>
                            <a:rPr lang="en-GB" sz="3200" b="1" i="1" smtClean="0">
                              <a:latin typeface="Cambria Math" panose="02040503050406030204" pitchFamily="18" charset="0"/>
                            </a:rPr>
                          </m:ctrlPr>
                        </m:dPr>
                        <m:e>
                          <m:r>
                            <a:rPr lang="en-GB" sz="3200" b="1" i="1" smtClean="0">
                              <a:latin typeface="Cambria Math" panose="02040503050406030204" pitchFamily="18" charset="0"/>
                            </a:rPr>
                            <m:t>𝟐</m:t>
                          </m:r>
                          <m:r>
                            <a:rPr lang="en-GB" sz="3200" b="1" i="1" smtClean="0">
                              <a:latin typeface="Cambria Math" panose="02040503050406030204" pitchFamily="18" charset="0"/>
                            </a:rPr>
                            <m:t>𝒙</m:t>
                          </m:r>
                          <m:r>
                            <a:rPr lang="en-GB" sz="3200" b="1" i="1" smtClean="0">
                              <a:latin typeface="Cambria Math" panose="02040503050406030204" pitchFamily="18" charset="0"/>
                            </a:rPr>
                            <m:t>+</m:t>
                          </m:r>
                          <m:r>
                            <a:rPr lang="en-GB" sz="3200" b="1" i="1" smtClean="0">
                              <a:latin typeface="Cambria Math" panose="02040503050406030204" pitchFamily="18" charset="0"/>
                            </a:rPr>
                            <m:t>𝟏</m:t>
                          </m:r>
                        </m:e>
                      </m:d>
                      <m:d>
                        <m:dPr>
                          <m:ctrlPr>
                            <a:rPr lang="en-GB" sz="3200" b="1" i="1" smtClean="0">
                              <a:latin typeface="Cambria Math" panose="02040503050406030204" pitchFamily="18" charset="0"/>
                            </a:rPr>
                          </m:ctrlPr>
                        </m:dPr>
                        <m:e>
                          <m:r>
                            <a:rPr lang="en-GB" sz="3200" b="1" i="1" smtClean="0">
                              <a:latin typeface="Cambria Math" panose="02040503050406030204" pitchFamily="18" charset="0"/>
                            </a:rPr>
                            <m:t>𝟐</m:t>
                          </m:r>
                          <m:r>
                            <a:rPr lang="en-GB" sz="3200" b="1" i="1" smtClean="0">
                              <a:latin typeface="Cambria Math" panose="02040503050406030204" pitchFamily="18" charset="0"/>
                            </a:rPr>
                            <m:t>𝒙</m:t>
                          </m:r>
                          <m:r>
                            <a:rPr lang="en-GB" sz="3200" b="1" i="1" smtClean="0">
                              <a:latin typeface="Cambria Math" panose="02040503050406030204" pitchFamily="18" charset="0"/>
                            </a:rPr>
                            <m:t>−</m:t>
                          </m:r>
                          <m:r>
                            <a:rPr lang="en-GB" sz="3200" b="1" i="1" smtClean="0">
                              <a:latin typeface="Cambria Math" panose="02040503050406030204" pitchFamily="18" charset="0"/>
                            </a:rPr>
                            <m:t>𝟏</m:t>
                          </m:r>
                        </m:e>
                      </m:d>
                    </m:oMath>
                  </m:oMathPara>
                </a14:m>
                <a:endParaRPr lang="en-GB" sz="3200" b="1" dirty="0"/>
              </a:p>
            </p:txBody>
          </p:sp>
        </mc:Choice>
        <mc:Fallback xmlns="">
          <p:sp>
            <p:nvSpPr>
              <p:cNvPr id="5" name="TextBox 4"/>
              <p:cNvSpPr txBox="1">
                <a:spLocks noRot="1" noChangeAspect="1" noMove="1" noResize="1" noEditPoints="1" noAdjustHandles="1" noChangeArrowheads="1" noChangeShapeType="1" noTextEdit="1"/>
              </p:cNvSpPr>
              <p:nvPr/>
            </p:nvSpPr>
            <p:spPr>
              <a:xfrm>
                <a:off x="749102" y="1052736"/>
                <a:ext cx="6467313" cy="1140633"/>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704338" y="2635961"/>
                <a:ext cx="6467313" cy="114063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𝑥</m:t>
                          </m:r>
                        </m:e>
                        <m:sup>
                          <m:r>
                            <a:rPr lang="en-GB" sz="3200" b="0" i="1" smtClean="0">
                              <a:latin typeface="Cambria Math" panose="02040503050406030204" pitchFamily="18" charset="0"/>
                            </a:rPr>
                            <m:t>4</m:t>
                          </m:r>
                        </m:sup>
                      </m:sSup>
                      <m:r>
                        <a:rPr lang="en-GB" sz="3200" b="0" i="1" smtClean="0">
                          <a:latin typeface="Cambria Math" panose="02040503050406030204" pitchFamily="18" charset="0"/>
                        </a:rPr>
                        <m:t>−</m:t>
                      </m:r>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𝑥</m:t>
                          </m:r>
                        </m:e>
                        <m:sup>
                          <m:r>
                            <a:rPr lang="en-GB" sz="3200" b="0" i="1" smtClean="0">
                              <a:latin typeface="Cambria Math" panose="02040503050406030204" pitchFamily="18" charset="0"/>
                            </a:rPr>
                            <m:t>3</m:t>
                          </m:r>
                        </m:sup>
                      </m:sSup>
                      <m:r>
                        <a:rPr lang="en-GB" sz="3200" b="0" i="1" smtClean="0">
                          <a:latin typeface="Cambria Math" panose="02040503050406030204" pitchFamily="18" charset="0"/>
                        </a:rPr>
                        <m:t>−6</m:t>
                      </m:r>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𝑥</m:t>
                          </m:r>
                        </m:e>
                        <m:sup>
                          <m:r>
                            <a:rPr lang="en-GB" sz="3200" b="0" i="1" smtClean="0">
                              <a:latin typeface="Cambria Math" panose="02040503050406030204" pitchFamily="18" charset="0"/>
                            </a:rPr>
                            <m:t>2</m:t>
                          </m:r>
                        </m:sup>
                      </m:sSup>
                      <m:r>
                        <a:rPr lang="en-GB" sz="3200" b="1" i="1" smtClean="0">
                          <a:latin typeface="Cambria Math" panose="02040503050406030204" pitchFamily="18" charset="0"/>
                        </a:rPr>
                        <m:t>=</m:t>
                      </m:r>
                      <m:sSup>
                        <m:sSupPr>
                          <m:ctrlPr>
                            <a:rPr lang="en-GB" sz="3200" b="1" i="1" smtClean="0">
                              <a:latin typeface="Cambria Math" panose="02040503050406030204" pitchFamily="18" charset="0"/>
                            </a:rPr>
                          </m:ctrlPr>
                        </m:sSupPr>
                        <m:e>
                          <m:r>
                            <a:rPr lang="en-GB" sz="3200" b="1" i="1" smtClean="0">
                              <a:latin typeface="Cambria Math" panose="02040503050406030204" pitchFamily="18" charset="0"/>
                            </a:rPr>
                            <m:t>𝒙</m:t>
                          </m:r>
                        </m:e>
                        <m:sup>
                          <m:r>
                            <a:rPr lang="en-GB" sz="3200" b="1" i="1" smtClean="0">
                              <a:latin typeface="Cambria Math" panose="02040503050406030204" pitchFamily="18" charset="0"/>
                            </a:rPr>
                            <m:t>𝟐</m:t>
                          </m:r>
                        </m:sup>
                      </m:sSup>
                      <m:d>
                        <m:dPr>
                          <m:ctrlPr>
                            <a:rPr lang="en-GB" sz="3200" b="1" i="1" smtClean="0">
                              <a:latin typeface="Cambria Math" panose="02040503050406030204" pitchFamily="18" charset="0"/>
                            </a:rPr>
                          </m:ctrlPr>
                        </m:dPr>
                        <m:e>
                          <m:sSup>
                            <m:sSupPr>
                              <m:ctrlPr>
                                <a:rPr lang="en-GB" sz="3200" b="1" i="1" smtClean="0">
                                  <a:latin typeface="Cambria Math" panose="02040503050406030204" pitchFamily="18" charset="0"/>
                                </a:rPr>
                              </m:ctrlPr>
                            </m:sSupPr>
                            <m:e>
                              <m:r>
                                <a:rPr lang="en-GB" sz="3200" b="1" i="1" smtClean="0">
                                  <a:latin typeface="Cambria Math" panose="02040503050406030204" pitchFamily="18" charset="0"/>
                                </a:rPr>
                                <m:t>𝒙</m:t>
                              </m:r>
                            </m:e>
                            <m:sup>
                              <m:r>
                                <a:rPr lang="en-GB" sz="3200" b="1" i="1" smtClean="0">
                                  <a:latin typeface="Cambria Math" panose="02040503050406030204" pitchFamily="18" charset="0"/>
                                </a:rPr>
                                <m:t>𝟐</m:t>
                              </m:r>
                            </m:sup>
                          </m:sSup>
                          <m:r>
                            <a:rPr lang="en-GB" sz="3200" b="1" i="1" smtClean="0">
                              <a:latin typeface="Cambria Math" panose="02040503050406030204" pitchFamily="18" charset="0"/>
                            </a:rPr>
                            <m:t>−</m:t>
                          </m:r>
                          <m:r>
                            <a:rPr lang="en-GB" sz="3200" b="1" i="1" smtClean="0">
                              <a:latin typeface="Cambria Math" panose="02040503050406030204" pitchFamily="18" charset="0"/>
                            </a:rPr>
                            <m:t>𝒙</m:t>
                          </m:r>
                          <m:r>
                            <a:rPr lang="en-GB" sz="3200" b="1" i="1" smtClean="0">
                              <a:latin typeface="Cambria Math" panose="02040503050406030204" pitchFamily="18" charset="0"/>
                            </a:rPr>
                            <m:t>−</m:t>
                          </m:r>
                          <m:r>
                            <a:rPr lang="en-GB" sz="3200" b="1" i="1" smtClean="0">
                              <a:latin typeface="Cambria Math" panose="02040503050406030204" pitchFamily="18" charset="0"/>
                            </a:rPr>
                            <m:t>𝟔</m:t>
                          </m:r>
                        </m:e>
                      </m:d>
                    </m:oMath>
                    <m:oMath xmlns:m="http://schemas.openxmlformats.org/officeDocument/2006/math">
                      <m:r>
                        <a:rPr lang="en-GB" sz="3200" b="1" i="1" smtClean="0">
                          <a:latin typeface="Cambria Math" panose="02040503050406030204" pitchFamily="18" charset="0"/>
                        </a:rPr>
                        <m:t>                             =</m:t>
                      </m:r>
                      <m:r>
                        <a:rPr lang="en-GB" sz="3200" b="1" i="1" smtClean="0">
                          <a:latin typeface="Cambria Math" panose="02040503050406030204" pitchFamily="18" charset="0"/>
                        </a:rPr>
                        <m:t>𝒙</m:t>
                      </m:r>
                      <m:d>
                        <m:dPr>
                          <m:ctrlPr>
                            <a:rPr lang="en-GB" sz="3200" b="1" i="1" smtClean="0">
                              <a:latin typeface="Cambria Math" panose="02040503050406030204" pitchFamily="18" charset="0"/>
                            </a:rPr>
                          </m:ctrlPr>
                        </m:dPr>
                        <m:e>
                          <m:r>
                            <a:rPr lang="en-GB" sz="3200" b="1" i="1" smtClean="0">
                              <a:latin typeface="Cambria Math" panose="02040503050406030204" pitchFamily="18" charset="0"/>
                            </a:rPr>
                            <m:t>𝒙</m:t>
                          </m:r>
                          <m:r>
                            <a:rPr lang="en-GB" sz="3200" b="1" i="1" smtClean="0">
                              <a:latin typeface="Cambria Math" panose="02040503050406030204" pitchFamily="18" charset="0"/>
                            </a:rPr>
                            <m:t>+</m:t>
                          </m:r>
                          <m:r>
                            <a:rPr lang="en-GB" sz="3200" b="1" i="1" smtClean="0">
                              <a:latin typeface="Cambria Math" panose="02040503050406030204" pitchFamily="18" charset="0"/>
                            </a:rPr>
                            <m:t>𝟐</m:t>
                          </m:r>
                        </m:e>
                      </m:d>
                      <m:d>
                        <m:dPr>
                          <m:ctrlPr>
                            <a:rPr lang="en-GB" sz="3200" b="1" i="1" smtClean="0">
                              <a:latin typeface="Cambria Math" panose="02040503050406030204" pitchFamily="18" charset="0"/>
                            </a:rPr>
                          </m:ctrlPr>
                        </m:dPr>
                        <m:e>
                          <m:r>
                            <a:rPr lang="en-GB" sz="3200" b="1" i="1" smtClean="0">
                              <a:latin typeface="Cambria Math" panose="02040503050406030204" pitchFamily="18" charset="0"/>
                            </a:rPr>
                            <m:t>𝒙</m:t>
                          </m:r>
                          <m:r>
                            <a:rPr lang="en-GB" sz="3200" b="1" i="1" smtClean="0">
                              <a:latin typeface="Cambria Math" panose="02040503050406030204" pitchFamily="18" charset="0"/>
                            </a:rPr>
                            <m:t>−</m:t>
                          </m:r>
                          <m:r>
                            <a:rPr lang="en-GB" sz="3200" b="1" i="1" smtClean="0">
                              <a:latin typeface="Cambria Math" panose="02040503050406030204" pitchFamily="18" charset="0"/>
                            </a:rPr>
                            <m:t>𝟑</m:t>
                          </m:r>
                        </m:e>
                      </m:d>
                    </m:oMath>
                  </m:oMathPara>
                </a14:m>
                <a:endParaRPr lang="en-GB" sz="3200" b="1" dirty="0"/>
              </a:p>
            </p:txBody>
          </p:sp>
        </mc:Choice>
        <mc:Fallback xmlns="">
          <p:sp>
            <p:nvSpPr>
              <p:cNvPr id="6" name="TextBox 5"/>
              <p:cNvSpPr txBox="1">
                <a:spLocks noRot="1" noChangeAspect="1" noMove="1" noResize="1" noEditPoints="1" noAdjustHandles="1" noChangeArrowheads="1" noChangeShapeType="1" noTextEdit="1"/>
              </p:cNvSpPr>
              <p:nvPr/>
            </p:nvSpPr>
            <p:spPr>
              <a:xfrm>
                <a:off x="704338" y="2635961"/>
                <a:ext cx="6467313" cy="1140633"/>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704338" y="4149080"/>
                <a:ext cx="6467313" cy="1204048"/>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𝑥</m:t>
                          </m:r>
                        </m:e>
                        <m:sup>
                          <m:r>
                            <a:rPr lang="en-GB" sz="3200" b="0" i="1" smtClean="0">
                              <a:latin typeface="Cambria Math" panose="02040503050406030204" pitchFamily="18" charset="0"/>
                            </a:rPr>
                            <m:t>4</m:t>
                          </m:r>
                        </m:sup>
                      </m:sSup>
                      <m:r>
                        <a:rPr lang="en-GB" sz="3200" b="0" i="1" smtClean="0">
                          <a:latin typeface="Cambria Math" panose="02040503050406030204" pitchFamily="18" charset="0"/>
                        </a:rPr>
                        <m:t>−1</m:t>
                      </m:r>
                      <m:r>
                        <a:rPr lang="en-GB" sz="3200" b="1" i="1" smtClean="0">
                          <a:latin typeface="Cambria Math" panose="02040503050406030204" pitchFamily="18" charset="0"/>
                        </a:rPr>
                        <m:t>=</m:t>
                      </m:r>
                      <m:d>
                        <m:dPr>
                          <m:ctrlPr>
                            <a:rPr lang="en-GB" sz="3200" b="1" i="1" smtClean="0">
                              <a:latin typeface="Cambria Math" panose="02040503050406030204" pitchFamily="18" charset="0"/>
                            </a:rPr>
                          </m:ctrlPr>
                        </m:dPr>
                        <m:e>
                          <m:sSup>
                            <m:sSupPr>
                              <m:ctrlPr>
                                <a:rPr lang="en-GB" sz="3200" b="1" i="1" smtClean="0">
                                  <a:latin typeface="Cambria Math" panose="02040503050406030204" pitchFamily="18" charset="0"/>
                                </a:rPr>
                              </m:ctrlPr>
                            </m:sSupPr>
                            <m:e>
                              <m:r>
                                <a:rPr lang="en-GB" sz="3200" b="1" i="1" smtClean="0">
                                  <a:latin typeface="Cambria Math" panose="02040503050406030204" pitchFamily="18" charset="0"/>
                                </a:rPr>
                                <m:t>𝒙</m:t>
                              </m:r>
                            </m:e>
                            <m:sup>
                              <m:r>
                                <a:rPr lang="en-GB" sz="3200" b="1" i="1" smtClean="0">
                                  <a:latin typeface="Cambria Math" panose="02040503050406030204" pitchFamily="18" charset="0"/>
                                </a:rPr>
                                <m:t>𝟐</m:t>
                              </m:r>
                            </m:sup>
                          </m:sSup>
                          <m:r>
                            <a:rPr lang="en-GB" sz="3200" b="1" i="1" smtClean="0">
                              <a:latin typeface="Cambria Math" panose="02040503050406030204" pitchFamily="18" charset="0"/>
                            </a:rPr>
                            <m:t>+</m:t>
                          </m:r>
                          <m:r>
                            <a:rPr lang="en-GB" sz="3200" b="1" i="1" smtClean="0">
                              <a:latin typeface="Cambria Math" panose="02040503050406030204" pitchFamily="18" charset="0"/>
                            </a:rPr>
                            <m:t>𝟏</m:t>
                          </m:r>
                        </m:e>
                      </m:d>
                      <m:d>
                        <m:dPr>
                          <m:ctrlPr>
                            <a:rPr lang="en-GB" sz="3200" b="1" i="1" smtClean="0">
                              <a:latin typeface="Cambria Math" panose="02040503050406030204" pitchFamily="18" charset="0"/>
                            </a:rPr>
                          </m:ctrlPr>
                        </m:dPr>
                        <m:e>
                          <m:sSup>
                            <m:sSupPr>
                              <m:ctrlPr>
                                <a:rPr lang="en-GB" sz="3200" b="1" i="1" smtClean="0">
                                  <a:latin typeface="Cambria Math" panose="02040503050406030204" pitchFamily="18" charset="0"/>
                                </a:rPr>
                              </m:ctrlPr>
                            </m:sSupPr>
                            <m:e>
                              <m:r>
                                <a:rPr lang="en-GB" sz="3200" b="1" i="1" smtClean="0">
                                  <a:latin typeface="Cambria Math" panose="02040503050406030204" pitchFamily="18" charset="0"/>
                                </a:rPr>
                                <m:t>𝒙</m:t>
                              </m:r>
                            </m:e>
                            <m:sup>
                              <m:r>
                                <a:rPr lang="en-GB" sz="3200" b="1" i="1" smtClean="0">
                                  <a:latin typeface="Cambria Math" panose="02040503050406030204" pitchFamily="18" charset="0"/>
                                </a:rPr>
                                <m:t>𝟐</m:t>
                              </m:r>
                            </m:sup>
                          </m:sSup>
                          <m:r>
                            <a:rPr lang="en-GB" sz="3200" b="1" i="1" smtClean="0">
                              <a:latin typeface="Cambria Math" panose="02040503050406030204" pitchFamily="18" charset="0"/>
                            </a:rPr>
                            <m:t>−</m:t>
                          </m:r>
                          <m:r>
                            <a:rPr lang="en-GB" sz="3200" b="1" i="1" smtClean="0">
                              <a:latin typeface="Cambria Math" panose="02040503050406030204" pitchFamily="18" charset="0"/>
                            </a:rPr>
                            <m:t>𝟏</m:t>
                          </m:r>
                        </m:e>
                      </m:d>
                    </m:oMath>
                    <m:oMath xmlns:m="http://schemas.openxmlformats.org/officeDocument/2006/math">
                      <m:r>
                        <a:rPr lang="en-GB" sz="3200" b="1" i="1" smtClean="0">
                          <a:latin typeface="Cambria Math" panose="02040503050406030204" pitchFamily="18" charset="0"/>
                        </a:rPr>
                        <m:t>              =</m:t>
                      </m:r>
                      <m:d>
                        <m:dPr>
                          <m:ctrlPr>
                            <a:rPr lang="en-GB" sz="3200" b="1" i="1" smtClean="0">
                              <a:latin typeface="Cambria Math" panose="02040503050406030204" pitchFamily="18" charset="0"/>
                            </a:rPr>
                          </m:ctrlPr>
                        </m:dPr>
                        <m:e>
                          <m:sSup>
                            <m:sSupPr>
                              <m:ctrlPr>
                                <a:rPr lang="en-GB" sz="3200" b="1" i="1" smtClean="0">
                                  <a:latin typeface="Cambria Math" panose="02040503050406030204" pitchFamily="18" charset="0"/>
                                </a:rPr>
                              </m:ctrlPr>
                            </m:sSupPr>
                            <m:e>
                              <m:r>
                                <a:rPr lang="en-GB" sz="3200" b="1" i="1" smtClean="0">
                                  <a:latin typeface="Cambria Math" panose="02040503050406030204" pitchFamily="18" charset="0"/>
                                </a:rPr>
                                <m:t>𝒙</m:t>
                              </m:r>
                            </m:e>
                            <m:sup>
                              <m:r>
                                <a:rPr lang="en-GB" sz="3200" b="1" i="1" smtClean="0">
                                  <a:latin typeface="Cambria Math" panose="02040503050406030204" pitchFamily="18" charset="0"/>
                                </a:rPr>
                                <m:t>𝟐</m:t>
                              </m:r>
                            </m:sup>
                          </m:sSup>
                          <m:r>
                            <a:rPr lang="en-GB" sz="3200" b="1" i="1" smtClean="0">
                              <a:latin typeface="Cambria Math" panose="02040503050406030204" pitchFamily="18" charset="0"/>
                            </a:rPr>
                            <m:t>+</m:t>
                          </m:r>
                          <m:r>
                            <a:rPr lang="en-GB" sz="3200" b="1" i="1" smtClean="0">
                              <a:latin typeface="Cambria Math" panose="02040503050406030204" pitchFamily="18" charset="0"/>
                            </a:rPr>
                            <m:t>𝟏</m:t>
                          </m:r>
                        </m:e>
                      </m:d>
                      <m:d>
                        <m:dPr>
                          <m:ctrlPr>
                            <a:rPr lang="en-GB" sz="3200" b="1" i="1" smtClean="0">
                              <a:latin typeface="Cambria Math" panose="02040503050406030204" pitchFamily="18" charset="0"/>
                            </a:rPr>
                          </m:ctrlPr>
                        </m:dPr>
                        <m:e>
                          <m:r>
                            <a:rPr lang="en-GB" sz="3200" b="1" i="1" smtClean="0">
                              <a:latin typeface="Cambria Math" panose="02040503050406030204" pitchFamily="18" charset="0"/>
                            </a:rPr>
                            <m:t>𝒙</m:t>
                          </m:r>
                          <m:r>
                            <a:rPr lang="en-GB" sz="3200" b="1" i="1" smtClean="0">
                              <a:latin typeface="Cambria Math" panose="02040503050406030204" pitchFamily="18" charset="0"/>
                            </a:rPr>
                            <m:t>+</m:t>
                          </m:r>
                          <m:r>
                            <a:rPr lang="en-GB" sz="3200" b="1" i="1" smtClean="0">
                              <a:latin typeface="Cambria Math" panose="02040503050406030204" pitchFamily="18" charset="0"/>
                            </a:rPr>
                            <m:t>𝟏</m:t>
                          </m:r>
                        </m:e>
                      </m:d>
                      <m:d>
                        <m:dPr>
                          <m:ctrlPr>
                            <a:rPr lang="en-GB" sz="3200" b="1" i="1" smtClean="0">
                              <a:latin typeface="Cambria Math" panose="02040503050406030204" pitchFamily="18" charset="0"/>
                            </a:rPr>
                          </m:ctrlPr>
                        </m:dPr>
                        <m:e>
                          <m:r>
                            <a:rPr lang="en-GB" sz="3200" b="1" i="1" smtClean="0">
                              <a:latin typeface="Cambria Math" panose="02040503050406030204" pitchFamily="18" charset="0"/>
                            </a:rPr>
                            <m:t>𝒙</m:t>
                          </m:r>
                          <m:r>
                            <a:rPr lang="en-GB" sz="3200" b="1" i="1" smtClean="0">
                              <a:latin typeface="Cambria Math" panose="02040503050406030204" pitchFamily="18" charset="0"/>
                            </a:rPr>
                            <m:t>−</m:t>
                          </m:r>
                          <m:r>
                            <a:rPr lang="en-GB" sz="3200" b="1" i="1" smtClean="0">
                              <a:latin typeface="Cambria Math" panose="02040503050406030204" pitchFamily="18" charset="0"/>
                            </a:rPr>
                            <m:t>𝟏</m:t>
                          </m:r>
                        </m:e>
                      </m:d>
                    </m:oMath>
                  </m:oMathPara>
                </a14:m>
                <a:endParaRPr lang="en-GB" sz="3200" b="1" dirty="0"/>
              </a:p>
            </p:txBody>
          </p:sp>
        </mc:Choice>
        <mc:Fallback xmlns="">
          <p:sp>
            <p:nvSpPr>
              <p:cNvPr id="7" name="TextBox 6"/>
              <p:cNvSpPr txBox="1">
                <a:spLocks noRot="1" noChangeAspect="1" noMove="1" noResize="1" noEditPoints="1" noAdjustHandles="1" noChangeArrowheads="1" noChangeShapeType="1" noTextEdit="1"/>
              </p:cNvSpPr>
              <p:nvPr/>
            </p:nvSpPr>
            <p:spPr>
              <a:xfrm>
                <a:off x="704338" y="4149080"/>
                <a:ext cx="6467313" cy="1204048"/>
              </a:xfrm>
              <a:prstGeom prst="rect">
                <a:avLst/>
              </a:prstGeom>
              <a:blipFill>
                <a:blip r:embed="rId4"/>
                <a:stretch>
                  <a:fillRect/>
                </a:stretch>
              </a:blipFill>
            </p:spPr>
            <p:txBody>
              <a:bodyPr/>
              <a:lstStyle/>
              <a:p>
                <a:r>
                  <a:rPr lang="en-GB">
                    <a:noFill/>
                  </a:rPr>
                  <a:t> </a:t>
                </a:r>
              </a:p>
            </p:txBody>
          </p:sp>
        </mc:Fallback>
      </mc:AlternateContent>
      <p:sp>
        <p:nvSpPr>
          <p:cNvPr id="8" name="TextBox 7"/>
          <p:cNvSpPr txBox="1"/>
          <p:nvPr/>
        </p:nvSpPr>
        <p:spPr>
          <a:xfrm>
            <a:off x="4154810" y="5401764"/>
            <a:ext cx="3528392"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Note: </a:t>
            </a:r>
            <a:r>
              <a:rPr lang="en-GB" dirty="0"/>
              <a:t>It is not possible to factorise the ‘sum of two squares’.</a:t>
            </a:r>
          </a:p>
        </p:txBody>
      </p:sp>
      <p:sp>
        <p:nvSpPr>
          <p:cNvPr id="9" name="Rectangle 8"/>
          <p:cNvSpPr/>
          <p:nvPr/>
        </p:nvSpPr>
        <p:spPr>
          <a:xfrm>
            <a:off x="2688082" y="1102298"/>
            <a:ext cx="4531868" cy="10884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3746698" y="2627669"/>
            <a:ext cx="4531868" cy="10884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2477166" y="4103762"/>
            <a:ext cx="5695283" cy="199223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243012" y="1114998"/>
            <a:ext cx="360040" cy="45980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13" name="Rectangle 12"/>
          <p:cNvSpPr/>
          <p:nvPr/>
        </p:nvSpPr>
        <p:spPr>
          <a:xfrm>
            <a:off x="243012" y="2746475"/>
            <a:ext cx="360040" cy="45980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sp>
        <p:nvSpPr>
          <p:cNvPr id="14" name="Rectangle 13"/>
          <p:cNvSpPr/>
          <p:nvPr/>
        </p:nvSpPr>
        <p:spPr>
          <a:xfrm>
            <a:off x="243012" y="4157216"/>
            <a:ext cx="360040" cy="45980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3</a:t>
            </a:r>
          </a:p>
        </p:txBody>
      </p:sp>
    </p:spTree>
    <p:extLst>
      <p:ext uri="{BB962C8B-B14F-4D97-AF65-F5344CB8AC3E}">
        <p14:creationId xmlns:p14="http://schemas.microsoft.com/office/powerpoint/2010/main" val="361703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9" grpId="0" animBg="1"/>
      <p:bldP spid="10"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rot="20965205">
            <a:off x="1173172" y="2691163"/>
            <a:ext cx="6192688" cy="1200329"/>
          </a:xfrm>
          <a:prstGeom prst="rect">
            <a:avLst/>
          </a:prstGeom>
          <a:noFill/>
        </p:spPr>
        <p:txBody>
          <a:bodyPr wrap="square" rtlCol="0">
            <a:spAutoFit/>
          </a:bodyPr>
          <a:lstStyle/>
          <a:p>
            <a:pPr algn="ctr"/>
            <a:r>
              <a:rPr lang="en-GB" sz="4400" b="1" dirty="0"/>
              <a:t>That’s it for higher level</a:t>
            </a:r>
          </a:p>
          <a:p>
            <a:pPr algn="ctr"/>
            <a:r>
              <a:rPr lang="en-GB" sz="2800" dirty="0"/>
              <a:t>Extension stuff beyond this point!</a:t>
            </a:r>
          </a:p>
        </p:txBody>
      </p:sp>
    </p:spTree>
    <p:extLst>
      <p:ext uri="{BB962C8B-B14F-4D97-AF65-F5344CB8AC3E}">
        <p14:creationId xmlns:p14="http://schemas.microsoft.com/office/powerpoint/2010/main" val="37503143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mc:AlternateContent xmlns:mc="http://schemas.openxmlformats.org/markup-compatibility/2006" xmlns:a14="http://schemas.microsoft.com/office/drawing/2010/main">
          <mc:Choice Requires="a14">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b="1" dirty="0"/>
                    <a:t>RECAP</a:t>
                  </a:r>
                  <a:r>
                    <a:rPr lang="en-GB" sz="3200" dirty="0"/>
                    <a:t> :: </a:t>
                  </a:r>
                  <a14:m>
                    <m:oMath xmlns:m="http://schemas.openxmlformats.org/officeDocument/2006/math">
                      <m:r>
                        <a:rPr lang="en-GB" sz="3200" b="0" i="1" smtClean="0">
                          <a:latin typeface="Cambria Math" panose="02040503050406030204" pitchFamily="18" charset="0"/>
                        </a:rPr>
                        <m:t>𝑎</m:t>
                      </m:r>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𝑥</m:t>
                          </m:r>
                        </m:e>
                        <m:sup>
                          <m:r>
                            <a:rPr lang="en-GB" sz="3200" b="0" i="1" smtClean="0">
                              <a:latin typeface="Cambria Math" panose="02040503050406030204" pitchFamily="18" charset="0"/>
                            </a:rPr>
                            <m:t>2</m:t>
                          </m:r>
                        </m:sup>
                      </m:sSup>
                      <m:r>
                        <a:rPr lang="en-GB" sz="3200" b="0" i="1" smtClean="0">
                          <a:latin typeface="Cambria Math" panose="02040503050406030204" pitchFamily="18" charset="0"/>
                        </a:rPr>
                        <m:t>+</m:t>
                      </m:r>
                      <m:r>
                        <a:rPr lang="en-GB" sz="3200" b="0" i="1" smtClean="0">
                          <a:latin typeface="Cambria Math" panose="02040503050406030204" pitchFamily="18" charset="0"/>
                        </a:rPr>
                        <m:t>𝑏𝑥</m:t>
                      </m:r>
                      <m:r>
                        <a:rPr lang="en-GB" sz="3200" b="0" i="1" smtClean="0">
                          <a:latin typeface="Cambria Math" panose="02040503050406030204" pitchFamily="18" charset="0"/>
                        </a:rPr>
                        <m:t>+</m:t>
                      </m:r>
                      <m:r>
                        <a:rPr lang="en-GB" sz="3200" b="0" i="1" smtClean="0">
                          <a:latin typeface="Cambria Math" panose="02040503050406030204" pitchFamily="18" charset="0"/>
                        </a:rPr>
                        <m:t>𝑐</m:t>
                      </m:r>
                    </m:oMath>
                  </a14:m>
                  <a:endParaRPr lang="en-GB" sz="3200" dirty="0"/>
                </a:p>
              </p:txBody>
            </p:sp>
          </mc:Choice>
          <mc:Fallback xmlns="">
            <p:sp>
              <p:nvSpPr>
                <p:cNvPr id="3" name="TextBox 32"/>
                <p:cNvSpPr txBox="1">
                  <a:spLocks noRot="1" noChangeAspect="1" noMove="1" noResize="1" noEditPoints="1" noAdjustHandles="1" noChangeArrowheads="1" noChangeShapeType="1" noTextEdit="1"/>
                </p:cNvSpPr>
                <p:nvPr/>
              </p:nvSpPr>
              <p:spPr>
                <a:xfrm>
                  <a:off x="0" y="13335"/>
                  <a:ext cx="9144000" cy="599127"/>
                </a:xfrm>
                <a:prstGeom prst="rect">
                  <a:avLst/>
                </a:prstGeom>
                <a:blipFill rotWithShape="0">
                  <a:blip r:embed="rId2"/>
                  <a:stretch>
                    <a:fillRect t="-12245" b="-31633"/>
                  </a:stretch>
                </a:blipFill>
                <a:ln>
                  <a:noFill/>
                </a:ln>
              </p:spPr>
              <p:txBody>
                <a:bodyPr/>
                <a:lstStyle/>
                <a:p>
                  <a:r>
                    <a:rPr lang="en-GB">
                      <a:noFill/>
                    </a:rPr>
                    <a:t> </a:t>
                  </a:r>
                </a:p>
              </p:txBody>
            </p:sp>
          </mc:Fallback>
        </mc:AlternateContent>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4571428" y="1629898"/>
                <a:ext cx="4176464" cy="156972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3</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+10</m:t>
                      </m:r>
                      <m:r>
                        <a:rPr lang="en-GB" sz="2400" b="0" i="1" smtClean="0">
                          <a:latin typeface="Cambria Math" panose="02040503050406030204" pitchFamily="18" charset="0"/>
                        </a:rPr>
                        <m:t>𝑥</m:t>
                      </m:r>
                      <m:r>
                        <a:rPr lang="en-GB" sz="2400" b="0" i="1" smtClean="0">
                          <a:latin typeface="Cambria Math" panose="02040503050406030204" pitchFamily="18" charset="0"/>
                        </a:rPr>
                        <m:t>−8</m:t>
                      </m:r>
                    </m:oMath>
                    <m:oMath xmlns:m="http://schemas.openxmlformats.org/officeDocument/2006/math">
                      <m:r>
                        <a:rPr lang="en-GB" sz="2400" b="0" i="1" smtClean="0">
                          <a:latin typeface="Cambria Math" panose="02040503050406030204" pitchFamily="18" charset="0"/>
                        </a:rPr>
                        <m:t>=3</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+12</m:t>
                      </m:r>
                      <m:r>
                        <a:rPr lang="en-GB" sz="2400" b="0" i="1" smtClean="0">
                          <a:latin typeface="Cambria Math" panose="02040503050406030204" pitchFamily="18" charset="0"/>
                        </a:rPr>
                        <m:t>𝑥</m:t>
                      </m:r>
                      <m:r>
                        <a:rPr lang="en-GB" sz="2400" b="0" i="1" smtClean="0">
                          <a:latin typeface="Cambria Math" panose="02040503050406030204" pitchFamily="18" charset="0"/>
                        </a:rPr>
                        <m:t>−2</m:t>
                      </m:r>
                      <m:r>
                        <a:rPr lang="en-GB" sz="2400" b="0" i="1" smtClean="0">
                          <a:latin typeface="Cambria Math" panose="02040503050406030204" pitchFamily="18" charset="0"/>
                        </a:rPr>
                        <m:t>𝑥</m:t>
                      </m:r>
                      <m:r>
                        <a:rPr lang="en-GB" sz="2400" b="0" i="1" smtClean="0">
                          <a:latin typeface="Cambria Math" panose="02040503050406030204" pitchFamily="18" charset="0"/>
                        </a:rPr>
                        <m:t>−8</m:t>
                      </m:r>
                    </m:oMath>
                    <m:oMath xmlns:m="http://schemas.openxmlformats.org/officeDocument/2006/math">
                      <m:r>
                        <a:rPr lang="en-GB" sz="2400" b="0" i="1" smtClean="0">
                          <a:latin typeface="Cambria Math" panose="02040503050406030204" pitchFamily="18" charset="0"/>
                        </a:rPr>
                        <m:t>=3</m:t>
                      </m:r>
                      <m:r>
                        <a:rPr lang="en-GB" sz="2400" b="0" i="1" smtClean="0">
                          <a:latin typeface="Cambria Math" panose="02040503050406030204" pitchFamily="18" charset="0"/>
                        </a:rPr>
                        <m:t>𝑥</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r>
                            <a:rPr lang="en-GB" sz="2400" b="0" i="1" smtClean="0">
                              <a:latin typeface="Cambria Math" panose="02040503050406030204" pitchFamily="18" charset="0"/>
                            </a:rPr>
                            <m:t>+4</m:t>
                          </m:r>
                        </m:e>
                      </m:d>
                      <m:r>
                        <a:rPr lang="en-GB" sz="2400" b="0" i="1" smtClean="0">
                          <a:latin typeface="Cambria Math" panose="02040503050406030204" pitchFamily="18" charset="0"/>
                        </a:rPr>
                        <m:t>−2</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r>
                            <a:rPr lang="en-GB" sz="2400" b="0" i="1" smtClean="0">
                              <a:latin typeface="Cambria Math" panose="02040503050406030204" pitchFamily="18" charset="0"/>
                            </a:rPr>
                            <m:t>+4</m:t>
                          </m:r>
                        </m:e>
                      </m:d>
                    </m:oMath>
                    <m:oMath xmlns:m="http://schemas.openxmlformats.org/officeDocument/2006/math">
                      <m:r>
                        <a:rPr lang="en-GB" sz="2400" b="0" i="1" smtClean="0">
                          <a:latin typeface="Cambria Math" panose="02040503050406030204" pitchFamily="18" charset="0"/>
                        </a:rPr>
                        <m:t>=(3</m:t>
                      </m:r>
                      <m:r>
                        <a:rPr lang="en-GB" sz="2400" b="0" i="1" smtClean="0">
                          <a:latin typeface="Cambria Math" panose="02040503050406030204" pitchFamily="18" charset="0"/>
                        </a:rPr>
                        <m:t>𝑥</m:t>
                      </m:r>
                      <m:r>
                        <a:rPr lang="en-GB" sz="2400" b="0" i="1" smtClean="0">
                          <a:latin typeface="Cambria Math" panose="02040503050406030204" pitchFamily="18" charset="0"/>
                        </a:rPr>
                        <m:t>−2)(</m:t>
                      </m:r>
                      <m:r>
                        <a:rPr lang="en-GB" sz="2400" b="0" i="1" smtClean="0">
                          <a:latin typeface="Cambria Math" panose="02040503050406030204" pitchFamily="18" charset="0"/>
                        </a:rPr>
                        <m:t>𝑥</m:t>
                      </m:r>
                      <m:r>
                        <a:rPr lang="en-GB" sz="2400" b="0" i="1" smtClean="0">
                          <a:latin typeface="Cambria Math" panose="02040503050406030204" pitchFamily="18" charset="0"/>
                        </a:rPr>
                        <m:t>+4)</m:t>
                      </m:r>
                    </m:oMath>
                  </m:oMathPara>
                </a14:m>
                <a:br>
                  <a:rPr lang="en-GB" sz="2400" b="0" i="1" dirty="0">
                    <a:latin typeface="Cambria Math" panose="02040503050406030204" pitchFamily="18" charset="0"/>
                  </a:rPr>
                </a:br>
                <a:endParaRPr lang="en-GB"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4571428" y="1629898"/>
                <a:ext cx="4176464" cy="1569725"/>
              </a:xfrm>
              <a:prstGeom prst="rect">
                <a:avLst/>
              </a:prstGeom>
              <a:blipFill rotWithShape="0">
                <a:blip r:embed="rId3"/>
                <a:stretch>
                  <a:fillRect b="-5039"/>
                </a:stretch>
              </a:blipFill>
            </p:spPr>
            <p:txBody>
              <a:bodyPr/>
              <a:lstStyle/>
              <a:p>
                <a:r>
                  <a:rPr lang="en-GB">
                    <a:noFill/>
                  </a:rPr>
                  <a:t> </a:t>
                </a:r>
              </a:p>
            </p:txBody>
          </p:sp>
        </mc:Fallback>
      </mc:AlternateContent>
      <p:sp>
        <p:nvSpPr>
          <p:cNvPr id="6" name="TextBox 5"/>
          <p:cNvSpPr txBox="1"/>
          <p:nvPr/>
        </p:nvSpPr>
        <p:spPr>
          <a:xfrm>
            <a:off x="347417" y="1125842"/>
            <a:ext cx="360040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b="1" dirty="0"/>
              <a:t>Method A</a:t>
            </a:r>
            <a:r>
              <a:rPr lang="en-GB" dirty="0"/>
              <a:t>: Guessing the brackets</a:t>
            </a:r>
          </a:p>
        </p:txBody>
      </p:sp>
      <p:sp>
        <p:nvSpPr>
          <p:cNvPr id="7" name="TextBox 6"/>
          <p:cNvSpPr txBox="1"/>
          <p:nvPr/>
        </p:nvSpPr>
        <p:spPr>
          <a:xfrm>
            <a:off x="4571427" y="1125842"/>
            <a:ext cx="3744987"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b="1" dirty="0"/>
              <a:t>Method B</a:t>
            </a:r>
            <a:r>
              <a:rPr lang="en-GB" dirty="0"/>
              <a:t>: Splitting the middle term</a:t>
            </a:r>
          </a:p>
        </p:txBody>
      </p:sp>
      <mc:AlternateContent xmlns:mc="http://schemas.openxmlformats.org/markup-compatibility/2006" xmlns:a14="http://schemas.microsoft.com/office/drawing/2010/main">
        <mc:Choice Requires="a14">
          <p:sp>
            <p:nvSpPr>
              <p:cNvPr id="8" name="TextBox 7"/>
              <p:cNvSpPr txBox="1"/>
              <p:nvPr/>
            </p:nvSpPr>
            <p:spPr>
              <a:xfrm>
                <a:off x="491433" y="1629898"/>
                <a:ext cx="3456384" cy="83106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3</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+10</m:t>
                      </m:r>
                      <m:r>
                        <a:rPr lang="en-GB" sz="2400" b="0" i="1" smtClean="0">
                          <a:latin typeface="Cambria Math" panose="02040503050406030204" pitchFamily="18" charset="0"/>
                        </a:rPr>
                        <m:t>𝑥</m:t>
                      </m:r>
                      <m:r>
                        <a:rPr lang="en-GB" sz="2400" b="0" i="1" smtClean="0">
                          <a:latin typeface="Cambria Math" panose="02040503050406030204" pitchFamily="18" charset="0"/>
                        </a:rPr>
                        <m:t>−8</m:t>
                      </m:r>
                    </m:oMath>
                    <m:oMath xmlns:m="http://schemas.openxmlformats.org/officeDocument/2006/math">
                      <m:r>
                        <a:rPr lang="en-GB" sz="2400" b="0" i="1" smtClean="0">
                          <a:latin typeface="Cambria Math" panose="02040503050406030204" pitchFamily="18" charset="0"/>
                        </a:rPr>
                        <m:t>=(3</m:t>
                      </m:r>
                      <m:r>
                        <a:rPr lang="en-GB" sz="2400" b="0" i="1" smtClean="0">
                          <a:latin typeface="Cambria Math" panose="02040503050406030204" pitchFamily="18" charset="0"/>
                        </a:rPr>
                        <m:t>𝑥</m:t>
                      </m:r>
                      <m:r>
                        <a:rPr lang="en-GB" sz="2400" b="0" i="1" smtClean="0">
                          <a:latin typeface="Cambria Math" panose="02040503050406030204" pitchFamily="18" charset="0"/>
                        </a:rPr>
                        <m:t>−2)(</m:t>
                      </m:r>
                      <m:r>
                        <a:rPr lang="en-GB" sz="2400" b="0" i="1" smtClean="0">
                          <a:latin typeface="Cambria Math" panose="02040503050406030204" pitchFamily="18" charset="0"/>
                        </a:rPr>
                        <m:t>𝑥</m:t>
                      </m:r>
                      <m:r>
                        <a:rPr lang="en-GB" sz="2400" b="0" i="1" smtClean="0">
                          <a:latin typeface="Cambria Math" panose="02040503050406030204" pitchFamily="18" charset="0"/>
                        </a:rPr>
                        <m:t>+4)</m:t>
                      </m:r>
                    </m:oMath>
                  </m:oMathPara>
                </a14:m>
                <a:br>
                  <a:rPr lang="en-GB" sz="2400" b="0" i="1" dirty="0">
                    <a:latin typeface="Cambria Math" panose="02040503050406030204" pitchFamily="18" charset="0"/>
                  </a:rPr>
                </a:br>
                <a:endParaRPr lang="en-GB"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491433" y="1629898"/>
                <a:ext cx="3456384" cy="831061"/>
              </a:xfrm>
              <a:prstGeom prst="rect">
                <a:avLst/>
              </a:prstGeom>
              <a:blipFill rotWithShape="0">
                <a:blip r:embed="rId4"/>
                <a:stretch>
                  <a:fillRect b="-10219"/>
                </a:stretch>
              </a:blipFill>
            </p:spPr>
            <p:txBody>
              <a:bodyPr/>
              <a:lstStyle/>
              <a:p>
                <a:r>
                  <a:rPr lang="en-GB">
                    <a:noFill/>
                  </a:rPr>
                  <a:t> </a:t>
                </a:r>
              </a:p>
            </p:txBody>
          </p:sp>
        </mc:Fallback>
      </mc:AlternateContent>
      <p:sp>
        <p:nvSpPr>
          <p:cNvPr id="9" name="Rectangle 8"/>
          <p:cNvSpPr/>
          <p:nvPr/>
        </p:nvSpPr>
        <p:spPr>
          <a:xfrm>
            <a:off x="347417" y="2061030"/>
            <a:ext cx="3600400" cy="57588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Down Arrow 10"/>
          <p:cNvSpPr/>
          <p:nvPr/>
        </p:nvSpPr>
        <p:spPr>
          <a:xfrm>
            <a:off x="1931593" y="3199622"/>
            <a:ext cx="576064" cy="129614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2" name="TextBox 11"/>
          <p:cNvSpPr txBox="1"/>
          <p:nvPr/>
        </p:nvSpPr>
        <p:spPr>
          <a:xfrm>
            <a:off x="1043608" y="4803095"/>
            <a:ext cx="3024336" cy="923330"/>
          </a:xfrm>
          <a:prstGeom prst="rect">
            <a:avLst/>
          </a:prstGeom>
          <a:noFill/>
        </p:spPr>
        <p:txBody>
          <a:bodyPr wrap="square" rtlCol="0">
            <a:spAutoFit/>
          </a:bodyPr>
          <a:lstStyle/>
          <a:p>
            <a:r>
              <a:rPr lang="en-GB" dirty="0"/>
              <a:t>This method of ‘</a:t>
            </a:r>
            <a:r>
              <a:rPr lang="en-GB" b="1" dirty="0"/>
              <a:t>intelligent guessing</a:t>
            </a:r>
            <a:r>
              <a:rPr lang="en-GB" dirty="0"/>
              <a:t>’ can be extended to non-quadratic expressions.</a:t>
            </a:r>
          </a:p>
        </p:txBody>
      </p:sp>
      <p:sp>
        <p:nvSpPr>
          <p:cNvPr id="13" name="Down Arrow 12"/>
          <p:cNvSpPr/>
          <p:nvPr/>
        </p:nvSpPr>
        <p:spPr>
          <a:xfrm>
            <a:off x="6228184" y="3356992"/>
            <a:ext cx="576064" cy="129614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4" name="TextBox 13"/>
          <p:cNvSpPr txBox="1"/>
          <p:nvPr/>
        </p:nvSpPr>
        <p:spPr>
          <a:xfrm>
            <a:off x="5112060" y="4795948"/>
            <a:ext cx="3420380" cy="1477328"/>
          </a:xfrm>
          <a:prstGeom prst="rect">
            <a:avLst/>
          </a:prstGeom>
          <a:noFill/>
        </p:spPr>
        <p:txBody>
          <a:bodyPr wrap="square" rtlCol="0">
            <a:spAutoFit/>
          </a:bodyPr>
          <a:lstStyle/>
          <a:p>
            <a:r>
              <a:rPr lang="en-GB" dirty="0"/>
              <a:t>After we split the middle term, we </a:t>
            </a:r>
            <a:r>
              <a:rPr lang="en-GB" b="1" dirty="0"/>
              <a:t>looked at the expression in two pairs and factorised</a:t>
            </a:r>
            <a:r>
              <a:rPr lang="en-GB" dirty="0"/>
              <a:t>.</a:t>
            </a:r>
          </a:p>
          <a:p>
            <a:r>
              <a:rPr lang="en-GB" dirty="0"/>
              <a:t>I call more general usage of this ‘</a:t>
            </a:r>
            <a:r>
              <a:rPr lang="en-GB" b="1" u="sng" dirty="0"/>
              <a:t>pairwise factorisation</a:t>
            </a:r>
            <a:r>
              <a:rPr lang="en-GB" dirty="0"/>
              <a:t>’.</a:t>
            </a:r>
          </a:p>
        </p:txBody>
      </p:sp>
      <p:sp>
        <p:nvSpPr>
          <p:cNvPr id="15" name="TextBox 14"/>
          <p:cNvSpPr txBox="1"/>
          <p:nvPr/>
        </p:nvSpPr>
        <p:spPr>
          <a:xfrm>
            <a:off x="3119439" y="3393309"/>
            <a:ext cx="2712415"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Both of these methods can be extended to more general expressions.</a:t>
            </a:r>
          </a:p>
        </p:txBody>
      </p:sp>
      <p:cxnSp>
        <p:nvCxnSpPr>
          <p:cNvPr id="17" name="Straight Connector 16"/>
          <p:cNvCxnSpPr/>
          <p:nvPr/>
        </p:nvCxnSpPr>
        <p:spPr>
          <a:xfrm>
            <a:off x="5425464" y="2378643"/>
            <a:ext cx="1311092" cy="22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6906493" y="2381250"/>
            <a:ext cx="1146894" cy="426"/>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574852" y="2046514"/>
            <a:ext cx="3740415" cy="11284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1057236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par>
                          <p:cTn id="14" fill="hold">
                            <p:stCondLst>
                              <p:cond delay="500"/>
                            </p:stCondLst>
                            <p:childTnLst>
                              <p:par>
                                <p:cTn id="15" presetID="10" presetClass="entr" presetSubtype="0" fill="hold" grpId="0" nodeType="afterEffect">
                                  <p:stCondLst>
                                    <p:cond delay="75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par>
                          <p:cTn id="18" fill="hold">
                            <p:stCondLst>
                              <p:cond delay="1750"/>
                            </p:stCondLst>
                            <p:childTnLst>
                              <p:par>
                                <p:cTn id="19" presetID="22" presetClass="entr" presetSubtype="1"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500"/>
                                        <p:tgtEl>
                                          <p:spTgt spid="11"/>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up)">
                                      <p:cBhvr>
                                        <p:cTn id="24" dur="500"/>
                                        <p:tgtEl>
                                          <p:spTgt spid="13"/>
                                        </p:tgtEl>
                                      </p:cBhvr>
                                    </p:animEffect>
                                  </p:childTnLst>
                                </p:cTn>
                              </p:par>
                            </p:childTnLst>
                          </p:cTn>
                        </p:par>
                        <p:par>
                          <p:cTn id="25" fill="hold">
                            <p:stCondLst>
                              <p:cond delay="2250"/>
                            </p:stCondLst>
                            <p:childTnLst>
                              <p:par>
                                <p:cTn id="26" presetID="10" presetClass="entr" presetSubtype="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childTnLst>
              </p:cTn>
              <p:nextCondLst>
                <p:cond evt="onClick" delay="0">
                  <p:tgtEl>
                    <p:spTgt spid="10"/>
                  </p:tgtEl>
                </p:cond>
              </p:nextCondLst>
            </p:seq>
          </p:childTnLst>
        </p:cTn>
      </p:par>
    </p:tnLst>
    <p:bldLst>
      <p:bldP spid="9" grpId="0" animBg="1"/>
      <p:bldP spid="11" grpId="0" animBg="1"/>
      <p:bldP spid="12" grpId="0"/>
      <p:bldP spid="13" grpId="0" animBg="1"/>
      <p:bldP spid="14" grpId="0"/>
      <p:bldP spid="15"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b="1" dirty="0"/>
                <a:t>TYPE 5</a:t>
              </a:r>
              <a:r>
                <a:rPr lang="en-GB" sz="3200" dirty="0"/>
                <a:t>: Intelligent Guessing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2060028" y="1655301"/>
                <a:ext cx="504056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4400" b="0" i="1" smtClean="0">
                              <a:latin typeface="Cambria Math" panose="02040503050406030204" pitchFamily="18" charset="0"/>
                            </a:rPr>
                          </m:ctrlPr>
                        </m:sSupPr>
                        <m:e>
                          <m:r>
                            <a:rPr lang="en-GB" sz="4400" b="0" i="1" smtClean="0">
                              <a:latin typeface="Cambria Math" panose="02040503050406030204" pitchFamily="18" charset="0"/>
                            </a:rPr>
                            <m:t>𝑥</m:t>
                          </m:r>
                        </m:e>
                        <m:sup>
                          <m:r>
                            <a:rPr lang="en-GB" sz="4400" b="0" i="1" smtClean="0">
                              <a:latin typeface="Cambria Math" panose="02040503050406030204" pitchFamily="18" charset="0"/>
                            </a:rPr>
                            <m:t>2</m:t>
                          </m:r>
                        </m:sup>
                      </m:sSup>
                      <m:r>
                        <a:rPr lang="en-GB" sz="4400" b="0" i="1" smtClean="0">
                          <a:latin typeface="Cambria Math" panose="02040503050406030204" pitchFamily="18" charset="0"/>
                        </a:rPr>
                        <m:t>+</m:t>
                      </m:r>
                      <m:r>
                        <a:rPr lang="en-GB" sz="4400" b="0" i="1" smtClean="0">
                          <a:latin typeface="Cambria Math" panose="02040503050406030204" pitchFamily="18" charset="0"/>
                        </a:rPr>
                        <m:t>𝑎𝑥</m:t>
                      </m:r>
                      <m:r>
                        <a:rPr lang="en-GB" sz="4400" b="0" i="1" smtClean="0">
                          <a:latin typeface="Cambria Math" panose="02040503050406030204" pitchFamily="18" charset="0"/>
                        </a:rPr>
                        <m:t>+</m:t>
                      </m:r>
                      <m:r>
                        <a:rPr lang="en-GB" sz="4400" b="0" i="1" smtClean="0">
                          <a:latin typeface="Cambria Math" panose="02040503050406030204" pitchFamily="18" charset="0"/>
                        </a:rPr>
                        <m:t>𝑏𝑥</m:t>
                      </m:r>
                      <m:r>
                        <a:rPr lang="en-GB" sz="4400" b="0" i="1" smtClean="0">
                          <a:latin typeface="Cambria Math" panose="02040503050406030204" pitchFamily="18" charset="0"/>
                        </a:rPr>
                        <m:t>+</m:t>
                      </m:r>
                      <m:r>
                        <a:rPr lang="en-GB" sz="4400" b="0" i="1" smtClean="0">
                          <a:latin typeface="Cambria Math" panose="02040503050406030204" pitchFamily="18" charset="0"/>
                        </a:rPr>
                        <m:t>𝑎𝑏</m:t>
                      </m:r>
                    </m:oMath>
                  </m:oMathPara>
                </a14:m>
                <a:endParaRPr lang="en-GB" sz="4400" dirty="0"/>
              </a:p>
            </p:txBody>
          </p:sp>
        </mc:Choice>
        <mc:Fallback xmlns="">
          <p:sp>
            <p:nvSpPr>
              <p:cNvPr id="5" name="TextBox 4"/>
              <p:cNvSpPr txBox="1">
                <a:spLocks noRot="1" noChangeAspect="1" noMove="1" noResize="1" noEditPoints="1" noAdjustHandles="1" noChangeArrowheads="1" noChangeShapeType="1" noTextEdit="1"/>
              </p:cNvSpPr>
              <p:nvPr/>
            </p:nvSpPr>
            <p:spPr>
              <a:xfrm>
                <a:off x="2060028" y="1655301"/>
                <a:ext cx="5040560" cy="769441"/>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771800" y="2924944"/>
                <a:ext cx="504056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b="0" i="1" smtClean="0">
                          <a:latin typeface="Cambria Math" panose="02040503050406030204" pitchFamily="18" charset="0"/>
                        </a:rPr>
                        <m:t>=(             )(             )</m:t>
                      </m:r>
                    </m:oMath>
                  </m:oMathPara>
                </a14:m>
                <a:endParaRPr lang="en-GB" sz="4400" dirty="0"/>
              </a:p>
            </p:txBody>
          </p:sp>
        </mc:Choice>
        <mc:Fallback xmlns="">
          <p:sp>
            <p:nvSpPr>
              <p:cNvPr id="7" name="TextBox 6"/>
              <p:cNvSpPr txBox="1">
                <a:spLocks noRot="1" noChangeAspect="1" noMove="1" noResize="1" noEditPoints="1" noAdjustHandles="1" noChangeArrowheads="1" noChangeShapeType="1" noTextEdit="1"/>
              </p:cNvSpPr>
              <p:nvPr/>
            </p:nvSpPr>
            <p:spPr>
              <a:xfrm>
                <a:off x="2771800" y="2924944"/>
                <a:ext cx="5040560" cy="769441"/>
              </a:xfrm>
              <a:prstGeom prst="rect">
                <a:avLst/>
              </a:prstGeom>
              <a:blipFill rotWithShape="0">
                <a:blip r:embed="rId3"/>
                <a:stretch>
                  <a:fillRect/>
                </a:stretch>
              </a:blipFill>
            </p:spPr>
            <p:txBody>
              <a:bodyPr/>
              <a:lstStyle/>
              <a:p>
                <a:r>
                  <a:rPr lang="en-GB">
                    <a:noFill/>
                  </a:rPr>
                  <a:t> </a:t>
                </a:r>
              </a:p>
            </p:txBody>
          </p:sp>
        </mc:Fallback>
      </mc:AlternateContent>
      <p:sp>
        <p:nvSpPr>
          <p:cNvPr id="8" name="Rectangle 7"/>
          <p:cNvSpPr/>
          <p:nvPr/>
        </p:nvSpPr>
        <p:spPr>
          <a:xfrm>
            <a:off x="2060028" y="2387525"/>
            <a:ext cx="936676"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9" name="TextBox 8"/>
          <p:cNvSpPr txBox="1"/>
          <p:nvPr/>
        </p:nvSpPr>
        <p:spPr>
          <a:xfrm>
            <a:off x="467544" y="716756"/>
            <a:ext cx="8136904" cy="707886"/>
          </a:xfrm>
          <a:prstGeom prst="rect">
            <a:avLst/>
          </a:prstGeom>
          <a:noFill/>
        </p:spPr>
        <p:txBody>
          <a:bodyPr wrap="square" rtlCol="0">
            <a:spAutoFit/>
          </a:bodyPr>
          <a:lstStyle/>
          <a:p>
            <a:r>
              <a:rPr lang="en-GB" sz="2000" dirty="0"/>
              <a:t>Just think what brackets would expand to give you expression. Look at each term one by one.</a:t>
            </a:r>
          </a:p>
        </p:txBody>
      </p:sp>
      <mc:AlternateContent xmlns:mc="http://schemas.openxmlformats.org/markup-compatibility/2006" xmlns:a14="http://schemas.microsoft.com/office/drawing/2010/main">
        <mc:Choice Requires="a14">
          <p:sp>
            <p:nvSpPr>
              <p:cNvPr id="11" name="TextBox 10"/>
              <p:cNvSpPr txBox="1"/>
              <p:nvPr/>
            </p:nvSpPr>
            <p:spPr>
              <a:xfrm>
                <a:off x="3648348" y="2925936"/>
                <a:ext cx="647824"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b="0" i="1" smtClean="0">
                          <a:latin typeface="Cambria Math" panose="02040503050406030204" pitchFamily="18" charset="0"/>
                        </a:rPr>
                        <m:t>𝑥</m:t>
                      </m:r>
                    </m:oMath>
                  </m:oMathPara>
                </a14:m>
                <a:endParaRPr lang="en-GB" sz="4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648348" y="2925936"/>
                <a:ext cx="647824" cy="769441"/>
              </a:xfrm>
              <a:prstGeom prst="rect">
                <a:avLst/>
              </a:prstGeom>
              <a:blipFill rotWithShape="0">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5742806" y="2936329"/>
                <a:ext cx="647824"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b="0" i="1" smtClean="0">
                          <a:latin typeface="Cambria Math" panose="02040503050406030204" pitchFamily="18" charset="0"/>
                        </a:rPr>
                        <m:t>𝑥</m:t>
                      </m:r>
                    </m:oMath>
                  </m:oMathPara>
                </a14:m>
                <a:endParaRPr lang="en-GB" sz="4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5742806" y="2936329"/>
                <a:ext cx="647824" cy="769441"/>
              </a:xfrm>
              <a:prstGeom prst="rect">
                <a:avLst/>
              </a:prstGeom>
              <a:blipFill rotWithShape="0">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196716" y="2913559"/>
                <a:ext cx="1086484"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b="0" i="1" smtClean="0">
                          <a:latin typeface="Cambria Math" panose="02040503050406030204" pitchFamily="18" charset="0"/>
                        </a:rPr>
                        <m:t>+ </m:t>
                      </m:r>
                      <m:r>
                        <a:rPr lang="en-GB" sz="4400" b="0" i="1" smtClean="0">
                          <a:latin typeface="Cambria Math" panose="02040503050406030204" pitchFamily="18" charset="0"/>
                        </a:rPr>
                        <m:t>𝑎</m:t>
                      </m:r>
                    </m:oMath>
                  </m:oMathPara>
                </a14:m>
                <a:endParaRPr lang="en-GB" sz="4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4196716" y="2913559"/>
                <a:ext cx="1086484" cy="769441"/>
              </a:xfrm>
              <a:prstGeom prst="rect">
                <a:avLst/>
              </a:prstGeom>
              <a:blipFill rotWithShape="0">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6306994" y="2913558"/>
                <a:ext cx="1086484"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b="0" i="1" smtClean="0">
                          <a:latin typeface="Cambria Math" panose="02040503050406030204" pitchFamily="18" charset="0"/>
                        </a:rPr>
                        <m:t>+ </m:t>
                      </m:r>
                      <m:r>
                        <a:rPr lang="en-GB" sz="4400" b="0" i="1" smtClean="0">
                          <a:latin typeface="Cambria Math" panose="02040503050406030204" pitchFamily="18" charset="0"/>
                        </a:rPr>
                        <m:t>𝑏</m:t>
                      </m:r>
                    </m:oMath>
                  </m:oMathPara>
                </a14:m>
                <a:endParaRPr lang="en-GB" sz="4400" dirty="0"/>
              </a:p>
            </p:txBody>
          </p:sp>
        </mc:Choice>
        <mc:Fallback xmlns="">
          <p:sp>
            <p:nvSpPr>
              <p:cNvPr id="14" name="TextBox 13"/>
              <p:cNvSpPr txBox="1">
                <a:spLocks noRot="1" noChangeAspect="1" noMove="1" noResize="1" noEditPoints="1" noAdjustHandles="1" noChangeArrowheads="1" noChangeShapeType="1" noTextEdit="1"/>
              </p:cNvSpPr>
              <p:nvPr/>
            </p:nvSpPr>
            <p:spPr>
              <a:xfrm>
                <a:off x="6306994" y="2913558"/>
                <a:ext cx="1086484" cy="769441"/>
              </a:xfrm>
              <a:prstGeom prst="rect">
                <a:avLst/>
              </a:prstGeom>
              <a:blipFill rotWithShape="0">
                <a:blip r:embed="rId7"/>
                <a:stretch>
                  <a:fillRect/>
                </a:stretch>
              </a:blipFill>
            </p:spPr>
            <p:txBody>
              <a:bodyPr/>
              <a:lstStyle/>
              <a:p>
                <a:r>
                  <a:rPr lang="en-GB">
                    <a:noFill/>
                  </a:rPr>
                  <a:t> </a:t>
                </a:r>
              </a:p>
            </p:txBody>
          </p:sp>
        </mc:Fallback>
      </mc:AlternateContent>
      <p:sp>
        <p:nvSpPr>
          <p:cNvPr id="15" name="Freeform 14"/>
          <p:cNvSpPr/>
          <p:nvPr/>
        </p:nvSpPr>
        <p:spPr>
          <a:xfrm>
            <a:off x="3924300" y="2742370"/>
            <a:ext cx="2133600" cy="394530"/>
          </a:xfrm>
          <a:custGeom>
            <a:avLst/>
            <a:gdLst>
              <a:gd name="connsiteX0" fmla="*/ 0 w 2133600"/>
              <a:gd name="connsiteY0" fmla="*/ 394530 h 394530"/>
              <a:gd name="connsiteX1" fmla="*/ 495300 w 2133600"/>
              <a:gd name="connsiteY1" fmla="*/ 89730 h 394530"/>
              <a:gd name="connsiteX2" fmla="*/ 1104900 w 2133600"/>
              <a:gd name="connsiteY2" fmla="*/ 830 h 394530"/>
              <a:gd name="connsiteX3" fmla="*/ 1803400 w 2133600"/>
              <a:gd name="connsiteY3" fmla="*/ 64330 h 394530"/>
              <a:gd name="connsiteX4" fmla="*/ 2133600 w 2133600"/>
              <a:gd name="connsiteY4" fmla="*/ 343730 h 394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0" h="394530">
                <a:moveTo>
                  <a:pt x="0" y="394530"/>
                </a:moveTo>
                <a:cubicBezTo>
                  <a:pt x="155575" y="274938"/>
                  <a:pt x="311150" y="155347"/>
                  <a:pt x="495300" y="89730"/>
                </a:cubicBezTo>
                <a:cubicBezTo>
                  <a:pt x="679450" y="24113"/>
                  <a:pt x="886883" y="5063"/>
                  <a:pt x="1104900" y="830"/>
                </a:cubicBezTo>
                <a:cubicBezTo>
                  <a:pt x="1322917" y="-3403"/>
                  <a:pt x="1631950" y="7180"/>
                  <a:pt x="1803400" y="64330"/>
                </a:cubicBezTo>
                <a:cubicBezTo>
                  <a:pt x="1974850" y="121480"/>
                  <a:pt x="2054225" y="232605"/>
                  <a:pt x="2133600" y="34373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16" name="Freeform 15"/>
          <p:cNvSpPr/>
          <p:nvPr/>
        </p:nvSpPr>
        <p:spPr>
          <a:xfrm>
            <a:off x="4965699" y="2703683"/>
            <a:ext cx="1041401" cy="394530"/>
          </a:xfrm>
          <a:custGeom>
            <a:avLst/>
            <a:gdLst>
              <a:gd name="connsiteX0" fmla="*/ 0 w 2133600"/>
              <a:gd name="connsiteY0" fmla="*/ 394530 h 394530"/>
              <a:gd name="connsiteX1" fmla="*/ 495300 w 2133600"/>
              <a:gd name="connsiteY1" fmla="*/ 89730 h 394530"/>
              <a:gd name="connsiteX2" fmla="*/ 1104900 w 2133600"/>
              <a:gd name="connsiteY2" fmla="*/ 830 h 394530"/>
              <a:gd name="connsiteX3" fmla="*/ 1803400 w 2133600"/>
              <a:gd name="connsiteY3" fmla="*/ 64330 h 394530"/>
              <a:gd name="connsiteX4" fmla="*/ 2133600 w 2133600"/>
              <a:gd name="connsiteY4" fmla="*/ 343730 h 394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0" h="394530">
                <a:moveTo>
                  <a:pt x="0" y="394530"/>
                </a:moveTo>
                <a:cubicBezTo>
                  <a:pt x="155575" y="274938"/>
                  <a:pt x="311150" y="155347"/>
                  <a:pt x="495300" y="89730"/>
                </a:cubicBezTo>
                <a:cubicBezTo>
                  <a:pt x="679450" y="24113"/>
                  <a:pt x="886883" y="5063"/>
                  <a:pt x="1104900" y="830"/>
                </a:cubicBezTo>
                <a:cubicBezTo>
                  <a:pt x="1322917" y="-3403"/>
                  <a:pt x="1631950" y="7180"/>
                  <a:pt x="1803400" y="64330"/>
                </a:cubicBezTo>
                <a:cubicBezTo>
                  <a:pt x="1974850" y="121480"/>
                  <a:pt x="2054225" y="232605"/>
                  <a:pt x="2133600" y="34373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17" name="Freeform 16"/>
          <p:cNvSpPr/>
          <p:nvPr/>
        </p:nvSpPr>
        <p:spPr>
          <a:xfrm>
            <a:off x="5005877" y="2679700"/>
            <a:ext cx="2118823" cy="433708"/>
          </a:xfrm>
          <a:custGeom>
            <a:avLst/>
            <a:gdLst>
              <a:gd name="connsiteX0" fmla="*/ 0 w 2133600"/>
              <a:gd name="connsiteY0" fmla="*/ 394530 h 394530"/>
              <a:gd name="connsiteX1" fmla="*/ 495300 w 2133600"/>
              <a:gd name="connsiteY1" fmla="*/ 89730 h 394530"/>
              <a:gd name="connsiteX2" fmla="*/ 1104900 w 2133600"/>
              <a:gd name="connsiteY2" fmla="*/ 830 h 394530"/>
              <a:gd name="connsiteX3" fmla="*/ 1803400 w 2133600"/>
              <a:gd name="connsiteY3" fmla="*/ 64330 h 394530"/>
              <a:gd name="connsiteX4" fmla="*/ 2133600 w 2133600"/>
              <a:gd name="connsiteY4" fmla="*/ 343730 h 394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0" h="394530">
                <a:moveTo>
                  <a:pt x="0" y="394530"/>
                </a:moveTo>
                <a:cubicBezTo>
                  <a:pt x="155575" y="274938"/>
                  <a:pt x="311150" y="155347"/>
                  <a:pt x="495300" y="89730"/>
                </a:cubicBezTo>
                <a:cubicBezTo>
                  <a:pt x="679450" y="24113"/>
                  <a:pt x="886883" y="5063"/>
                  <a:pt x="1104900" y="830"/>
                </a:cubicBezTo>
                <a:cubicBezTo>
                  <a:pt x="1322917" y="-3403"/>
                  <a:pt x="1631950" y="7180"/>
                  <a:pt x="1803400" y="64330"/>
                </a:cubicBezTo>
                <a:cubicBezTo>
                  <a:pt x="1974850" y="121480"/>
                  <a:pt x="2054225" y="232605"/>
                  <a:pt x="2133600" y="34373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18" name="TextBox 17"/>
          <p:cNvSpPr txBox="1"/>
          <p:nvPr/>
        </p:nvSpPr>
        <p:spPr>
          <a:xfrm>
            <a:off x="6948264" y="2564904"/>
            <a:ext cx="1656184" cy="369332"/>
          </a:xfrm>
          <a:prstGeom prst="rect">
            <a:avLst/>
          </a:prstGeom>
          <a:noFill/>
        </p:spPr>
        <p:txBody>
          <a:bodyPr wrap="square" rtlCol="0">
            <a:spAutoFit/>
          </a:bodyPr>
          <a:lstStyle/>
          <a:p>
            <a:r>
              <a:rPr lang="en-GB" dirty="0"/>
              <a:t>It works!</a:t>
            </a:r>
          </a:p>
        </p:txBody>
      </p:sp>
      <p:sp>
        <p:nvSpPr>
          <p:cNvPr id="19" name="Freeform 18"/>
          <p:cNvSpPr/>
          <p:nvPr/>
        </p:nvSpPr>
        <p:spPr>
          <a:xfrm>
            <a:off x="3955565" y="2657475"/>
            <a:ext cx="3016735" cy="463388"/>
          </a:xfrm>
          <a:custGeom>
            <a:avLst/>
            <a:gdLst>
              <a:gd name="connsiteX0" fmla="*/ 0 w 2133600"/>
              <a:gd name="connsiteY0" fmla="*/ 394530 h 394530"/>
              <a:gd name="connsiteX1" fmla="*/ 495300 w 2133600"/>
              <a:gd name="connsiteY1" fmla="*/ 89730 h 394530"/>
              <a:gd name="connsiteX2" fmla="*/ 1104900 w 2133600"/>
              <a:gd name="connsiteY2" fmla="*/ 830 h 394530"/>
              <a:gd name="connsiteX3" fmla="*/ 1803400 w 2133600"/>
              <a:gd name="connsiteY3" fmla="*/ 64330 h 394530"/>
              <a:gd name="connsiteX4" fmla="*/ 2133600 w 2133600"/>
              <a:gd name="connsiteY4" fmla="*/ 343730 h 394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0" h="394530">
                <a:moveTo>
                  <a:pt x="0" y="394530"/>
                </a:moveTo>
                <a:cubicBezTo>
                  <a:pt x="155575" y="274938"/>
                  <a:pt x="311150" y="155347"/>
                  <a:pt x="495300" y="89730"/>
                </a:cubicBezTo>
                <a:cubicBezTo>
                  <a:pt x="679450" y="24113"/>
                  <a:pt x="886883" y="5063"/>
                  <a:pt x="1104900" y="830"/>
                </a:cubicBezTo>
                <a:cubicBezTo>
                  <a:pt x="1322917" y="-3403"/>
                  <a:pt x="1631950" y="7180"/>
                  <a:pt x="1803400" y="64330"/>
                </a:cubicBezTo>
                <a:cubicBezTo>
                  <a:pt x="1974850" y="121480"/>
                  <a:pt x="2054225" y="232605"/>
                  <a:pt x="2133600" y="34373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0" name="TextBox 19"/>
              <p:cNvSpPr txBox="1"/>
              <p:nvPr/>
            </p:nvSpPr>
            <p:spPr>
              <a:xfrm>
                <a:off x="2084140" y="4869160"/>
                <a:ext cx="5728220" cy="144655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b="0" i="1" smtClean="0">
                          <a:latin typeface="Cambria Math" panose="02040503050406030204" pitchFamily="18" charset="0"/>
                        </a:rPr>
                        <m:t>𝑎𝑏</m:t>
                      </m:r>
                      <m:r>
                        <a:rPr lang="en-GB" sz="4400" b="0" i="1" smtClean="0">
                          <a:latin typeface="Cambria Math" panose="02040503050406030204" pitchFamily="18" charset="0"/>
                        </a:rPr>
                        <m:t>−</m:t>
                      </m:r>
                      <m:r>
                        <a:rPr lang="en-GB" sz="4400" b="0" i="1" smtClean="0">
                          <a:latin typeface="Cambria Math" panose="02040503050406030204" pitchFamily="18" charset="0"/>
                        </a:rPr>
                        <m:t>𝑎</m:t>
                      </m:r>
                      <m:r>
                        <a:rPr lang="en-GB" sz="4400" b="0" i="1" smtClean="0">
                          <a:latin typeface="Cambria Math" panose="02040503050406030204" pitchFamily="18" charset="0"/>
                        </a:rPr>
                        <m:t>+</m:t>
                      </m:r>
                      <m:r>
                        <a:rPr lang="en-GB" sz="4400" b="0" i="1" smtClean="0">
                          <a:latin typeface="Cambria Math" panose="02040503050406030204" pitchFamily="18" charset="0"/>
                        </a:rPr>
                        <m:t>𝑏</m:t>
                      </m:r>
                      <m:r>
                        <a:rPr lang="en-GB" sz="4400" b="0" i="1" smtClean="0">
                          <a:latin typeface="Cambria Math" panose="02040503050406030204" pitchFamily="18" charset="0"/>
                        </a:rPr>
                        <m:t>−1</m:t>
                      </m:r>
                    </m:oMath>
                    <m:oMath xmlns:m="http://schemas.openxmlformats.org/officeDocument/2006/math">
                      <m:r>
                        <a:rPr lang="en-GB" sz="4400" b="0" i="1" smtClean="0">
                          <a:latin typeface="Cambria Math" panose="02040503050406030204" pitchFamily="18" charset="0"/>
                        </a:rPr>
                        <m:t>         =</m:t>
                      </m:r>
                      <m:d>
                        <m:dPr>
                          <m:ctrlPr>
                            <a:rPr lang="en-GB" sz="4400" b="0" i="1" smtClean="0">
                              <a:latin typeface="Cambria Math" panose="02040503050406030204" pitchFamily="18" charset="0"/>
                            </a:rPr>
                          </m:ctrlPr>
                        </m:dPr>
                        <m:e>
                          <m:r>
                            <a:rPr lang="en-GB" sz="4400" b="0" i="1" smtClean="0">
                              <a:latin typeface="Cambria Math" panose="02040503050406030204" pitchFamily="18" charset="0"/>
                            </a:rPr>
                            <m:t>𝑎</m:t>
                          </m:r>
                          <m:r>
                            <a:rPr lang="en-GB" sz="4400" b="0" i="1" smtClean="0">
                              <a:latin typeface="Cambria Math" panose="02040503050406030204" pitchFamily="18" charset="0"/>
                            </a:rPr>
                            <m:t>+1</m:t>
                          </m:r>
                        </m:e>
                      </m:d>
                      <m:d>
                        <m:dPr>
                          <m:ctrlPr>
                            <a:rPr lang="en-GB" sz="4400" b="0" i="1" smtClean="0">
                              <a:latin typeface="Cambria Math" panose="02040503050406030204" pitchFamily="18" charset="0"/>
                            </a:rPr>
                          </m:ctrlPr>
                        </m:dPr>
                        <m:e>
                          <m:r>
                            <a:rPr lang="en-GB" sz="4400" b="0" i="1" smtClean="0">
                              <a:latin typeface="Cambria Math" panose="02040503050406030204" pitchFamily="18" charset="0"/>
                            </a:rPr>
                            <m:t>𝑏</m:t>
                          </m:r>
                          <m:r>
                            <a:rPr lang="en-GB" sz="4400" b="0" i="1" smtClean="0">
                              <a:latin typeface="Cambria Math" panose="02040503050406030204" pitchFamily="18" charset="0"/>
                            </a:rPr>
                            <m:t>−1</m:t>
                          </m:r>
                        </m:e>
                      </m:d>
                    </m:oMath>
                  </m:oMathPara>
                </a14:m>
                <a:endParaRPr lang="en-GB" sz="4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2084140" y="4869160"/>
                <a:ext cx="5728220" cy="1446550"/>
              </a:xfrm>
              <a:prstGeom prst="rect">
                <a:avLst/>
              </a:prstGeom>
              <a:blipFill rotWithShape="0">
                <a:blip r:embed="rId8"/>
                <a:stretch>
                  <a:fillRect/>
                </a:stretch>
              </a:blipFill>
            </p:spPr>
            <p:txBody>
              <a:bodyPr/>
              <a:lstStyle/>
              <a:p>
                <a:r>
                  <a:rPr lang="en-GB">
                    <a:noFill/>
                  </a:rPr>
                  <a:t> </a:t>
                </a:r>
              </a:p>
            </p:txBody>
          </p:sp>
        </mc:Fallback>
      </mc:AlternateContent>
      <p:sp>
        <p:nvSpPr>
          <p:cNvPr id="21" name="Rectangle 20"/>
          <p:cNvSpPr/>
          <p:nvPr/>
        </p:nvSpPr>
        <p:spPr>
          <a:xfrm>
            <a:off x="4019532" y="5607375"/>
            <a:ext cx="3585954" cy="77891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6" name="TextBox 5"/>
          <p:cNvSpPr txBox="1"/>
          <p:nvPr/>
        </p:nvSpPr>
        <p:spPr>
          <a:xfrm>
            <a:off x="536650" y="4222829"/>
            <a:ext cx="6264696" cy="646331"/>
          </a:xfrm>
          <a:prstGeom prst="rect">
            <a:avLst/>
          </a:prstGeom>
          <a:noFill/>
        </p:spPr>
        <p:txBody>
          <a:bodyPr wrap="square" rtlCol="0">
            <a:spAutoFit/>
          </a:bodyPr>
          <a:lstStyle/>
          <a:p>
            <a:r>
              <a:rPr lang="en-GB" dirty="0"/>
              <a:t>This factorisation will become particularly important if you ever  cover something called ‘Diophantine Equations’.</a:t>
            </a:r>
          </a:p>
        </p:txBody>
      </p:sp>
      <p:cxnSp>
        <p:nvCxnSpPr>
          <p:cNvPr id="22" name="Straight Arrow Connector 21"/>
          <p:cNvCxnSpPr/>
          <p:nvPr/>
        </p:nvCxnSpPr>
        <p:spPr>
          <a:xfrm>
            <a:off x="1691680" y="4869160"/>
            <a:ext cx="368348" cy="28803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8377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path" presetSubtype="0" accel="50000" decel="50000" fill="hold" grpId="0" nodeType="clickEffect">
                                  <p:stCondLst>
                                    <p:cond delay="0"/>
                                  </p:stCondLst>
                                  <p:childTnLst>
                                    <p:animMotion origin="layout" path="M -2.5E-6 1.11111E-6 L 0.14844 0.00046 " pathEditMode="relative" rAng="0" ptsTypes="AA">
                                      <p:cBhvr>
                                        <p:cTn id="17" dur="2000" fill="hold"/>
                                        <p:tgtEl>
                                          <p:spTgt spid="8"/>
                                        </p:tgtEl>
                                        <p:attrNameLst>
                                          <p:attrName>ppt_x</p:attrName>
                                          <p:attrName>ppt_y</p:attrName>
                                        </p:attrNameLst>
                                      </p:cBhvr>
                                      <p:rCtr x="7413" y="23"/>
                                    </p:animMotion>
                                  </p:childTnLst>
                                </p:cTn>
                              </p:par>
                              <p:par>
                                <p:cTn id="18" presetID="10" presetClass="exit" presetSubtype="0" fill="hold" grpId="1" nodeType="withEffect">
                                  <p:stCondLst>
                                    <p:cond delay="0"/>
                                  </p:stCondLst>
                                  <p:childTnLst>
                                    <p:animEffect transition="out" filter="fade">
                                      <p:cBhvr>
                                        <p:cTn id="19" dur="500"/>
                                        <p:tgtEl>
                                          <p:spTgt spid="15"/>
                                        </p:tgtEl>
                                      </p:cBhvr>
                                    </p:animEffect>
                                    <p:set>
                                      <p:cBhvr>
                                        <p:cTn id="20" dur="1" fill="hold">
                                          <p:stCondLst>
                                            <p:cond delay="499"/>
                                          </p:stCondLst>
                                        </p:cTn>
                                        <p:tgtEl>
                                          <p:spTgt spid="1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path" presetSubtype="0" accel="50000" decel="50000" fill="hold" grpId="1" nodeType="clickEffect">
                                  <p:stCondLst>
                                    <p:cond delay="0"/>
                                  </p:stCondLst>
                                  <p:childTnLst>
                                    <p:animMotion origin="layout" path="M 0.14844 0.00046 L 0.29705 -0.00139 " pathEditMode="relative" rAng="0" ptsTypes="AA">
                                      <p:cBhvr>
                                        <p:cTn id="32" dur="2000" fill="hold"/>
                                        <p:tgtEl>
                                          <p:spTgt spid="8"/>
                                        </p:tgtEl>
                                        <p:attrNameLst>
                                          <p:attrName>ppt_x</p:attrName>
                                          <p:attrName>ppt_y</p:attrName>
                                        </p:attrNameLst>
                                      </p:cBhvr>
                                      <p:rCtr x="7431" y="-93"/>
                                    </p:animMotion>
                                  </p:childTnLst>
                                </p:cTn>
                              </p:par>
                              <p:par>
                                <p:cTn id="33" presetID="10" presetClass="exit" presetSubtype="0" fill="hold" grpId="1" nodeType="withEffect">
                                  <p:stCondLst>
                                    <p:cond delay="0"/>
                                  </p:stCondLst>
                                  <p:childTnLst>
                                    <p:animEffect transition="out" filter="fade">
                                      <p:cBhvr>
                                        <p:cTn id="34" dur="500"/>
                                        <p:tgtEl>
                                          <p:spTgt spid="16"/>
                                        </p:tgtEl>
                                      </p:cBhvr>
                                    </p:animEffect>
                                    <p:set>
                                      <p:cBhvr>
                                        <p:cTn id="35" dur="1" fill="hold">
                                          <p:stCondLst>
                                            <p:cond delay="499"/>
                                          </p:stCondLst>
                                        </p:cTn>
                                        <p:tgtEl>
                                          <p:spTgt spid="16"/>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path" presetSubtype="0" accel="50000" decel="50000" fill="hold" grpId="2" nodeType="clickEffect">
                                  <p:stCondLst>
                                    <p:cond delay="0"/>
                                  </p:stCondLst>
                                  <p:childTnLst>
                                    <p:animMotion origin="layout" path="M 0.29705 -0.00139 L 0.44011 -0.00139 " pathEditMode="relative" rAng="0" ptsTypes="AA">
                                      <p:cBhvr>
                                        <p:cTn id="47" dur="2000" fill="hold"/>
                                        <p:tgtEl>
                                          <p:spTgt spid="8"/>
                                        </p:tgtEl>
                                        <p:attrNameLst>
                                          <p:attrName>ppt_x</p:attrName>
                                          <p:attrName>ppt_y</p:attrName>
                                        </p:attrNameLst>
                                      </p:cBhvr>
                                      <p:rCtr x="7153" y="0"/>
                                    </p:animMotion>
                                  </p:childTnLst>
                                </p:cTn>
                              </p:par>
                              <p:par>
                                <p:cTn id="48" presetID="10" presetClass="exit" presetSubtype="0" fill="hold" grpId="1" nodeType="withEffect">
                                  <p:stCondLst>
                                    <p:cond delay="0"/>
                                  </p:stCondLst>
                                  <p:childTnLst>
                                    <p:animEffect transition="out" filter="fade">
                                      <p:cBhvr>
                                        <p:cTn id="49" dur="500"/>
                                        <p:tgtEl>
                                          <p:spTgt spid="19"/>
                                        </p:tgtEl>
                                      </p:cBhvr>
                                    </p:animEffect>
                                    <p:set>
                                      <p:cBhvr>
                                        <p:cTn id="50" dur="1" fill="hold">
                                          <p:stCondLst>
                                            <p:cond delay="499"/>
                                          </p:stCondLst>
                                        </p:cTn>
                                        <p:tgtEl>
                                          <p:spTgt spid="19"/>
                                        </p:tgtEl>
                                        <p:attrNameLst>
                                          <p:attrName>style.visibility</p:attrName>
                                        </p:attrNameLst>
                                      </p:cBhvr>
                                      <p:to>
                                        <p:strVal val="hidden"/>
                                      </p:to>
                                    </p:set>
                                  </p:childTnLst>
                                </p:cTn>
                              </p:par>
                            </p:childTnLst>
                          </p:cTn>
                        </p:par>
                        <p:par>
                          <p:cTn id="51" fill="hold">
                            <p:stCondLst>
                              <p:cond delay="2000"/>
                            </p:stCondLst>
                            <p:childTnLst>
                              <p:par>
                                <p:cTn id="52" presetID="10" presetClass="entr" presetSubtype="0"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childTnLst>
                          </p:cTn>
                        </p:par>
                        <p:par>
                          <p:cTn id="55" fill="hold">
                            <p:stCondLst>
                              <p:cond delay="2500"/>
                            </p:stCondLst>
                            <p:childTnLst>
                              <p:par>
                                <p:cTn id="56" presetID="10"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1" nodeType="clickEffect">
                                  <p:stCondLst>
                                    <p:cond delay="0"/>
                                  </p:stCondLst>
                                  <p:childTnLst>
                                    <p:set>
                                      <p:cBhvr>
                                        <p:cTn id="62" dur="1" fill="hold">
                                          <p:stCondLst>
                                            <p:cond delay="0"/>
                                          </p:stCondLst>
                                        </p:cTn>
                                        <p:tgtEl>
                                          <p:spTgt spid="2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5" restart="whenNotActive" fill="hold" evtFilter="cancelBubble" nodeType="interactiveSeq">
                <p:stCondLst>
                  <p:cond evt="onClick" delay="0">
                    <p:tgtEl>
                      <p:spTgt spid="21"/>
                    </p:tgtEl>
                  </p:cond>
                </p:stCondLst>
                <p:endSync evt="end" delay="0">
                  <p:rtn val="all"/>
                </p:endSync>
                <p:childTnLst>
                  <p:par>
                    <p:cTn id="66" fill="hold">
                      <p:stCondLst>
                        <p:cond delay="0"/>
                      </p:stCondLst>
                      <p:childTnLst>
                        <p:par>
                          <p:cTn id="67" fill="hold">
                            <p:stCondLst>
                              <p:cond delay="0"/>
                            </p:stCondLst>
                            <p:childTnLst>
                              <p:par>
                                <p:cTn id="68" presetID="10" presetClass="exit" presetSubtype="0" fill="hold" grpId="0" nodeType="clickEffect">
                                  <p:stCondLst>
                                    <p:cond delay="0"/>
                                  </p:stCondLst>
                                  <p:childTnLst>
                                    <p:animEffect transition="out" filter="fade">
                                      <p:cBhvr>
                                        <p:cTn id="69" dur="500"/>
                                        <p:tgtEl>
                                          <p:spTgt spid="21"/>
                                        </p:tgtEl>
                                      </p:cBhvr>
                                    </p:animEffect>
                                    <p:set>
                                      <p:cBhvr>
                                        <p:cTn id="70" dur="1" fill="hold">
                                          <p:stCondLst>
                                            <p:cond delay="499"/>
                                          </p:stCondLst>
                                        </p:cTn>
                                        <p:tgtEl>
                                          <p:spTgt spid="21"/>
                                        </p:tgtEl>
                                        <p:attrNameLst>
                                          <p:attrName>style.visibility</p:attrName>
                                        </p:attrNameLst>
                                      </p:cBhvr>
                                      <p:to>
                                        <p:strVal val="hidden"/>
                                      </p:to>
                                    </p:set>
                                  </p:childTnLst>
                                </p:cTn>
                              </p:par>
                            </p:childTnLst>
                          </p:cTn>
                        </p:par>
                        <p:par>
                          <p:cTn id="71" fill="hold">
                            <p:stCondLst>
                              <p:cond delay="500"/>
                            </p:stCondLst>
                            <p:childTnLst>
                              <p:par>
                                <p:cTn id="72" presetID="10" presetClass="entr" presetSubtype="0"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500"/>
                                        <p:tgtEl>
                                          <p:spTgt spid="22"/>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6"/>
                                        </p:tgtEl>
                                        <p:attrNameLst>
                                          <p:attrName>style.visibility</p:attrName>
                                        </p:attrNameLst>
                                      </p:cBhvr>
                                      <p:to>
                                        <p:strVal val="visible"/>
                                      </p:to>
                                    </p:set>
                                    <p:animEffect transition="in" filter="fade">
                                      <p:cBhvr>
                                        <p:cTn id="77" dur="500"/>
                                        <p:tgtEl>
                                          <p:spTgt spid="6"/>
                                        </p:tgtEl>
                                      </p:cBhvr>
                                    </p:animEffect>
                                  </p:childTnLst>
                                </p:cTn>
                              </p:par>
                            </p:childTnLst>
                          </p:cTn>
                        </p:par>
                      </p:childTnLst>
                    </p:cTn>
                  </p:par>
                </p:childTnLst>
              </p:cTn>
              <p:nextCondLst>
                <p:cond evt="onClick" delay="0">
                  <p:tgtEl>
                    <p:spTgt spid="21"/>
                  </p:tgtEl>
                </p:cond>
              </p:nextCondLst>
            </p:seq>
          </p:childTnLst>
        </p:cTn>
      </p:par>
    </p:tnLst>
    <p:bldLst>
      <p:bldP spid="8" grpId="0" animBg="1"/>
      <p:bldP spid="8" grpId="1" animBg="1"/>
      <p:bldP spid="8" grpId="2" animBg="1"/>
      <p:bldP spid="11" grpId="0"/>
      <p:bldP spid="12" grpId="0"/>
      <p:bldP spid="13" grpId="0"/>
      <p:bldP spid="14" grpId="0"/>
      <p:bldP spid="15" grpId="0" animBg="1"/>
      <p:bldP spid="15" grpId="1" animBg="1"/>
      <p:bldP spid="16" grpId="0" animBg="1"/>
      <p:bldP spid="16" grpId="1" animBg="1"/>
      <p:bldP spid="17" grpId="0" animBg="1"/>
      <p:bldP spid="18" grpId="0"/>
      <p:bldP spid="19" grpId="0" animBg="1"/>
      <p:bldP spid="19" grpId="1" animBg="1"/>
      <p:bldP spid="20" grpId="0"/>
      <p:bldP spid="21" grpId="0" animBg="1"/>
      <p:bldP spid="21" grpId="1" animBg="1"/>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755576" y="1186871"/>
                <a:ext cx="7920880" cy="255313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rPr>
                        <m:t>𝑥𝑦</m:t>
                      </m:r>
                      <m:r>
                        <a:rPr lang="en-GB" sz="3200" b="0" i="1" smtClean="0">
                          <a:latin typeface="Cambria Math" panose="02040503050406030204" pitchFamily="18" charset="0"/>
                        </a:rPr>
                        <m:t>+3</m:t>
                      </m:r>
                      <m:r>
                        <a:rPr lang="en-GB" sz="3200" b="0" i="1" smtClean="0">
                          <a:latin typeface="Cambria Math" panose="02040503050406030204" pitchFamily="18" charset="0"/>
                        </a:rPr>
                        <m:t>𝑥</m:t>
                      </m:r>
                      <m:r>
                        <a:rPr lang="en-GB" sz="3200" b="0" i="1" smtClean="0">
                          <a:latin typeface="Cambria Math" panose="02040503050406030204" pitchFamily="18" charset="0"/>
                        </a:rPr>
                        <m:t>−2</m:t>
                      </m:r>
                      <m:r>
                        <a:rPr lang="en-GB" sz="3200" b="0" i="1" smtClean="0">
                          <a:latin typeface="Cambria Math" panose="02040503050406030204" pitchFamily="18" charset="0"/>
                        </a:rPr>
                        <m:t>𝑦</m:t>
                      </m:r>
                      <m:r>
                        <a:rPr lang="en-GB" sz="3200" b="0" i="1" smtClean="0">
                          <a:latin typeface="Cambria Math" panose="02040503050406030204" pitchFamily="18" charset="0"/>
                        </a:rPr>
                        <m:t>−6  =</m:t>
                      </m:r>
                      <m:d>
                        <m:dPr>
                          <m:ctrlPr>
                            <a:rPr lang="en-GB" sz="3200" b="1" i="1" smtClean="0">
                              <a:latin typeface="Cambria Math" panose="02040503050406030204" pitchFamily="18" charset="0"/>
                            </a:rPr>
                          </m:ctrlPr>
                        </m:dPr>
                        <m:e>
                          <m:r>
                            <a:rPr lang="en-GB" sz="3200" b="1" i="1" smtClean="0">
                              <a:latin typeface="Cambria Math" panose="02040503050406030204" pitchFamily="18" charset="0"/>
                            </a:rPr>
                            <m:t>𝒙</m:t>
                          </m:r>
                          <m:r>
                            <a:rPr lang="en-GB" sz="3200" b="1" i="1" smtClean="0">
                              <a:latin typeface="Cambria Math" panose="02040503050406030204" pitchFamily="18" charset="0"/>
                            </a:rPr>
                            <m:t>−</m:t>
                          </m:r>
                          <m:r>
                            <a:rPr lang="en-GB" sz="3200" b="1" i="1" smtClean="0">
                              <a:latin typeface="Cambria Math" panose="02040503050406030204" pitchFamily="18" charset="0"/>
                            </a:rPr>
                            <m:t>𝟐</m:t>
                          </m:r>
                        </m:e>
                      </m:d>
                      <m:d>
                        <m:dPr>
                          <m:ctrlPr>
                            <a:rPr lang="en-GB" sz="3200" b="1" i="1" smtClean="0">
                              <a:latin typeface="Cambria Math" panose="02040503050406030204" pitchFamily="18" charset="0"/>
                            </a:rPr>
                          </m:ctrlPr>
                        </m:dPr>
                        <m:e>
                          <m:r>
                            <a:rPr lang="en-GB" sz="3200" b="1" i="1" smtClean="0">
                              <a:latin typeface="Cambria Math" panose="02040503050406030204" pitchFamily="18" charset="0"/>
                            </a:rPr>
                            <m:t>𝒚</m:t>
                          </m:r>
                          <m:r>
                            <a:rPr lang="en-GB" sz="3200" b="1" i="1" smtClean="0">
                              <a:latin typeface="Cambria Math" panose="02040503050406030204" pitchFamily="18" charset="0"/>
                            </a:rPr>
                            <m:t>+</m:t>
                          </m:r>
                          <m:r>
                            <a:rPr lang="en-GB" sz="3200" b="1" i="1" smtClean="0">
                              <a:latin typeface="Cambria Math" panose="02040503050406030204" pitchFamily="18" charset="0"/>
                            </a:rPr>
                            <m:t>𝟑</m:t>
                          </m:r>
                        </m:e>
                      </m:d>
                    </m:oMath>
                    <m:oMath xmlns:m="http://schemas.openxmlformats.org/officeDocument/2006/math">
                      <m:r>
                        <a:rPr lang="en-GB" sz="3200" b="0" i="1" smtClean="0">
                          <a:latin typeface="Cambria Math" panose="02040503050406030204" pitchFamily="18" charset="0"/>
                        </a:rPr>
                        <m:t>𝑎𝑐</m:t>
                      </m:r>
                      <m:r>
                        <a:rPr lang="en-GB" sz="3200" b="0" i="1" smtClean="0">
                          <a:latin typeface="Cambria Math" panose="02040503050406030204" pitchFamily="18" charset="0"/>
                        </a:rPr>
                        <m:t>−</m:t>
                      </m:r>
                      <m:r>
                        <a:rPr lang="en-GB" sz="3200" b="0" i="1" smtClean="0">
                          <a:latin typeface="Cambria Math" panose="02040503050406030204" pitchFamily="18" charset="0"/>
                        </a:rPr>
                        <m:t>𝑏𝑐</m:t>
                      </m:r>
                      <m:r>
                        <a:rPr lang="en-GB" sz="3200" b="0" i="1" smtClean="0">
                          <a:latin typeface="Cambria Math" panose="02040503050406030204" pitchFamily="18" charset="0"/>
                        </a:rPr>
                        <m:t>−</m:t>
                      </m:r>
                      <m:r>
                        <a:rPr lang="en-GB" sz="3200" b="0" i="1" smtClean="0">
                          <a:latin typeface="Cambria Math" panose="02040503050406030204" pitchFamily="18" charset="0"/>
                        </a:rPr>
                        <m:t>𝑏</m:t>
                      </m:r>
                      <m:r>
                        <a:rPr lang="en-GB" sz="3200" b="0" i="1" smtClean="0">
                          <a:latin typeface="Cambria Math" panose="02040503050406030204" pitchFamily="18" charset="0"/>
                        </a:rPr>
                        <m:t>+</m:t>
                      </m:r>
                      <m:r>
                        <a:rPr lang="en-GB" sz="3200" b="0" i="1" smtClean="0">
                          <a:latin typeface="Cambria Math" panose="02040503050406030204" pitchFamily="18" charset="0"/>
                        </a:rPr>
                        <m:t>𝑎</m:t>
                      </m:r>
                      <m:r>
                        <a:rPr lang="en-GB" sz="3200" b="0" i="1" smtClean="0">
                          <a:latin typeface="Cambria Math" panose="02040503050406030204" pitchFamily="18" charset="0"/>
                        </a:rPr>
                        <m:t>     =</m:t>
                      </m:r>
                      <m:d>
                        <m:dPr>
                          <m:ctrlPr>
                            <a:rPr lang="en-GB" sz="3200" b="1" i="1" smtClean="0">
                              <a:latin typeface="Cambria Math" panose="02040503050406030204" pitchFamily="18" charset="0"/>
                            </a:rPr>
                          </m:ctrlPr>
                        </m:dPr>
                        <m:e>
                          <m:r>
                            <a:rPr lang="en-GB" sz="3200" b="1" i="1" smtClean="0">
                              <a:latin typeface="Cambria Math" panose="02040503050406030204" pitchFamily="18" charset="0"/>
                            </a:rPr>
                            <m:t>𝒂</m:t>
                          </m:r>
                          <m:r>
                            <a:rPr lang="en-GB" sz="3200" b="1" i="1" smtClean="0">
                              <a:latin typeface="Cambria Math" panose="02040503050406030204" pitchFamily="18" charset="0"/>
                            </a:rPr>
                            <m:t>−</m:t>
                          </m:r>
                          <m:r>
                            <a:rPr lang="en-GB" sz="3200" b="1" i="1" smtClean="0">
                              <a:latin typeface="Cambria Math" panose="02040503050406030204" pitchFamily="18" charset="0"/>
                            </a:rPr>
                            <m:t>𝒃</m:t>
                          </m:r>
                        </m:e>
                      </m:d>
                      <m:d>
                        <m:dPr>
                          <m:ctrlPr>
                            <a:rPr lang="en-GB" sz="3200" b="1" i="1" smtClean="0">
                              <a:latin typeface="Cambria Math" panose="02040503050406030204" pitchFamily="18" charset="0"/>
                            </a:rPr>
                          </m:ctrlPr>
                        </m:dPr>
                        <m:e>
                          <m:r>
                            <a:rPr lang="en-GB" sz="3200" b="1" i="1" smtClean="0">
                              <a:latin typeface="Cambria Math" panose="02040503050406030204" pitchFamily="18" charset="0"/>
                            </a:rPr>
                            <m:t>𝒄</m:t>
                          </m:r>
                          <m:r>
                            <a:rPr lang="en-GB" sz="3200" b="1" i="1" smtClean="0">
                              <a:latin typeface="Cambria Math" panose="02040503050406030204" pitchFamily="18" charset="0"/>
                            </a:rPr>
                            <m:t>+</m:t>
                          </m:r>
                          <m:r>
                            <a:rPr lang="en-GB" sz="3200" b="1" i="1" smtClean="0">
                              <a:latin typeface="Cambria Math" panose="02040503050406030204" pitchFamily="18" charset="0"/>
                            </a:rPr>
                            <m:t>𝟏</m:t>
                          </m:r>
                        </m:e>
                      </m:d>
                    </m:oMath>
                    <m:oMath xmlns:m="http://schemas.openxmlformats.org/officeDocument/2006/math">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𝑎</m:t>
                          </m:r>
                        </m:e>
                        <m:sup>
                          <m:r>
                            <a:rPr lang="en-GB" sz="3200" b="0" i="1" smtClean="0">
                              <a:latin typeface="Cambria Math" panose="02040503050406030204" pitchFamily="18" charset="0"/>
                            </a:rPr>
                            <m:t>2</m:t>
                          </m:r>
                        </m:sup>
                      </m:sSup>
                      <m:r>
                        <a:rPr lang="en-GB" sz="3200" b="0" i="1" smtClean="0">
                          <a:latin typeface="Cambria Math" panose="02040503050406030204" pitchFamily="18" charset="0"/>
                        </a:rPr>
                        <m:t>𝑏</m:t>
                      </m:r>
                      <m:r>
                        <a:rPr lang="en-GB" sz="3200" b="0" i="1" smtClean="0">
                          <a:latin typeface="Cambria Math" panose="02040503050406030204" pitchFamily="18" charset="0"/>
                        </a:rPr>
                        <m:t>−</m:t>
                      </m:r>
                      <m:r>
                        <a:rPr lang="en-GB" sz="3200" b="0" i="1" smtClean="0">
                          <a:latin typeface="Cambria Math" panose="02040503050406030204" pitchFamily="18" charset="0"/>
                        </a:rPr>
                        <m:t>𝑎</m:t>
                      </m:r>
                      <m:r>
                        <a:rPr lang="en-GB" sz="3200" b="0" i="1" smtClean="0">
                          <a:latin typeface="Cambria Math" panose="02040503050406030204" pitchFamily="18" charset="0"/>
                        </a:rPr>
                        <m:t>+</m:t>
                      </m:r>
                      <m:r>
                        <a:rPr lang="en-GB" sz="3200" b="0" i="1" smtClean="0">
                          <a:latin typeface="Cambria Math" panose="02040503050406030204" pitchFamily="18" charset="0"/>
                        </a:rPr>
                        <m:t>𝑎𝑏</m:t>
                      </m:r>
                      <m:r>
                        <a:rPr lang="en-GB" sz="3200" b="0" i="1" smtClean="0">
                          <a:latin typeface="Cambria Math" panose="02040503050406030204" pitchFamily="18" charset="0"/>
                        </a:rPr>
                        <m:t>−1  =</m:t>
                      </m:r>
                      <m:d>
                        <m:dPr>
                          <m:ctrlPr>
                            <a:rPr lang="en-GB" sz="3200" b="1" i="1" smtClean="0">
                              <a:latin typeface="Cambria Math" panose="02040503050406030204" pitchFamily="18" charset="0"/>
                            </a:rPr>
                          </m:ctrlPr>
                        </m:dPr>
                        <m:e>
                          <m:r>
                            <a:rPr lang="en-GB" sz="3200" b="1" i="1" smtClean="0">
                              <a:latin typeface="Cambria Math" panose="02040503050406030204" pitchFamily="18" charset="0"/>
                            </a:rPr>
                            <m:t>𝒂𝒃</m:t>
                          </m:r>
                          <m:r>
                            <a:rPr lang="en-GB" sz="3200" b="1" i="1" smtClean="0">
                              <a:latin typeface="Cambria Math" panose="02040503050406030204" pitchFamily="18" charset="0"/>
                            </a:rPr>
                            <m:t>−</m:t>
                          </m:r>
                          <m:r>
                            <a:rPr lang="en-GB" sz="3200" b="1" i="1" smtClean="0">
                              <a:latin typeface="Cambria Math" panose="02040503050406030204" pitchFamily="18" charset="0"/>
                            </a:rPr>
                            <m:t>𝟏</m:t>
                          </m:r>
                        </m:e>
                      </m:d>
                      <m:d>
                        <m:dPr>
                          <m:ctrlPr>
                            <a:rPr lang="en-GB" sz="3200" b="1" i="1" smtClean="0">
                              <a:latin typeface="Cambria Math" panose="02040503050406030204" pitchFamily="18" charset="0"/>
                            </a:rPr>
                          </m:ctrlPr>
                        </m:dPr>
                        <m:e>
                          <m:r>
                            <a:rPr lang="en-GB" sz="3200" b="1" i="1" smtClean="0">
                              <a:latin typeface="Cambria Math" panose="02040503050406030204" pitchFamily="18" charset="0"/>
                            </a:rPr>
                            <m:t>𝒂</m:t>
                          </m:r>
                          <m:r>
                            <a:rPr lang="en-GB" sz="3200" b="1" i="1" smtClean="0">
                              <a:latin typeface="Cambria Math" panose="02040503050406030204" pitchFamily="18" charset="0"/>
                            </a:rPr>
                            <m:t>+</m:t>
                          </m:r>
                          <m:r>
                            <a:rPr lang="en-GB" sz="3200" b="1" i="1" smtClean="0">
                              <a:latin typeface="Cambria Math" panose="02040503050406030204" pitchFamily="18" charset="0"/>
                            </a:rPr>
                            <m:t>𝟏</m:t>
                          </m:r>
                        </m:e>
                      </m:d>
                    </m:oMath>
                    <m:oMath xmlns:m="http://schemas.openxmlformats.org/officeDocument/2006/math">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𝑥</m:t>
                          </m:r>
                        </m:e>
                        <m:sup>
                          <m:r>
                            <a:rPr lang="en-GB" sz="3200" b="0" i="1" smtClean="0">
                              <a:latin typeface="Cambria Math" panose="02040503050406030204" pitchFamily="18" charset="0"/>
                            </a:rPr>
                            <m:t>2</m:t>
                          </m:r>
                        </m:sup>
                      </m:sSup>
                      <m:r>
                        <a:rPr lang="en-GB" sz="3200" b="0" i="1" smtClean="0">
                          <a:latin typeface="Cambria Math" panose="02040503050406030204" pitchFamily="18" charset="0"/>
                        </a:rPr>
                        <m:t>+</m:t>
                      </m:r>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𝑦</m:t>
                          </m:r>
                        </m:e>
                        <m:sup>
                          <m:r>
                            <a:rPr lang="en-GB" sz="3200" b="0" i="1" smtClean="0">
                              <a:latin typeface="Cambria Math" panose="02040503050406030204" pitchFamily="18" charset="0"/>
                            </a:rPr>
                            <m:t>2</m:t>
                          </m:r>
                        </m:sup>
                      </m:sSup>
                      <m:r>
                        <a:rPr lang="en-GB" sz="3200" b="0" i="1" smtClean="0">
                          <a:latin typeface="Cambria Math" panose="02040503050406030204" pitchFamily="18" charset="0"/>
                        </a:rPr>
                        <m:t>+2</m:t>
                      </m:r>
                      <m:r>
                        <a:rPr lang="en-GB" sz="3200" b="0" i="1" smtClean="0">
                          <a:latin typeface="Cambria Math" panose="02040503050406030204" pitchFamily="18" charset="0"/>
                        </a:rPr>
                        <m:t>𝑥𝑦</m:t>
                      </m:r>
                      <m:r>
                        <a:rPr lang="en-GB" sz="3200" b="0" i="1" smtClean="0">
                          <a:latin typeface="Cambria Math" panose="02040503050406030204" pitchFamily="18" charset="0"/>
                        </a:rPr>
                        <m:t>+</m:t>
                      </m:r>
                      <m:r>
                        <a:rPr lang="en-GB" sz="3200" b="0" i="1" smtClean="0">
                          <a:latin typeface="Cambria Math" panose="02040503050406030204" pitchFamily="18" charset="0"/>
                        </a:rPr>
                        <m:t>𝑥𝑧</m:t>
                      </m:r>
                      <m:r>
                        <a:rPr lang="en-GB" sz="3200" b="0" i="1" smtClean="0">
                          <a:latin typeface="Cambria Math" panose="02040503050406030204" pitchFamily="18" charset="0"/>
                        </a:rPr>
                        <m:t>+</m:t>
                      </m:r>
                      <m:r>
                        <a:rPr lang="en-GB" sz="3200" b="0" i="1" smtClean="0">
                          <a:latin typeface="Cambria Math" panose="02040503050406030204" pitchFamily="18" charset="0"/>
                        </a:rPr>
                        <m:t>𝑦𝑧</m:t>
                      </m:r>
                    </m:oMath>
                    <m:oMath xmlns:m="http://schemas.openxmlformats.org/officeDocument/2006/math">
                      <m:r>
                        <a:rPr lang="en-GB" sz="3200" b="0" i="1" smtClean="0">
                          <a:latin typeface="Cambria Math" panose="02040503050406030204" pitchFamily="18" charset="0"/>
                        </a:rPr>
                        <m:t>                                =</m:t>
                      </m:r>
                      <m:d>
                        <m:dPr>
                          <m:ctrlPr>
                            <a:rPr lang="en-GB" sz="3200" b="1" i="1" smtClean="0">
                              <a:latin typeface="Cambria Math" panose="02040503050406030204" pitchFamily="18" charset="0"/>
                            </a:rPr>
                          </m:ctrlPr>
                        </m:dPr>
                        <m:e>
                          <m:r>
                            <a:rPr lang="en-GB" sz="3200" b="1" i="1" smtClean="0">
                              <a:latin typeface="Cambria Math" panose="02040503050406030204" pitchFamily="18" charset="0"/>
                            </a:rPr>
                            <m:t>𝒙</m:t>
                          </m:r>
                          <m:r>
                            <a:rPr lang="en-GB" sz="3200" b="1" i="1" smtClean="0">
                              <a:latin typeface="Cambria Math" panose="02040503050406030204" pitchFamily="18" charset="0"/>
                            </a:rPr>
                            <m:t>+</m:t>
                          </m:r>
                          <m:r>
                            <a:rPr lang="en-GB" sz="3200" b="1" i="1" smtClean="0">
                              <a:latin typeface="Cambria Math" panose="02040503050406030204" pitchFamily="18" charset="0"/>
                            </a:rPr>
                            <m:t>𝒚</m:t>
                          </m:r>
                        </m:e>
                      </m:d>
                      <m:d>
                        <m:dPr>
                          <m:ctrlPr>
                            <a:rPr lang="en-GB" sz="3200" b="1" i="1" smtClean="0">
                              <a:latin typeface="Cambria Math" panose="02040503050406030204" pitchFamily="18" charset="0"/>
                            </a:rPr>
                          </m:ctrlPr>
                        </m:dPr>
                        <m:e>
                          <m:r>
                            <a:rPr lang="en-GB" sz="3200" b="1" i="1" smtClean="0">
                              <a:latin typeface="Cambria Math" panose="02040503050406030204" pitchFamily="18" charset="0"/>
                            </a:rPr>
                            <m:t>𝒙</m:t>
                          </m:r>
                          <m:r>
                            <a:rPr lang="en-GB" sz="3200" b="1" i="1" smtClean="0">
                              <a:latin typeface="Cambria Math" panose="02040503050406030204" pitchFamily="18" charset="0"/>
                            </a:rPr>
                            <m:t>+</m:t>
                          </m:r>
                          <m:r>
                            <a:rPr lang="en-GB" sz="3200" b="1" i="1" smtClean="0">
                              <a:latin typeface="Cambria Math" panose="02040503050406030204" pitchFamily="18" charset="0"/>
                            </a:rPr>
                            <m:t>𝒚</m:t>
                          </m:r>
                          <m:r>
                            <a:rPr lang="en-GB" sz="3200" b="1" i="1" smtClean="0">
                              <a:latin typeface="Cambria Math" panose="02040503050406030204" pitchFamily="18" charset="0"/>
                            </a:rPr>
                            <m:t>+</m:t>
                          </m:r>
                          <m:r>
                            <a:rPr lang="en-GB" sz="3200" b="1" i="1" smtClean="0">
                              <a:latin typeface="Cambria Math" panose="02040503050406030204" pitchFamily="18" charset="0"/>
                            </a:rPr>
                            <m:t>𝒛</m:t>
                          </m:r>
                        </m:e>
                      </m:d>
                    </m:oMath>
                  </m:oMathPara>
                </a14:m>
                <a:endParaRPr lang="en-GB" sz="3200" b="1" dirty="0"/>
              </a:p>
            </p:txBody>
          </p:sp>
        </mc:Choice>
        <mc:Fallback xmlns="">
          <p:sp>
            <p:nvSpPr>
              <p:cNvPr id="5" name="TextBox 4"/>
              <p:cNvSpPr txBox="1">
                <a:spLocks noRot="1" noChangeAspect="1" noMove="1" noResize="1" noEditPoints="1" noAdjustHandles="1" noChangeArrowheads="1" noChangeShapeType="1" noTextEdit="1"/>
              </p:cNvSpPr>
              <p:nvPr/>
            </p:nvSpPr>
            <p:spPr>
              <a:xfrm>
                <a:off x="755576" y="1186871"/>
                <a:ext cx="7920880" cy="2553135"/>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66598" y="4429350"/>
                <a:ext cx="4426840" cy="175432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Fro Tip</a:t>
                </a:r>
                <a:r>
                  <a:rPr lang="en-GB" dirty="0"/>
                  <a:t>: The </a:t>
                </a:r>
                <a14:m>
                  <m:oMath xmlns:m="http://schemas.openxmlformats.org/officeDocument/2006/math">
                    <m:r>
                      <a:rPr lang="en-GB" b="0" i="1" smtClean="0">
                        <a:latin typeface="Cambria Math" panose="02040503050406030204" pitchFamily="18" charset="0"/>
                      </a:rPr>
                      <m:t>2</m:t>
                    </m:r>
                    <m:r>
                      <a:rPr lang="en-GB" b="0" i="1" smtClean="0">
                        <a:latin typeface="Cambria Math" panose="02040503050406030204" pitchFamily="18" charset="0"/>
                      </a:rPr>
                      <m:t>𝑥𝑦</m:t>
                    </m:r>
                  </m:oMath>
                </a14:m>
                <a:r>
                  <a:rPr lang="en-GB" dirty="0"/>
                  <a:t> arose because of collecting like terms in the expansion. It might therefore be easier to first think how we get the ‘easier’ terms like the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𝑦</m:t>
                        </m:r>
                      </m:e>
                      <m:sup>
                        <m:r>
                          <a:rPr lang="en-GB" b="0" i="1" smtClean="0">
                            <a:latin typeface="Cambria Math" panose="02040503050406030204" pitchFamily="18" charset="0"/>
                          </a:rPr>
                          <m:t>2</m:t>
                        </m:r>
                      </m:sup>
                    </m:sSup>
                    <m:r>
                      <a:rPr lang="en-GB" b="0" i="1" smtClean="0">
                        <a:latin typeface="Cambria Math" panose="02040503050406030204" pitchFamily="18" charset="0"/>
                      </a:rPr>
                      <m:t>, </m:t>
                    </m:r>
                    <m:r>
                      <a:rPr lang="en-GB" b="0" i="1" smtClean="0">
                        <a:latin typeface="Cambria Math" panose="02040503050406030204" pitchFamily="18" charset="0"/>
                      </a:rPr>
                      <m:t>𝑥𝑧</m:t>
                    </m:r>
                    <m:r>
                      <a:rPr lang="en-GB" b="0" i="1" smtClean="0">
                        <a:latin typeface="Cambria Math" panose="02040503050406030204" pitchFamily="18" charset="0"/>
                      </a:rPr>
                      <m:t>, </m:t>
                    </m:r>
                    <m:r>
                      <a:rPr lang="en-GB" b="0" i="1" smtClean="0">
                        <a:latin typeface="Cambria Math" panose="02040503050406030204" pitchFamily="18" charset="0"/>
                      </a:rPr>
                      <m:t>𝑦𝑧</m:t>
                    </m:r>
                  </m:oMath>
                </a14:m>
                <a:r>
                  <a:rPr lang="en-GB" dirty="0"/>
                  <a:t> (where the coefficient of the term is 1) when we try to fill in the brackets. </a:t>
                </a:r>
              </a:p>
            </p:txBody>
          </p:sp>
        </mc:Choice>
        <mc:Fallback xmlns="">
          <p:sp>
            <p:nvSpPr>
              <p:cNvPr id="6" name="TextBox 5"/>
              <p:cNvSpPr txBox="1">
                <a:spLocks noRot="1" noChangeAspect="1" noMove="1" noResize="1" noEditPoints="1" noAdjustHandles="1" noChangeArrowheads="1" noChangeShapeType="1" noTextEdit="1"/>
              </p:cNvSpPr>
              <p:nvPr/>
            </p:nvSpPr>
            <p:spPr>
              <a:xfrm>
                <a:off x="266598" y="4429350"/>
                <a:ext cx="4426840" cy="1754326"/>
              </a:xfrm>
              <a:prstGeom prst="rect">
                <a:avLst/>
              </a:prstGeom>
              <a:blipFill>
                <a:blip r:embed="rId3"/>
                <a:stretch>
                  <a:fillRect l="-959" t="-1375" b="-4124"/>
                </a:stretch>
              </a:blipFill>
            </p:spPr>
            <p:txBody>
              <a:bodyPr/>
              <a:lstStyle/>
              <a:p>
                <a:r>
                  <a:rPr lang="en-GB">
                    <a:noFill/>
                  </a:rPr>
                  <a:t> </a:t>
                </a:r>
              </a:p>
            </p:txBody>
          </p:sp>
        </mc:Fallback>
      </mc:AlternateContent>
      <p:cxnSp>
        <p:nvCxnSpPr>
          <p:cNvPr id="8" name="Straight Arrow Connector 7"/>
          <p:cNvCxnSpPr>
            <a:stCxn id="6" idx="0"/>
          </p:cNvCxnSpPr>
          <p:nvPr/>
        </p:nvCxnSpPr>
        <p:spPr>
          <a:xfrm flipV="1">
            <a:off x="2480018" y="3280229"/>
            <a:ext cx="945353" cy="114912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9" name="Rectangle 8"/>
          <p:cNvSpPr/>
          <p:nvPr/>
        </p:nvSpPr>
        <p:spPr>
          <a:xfrm>
            <a:off x="266598" y="1288471"/>
            <a:ext cx="432048" cy="44192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10" name="Rectangle 9"/>
          <p:cNvSpPr/>
          <p:nvPr/>
        </p:nvSpPr>
        <p:spPr>
          <a:xfrm>
            <a:off x="266598" y="1775993"/>
            <a:ext cx="432048" cy="44192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sp>
        <p:nvSpPr>
          <p:cNvPr id="11" name="Rectangle 10"/>
          <p:cNvSpPr/>
          <p:nvPr/>
        </p:nvSpPr>
        <p:spPr>
          <a:xfrm>
            <a:off x="266598" y="2275266"/>
            <a:ext cx="432048" cy="44192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3</a:t>
            </a:r>
          </a:p>
        </p:txBody>
      </p:sp>
      <p:sp>
        <p:nvSpPr>
          <p:cNvPr id="12" name="Rectangle 11"/>
          <p:cNvSpPr/>
          <p:nvPr/>
        </p:nvSpPr>
        <p:spPr>
          <a:xfrm>
            <a:off x="266598" y="2774539"/>
            <a:ext cx="432048" cy="44192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latin typeface="Wingdings" panose="05000000000000000000" pitchFamily="2" charset="2"/>
              </a:rPr>
              <a:t>N</a:t>
            </a:r>
          </a:p>
        </p:txBody>
      </p:sp>
      <p:sp>
        <p:nvSpPr>
          <p:cNvPr id="13" name="Rectangle 12"/>
          <p:cNvSpPr/>
          <p:nvPr/>
        </p:nvSpPr>
        <p:spPr>
          <a:xfrm>
            <a:off x="5171523" y="1204686"/>
            <a:ext cx="2680706" cy="5020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5171523" y="1696241"/>
            <a:ext cx="2680706" cy="5020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5171522" y="2174380"/>
            <a:ext cx="2990307" cy="5020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p:cNvSpPr/>
          <p:nvPr/>
        </p:nvSpPr>
        <p:spPr>
          <a:xfrm>
            <a:off x="4693438" y="3185810"/>
            <a:ext cx="3591350" cy="5020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18" name="TextBox 17"/>
              <p:cNvSpPr txBox="1"/>
              <p:nvPr/>
            </p:nvSpPr>
            <p:spPr>
              <a:xfrm>
                <a:off x="4848007" y="4140768"/>
                <a:ext cx="4181693" cy="175432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Fro Tip</a:t>
                </a:r>
                <a:r>
                  <a:rPr lang="en-GB" dirty="0"/>
                  <a:t>: Notice that there’s an  ‘algebraic symmetry’ in </a:t>
                </a:r>
                <a14:m>
                  <m:oMath xmlns:m="http://schemas.openxmlformats.org/officeDocument/2006/math">
                    <m:r>
                      <a:rPr lang="en-GB" b="0" i="1" smtClean="0">
                        <a:latin typeface="Cambria Math" panose="02040503050406030204" pitchFamily="18" charset="0"/>
                      </a:rPr>
                      <m:t>𝑥</m:t>
                    </m:r>
                  </m:oMath>
                </a14:m>
                <a:r>
                  <a:rPr lang="en-GB" dirty="0"/>
                  <a:t> and </a:t>
                </a:r>
                <a14:m>
                  <m:oMath xmlns:m="http://schemas.openxmlformats.org/officeDocument/2006/math">
                    <m:r>
                      <a:rPr lang="en-GB" b="0" i="1" smtClean="0">
                        <a:latin typeface="Cambria Math" panose="02040503050406030204" pitchFamily="18" charset="0"/>
                      </a:rPr>
                      <m:t>𝑦</m:t>
                    </m:r>
                  </m:oMath>
                </a14:m>
                <a:r>
                  <a:rPr lang="en-GB" dirty="0"/>
                  <a:t>, as </a:t>
                </a:r>
                <a14:m>
                  <m:oMath xmlns:m="http://schemas.openxmlformats.org/officeDocument/2006/math">
                    <m:r>
                      <a:rPr lang="en-GB" b="0" i="1" smtClean="0">
                        <a:latin typeface="Cambria Math" panose="02040503050406030204" pitchFamily="18" charset="0"/>
                      </a:rPr>
                      <m:t>𝑥</m:t>
                    </m:r>
                  </m:oMath>
                </a14:m>
                <a:r>
                  <a:rPr lang="en-GB" dirty="0"/>
                  <a:t> and </a:t>
                </a:r>
                <a14:m>
                  <m:oMath xmlns:m="http://schemas.openxmlformats.org/officeDocument/2006/math">
                    <m:r>
                      <a:rPr lang="en-GB" b="0" i="1" smtClean="0">
                        <a:latin typeface="Cambria Math" panose="02040503050406030204" pitchFamily="18" charset="0"/>
                      </a:rPr>
                      <m:t>𝑦</m:t>
                    </m:r>
                  </m:oMath>
                </a14:m>
                <a:r>
                  <a:rPr lang="en-GB" dirty="0"/>
                  <a:t> could be swapped without changing the expression. But there’s an asymmetry in </a:t>
                </a:r>
                <a14:m>
                  <m:oMath xmlns:m="http://schemas.openxmlformats.org/officeDocument/2006/math">
                    <m:r>
                      <a:rPr lang="en-GB" b="0" i="1" smtClean="0">
                        <a:latin typeface="Cambria Math" panose="02040503050406030204" pitchFamily="18" charset="0"/>
                      </a:rPr>
                      <m:t>𝑧</m:t>
                    </m:r>
                  </m:oMath>
                </a14:m>
                <a:r>
                  <a:rPr lang="en-GB" dirty="0"/>
                  <a:t>.</a:t>
                </a:r>
              </a:p>
              <a:p>
                <a:r>
                  <a:rPr lang="en-GB" dirty="0"/>
                  <a:t>This gives hints about the factorisation, as the same symmetry must be seen.</a:t>
                </a:r>
              </a:p>
            </p:txBody>
          </p:sp>
        </mc:Choice>
        <mc:Fallback xmlns="">
          <p:sp>
            <p:nvSpPr>
              <p:cNvPr id="18" name="TextBox 17"/>
              <p:cNvSpPr txBox="1">
                <a:spLocks noRot="1" noChangeAspect="1" noMove="1" noResize="1" noEditPoints="1" noAdjustHandles="1" noChangeArrowheads="1" noChangeShapeType="1" noTextEdit="1"/>
              </p:cNvSpPr>
              <p:nvPr/>
            </p:nvSpPr>
            <p:spPr>
              <a:xfrm>
                <a:off x="4848007" y="4140768"/>
                <a:ext cx="4181693" cy="1754326"/>
              </a:xfrm>
              <a:prstGeom prst="rect">
                <a:avLst/>
              </a:prstGeom>
              <a:blipFill>
                <a:blip r:embed="rId4"/>
                <a:stretch>
                  <a:fillRect l="-870" t="-1027" r="-1594" b="-3767"/>
                </a:stretch>
              </a:blipFill>
            </p:spPr>
            <p:txBody>
              <a:bodyPr/>
              <a:lstStyle/>
              <a:p>
                <a:r>
                  <a:rPr lang="en-GB">
                    <a:noFill/>
                  </a:rPr>
                  <a:t> </a:t>
                </a:r>
              </a:p>
            </p:txBody>
          </p:sp>
        </mc:Fallback>
      </mc:AlternateContent>
      <p:sp>
        <p:nvSpPr>
          <p:cNvPr id="7" name="Rectangle 6"/>
          <p:cNvSpPr/>
          <p:nvPr/>
        </p:nvSpPr>
        <p:spPr>
          <a:xfrm>
            <a:off x="8820472" y="6597352"/>
            <a:ext cx="322384" cy="2606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9" name="Rectangle 18"/>
          <p:cNvSpPr/>
          <p:nvPr/>
        </p:nvSpPr>
        <p:spPr>
          <a:xfrm>
            <a:off x="8498088" y="6597352"/>
            <a:ext cx="322384" cy="26064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0" name="Rectangle 19"/>
          <p:cNvSpPr/>
          <p:nvPr/>
        </p:nvSpPr>
        <p:spPr>
          <a:xfrm>
            <a:off x="8175704" y="6597352"/>
            <a:ext cx="322384" cy="2606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875778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4" restart="whenNotActive" fill="hold" evtFilter="cancelBubble" nodeType="interactiveSeq">
                <p:stCondLst>
                  <p:cond evt="onClick" delay="0">
                    <p:tgtEl>
                      <p:spTgt spid="15"/>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0" restart="whenNotActive" fill="hold" evtFilter="cancelBubble" nodeType="interactiveSeq">
                <p:stCondLst>
                  <p:cond evt="onClick" delay="0">
                    <p:tgtEl>
                      <p:spTgt spid="16"/>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6"/>
                                        </p:tgtEl>
                                      </p:cBhvr>
                                    </p:animEffect>
                                    <p:set>
                                      <p:cBhvr>
                                        <p:cTn id="25" dur="1" fill="hold">
                                          <p:stCondLst>
                                            <p:cond delay="499"/>
                                          </p:stCondLst>
                                        </p:cTn>
                                        <p:tgtEl>
                                          <p:spTgt spid="16"/>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0"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childTnLst>
              </p:cTn>
              <p:nextCondLst>
                <p:cond evt="onClick" delay="0">
                  <p:tgtEl>
                    <p:spTgt spid="16"/>
                  </p:tgtEl>
                </p:cond>
              </p:nextCondLst>
            </p:seq>
          </p:childTnLst>
        </p:cTn>
      </p:par>
    </p:tnLst>
    <p:bldLst>
      <p:bldP spid="6" grpId="0" animBg="1"/>
      <p:bldP spid="13" grpId="0" animBg="1"/>
      <p:bldP spid="14" grpId="0" animBg="1"/>
      <p:bldP spid="15" grpId="0" animBg="1"/>
      <p:bldP spid="16"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b="1" dirty="0"/>
                <a:t>RECAP</a:t>
              </a:r>
              <a:r>
                <a:rPr lang="en-GB" sz="3200" dirty="0"/>
                <a:t> :: Identifying a Common Factor</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505705" y="976147"/>
            <a:ext cx="7128792" cy="707886"/>
          </a:xfrm>
          <a:prstGeom prst="rect">
            <a:avLst/>
          </a:prstGeom>
          <a:noFill/>
        </p:spPr>
        <p:txBody>
          <a:bodyPr wrap="square" rtlCol="0">
            <a:spAutoFit/>
          </a:bodyPr>
          <a:lstStyle/>
          <a:p>
            <a:r>
              <a:rPr lang="en-GB" sz="2000" dirty="0"/>
              <a:t>When factorising expressions, always first look for a common factor to all the terms:</a:t>
            </a:r>
          </a:p>
        </p:txBody>
      </p:sp>
      <mc:AlternateContent xmlns:mc="http://schemas.openxmlformats.org/markup-compatibility/2006" xmlns:a14="http://schemas.microsoft.com/office/drawing/2010/main">
        <mc:Choice Requires="a14">
          <p:sp>
            <p:nvSpPr>
              <p:cNvPr id="6" name="TextBox 5"/>
              <p:cNvSpPr txBox="1"/>
              <p:nvPr/>
            </p:nvSpPr>
            <p:spPr>
              <a:xfrm>
                <a:off x="180172" y="3591781"/>
                <a:ext cx="3528392"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000" b="0" i="1" smtClean="0">
                          <a:latin typeface="Cambria Math" panose="02040503050406030204" pitchFamily="18" charset="0"/>
                        </a:rPr>
                        <m:t>2</m:t>
                      </m:r>
                      <m:sSup>
                        <m:sSupPr>
                          <m:ctrlPr>
                            <a:rPr lang="en-GB" sz="4000" b="0" i="1" smtClean="0">
                              <a:latin typeface="Cambria Math" panose="02040503050406030204" pitchFamily="18" charset="0"/>
                            </a:rPr>
                          </m:ctrlPr>
                        </m:sSupPr>
                        <m:e>
                          <m:r>
                            <a:rPr lang="en-GB" sz="4000" b="0" i="1" smtClean="0">
                              <a:latin typeface="Cambria Math" panose="02040503050406030204" pitchFamily="18" charset="0"/>
                            </a:rPr>
                            <m:t>𝑥</m:t>
                          </m:r>
                        </m:e>
                        <m:sup>
                          <m:r>
                            <a:rPr lang="en-GB" sz="4000" b="0" i="1" smtClean="0">
                              <a:latin typeface="Cambria Math" panose="02040503050406030204" pitchFamily="18" charset="0"/>
                            </a:rPr>
                            <m:t>2</m:t>
                          </m:r>
                        </m:sup>
                      </m:sSup>
                      <m:r>
                        <a:rPr lang="en-GB" sz="4000" b="0" i="1" smtClean="0">
                          <a:latin typeface="Cambria Math" panose="02040503050406030204" pitchFamily="18" charset="0"/>
                        </a:rPr>
                        <m:t>+</m:t>
                      </m:r>
                      <m:r>
                        <a:rPr lang="en-GB" sz="4000" b="0" i="1" smtClean="0">
                          <a:latin typeface="Cambria Math" panose="02040503050406030204" pitchFamily="18" charset="0"/>
                        </a:rPr>
                        <m:t>𝑥</m:t>
                      </m:r>
                    </m:oMath>
                  </m:oMathPara>
                </a14:m>
                <a:endParaRPr lang="en-GB" sz="4000" dirty="0"/>
              </a:p>
            </p:txBody>
          </p:sp>
        </mc:Choice>
        <mc:Fallback xmlns="">
          <p:sp>
            <p:nvSpPr>
              <p:cNvPr id="6" name="TextBox 5"/>
              <p:cNvSpPr txBox="1">
                <a:spLocks noRot="1" noChangeAspect="1" noMove="1" noResize="1" noEditPoints="1" noAdjustHandles="1" noChangeArrowheads="1" noChangeShapeType="1" noTextEdit="1"/>
              </p:cNvSpPr>
              <p:nvPr/>
            </p:nvSpPr>
            <p:spPr>
              <a:xfrm>
                <a:off x="180172" y="3591781"/>
                <a:ext cx="3528392" cy="707886"/>
              </a:xfrm>
              <a:prstGeom prst="rect">
                <a:avLst/>
              </a:prstGeom>
              <a:blipFill>
                <a:blip r:embed="rId2"/>
                <a:stretch>
                  <a:fillRect/>
                </a:stretch>
              </a:blipFill>
            </p:spPr>
            <p:txBody>
              <a:bodyPr/>
              <a:lstStyle/>
              <a:p>
                <a:r>
                  <a:rPr lang="en-GB">
                    <a:noFill/>
                  </a:rPr>
                  <a:t> </a:t>
                </a:r>
              </a:p>
            </p:txBody>
          </p:sp>
        </mc:Fallback>
      </mc:AlternateContent>
      <p:sp>
        <p:nvSpPr>
          <p:cNvPr id="7" name="Right Arrow 6"/>
          <p:cNvSpPr/>
          <p:nvPr/>
        </p:nvSpPr>
        <p:spPr>
          <a:xfrm>
            <a:off x="3183296" y="3905622"/>
            <a:ext cx="194421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498093" y="3536290"/>
            <a:ext cx="1215182" cy="369332"/>
          </a:xfrm>
          <a:prstGeom prst="rect">
            <a:avLst/>
          </a:prstGeom>
          <a:noFill/>
        </p:spPr>
        <p:txBody>
          <a:bodyPr wrap="square" rtlCol="0">
            <a:spAutoFit/>
          </a:bodyPr>
          <a:lstStyle/>
          <a:p>
            <a:r>
              <a:rPr lang="en-GB" b="1" dirty="0">
                <a:solidFill>
                  <a:schemeClr val="accent1"/>
                </a:solidFill>
              </a:rPr>
              <a:t>Factorise</a:t>
            </a:r>
          </a:p>
        </p:txBody>
      </p:sp>
      <mc:AlternateContent xmlns:mc="http://schemas.openxmlformats.org/markup-compatibility/2006" xmlns:a14="http://schemas.microsoft.com/office/drawing/2010/main">
        <mc:Choice Requires="a14">
          <p:sp>
            <p:nvSpPr>
              <p:cNvPr id="9" name="TextBox 8"/>
              <p:cNvSpPr txBox="1"/>
              <p:nvPr/>
            </p:nvSpPr>
            <p:spPr>
              <a:xfrm>
                <a:off x="5151469" y="3647823"/>
                <a:ext cx="3528392"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000" b="0" i="1" smtClean="0">
                          <a:latin typeface="Cambria Math" panose="02040503050406030204" pitchFamily="18" charset="0"/>
                        </a:rPr>
                        <m:t>𝑥</m:t>
                      </m:r>
                      <m:r>
                        <a:rPr lang="en-GB" sz="4000" b="0" i="1" smtClean="0">
                          <a:latin typeface="Cambria Math" panose="02040503050406030204" pitchFamily="18" charset="0"/>
                        </a:rPr>
                        <m:t>(                    )</m:t>
                      </m:r>
                    </m:oMath>
                  </m:oMathPara>
                </a14:m>
                <a:endParaRPr lang="en-GB" sz="4000" dirty="0"/>
              </a:p>
            </p:txBody>
          </p:sp>
        </mc:Choice>
        <mc:Fallback xmlns="">
          <p:sp>
            <p:nvSpPr>
              <p:cNvPr id="9" name="TextBox 8"/>
              <p:cNvSpPr txBox="1">
                <a:spLocks noRot="1" noChangeAspect="1" noMove="1" noResize="1" noEditPoints="1" noAdjustHandles="1" noChangeArrowheads="1" noChangeShapeType="1" noTextEdit="1"/>
              </p:cNvSpPr>
              <p:nvPr/>
            </p:nvSpPr>
            <p:spPr>
              <a:xfrm>
                <a:off x="5151469" y="3647823"/>
                <a:ext cx="3528392" cy="707886"/>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844767" y="3654554"/>
                <a:ext cx="1039867"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000" b="0" i="1" smtClean="0">
                          <a:latin typeface="Cambria Math" panose="02040503050406030204" pitchFamily="18" charset="0"/>
                        </a:rPr>
                        <m:t>2</m:t>
                      </m:r>
                      <m:r>
                        <a:rPr lang="en-GB" sz="4000" b="0" i="1" smtClean="0">
                          <a:latin typeface="Cambria Math" panose="02040503050406030204" pitchFamily="18" charset="0"/>
                        </a:rPr>
                        <m:t>𝑥</m:t>
                      </m:r>
                    </m:oMath>
                  </m:oMathPara>
                </a14:m>
                <a:endParaRPr lang="en-GB" sz="4000" dirty="0"/>
              </a:p>
            </p:txBody>
          </p:sp>
        </mc:Choice>
        <mc:Fallback xmlns="">
          <p:sp>
            <p:nvSpPr>
              <p:cNvPr id="10" name="TextBox 9"/>
              <p:cNvSpPr txBox="1">
                <a:spLocks noRot="1" noChangeAspect="1" noMove="1" noResize="1" noEditPoints="1" noAdjustHandles="1" noChangeArrowheads="1" noChangeShapeType="1" noTextEdit="1"/>
              </p:cNvSpPr>
              <p:nvPr/>
            </p:nvSpPr>
            <p:spPr>
              <a:xfrm>
                <a:off x="5844767" y="3654554"/>
                <a:ext cx="1039867" cy="707886"/>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6864235" y="3681554"/>
                <a:ext cx="1039867"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000" b="0" i="1" smtClean="0">
                          <a:latin typeface="Cambria Math" panose="02040503050406030204" pitchFamily="18" charset="0"/>
                        </a:rPr>
                        <m:t>+1</m:t>
                      </m:r>
                    </m:oMath>
                  </m:oMathPara>
                </a14:m>
                <a:endParaRPr lang="en-GB" sz="4000" dirty="0"/>
              </a:p>
            </p:txBody>
          </p:sp>
        </mc:Choice>
        <mc:Fallback xmlns="">
          <p:sp>
            <p:nvSpPr>
              <p:cNvPr id="11" name="TextBox 10"/>
              <p:cNvSpPr txBox="1">
                <a:spLocks noRot="1" noChangeAspect="1" noMove="1" noResize="1" noEditPoints="1" noAdjustHandles="1" noChangeArrowheads="1" noChangeShapeType="1" noTextEdit="1"/>
              </p:cNvSpPr>
              <p:nvPr/>
            </p:nvSpPr>
            <p:spPr>
              <a:xfrm>
                <a:off x="6864235" y="3681554"/>
                <a:ext cx="1039867" cy="707886"/>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059832" y="2659742"/>
                <a:ext cx="3312368"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What do </a:t>
                </a:r>
                <a14:m>
                  <m:oMath xmlns:m="http://schemas.openxmlformats.org/officeDocument/2006/math">
                    <m:r>
                      <a:rPr lang="en-GB" b="0" i="1" smtClean="0">
                        <a:latin typeface="Cambria Math" panose="02040503050406030204" pitchFamily="18" charset="0"/>
                      </a:rPr>
                      <m:t>2</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oMath>
                </a14:m>
                <a:r>
                  <a:rPr lang="en-GB" dirty="0"/>
                  <a:t> and </a:t>
                </a:r>
                <a14:m>
                  <m:oMath xmlns:m="http://schemas.openxmlformats.org/officeDocument/2006/math">
                    <m:r>
                      <a:rPr lang="en-GB" b="0" i="1" smtClean="0">
                        <a:latin typeface="Cambria Math" panose="02040503050406030204" pitchFamily="18" charset="0"/>
                      </a:rPr>
                      <m:t>𝑥</m:t>
                    </m:r>
                  </m:oMath>
                </a14:m>
                <a:r>
                  <a:rPr lang="en-GB" dirty="0"/>
                  <a:t> both have in common?</a:t>
                </a:r>
              </a:p>
            </p:txBody>
          </p:sp>
        </mc:Choice>
        <mc:Fallback xmlns="">
          <p:sp>
            <p:nvSpPr>
              <p:cNvPr id="12" name="TextBox 11"/>
              <p:cNvSpPr txBox="1">
                <a:spLocks noRot="1" noChangeAspect="1" noMove="1" noResize="1" noEditPoints="1" noAdjustHandles="1" noChangeArrowheads="1" noChangeShapeType="1" noTextEdit="1"/>
              </p:cNvSpPr>
              <p:nvPr/>
            </p:nvSpPr>
            <p:spPr>
              <a:xfrm>
                <a:off x="3059832" y="2659742"/>
                <a:ext cx="3312368" cy="646331"/>
              </a:xfrm>
              <a:prstGeom prst="rect">
                <a:avLst/>
              </a:prstGeom>
              <a:blipFill>
                <a:blip r:embed="rId6"/>
                <a:stretch>
                  <a:fillRect l="-1280" t="-2727" b="-11818"/>
                </a:stretch>
              </a:blipFill>
            </p:spPr>
            <p:txBody>
              <a:bodyPr/>
              <a:lstStyle/>
              <a:p>
                <a:r>
                  <a:rPr lang="en-GB">
                    <a:noFill/>
                  </a:rPr>
                  <a:t> </a:t>
                </a:r>
              </a:p>
            </p:txBody>
          </p:sp>
        </mc:Fallback>
      </mc:AlternateContent>
      <p:cxnSp>
        <p:nvCxnSpPr>
          <p:cNvPr id="14" name="Straight Arrow Connector 13"/>
          <p:cNvCxnSpPr/>
          <p:nvPr/>
        </p:nvCxnSpPr>
        <p:spPr>
          <a:xfrm flipH="1">
            <a:off x="2615859" y="3306073"/>
            <a:ext cx="567437" cy="23021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734436" y="5158330"/>
                <a:ext cx="2974128"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14:m>
                  <m:oMath xmlns:m="http://schemas.openxmlformats.org/officeDocument/2006/math">
                    <m:r>
                      <a:rPr lang="en-GB" b="0" i="1" smtClean="0">
                        <a:latin typeface="Cambria Math" panose="02040503050406030204" pitchFamily="18" charset="0"/>
                      </a:rPr>
                      <m:t>2</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oMath>
                </a14:m>
                <a:r>
                  <a:rPr lang="en-GB" dirty="0"/>
                  <a:t> means </a:t>
                </a:r>
                <a14:m>
                  <m:oMath xmlns:m="http://schemas.openxmlformats.org/officeDocument/2006/math">
                    <m:r>
                      <a:rPr lang="en-GB" b="0" i="1" smtClean="0">
                        <a:latin typeface="Cambria Math" panose="02040503050406030204" pitchFamily="18" charset="0"/>
                      </a:rPr>
                      <m:t>2</m:t>
                    </m:r>
                    <m:r>
                      <a:rPr lang="en-GB" b="0" i="1" smtClean="0">
                        <a:latin typeface="Cambria Math" panose="02040503050406030204" pitchFamily="18" charset="0"/>
                      </a:rPr>
                      <m:t>𝑥𝑥</m:t>
                    </m:r>
                  </m:oMath>
                </a14:m>
                <a:r>
                  <a:rPr lang="en-GB" dirty="0"/>
                  <a:t>, so </a:t>
                </a:r>
                <a14:m>
                  <m:oMath xmlns:m="http://schemas.openxmlformats.org/officeDocument/2006/math">
                    <m:r>
                      <a:rPr lang="en-GB" b="0" i="1" smtClean="0">
                        <a:latin typeface="Cambria Math" panose="02040503050406030204" pitchFamily="18" charset="0"/>
                      </a:rPr>
                      <m:t>2</m:t>
                    </m:r>
                    <m:r>
                      <a:rPr lang="en-GB" b="0" i="1" smtClean="0">
                        <a:latin typeface="Cambria Math" panose="02040503050406030204" pitchFamily="18" charset="0"/>
                      </a:rPr>
                      <m:t>𝑥𝑥</m:t>
                    </m:r>
                  </m:oMath>
                </a14:m>
                <a:r>
                  <a:rPr lang="en-GB" dirty="0"/>
                  <a:t> and </a:t>
                </a:r>
                <a14:m>
                  <m:oMath xmlns:m="http://schemas.openxmlformats.org/officeDocument/2006/math">
                    <m:r>
                      <a:rPr lang="en-GB" b="0" i="1" smtClean="0">
                        <a:latin typeface="Cambria Math" panose="02040503050406030204" pitchFamily="18" charset="0"/>
                      </a:rPr>
                      <m:t>𝑥</m:t>
                    </m:r>
                  </m:oMath>
                </a14:m>
                <a:r>
                  <a:rPr lang="en-GB" dirty="0"/>
                  <a:t> have </a:t>
                </a:r>
                <a14:m>
                  <m:oMath xmlns:m="http://schemas.openxmlformats.org/officeDocument/2006/math">
                    <m:r>
                      <a:rPr lang="en-GB" b="0" i="1" smtClean="0">
                        <a:latin typeface="Cambria Math" panose="02040503050406030204" pitchFamily="18" charset="0"/>
                      </a:rPr>
                      <m:t>𝑥</m:t>
                    </m:r>
                  </m:oMath>
                </a14:m>
                <a:r>
                  <a:rPr lang="en-GB" dirty="0"/>
                  <a:t> in common. We “factorise this out”, with a single bracket after.</a:t>
                </a:r>
              </a:p>
            </p:txBody>
          </p:sp>
        </mc:Choice>
        <mc:Fallback xmlns="">
          <p:sp>
            <p:nvSpPr>
              <p:cNvPr id="15" name="TextBox 14"/>
              <p:cNvSpPr txBox="1">
                <a:spLocks noRot="1" noChangeAspect="1" noMove="1" noResize="1" noEditPoints="1" noAdjustHandles="1" noChangeArrowheads="1" noChangeShapeType="1" noTextEdit="1"/>
              </p:cNvSpPr>
              <p:nvPr/>
            </p:nvSpPr>
            <p:spPr>
              <a:xfrm>
                <a:off x="734436" y="5158330"/>
                <a:ext cx="2974128" cy="1200329"/>
              </a:xfrm>
              <a:prstGeom prst="rect">
                <a:avLst/>
              </a:prstGeom>
              <a:blipFill>
                <a:blip r:embed="rId7"/>
                <a:stretch>
                  <a:fillRect l="-1220" t="-1493" b="-5970"/>
                </a:stretch>
              </a:blipFill>
            </p:spPr>
            <p:txBody>
              <a:bodyPr/>
              <a:lstStyle/>
              <a:p>
                <a:r>
                  <a:rPr lang="en-GB">
                    <a:noFill/>
                  </a:rPr>
                  <a:t> </a:t>
                </a:r>
              </a:p>
            </p:txBody>
          </p:sp>
        </mc:Fallback>
      </mc:AlternateContent>
      <p:cxnSp>
        <p:nvCxnSpPr>
          <p:cNvPr id="16" name="Straight Arrow Connector 15"/>
          <p:cNvCxnSpPr/>
          <p:nvPr/>
        </p:nvCxnSpPr>
        <p:spPr>
          <a:xfrm flipV="1">
            <a:off x="3498093" y="4230477"/>
            <a:ext cx="1867121" cy="9278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9" name="TextBox 18"/>
              <p:cNvSpPr txBox="1"/>
              <p:nvPr/>
            </p:nvSpPr>
            <p:spPr>
              <a:xfrm>
                <a:off x="4070101" y="5313844"/>
                <a:ext cx="2974128"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Note that factorising is the opposite of expanding, so we now think, “</a:t>
                </a:r>
                <a14:m>
                  <m:oMath xmlns:m="http://schemas.openxmlformats.org/officeDocument/2006/math">
                    <m:r>
                      <a:rPr lang="en-GB" b="0" i="1" smtClean="0">
                        <a:latin typeface="Cambria Math" panose="02040503050406030204" pitchFamily="18" charset="0"/>
                      </a:rPr>
                      <m:t>𝑥</m:t>
                    </m:r>
                  </m:oMath>
                </a14:m>
                <a:r>
                  <a:rPr lang="en-GB" dirty="0"/>
                  <a:t> times what would give us </a:t>
                </a:r>
                <a14:m>
                  <m:oMath xmlns:m="http://schemas.openxmlformats.org/officeDocument/2006/math">
                    <m:r>
                      <a:rPr lang="en-GB" b="0" i="1" smtClean="0">
                        <a:latin typeface="Cambria Math" panose="02040503050406030204" pitchFamily="18" charset="0"/>
                      </a:rPr>
                      <m:t>2</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oMath>
                </a14:m>
                <a:r>
                  <a:rPr lang="en-GB" dirty="0"/>
                  <a:t>?”. </a:t>
                </a:r>
              </a:p>
            </p:txBody>
          </p:sp>
        </mc:Choice>
        <mc:Fallback xmlns="">
          <p:sp>
            <p:nvSpPr>
              <p:cNvPr id="19" name="TextBox 18"/>
              <p:cNvSpPr txBox="1">
                <a:spLocks noRot="1" noChangeAspect="1" noMove="1" noResize="1" noEditPoints="1" noAdjustHandles="1" noChangeArrowheads="1" noChangeShapeType="1" noTextEdit="1"/>
              </p:cNvSpPr>
              <p:nvPr/>
            </p:nvSpPr>
            <p:spPr>
              <a:xfrm>
                <a:off x="4070101" y="5313844"/>
                <a:ext cx="2974128" cy="1200329"/>
              </a:xfrm>
              <a:prstGeom prst="rect">
                <a:avLst/>
              </a:prstGeom>
              <a:blipFill>
                <a:blip r:embed="rId8"/>
                <a:stretch>
                  <a:fillRect l="-1423" t="-1990" r="-610" b="-5970"/>
                </a:stretch>
              </a:blipFill>
            </p:spPr>
            <p:txBody>
              <a:bodyPr/>
              <a:lstStyle/>
              <a:p>
                <a:r>
                  <a:rPr lang="en-GB">
                    <a:noFill/>
                  </a:rPr>
                  <a:t> </a:t>
                </a:r>
              </a:p>
            </p:txBody>
          </p:sp>
        </mc:Fallback>
      </mc:AlternateContent>
      <p:cxnSp>
        <p:nvCxnSpPr>
          <p:cNvPr id="20" name="Straight Arrow Connector 19"/>
          <p:cNvCxnSpPr/>
          <p:nvPr/>
        </p:nvCxnSpPr>
        <p:spPr>
          <a:xfrm flipV="1">
            <a:off x="5167257" y="4293220"/>
            <a:ext cx="999367" cy="10206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2" name="TextBox 21"/>
              <p:cNvSpPr txBox="1"/>
              <p:nvPr/>
            </p:nvSpPr>
            <p:spPr>
              <a:xfrm>
                <a:off x="5930557" y="4698008"/>
                <a:ext cx="2974128"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And </a:t>
                </a:r>
                <a14:m>
                  <m:oMath xmlns:m="http://schemas.openxmlformats.org/officeDocument/2006/math">
                    <m:r>
                      <a:rPr lang="en-GB" b="0" i="1" smtClean="0">
                        <a:latin typeface="Cambria Math" panose="02040503050406030204" pitchFamily="18" charset="0"/>
                      </a:rPr>
                      <m:t>𝑥</m:t>
                    </m:r>
                  </m:oMath>
                </a14:m>
                <a:r>
                  <a:rPr lang="en-GB" dirty="0"/>
                  <a:t> times what gives us </a:t>
                </a:r>
                <a14:m>
                  <m:oMath xmlns:m="http://schemas.openxmlformats.org/officeDocument/2006/math">
                    <m:r>
                      <a:rPr lang="en-GB" b="0" i="1" smtClean="0">
                        <a:latin typeface="Cambria Math" panose="02040503050406030204" pitchFamily="18" charset="0"/>
                      </a:rPr>
                      <m:t>𝑥</m:t>
                    </m:r>
                  </m:oMath>
                </a14:m>
                <a:r>
                  <a:rPr lang="en-GB" dirty="0"/>
                  <a:t>?</a:t>
                </a:r>
              </a:p>
            </p:txBody>
          </p:sp>
        </mc:Choice>
        <mc:Fallback xmlns="">
          <p:sp>
            <p:nvSpPr>
              <p:cNvPr id="22" name="TextBox 21"/>
              <p:cNvSpPr txBox="1">
                <a:spLocks noRot="1" noChangeAspect="1" noMove="1" noResize="1" noEditPoints="1" noAdjustHandles="1" noChangeArrowheads="1" noChangeShapeType="1" noTextEdit="1"/>
              </p:cNvSpPr>
              <p:nvPr/>
            </p:nvSpPr>
            <p:spPr>
              <a:xfrm>
                <a:off x="5930557" y="4698008"/>
                <a:ext cx="2974128" cy="369332"/>
              </a:xfrm>
              <a:prstGeom prst="rect">
                <a:avLst/>
              </a:prstGeom>
              <a:blipFill>
                <a:blip r:embed="rId9"/>
                <a:stretch>
                  <a:fillRect l="-1423" t="-6250" b="-21875"/>
                </a:stretch>
              </a:blipFill>
            </p:spPr>
            <p:txBody>
              <a:bodyPr/>
              <a:lstStyle/>
              <a:p>
                <a:r>
                  <a:rPr lang="en-GB">
                    <a:noFill/>
                  </a:rPr>
                  <a:t> </a:t>
                </a:r>
              </a:p>
            </p:txBody>
          </p:sp>
        </mc:Fallback>
      </mc:AlternateContent>
      <p:cxnSp>
        <p:nvCxnSpPr>
          <p:cNvPr id="23" name="Straight Arrow Connector 22"/>
          <p:cNvCxnSpPr/>
          <p:nvPr/>
        </p:nvCxnSpPr>
        <p:spPr>
          <a:xfrm flipV="1">
            <a:off x="7275270" y="4293220"/>
            <a:ext cx="129140" cy="4189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22700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animBg="1"/>
      <p:bldP spid="15" grpId="0" animBg="1"/>
      <p:bldP spid="19"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b="1" dirty="0"/>
                <a:t>TYPE 6</a:t>
              </a:r>
              <a:r>
                <a:rPr lang="en-GB" sz="3200" dirty="0"/>
                <a:t>: Pairwise Factorisation</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251520" y="672792"/>
            <a:ext cx="8424936" cy="707886"/>
          </a:xfrm>
          <a:prstGeom prst="rect">
            <a:avLst/>
          </a:prstGeom>
          <a:noFill/>
        </p:spPr>
        <p:txBody>
          <a:bodyPr wrap="square" rtlCol="0">
            <a:spAutoFit/>
          </a:bodyPr>
          <a:lstStyle/>
          <a:p>
            <a:r>
              <a:rPr lang="en-GB" sz="2000" dirty="0"/>
              <a:t>We saw earlier with splitting the middle term that we can factorise different parts of the expression separately and hope that a common term emerges.</a:t>
            </a:r>
          </a:p>
        </p:txBody>
      </p:sp>
      <mc:AlternateContent xmlns:mc="http://schemas.openxmlformats.org/markup-compatibility/2006" xmlns:a14="http://schemas.microsoft.com/office/drawing/2010/main">
        <mc:Choice Requires="a14">
          <p:sp>
            <p:nvSpPr>
              <p:cNvPr id="6" name="TextBox 5"/>
              <p:cNvSpPr txBox="1"/>
              <p:nvPr/>
            </p:nvSpPr>
            <p:spPr>
              <a:xfrm>
                <a:off x="-35346" y="5157192"/>
                <a:ext cx="6336704" cy="13849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𝑥</m:t>
                          </m:r>
                        </m:e>
                        <m:sup>
                          <m:r>
                            <a:rPr lang="en-GB" sz="2800" b="0" i="1" smtClean="0">
                              <a:latin typeface="Cambria Math" panose="02040503050406030204" pitchFamily="18" charset="0"/>
                            </a:rPr>
                            <m:t>2</m:t>
                          </m:r>
                        </m:sup>
                      </m:sSup>
                      <m:r>
                        <a:rPr lang="en-GB" sz="2800" b="0" i="1" smtClean="0">
                          <a:latin typeface="Cambria Math" panose="02040503050406030204" pitchFamily="18" charset="0"/>
                        </a:rPr>
                        <m:t>−</m:t>
                      </m:r>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𝑦</m:t>
                          </m:r>
                        </m:e>
                        <m:sup>
                          <m:r>
                            <a:rPr lang="en-GB" sz="2800" b="0" i="1" smtClean="0">
                              <a:latin typeface="Cambria Math" panose="02040503050406030204" pitchFamily="18" charset="0"/>
                            </a:rPr>
                            <m:t>2</m:t>
                          </m:r>
                        </m:sup>
                      </m:sSup>
                      <m:r>
                        <a:rPr lang="en-GB" sz="2800" b="0" i="1" smtClean="0">
                          <a:latin typeface="Cambria Math" panose="02040503050406030204" pitchFamily="18" charset="0"/>
                        </a:rPr>
                        <m:t>+4</m:t>
                      </m:r>
                      <m:r>
                        <a:rPr lang="en-GB" sz="2800" b="0" i="1" smtClean="0">
                          <a:latin typeface="Cambria Math" panose="02040503050406030204" pitchFamily="18" charset="0"/>
                        </a:rPr>
                        <m:t>𝑥</m:t>
                      </m:r>
                      <m:r>
                        <a:rPr lang="en-GB" sz="2800" b="0" i="1" smtClean="0">
                          <a:latin typeface="Cambria Math" panose="02040503050406030204" pitchFamily="18" charset="0"/>
                        </a:rPr>
                        <m:t>+4</m:t>
                      </m:r>
                      <m:r>
                        <a:rPr lang="en-GB" sz="2800" b="0" i="1" smtClean="0">
                          <a:latin typeface="Cambria Math" panose="02040503050406030204" pitchFamily="18" charset="0"/>
                        </a:rPr>
                        <m:t>𝑦</m:t>
                      </m:r>
                    </m:oMath>
                    <m:oMath xmlns:m="http://schemas.openxmlformats.org/officeDocument/2006/math">
                      <m:r>
                        <a:rPr lang="en-GB" sz="2800" b="1" i="1" smtClean="0">
                          <a:latin typeface="Cambria Math" panose="02040503050406030204" pitchFamily="18" charset="0"/>
                        </a:rPr>
                        <m:t>=</m:t>
                      </m:r>
                      <m:d>
                        <m:dPr>
                          <m:ctrlPr>
                            <a:rPr lang="en-GB" sz="2800" b="1" i="1" smtClean="0">
                              <a:latin typeface="Cambria Math" panose="02040503050406030204" pitchFamily="18" charset="0"/>
                            </a:rPr>
                          </m:ctrlPr>
                        </m:dPr>
                        <m:e>
                          <m:r>
                            <a:rPr lang="en-GB" sz="2800" b="1" i="1" smtClean="0">
                              <a:latin typeface="Cambria Math" panose="02040503050406030204" pitchFamily="18" charset="0"/>
                            </a:rPr>
                            <m:t>𝒙</m:t>
                          </m:r>
                          <m:r>
                            <a:rPr lang="en-GB" sz="2800" b="1" i="1" smtClean="0">
                              <a:latin typeface="Cambria Math" panose="02040503050406030204" pitchFamily="18" charset="0"/>
                            </a:rPr>
                            <m:t>+</m:t>
                          </m:r>
                          <m:r>
                            <a:rPr lang="en-GB" sz="2800" b="1" i="1" smtClean="0">
                              <a:latin typeface="Cambria Math" panose="02040503050406030204" pitchFamily="18" charset="0"/>
                            </a:rPr>
                            <m:t>𝒚</m:t>
                          </m:r>
                        </m:e>
                      </m:d>
                      <m:d>
                        <m:dPr>
                          <m:ctrlPr>
                            <a:rPr lang="en-GB" sz="2800" b="1" i="1" smtClean="0">
                              <a:latin typeface="Cambria Math" panose="02040503050406030204" pitchFamily="18" charset="0"/>
                            </a:rPr>
                          </m:ctrlPr>
                        </m:dPr>
                        <m:e>
                          <m:r>
                            <a:rPr lang="en-GB" sz="2800" b="1" i="1" smtClean="0">
                              <a:latin typeface="Cambria Math" panose="02040503050406030204" pitchFamily="18" charset="0"/>
                            </a:rPr>
                            <m:t>𝒙</m:t>
                          </m:r>
                          <m:r>
                            <a:rPr lang="en-GB" sz="2800" b="1" i="1" smtClean="0">
                              <a:latin typeface="Cambria Math" panose="02040503050406030204" pitchFamily="18" charset="0"/>
                            </a:rPr>
                            <m:t>−</m:t>
                          </m:r>
                          <m:r>
                            <a:rPr lang="en-GB" sz="2800" b="1" i="1" smtClean="0">
                              <a:latin typeface="Cambria Math" panose="02040503050406030204" pitchFamily="18" charset="0"/>
                            </a:rPr>
                            <m:t>𝒚</m:t>
                          </m:r>
                        </m:e>
                      </m:d>
                      <m:r>
                        <a:rPr lang="en-GB" sz="2800" b="1" i="1" smtClean="0">
                          <a:latin typeface="Cambria Math" panose="02040503050406030204" pitchFamily="18" charset="0"/>
                        </a:rPr>
                        <m:t>+</m:t>
                      </m:r>
                      <m:r>
                        <a:rPr lang="en-GB" sz="2800" b="1" i="1" smtClean="0">
                          <a:latin typeface="Cambria Math" panose="02040503050406030204" pitchFamily="18" charset="0"/>
                        </a:rPr>
                        <m:t>𝟒</m:t>
                      </m:r>
                      <m:d>
                        <m:dPr>
                          <m:ctrlPr>
                            <a:rPr lang="en-GB" sz="2800" b="1" i="1" smtClean="0">
                              <a:latin typeface="Cambria Math" panose="02040503050406030204" pitchFamily="18" charset="0"/>
                            </a:rPr>
                          </m:ctrlPr>
                        </m:dPr>
                        <m:e>
                          <m:r>
                            <a:rPr lang="en-GB" sz="2800" b="1" i="1" smtClean="0">
                              <a:latin typeface="Cambria Math" panose="02040503050406030204" pitchFamily="18" charset="0"/>
                            </a:rPr>
                            <m:t>𝒙</m:t>
                          </m:r>
                          <m:r>
                            <a:rPr lang="en-GB" sz="2800" b="1" i="1" smtClean="0">
                              <a:latin typeface="Cambria Math" panose="02040503050406030204" pitchFamily="18" charset="0"/>
                            </a:rPr>
                            <m:t>+</m:t>
                          </m:r>
                          <m:r>
                            <a:rPr lang="en-GB" sz="2800" b="1" i="1" smtClean="0">
                              <a:latin typeface="Cambria Math" panose="02040503050406030204" pitchFamily="18" charset="0"/>
                            </a:rPr>
                            <m:t>𝒚</m:t>
                          </m:r>
                        </m:e>
                      </m:d>
                    </m:oMath>
                    <m:oMath xmlns:m="http://schemas.openxmlformats.org/officeDocument/2006/math">
                      <m:r>
                        <a:rPr lang="en-GB" sz="2800" b="1" i="1" smtClean="0">
                          <a:latin typeface="Cambria Math" panose="02040503050406030204" pitchFamily="18" charset="0"/>
                        </a:rPr>
                        <m:t>=</m:t>
                      </m:r>
                      <m:d>
                        <m:dPr>
                          <m:ctrlPr>
                            <a:rPr lang="en-GB" sz="2800" b="1" i="1" smtClean="0">
                              <a:latin typeface="Cambria Math" panose="02040503050406030204" pitchFamily="18" charset="0"/>
                            </a:rPr>
                          </m:ctrlPr>
                        </m:dPr>
                        <m:e>
                          <m:r>
                            <a:rPr lang="en-GB" sz="2800" b="1" i="1" smtClean="0">
                              <a:latin typeface="Cambria Math" panose="02040503050406030204" pitchFamily="18" charset="0"/>
                            </a:rPr>
                            <m:t>𝒙</m:t>
                          </m:r>
                          <m:r>
                            <a:rPr lang="en-GB" sz="2800" b="1" i="1" smtClean="0">
                              <a:latin typeface="Cambria Math" panose="02040503050406030204" pitchFamily="18" charset="0"/>
                            </a:rPr>
                            <m:t>+</m:t>
                          </m:r>
                          <m:r>
                            <a:rPr lang="en-GB" sz="2800" b="1" i="1" smtClean="0">
                              <a:latin typeface="Cambria Math" panose="02040503050406030204" pitchFamily="18" charset="0"/>
                            </a:rPr>
                            <m:t>𝒚</m:t>
                          </m:r>
                        </m:e>
                      </m:d>
                      <m:d>
                        <m:dPr>
                          <m:ctrlPr>
                            <a:rPr lang="en-GB" sz="2800" b="1" i="1" smtClean="0">
                              <a:latin typeface="Cambria Math" panose="02040503050406030204" pitchFamily="18" charset="0"/>
                            </a:rPr>
                          </m:ctrlPr>
                        </m:dPr>
                        <m:e>
                          <m:r>
                            <a:rPr lang="en-GB" sz="2800" b="1" i="1" smtClean="0">
                              <a:latin typeface="Cambria Math" panose="02040503050406030204" pitchFamily="18" charset="0"/>
                            </a:rPr>
                            <m:t>𝒙</m:t>
                          </m:r>
                          <m:r>
                            <a:rPr lang="en-GB" sz="2800" b="1" i="1" smtClean="0">
                              <a:latin typeface="Cambria Math" panose="02040503050406030204" pitchFamily="18" charset="0"/>
                            </a:rPr>
                            <m:t>−</m:t>
                          </m:r>
                          <m:r>
                            <a:rPr lang="en-GB" sz="2800" b="1" i="1" smtClean="0">
                              <a:latin typeface="Cambria Math" panose="02040503050406030204" pitchFamily="18" charset="0"/>
                            </a:rPr>
                            <m:t>𝒚</m:t>
                          </m:r>
                          <m:r>
                            <a:rPr lang="en-GB" sz="2800" b="1" i="1" smtClean="0">
                              <a:latin typeface="Cambria Math" panose="02040503050406030204" pitchFamily="18" charset="0"/>
                            </a:rPr>
                            <m:t>+</m:t>
                          </m:r>
                          <m:r>
                            <a:rPr lang="en-GB" sz="2800" b="1" i="1" smtClean="0">
                              <a:latin typeface="Cambria Math" panose="02040503050406030204" pitchFamily="18" charset="0"/>
                            </a:rPr>
                            <m:t>𝟒</m:t>
                          </m:r>
                        </m:e>
                      </m:d>
                    </m:oMath>
                  </m:oMathPara>
                </a14:m>
                <a:endParaRPr lang="en-GB" b="1" dirty="0"/>
              </a:p>
            </p:txBody>
          </p:sp>
        </mc:Choice>
        <mc:Fallback xmlns="">
          <p:sp>
            <p:nvSpPr>
              <p:cNvPr id="6" name="TextBox 5"/>
              <p:cNvSpPr txBox="1">
                <a:spLocks noRot="1" noChangeAspect="1" noMove="1" noResize="1" noEditPoints="1" noAdjustHandles="1" noChangeArrowheads="1" noChangeShapeType="1" noTextEdit="1"/>
              </p:cNvSpPr>
              <p:nvPr/>
            </p:nvSpPr>
            <p:spPr>
              <a:xfrm>
                <a:off x="-35346" y="5157192"/>
                <a:ext cx="6336704" cy="1384995"/>
              </a:xfrm>
              <a:prstGeom prst="rect">
                <a:avLst/>
              </a:prstGeom>
              <a:blipFill rotWithShape="1">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510930" y="3006772"/>
                <a:ext cx="5184576" cy="188109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𝑥</m:t>
                          </m:r>
                        </m:e>
                        <m:sup>
                          <m:r>
                            <a:rPr lang="en-GB" sz="2800" b="0" i="1" smtClean="0">
                              <a:latin typeface="Cambria Math" panose="02040503050406030204" pitchFamily="18" charset="0"/>
                            </a:rPr>
                            <m:t>3</m:t>
                          </m:r>
                        </m:sup>
                      </m:sSup>
                      <m:r>
                        <a:rPr lang="en-GB" sz="2800" b="0" i="1" smtClean="0">
                          <a:latin typeface="Cambria Math" panose="02040503050406030204" pitchFamily="18" charset="0"/>
                        </a:rPr>
                        <m:t>−2</m:t>
                      </m:r>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𝑥</m:t>
                          </m:r>
                        </m:e>
                        <m:sup>
                          <m:r>
                            <a:rPr lang="en-GB" sz="2800" b="0" i="1" smtClean="0">
                              <a:latin typeface="Cambria Math" panose="02040503050406030204" pitchFamily="18" charset="0"/>
                            </a:rPr>
                            <m:t>2</m:t>
                          </m:r>
                        </m:sup>
                      </m:sSup>
                      <m:r>
                        <a:rPr lang="en-GB" sz="2800" b="0" i="1" smtClean="0">
                          <a:latin typeface="Cambria Math" panose="02040503050406030204" pitchFamily="18" charset="0"/>
                        </a:rPr>
                        <m:t>−</m:t>
                      </m:r>
                      <m:r>
                        <a:rPr lang="en-GB" sz="2800" b="0" i="1" smtClean="0">
                          <a:latin typeface="Cambria Math" panose="02040503050406030204" pitchFamily="18" charset="0"/>
                        </a:rPr>
                        <m:t>𝑥</m:t>
                      </m:r>
                      <m:r>
                        <a:rPr lang="en-GB" sz="2800" b="0" i="1" smtClean="0">
                          <a:latin typeface="Cambria Math" panose="02040503050406030204" pitchFamily="18" charset="0"/>
                        </a:rPr>
                        <m:t>+2</m:t>
                      </m:r>
                    </m:oMath>
                    <m:oMath xmlns:m="http://schemas.openxmlformats.org/officeDocument/2006/math">
                      <m:r>
                        <a:rPr lang="en-GB" sz="2800" b="1" i="1" smtClean="0">
                          <a:latin typeface="Cambria Math" panose="02040503050406030204" pitchFamily="18" charset="0"/>
                        </a:rPr>
                        <m:t>=</m:t>
                      </m:r>
                      <m:sSup>
                        <m:sSupPr>
                          <m:ctrlPr>
                            <a:rPr lang="en-GB" sz="2800" b="1" i="1" smtClean="0">
                              <a:latin typeface="Cambria Math" panose="02040503050406030204" pitchFamily="18" charset="0"/>
                            </a:rPr>
                          </m:ctrlPr>
                        </m:sSupPr>
                        <m:e>
                          <m:r>
                            <a:rPr lang="en-GB" sz="2800" b="1" i="1" smtClean="0">
                              <a:latin typeface="Cambria Math" panose="02040503050406030204" pitchFamily="18" charset="0"/>
                            </a:rPr>
                            <m:t>𝒙</m:t>
                          </m:r>
                        </m:e>
                        <m:sup>
                          <m:r>
                            <a:rPr lang="en-GB" sz="2800" b="1" i="1" smtClean="0">
                              <a:latin typeface="Cambria Math" panose="02040503050406030204" pitchFamily="18" charset="0"/>
                            </a:rPr>
                            <m:t>𝟐</m:t>
                          </m:r>
                        </m:sup>
                      </m:sSup>
                      <m:d>
                        <m:dPr>
                          <m:ctrlPr>
                            <a:rPr lang="en-GB" sz="2800" b="1" i="1" smtClean="0">
                              <a:latin typeface="Cambria Math" panose="02040503050406030204" pitchFamily="18" charset="0"/>
                            </a:rPr>
                          </m:ctrlPr>
                        </m:dPr>
                        <m:e>
                          <m:r>
                            <a:rPr lang="en-GB" sz="2800" b="1" i="1" smtClean="0">
                              <a:latin typeface="Cambria Math" panose="02040503050406030204" pitchFamily="18" charset="0"/>
                            </a:rPr>
                            <m:t>𝒙</m:t>
                          </m:r>
                          <m:r>
                            <a:rPr lang="en-GB" sz="2800" b="1" i="1" smtClean="0">
                              <a:latin typeface="Cambria Math" panose="02040503050406030204" pitchFamily="18" charset="0"/>
                            </a:rPr>
                            <m:t>−</m:t>
                          </m:r>
                          <m:r>
                            <a:rPr lang="en-GB" sz="2800" b="1" i="1" smtClean="0">
                              <a:latin typeface="Cambria Math" panose="02040503050406030204" pitchFamily="18" charset="0"/>
                            </a:rPr>
                            <m:t>𝟐</m:t>
                          </m:r>
                        </m:e>
                      </m:d>
                      <m:r>
                        <a:rPr lang="en-GB" sz="2800" b="1" i="1" smtClean="0">
                          <a:latin typeface="Cambria Math" panose="02040503050406030204" pitchFamily="18" charset="0"/>
                        </a:rPr>
                        <m:t>−</m:t>
                      </m:r>
                      <m:r>
                        <a:rPr lang="en-GB" sz="2800" b="1" i="1" smtClean="0">
                          <a:latin typeface="Cambria Math" panose="02040503050406030204" pitchFamily="18" charset="0"/>
                        </a:rPr>
                        <m:t>𝟏</m:t>
                      </m:r>
                      <m:d>
                        <m:dPr>
                          <m:ctrlPr>
                            <a:rPr lang="en-GB" sz="2800" b="1" i="1" smtClean="0">
                              <a:latin typeface="Cambria Math" panose="02040503050406030204" pitchFamily="18" charset="0"/>
                            </a:rPr>
                          </m:ctrlPr>
                        </m:dPr>
                        <m:e>
                          <m:r>
                            <a:rPr lang="en-GB" sz="2800" b="1" i="1" smtClean="0">
                              <a:latin typeface="Cambria Math" panose="02040503050406030204" pitchFamily="18" charset="0"/>
                            </a:rPr>
                            <m:t>𝒙</m:t>
                          </m:r>
                          <m:r>
                            <a:rPr lang="en-GB" sz="2800" b="1" i="1" smtClean="0">
                              <a:latin typeface="Cambria Math" panose="02040503050406030204" pitchFamily="18" charset="0"/>
                            </a:rPr>
                            <m:t>−</m:t>
                          </m:r>
                          <m:r>
                            <a:rPr lang="en-GB" sz="2800" b="1" i="1" smtClean="0">
                              <a:latin typeface="Cambria Math" panose="02040503050406030204" pitchFamily="18" charset="0"/>
                            </a:rPr>
                            <m:t>𝟐</m:t>
                          </m:r>
                        </m:e>
                      </m:d>
                    </m:oMath>
                    <m:oMath xmlns:m="http://schemas.openxmlformats.org/officeDocument/2006/math">
                      <m:r>
                        <a:rPr lang="en-GB" sz="2800" b="1" i="1" smtClean="0">
                          <a:latin typeface="Cambria Math" panose="02040503050406030204" pitchFamily="18" charset="0"/>
                        </a:rPr>
                        <m:t>=</m:t>
                      </m:r>
                      <m:d>
                        <m:dPr>
                          <m:ctrlPr>
                            <a:rPr lang="en-GB" sz="2800" b="1" i="1" smtClean="0">
                              <a:latin typeface="Cambria Math" panose="02040503050406030204" pitchFamily="18" charset="0"/>
                            </a:rPr>
                          </m:ctrlPr>
                        </m:dPr>
                        <m:e>
                          <m:sSup>
                            <m:sSupPr>
                              <m:ctrlPr>
                                <a:rPr lang="en-GB" sz="2800" b="1" i="1" smtClean="0">
                                  <a:latin typeface="Cambria Math" panose="02040503050406030204" pitchFamily="18" charset="0"/>
                                </a:rPr>
                              </m:ctrlPr>
                            </m:sSupPr>
                            <m:e>
                              <m:r>
                                <a:rPr lang="en-GB" sz="2800" b="1" i="1" smtClean="0">
                                  <a:latin typeface="Cambria Math" panose="02040503050406030204" pitchFamily="18" charset="0"/>
                                </a:rPr>
                                <m:t>𝒙</m:t>
                              </m:r>
                            </m:e>
                            <m:sup>
                              <m:r>
                                <a:rPr lang="en-GB" sz="2800" b="1" i="1" smtClean="0">
                                  <a:latin typeface="Cambria Math" panose="02040503050406030204" pitchFamily="18" charset="0"/>
                                </a:rPr>
                                <m:t>𝟐</m:t>
                              </m:r>
                            </m:sup>
                          </m:sSup>
                          <m:r>
                            <a:rPr lang="en-GB" sz="2800" b="1" i="1" smtClean="0">
                              <a:latin typeface="Cambria Math" panose="02040503050406030204" pitchFamily="18" charset="0"/>
                            </a:rPr>
                            <m:t>−</m:t>
                          </m:r>
                          <m:r>
                            <a:rPr lang="en-GB" sz="2800" b="1" i="1" smtClean="0">
                              <a:latin typeface="Cambria Math" panose="02040503050406030204" pitchFamily="18" charset="0"/>
                            </a:rPr>
                            <m:t>𝟏</m:t>
                          </m:r>
                        </m:e>
                      </m:d>
                      <m:d>
                        <m:dPr>
                          <m:ctrlPr>
                            <a:rPr lang="en-GB" sz="2800" b="1" i="1" smtClean="0">
                              <a:latin typeface="Cambria Math" panose="02040503050406030204" pitchFamily="18" charset="0"/>
                            </a:rPr>
                          </m:ctrlPr>
                        </m:dPr>
                        <m:e>
                          <m:r>
                            <a:rPr lang="en-GB" sz="2800" b="1" i="1" smtClean="0">
                              <a:latin typeface="Cambria Math" panose="02040503050406030204" pitchFamily="18" charset="0"/>
                            </a:rPr>
                            <m:t>𝒙</m:t>
                          </m:r>
                          <m:r>
                            <a:rPr lang="en-GB" sz="2800" b="1" i="1" smtClean="0">
                              <a:latin typeface="Cambria Math" panose="02040503050406030204" pitchFamily="18" charset="0"/>
                            </a:rPr>
                            <m:t>−</m:t>
                          </m:r>
                          <m:r>
                            <a:rPr lang="en-GB" sz="2800" b="1" i="1" smtClean="0">
                              <a:latin typeface="Cambria Math" panose="02040503050406030204" pitchFamily="18" charset="0"/>
                            </a:rPr>
                            <m:t>𝟐</m:t>
                          </m:r>
                        </m:e>
                      </m:d>
                    </m:oMath>
                    <m:oMath xmlns:m="http://schemas.openxmlformats.org/officeDocument/2006/math">
                      <m:r>
                        <a:rPr lang="en-GB" sz="2800" b="1" i="1" smtClean="0">
                          <a:latin typeface="Cambria Math" panose="02040503050406030204" pitchFamily="18" charset="0"/>
                        </a:rPr>
                        <m:t>=(</m:t>
                      </m:r>
                      <m:r>
                        <a:rPr lang="en-GB" sz="2800" b="1" i="1" smtClean="0">
                          <a:latin typeface="Cambria Math" panose="02040503050406030204" pitchFamily="18" charset="0"/>
                        </a:rPr>
                        <m:t>𝒙</m:t>
                      </m:r>
                      <m:r>
                        <a:rPr lang="en-GB" sz="2800" b="1" i="1" smtClean="0">
                          <a:latin typeface="Cambria Math" panose="02040503050406030204" pitchFamily="18" charset="0"/>
                        </a:rPr>
                        <m:t>+</m:t>
                      </m:r>
                      <m:r>
                        <a:rPr lang="en-GB" sz="2800" b="1" i="1" smtClean="0">
                          <a:latin typeface="Cambria Math" panose="02040503050406030204" pitchFamily="18" charset="0"/>
                        </a:rPr>
                        <m:t>𝟏</m:t>
                      </m:r>
                      <m:r>
                        <a:rPr lang="en-GB" sz="2800" b="1" i="1" smtClean="0">
                          <a:latin typeface="Cambria Math" panose="02040503050406030204" pitchFamily="18" charset="0"/>
                        </a:rPr>
                        <m:t>)(</m:t>
                      </m:r>
                      <m:r>
                        <a:rPr lang="en-GB" sz="2800" b="1" i="1" smtClean="0">
                          <a:latin typeface="Cambria Math" panose="02040503050406030204" pitchFamily="18" charset="0"/>
                        </a:rPr>
                        <m:t>𝒙</m:t>
                      </m:r>
                      <m:r>
                        <a:rPr lang="en-GB" sz="2800" b="1" i="1" smtClean="0">
                          <a:latin typeface="Cambria Math" panose="02040503050406030204" pitchFamily="18" charset="0"/>
                        </a:rPr>
                        <m:t>−</m:t>
                      </m:r>
                      <m:r>
                        <a:rPr lang="en-GB" sz="2800" b="1" i="1" smtClean="0">
                          <a:latin typeface="Cambria Math" panose="02040503050406030204" pitchFamily="18" charset="0"/>
                        </a:rPr>
                        <m:t>𝟏</m:t>
                      </m:r>
                      <m:r>
                        <a:rPr lang="en-GB" sz="2800" b="1" i="1" smtClean="0">
                          <a:latin typeface="Cambria Math" panose="02040503050406030204" pitchFamily="18" charset="0"/>
                        </a:rPr>
                        <m:t>)(</m:t>
                      </m:r>
                      <m:r>
                        <a:rPr lang="en-GB" sz="2800" b="1" i="1" smtClean="0">
                          <a:latin typeface="Cambria Math" panose="02040503050406030204" pitchFamily="18" charset="0"/>
                        </a:rPr>
                        <m:t>𝒙</m:t>
                      </m:r>
                      <m:r>
                        <a:rPr lang="en-GB" sz="2800" b="1" i="1" smtClean="0">
                          <a:latin typeface="Cambria Math" panose="02040503050406030204" pitchFamily="18" charset="0"/>
                        </a:rPr>
                        <m:t>−</m:t>
                      </m:r>
                      <m:r>
                        <a:rPr lang="en-GB" sz="2800" b="1" i="1" smtClean="0">
                          <a:latin typeface="Cambria Math" panose="02040503050406030204" pitchFamily="18" charset="0"/>
                        </a:rPr>
                        <m:t>𝟐</m:t>
                      </m:r>
                      <m:r>
                        <a:rPr lang="en-GB" sz="2800" b="1" i="1" smtClean="0">
                          <a:latin typeface="Cambria Math" panose="02040503050406030204" pitchFamily="18" charset="0"/>
                        </a:rPr>
                        <m:t>)</m:t>
                      </m:r>
                    </m:oMath>
                  </m:oMathPara>
                </a14:m>
                <a:endParaRPr lang="en-GB" b="1" dirty="0"/>
              </a:p>
            </p:txBody>
          </p:sp>
        </mc:Choice>
        <mc:Fallback xmlns="">
          <p:sp>
            <p:nvSpPr>
              <p:cNvPr id="7" name="TextBox 6"/>
              <p:cNvSpPr txBox="1">
                <a:spLocks noRot="1" noChangeAspect="1" noMove="1" noResize="1" noEditPoints="1" noAdjustHandles="1" noChangeArrowheads="1" noChangeShapeType="1" noTextEdit="1"/>
              </p:cNvSpPr>
              <p:nvPr/>
            </p:nvSpPr>
            <p:spPr>
              <a:xfrm>
                <a:off x="3510930" y="3006772"/>
                <a:ext cx="5184576" cy="1881092"/>
              </a:xfrm>
              <a:prstGeom prst="rect">
                <a:avLst/>
              </a:prstGeom>
              <a:blipFill rotWithShape="1">
                <a:blip r:embed="rId3"/>
                <a:stretch>
                  <a:fillRect/>
                </a:stretch>
              </a:blipFill>
            </p:spPr>
            <p:txBody>
              <a:bodyPr/>
              <a:lstStyle/>
              <a:p>
                <a:r>
                  <a:rPr lang="en-GB">
                    <a:noFill/>
                  </a:rPr>
                  <a:t> </a:t>
                </a:r>
              </a:p>
            </p:txBody>
          </p:sp>
        </mc:Fallback>
      </mc:AlternateContent>
      <p:sp>
        <p:nvSpPr>
          <p:cNvPr id="8" name="Rectangle 7"/>
          <p:cNvSpPr/>
          <p:nvPr/>
        </p:nvSpPr>
        <p:spPr>
          <a:xfrm>
            <a:off x="1332805" y="5697782"/>
            <a:ext cx="4160588" cy="48837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p:cNvSpPr/>
          <p:nvPr/>
        </p:nvSpPr>
        <p:spPr>
          <a:xfrm>
            <a:off x="1332805" y="6170785"/>
            <a:ext cx="4160588" cy="48837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4544443" y="3506570"/>
            <a:ext cx="4160588" cy="48837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4544443" y="3976842"/>
            <a:ext cx="4160588" cy="48837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4544443" y="4465215"/>
            <a:ext cx="4160588" cy="48837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13" name="Straight Connector 12"/>
          <p:cNvCxnSpPr/>
          <p:nvPr/>
        </p:nvCxnSpPr>
        <p:spPr>
          <a:xfrm>
            <a:off x="781486" y="5632715"/>
            <a:ext cx="1311092" cy="226"/>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2262515" y="5632715"/>
            <a:ext cx="1518563" cy="3033"/>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p:cNvSpPr txBox="1"/>
              <p:nvPr/>
            </p:nvSpPr>
            <p:spPr>
              <a:xfrm>
                <a:off x="35496" y="1418387"/>
                <a:ext cx="6336704" cy="13849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𝑥</m:t>
                          </m:r>
                        </m:e>
                        <m:sup>
                          <m:r>
                            <a:rPr lang="en-GB" sz="2800" b="0" i="1" smtClean="0">
                              <a:latin typeface="Cambria Math" panose="02040503050406030204" pitchFamily="18" charset="0"/>
                            </a:rPr>
                            <m:t>2</m:t>
                          </m:r>
                        </m:sup>
                      </m:sSup>
                      <m:r>
                        <a:rPr lang="en-GB" sz="2800" b="0" i="1" smtClean="0">
                          <a:latin typeface="Cambria Math" panose="02040503050406030204" pitchFamily="18" charset="0"/>
                        </a:rPr>
                        <m:t>+</m:t>
                      </m:r>
                      <m:r>
                        <a:rPr lang="en-GB" sz="2800" b="0" i="1" smtClean="0">
                          <a:latin typeface="Cambria Math" panose="02040503050406030204" pitchFamily="18" charset="0"/>
                        </a:rPr>
                        <m:t>𝑎𝑥</m:t>
                      </m:r>
                      <m:r>
                        <a:rPr lang="en-GB" sz="2800" b="0" i="1" smtClean="0">
                          <a:latin typeface="Cambria Math" panose="02040503050406030204" pitchFamily="18" charset="0"/>
                        </a:rPr>
                        <m:t>+</m:t>
                      </m:r>
                      <m:r>
                        <a:rPr lang="en-GB" sz="2800" b="0" i="1" smtClean="0">
                          <a:latin typeface="Cambria Math" panose="02040503050406030204" pitchFamily="18" charset="0"/>
                        </a:rPr>
                        <m:t>𝑏𝑥</m:t>
                      </m:r>
                      <m:r>
                        <a:rPr lang="en-GB" sz="2800" b="0" i="1" smtClean="0">
                          <a:latin typeface="Cambria Math" panose="02040503050406030204" pitchFamily="18" charset="0"/>
                        </a:rPr>
                        <m:t>+</m:t>
                      </m:r>
                      <m:r>
                        <a:rPr lang="en-GB" sz="2800" b="0" i="1" smtClean="0">
                          <a:latin typeface="Cambria Math" panose="02040503050406030204" pitchFamily="18" charset="0"/>
                        </a:rPr>
                        <m:t>𝑎𝑏</m:t>
                      </m:r>
                      <m:r>
                        <a:rPr lang="en-GB" sz="2800" b="1" i="1" smtClean="0">
                          <a:latin typeface="Cambria Math" panose="02040503050406030204" pitchFamily="18" charset="0"/>
                        </a:rPr>
                        <m:t>=</m:t>
                      </m:r>
                    </m:oMath>
                    <m:oMath xmlns:m="http://schemas.openxmlformats.org/officeDocument/2006/math">
                      <m:r>
                        <a:rPr lang="en-GB" sz="2800" b="1" i="1" smtClean="0">
                          <a:latin typeface="Cambria Math" panose="02040503050406030204" pitchFamily="18" charset="0"/>
                        </a:rPr>
                        <m:t>=</m:t>
                      </m:r>
                      <m:r>
                        <a:rPr lang="en-GB" sz="2800" b="1" i="1" smtClean="0">
                          <a:latin typeface="Cambria Math" panose="02040503050406030204" pitchFamily="18" charset="0"/>
                        </a:rPr>
                        <m:t>𝒙</m:t>
                      </m:r>
                      <m:d>
                        <m:dPr>
                          <m:ctrlPr>
                            <a:rPr lang="en-GB" sz="2800" b="1" i="1" smtClean="0">
                              <a:latin typeface="Cambria Math" panose="02040503050406030204" pitchFamily="18" charset="0"/>
                            </a:rPr>
                          </m:ctrlPr>
                        </m:dPr>
                        <m:e>
                          <m:r>
                            <a:rPr lang="en-GB" sz="2800" b="1" i="1" smtClean="0">
                              <a:latin typeface="Cambria Math" panose="02040503050406030204" pitchFamily="18" charset="0"/>
                            </a:rPr>
                            <m:t>𝒙</m:t>
                          </m:r>
                          <m:r>
                            <a:rPr lang="en-GB" sz="2800" b="1" i="1" smtClean="0">
                              <a:latin typeface="Cambria Math" panose="02040503050406030204" pitchFamily="18" charset="0"/>
                            </a:rPr>
                            <m:t>+</m:t>
                          </m:r>
                          <m:r>
                            <a:rPr lang="en-GB" sz="2800" b="1" i="1" smtClean="0">
                              <a:latin typeface="Cambria Math" panose="02040503050406030204" pitchFamily="18" charset="0"/>
                            </a:rPr>
                            <m:t>𝒂</m:t>
                          </m:r>
                        </m:e>
                      </m:d>
                      <m:r>
                        <a:rPr lang="en-GB" sz="2800" b="1" i="1" smtClean="0">
                          <a:latin typeface="Cambria Math" panose="02040503050406030204" pitchFamily="18" charset="0"/>
                        </a:rPr>
                        <m:t>+</m:t>
                      </m:r>
                      <m:r>
                        <a:rPr lang="en-GB" sz="2800" b="1" i="1" smtClean="0">
                          <a:latin typeface="Cambria Math" panose="02040503050406030204" pitchFamily="18" charset="0"/>
                        </a:rPr>
                        <m:t>𝒃</m:t>
                      </m:r>
                      <m:r>
                        <a:rPr lang="en-GB" sz="2800" b="1" i="1" smtClean="0">
                          <a:latin typeface="Cambria Math" panose="02040503050406030204" pitchFamily="18" charset="0"/>
                        </a:rPr>
                        <m:t>(</m:t>
                      </m:r>
                      <m:r>
                        <a:rPr lang="en-GB" sz="2800" b="1" i="1" smtClean="0">
                          <a:latin typeface="Cambria Math" panose="02040503050406030204" pitchFamily="18" charset="0"/>
                        </a:rPr>
                        <m:t>𝒙</m:t>
                      </m:r>
                      <m:r>
                        <a:rPr lang="en-GB" sz="2800" b="1" i="1" smtClean="0">
                          <a:latin typeface="Cambria Math" panose="02040503050406030204" pitchFamily="18" charset="0"/>
                        </a:rPr>
                        <m:t>+</m:t>
                      </m:r>
                      <m:r>
                        <a:rPr lang="en-GB" sz="2800" b="1" i="1" smtClean="0">
                          <a:latin typeface="Cambria Math" panose="02040503050406030204" pitchFamily="18" charset="0"/>
                        </a:rPr>
                        <m:t>𝒂</m:t>
                      </m:r>
                      <m:r>
                        <a:rPr lang="en-GB" sz="2800" b="1" i="1" smtClean="0">
                          <a:latin typeface="Cambria Math" panose="02040503050406030204" pitchFamily="18" charset="0"/>
                        </a:rPr>
                        <m:t>)</m:t>
                      </m:r>
                    </m:oMath>
                    <m:oMath xmlns:m="http://schemas.openxmlformats.org/officeDocument/2006/math">
                      <m:r>
                        <a:rPr lang="en-GB" sz="2800" b="1" i="1" smtClean="0">
                          <a:latin typeface="Cambria Math" panose="02040503050406030204" pitchFamily="18" charset="0"/>
                        </a:rPr>
                        <m:t>=</m:t>
                      </m:r>
                      <m:d>
                        <m:dPr>
                          <m:ctrlPr>
                            <a:rPr lang="en-GB" sz="2800" b="1" i="1" smtClean="0">
                              <a:latin typeface="Cambria Math" panose="02040503050406030204" pitchFamily="18" charset="0"/>
                            </a:rPr>
                          </m:ctrlPr>
                        </m:dPr>
                        <m:e>
                          <m:r>
                            <a:rPr lang="en-GB" sz="2800" b="1" i="1" smtClean="0">
                              <a:latin typeface="Cambria Math" panose="02040503050406030204" pitchFamily="18" charset="0"/>
                            </a:rPr>
                            <m:t>𝒙</m:t>
                          </m:r>
                          <m:r>
                            <a:rPr lang="en-GB" sz="2800" b="1" i="1" smtClean="0">
                              <a:latin typeface="Cambria Math" panose="02040503050406030204" pitchFamily="18" charset="0"/>
                            </a:rPr>
                            <m:t>+</m:t>
                          </m:r>
                          <m:r>
                            <a:rPr lang="en-GB" sz="2800" b="1" i="1" smtClean="0">
                              <a:latin typeface="Cambria Math" panose="02040503050406030204" pitchFamily="18" charset="0"/>
                            </a:rPr>
                            <m:t>𝒂</m:t>
                          </m:r>
                        </m:e>
                      </m:d>
                      <m:d>
                        <m:dPr>
                          <m:ctrlPr>
                            <a:rPr lang="en-GB" sz="2800" b="1" i="1" smtClean="0">
                              <a:latin typeface="Cambria Math" panose="02040503050406030204" pitchFamily="18" charset="0"/>
                            </a:rPr>
                          </m:ctrlPr>
                        </m:dPr>
                        <m:e>
                          <m:r>
                            <a:rPr lang="en-GB" sz="2800" b="1" i="1" smtClean="0">
                              <a:latin typeface="Cambria Math" panose="02040503050406030204" pitchFamily="18" charset="0"/>
                            </a:rPr>
                            <m:t>𝒙</m:t>
                          </m:r>
                          <m:r>
                            <a:rPr lang="en-GB" sz="2800" b="1" i="1" smtClean="0">
                              <a:latin typeface="Cambria Math" panose="02040503050406030204" pitchFamily="18" charset="0"/>
                            </a:rPr>
                            <m:t>+</m:t>
                          </m:r>
                          <m:r>
                            <a:rPr lang="en-GB" sz="2800" b="1" i="1" smtClean="0">
                              <a:latin typeface="Cambria Math" panose="02040503050406030204" pitchFamily="18" charset="0"/>
                            </a:rPr>
                            <m:t>𝒃</m:t>
                          </m:r>
                        </m:e>
                      </m:d>
                    </m:oMath>
                  </m:oMathPara>
                </a14:m>
                <a:endParaRPr lang="en-GB" b="1" dirty="0"/>
              </a:p>
            </p:txBody>
          </p:sp>
        </mc:Choice>
        <mc:Fallback xmlns="">
          <p:sp>
            <p:nvSpPr>
              <p:cNvPr id="16" name="TextBox 15"/>
              <p:cNvSpPr txBox="1">
                <a:spLocks noRot="1" noChangeAspect="1" noMove="1" noResize="1" noEditPoints="1" noAdjustHandles="1" noChangeArrowheads="1" noChangeShapeType="1" noTextEdit="1"/>
              </p:cNvSpPr>
              <p:nvPr/>
            </p:nvSpPr>
            <p:spPr>
              <a:xfrm>
                <a:off x="35496" y="1418387"/>
                <a:ext cx="6336704" cy="1384995"/>
              </a:xfrm>
              <a:prstGeom prst="rect">
                <a:avLst/>
              </a:prstGeom>
              <a:blipFill rotWithShape="0">
                <a:blip r:embed="rId4"/>
                <a:stretch>
                  <a:fillRect/>
                </a:stretch>
              </a:blipFill>
            </p:spPr>
            <p:txBody>
              <a:bodyPr/>
              <a:lstStyle/>
              <a:p>
                <a:r>
                  <a:rPr lang="en-GB">
                    <a:noFill/>
                  </a:rPr>
                  <a:t> </a:t>
                </a:r>
              </a:p>
            </p:txBody>
          </p:sp>
        </mc:Fallback>
      </mc:AlternateContent>
      <p:sp>
        <p:nvSpPr>
          <p:cNvPr id="17" name="Rectangle 16"/>
          <p:cNvSpPr/>
          <p:nvPr/>
        </p:nvSpPr>
        <p:spPr>
          <a:xfrm>
            <a:off x="1834569" y="1980998"/>
            <a:ext cx="3421182" cy="4552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p:cNvSpPr/>
          <p:nvPr/>
        </p:nvSpPr>
        <p:spPr>
          <a:xfrm>
            <a:off x="1834569" y="2426396"/>
            <a:ext cx="3421182" cy="4552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19" name="Straight Connector 18"/>
          <p:cNvCxnSpPr/>
          <p:nvPr/>
        </p:nvCxnSpPr>
        <p:spPr>
          <a:xfrm>
            <a:off x="1342330" y="1878732"/>
            <a:ext cx="1311092" cy="226"/>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2823359" y="1878732"/>
            <a:ext cx="1518563" cy="3033"/>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201351" y="3427859"/>
            <a:ext cx="1311092" cy="226"/>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5682380" y="3427859"/>
            <a:ext cx="1518563" cy="3033"/>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60353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1"/>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6" restart="whenNotActive" fill="hold" evtFilter="cancelBubble" nodeType="interactiveSeq">
                <p:stCondLst>
                  <p:cond evt="onClick" delay="0">
                    <p:tgtEl>
                      <p:spTgt spid="12"/>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2"/>
                                        </p:tgtEl>
                                      </p:cBhvr>
                                    </p:animEffect>
                                    <p:set>
                                      <p:cBhvr>
                                        <p:cTn id="31"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2" restart="whenNotActive" fill="hold" evtFilter="cancelBubble" nodeType="interactiveSeq">
                <p:stCondLst>
                  <p:cond evt="onClick" delay="0">
                    <p:tgtEl>
                      <p:spTgt spid="17"/>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8" restart="whenNotActive" fill="hold" evtFilter="cancelBubble" nodeType="interactiveSeq">
                <p:stCondLst>
                  <p:cond evt="onClick" delay="0">
                    <p:tgtEl>
                      <p:spTgt spid="18"/>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18"/>
                                        </p:tgtEl>
                                      </p:cBhvr>
                                    </p:animEffect>
                                    <p:set>
                                      <p:cBhvr>
                                        <p:cTn id="4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8" grpId="0" animBg="1"/>
      <p:bldP spid="9" grpId="0" animBg="1"/>
      <p:bldP spid="10" grpId="0" animBg="1"/>
      <p:bldP spid="11" grpId="0" animBg="1"/>
      <p:bldP spid="12" grpId="0" animBg="1"/>
      <p:bldP spid="17" grpId="0" animBg="1"/>
      <p:bldP spid="1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971028" y="910762"/>
                <a:ext cx="3600400" cy="120032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m:t>
                      </m:r>
                      <m:r>
                        <a:rPr lang="en-GB" sz="2400" b="0" i="1" smtClean="0">
                          <a:latin typeface="Cambria Math" panose="02040503050406030204" pitchFamily="18" charset="0"/>
                        </a:rPr>
                        <m:t>𝑥𝑦</m:t>
                      </m:r>
                      <m:r>
                        <a:rPr lang="en-GB" sz="2400" b="0" i="1" smtClean="0">
                          <a:latin typeface="Cambria Math" panose="02040503050406030204" pitchFamily="18" charset="0"/>
                        </a:rPr>
                        <m:t>+2</m:t>
                      </m:r>
                      <m:r>
                        <a:rPr lang="en-GB" sz="2400" b="0" i="1" smtClean="0">
                          <a:latin typeface="Cambria Math" panose="02040503050406030204" pitchFamily="18" charset="0"/>
                        </a:rPr>
                        <m:t>𝑥</m:t>
                      </m:r>
                      <m:r>
                        <a:rPr lang="en-GB" sz="2400" b="0" i="1" smtClean="0">
                          <a:latin typeface="Cambria Math" panose="02040503050406030204" pitchFamily="18" charset="0"/>
                        </a:rPr>
                        <m:t>−2</m:t>
                      </m:r>
                      <m:r>
                        <a:rPr lang="en-GB" sz="2400" b="0" i="1" smtClean="0">
                          <a:latin typeface="Cambria Math" panose="02040503050406030204" pitchFamily="18" charset="0"/>
                        </a:rPr>
                        <m:t>𝑦</m:t>
                      </m:r>
                    </m:oMath>
                    <m:oMath xmlns:m="http://schemas.openxmlformats.org/officeDocument/2006/math">
                      <m:r>
                        <a:rPr lang="en-GB" sz="2400" b="1" i="1" smtClean="0">
                          <a:latin typeface="Cambria Math" panose="02040503050406030204" pitchFamily="18" charset="0"/>
                        </a:rPr>
                        <m:t>=</m:t>
                      </m:r>
                      <m:r>
                        <a:rPr lang="en-GB" sz="2400" b="1" i="1" smtClean="0">
                          <a:latin typeface="Cambria Math" panose="02040503050406030204" pitchFamily="18" charset="0"/>
                        </a:rPr>
                        <m:t>𝒙</m:t>
                      </m:r>
                      <m:d>
                        <m:dPr>
                          <m:ctrlPr>
                            <a:rPr lang="en-GB" sz="2400" b="1" i="1" smtClean="0">
                              <a:latin typeface="Cambria Math" panose="02040503050406030204" pitchFamily="18" charset="0"/>
                            </a:rPr>
                          </m:ctrlPr>
                        </m:dPr>
                        <m:e>
                          <m:r>
                            <a:rPr lang="en-GB" sz="2400" b="1" i="1" smtClean="0">
                              <a:latin typeface="Cambria Math" panose="02040503050406030204" pitchFamily="18" charset="0"/>
                            </a:rPr>
                            <m:t>𝒙</m:t>
                          </m:r>
                          <m:r>
                            <a:rPr lang="en-GB" sz="2400" b="1" i="1" smtClean="0">
                              <a:latin typeface="Cambria Math" panose="02040503050406030204" pitchFamily="18" charset="0"/>
                            </a:rPr>
                            <m:t>−</m:t>
                          </m:r>
                          <m:r>
                            <a:rPr lang="en-GB" sz="2400" b="1" i="1" smtClean="0">
                              <a:latin typeface="Cambria Math" panose="02040503050406030204" pitchFamily="18" charset="0"/>
                            </a:rPr>
                            <m:t>𝒚</m:t>
                          </m:r>
                        </m:e>
                      </m:d>
                      <m:r>
                        <a:rPr lang="en-GB" sz="2400" b="1" i="1" smtClean="0">
                          <a:latin typeface="Cambria Math" panose="02040503050406030204" pitchFamily="18" charset="0"/>
                        </a:rPr>
                        <m:t>+</m:t>
                      </m:r>
                      <m:r>
                        <a:rPr lang="en-GB" sz="2400" b="1" i="1" smtClean="0">
                          <a:latin typeface="Cambria Math" panose="02040503050406030204" pitchFamily="18" charset="0"/>
                        </a:rPr>
                        <m:t>𝟐</m:t>
                      </m:r>
                      <m:d>
                        <m:dPr>
                          <m:ctrlPr>
                            <a:rPr lang="en-GB" sz="2400" b="1" i="1" smtClean="0">
                              <a:latin typeface="Cambria Math" panose="02040503050406030204" pitchFamily="18" charset="0"/>
                            </a:rPr>
                          </m:ctrlPr>
                        </m:dPr>
                        <m:e>
                          <m:r>
                            <a:rPr lang="en-GB" sz="2400" b="1" i="1" smtClean="0">
                              <a:latin typeface="Cambria Math" panose="02040503050406030204" pitchFamily="18" charset="0"/>
                            </a:rPr>
                            <m:t>𝒙</m:t>
                          </m:r>
                          <m:r>
                            <a:rPr lang="en-GB" sz="2400" b="1" i="1" smtClean="0">
                              <a:latin typeface="Cambria Math" panose="02040503050406030204" pitchFamily="18" charset="0"/>
                            </a:rPr>
                            <m:t>−</m:t>
                          </m:r>
                          <m:r>
                            <a:rPr lang="en-GB" sz="2400" b="1" i="1" smtClean="0">
                              <a:latin typeface="Cambria Math" panose="02040503050406030204" pitchFamily="18" charset="0"/>
                            </a:rPr>
                            <m:t>𝒚</m:t>
                          </m:r>
                        </m:e>
                      </m:d>
                    </m:oMath>
                    <m:oMath xmlns:m="http://schemas.openxmlformats.org/officeDocument/2006/math">
                      <m:r>
                        <a:rPr lang="en-GB" sz="2400" b="1" i="1" smtClean="0">
                          <a:latin typeface="Cambria Math" panose="02040503050406030204" pitchFamily="18" charset="0"/>
                        </a:rPr>
                        <m:t>=</m:t>
                      </m:r>
                      <m:d>
                        <m:dPr>
                          <m:ctrlPr>
                            <a:rPr lang="en-GB" sz="2400" b="1" i="1" smtClean="0">
                              <a:latin typeface="Cambria Math" panose="02040503050406030204" pitchFamily="18" charset="0"/>
                            </a:rPr>
                          </m:ctrlPr>
                        </m:dPr>
                        <m:e>
                          <m:r>
                            <a:rPr lang="en-GB" sz="2400" b="1" i="1" smtClean="0">
                              <a:latin typeface="Cambria Math" panose="02040503050406030204" pitchFamily="18" charset="0"/>
                            </a:rPr>
                            <m:t>𝒙</m:t>
                          </m:r>
                          <m:r>
                            <a:rPr lang="en-GB" sz="2400" b="1" i="1" smtClean="0">
                              <a:latin typeface="Cambria Math" panose="02040503050406030204" pitchFamily="18" charset="0"/>
                            </a:rPr>
                            <m:t>−</m:t>
                          </m:r>
                          <m:r>
                            <a:rPr lang="en-GB" sz="2400" b="1" i="1" smtClean="0">
                              <a:latin typeface="Cambria Math" panose="02040503050406030204" pitchFamily="18" charset="0"/>
                            </a:rPr>
                            <m:t>𝒚</m:t>
                          </m:r>
                        </m:e>
                      </m:d>
                      <m:d>
                        <m:dPr>
                          <m:ctrlPr>
                            <a:rPr lang="en-GB" sz="2400" b="1" i="1" smtClean="0">
                              <a:latin typeface="Cambria Math" panose="02040503050406030204" pitchFamily="18" charset="0"/>
                            </a:rPr>
                          </m:ctrlPr>
                        </m:dPr>
                        <m:e>
                          <m:r>
                            <a:rPr lang="en-GB" sz="2400" b="1" i="1" smtClean="0">
                              <a:latin typeface="Cambria Math" panose="02040503050406030204" pitchFamily="18" charset="0"/>
                            </a:rPr>
                            <m:t>𝒙</m:t>
                          </m:r>
                          <m:r>
                            <a:rPr lang="en-GB" sz="2400" b="1" i="1" smtClean="0">
                              <a:latin typeface="Cambria Math" panose="02040503050406030204" pitchFamily="18" charset="0"/>
                            </a:rPr>
                            <m:t>+</m:t>
                          </m:r>
                          <m:r>
                            <a:rPr lang="en-GB" sz="2400" b="1" i="1" smtClean="0">
                              <a:latin typeface="Cambria Math" panose="02040503050406030204" pitchFamily="18" charset="0"/>
                            </a:rPr>
                            <m:t>𝟐</m:t>
                          </m:r>
                        </m:e>
                      </m:d>
                    </m:oMath>
                  </m:oMathPara>
                </a14:m>
                <a:endParaRPr lang="en-GB" sz="2400" b="1" dirty="0"/>
              </a:p>
            </p:txBody>
          </p:sp>
        </mc:Choice>
        <mc:Fallback xmlns="">
          <p:sp>
            <p:nvSpPr>
              <p:cNvPr id="5" name="TextBox 4"/>
              <p:cNvSpPr txBox="1">
                <a:spLocks noRot="1" noChangeAspect="1" noMove="1" noResize="1" noEditPoints="1" noAdjustHandles="1" noChangeArrowheads="1" noChangeShapeType="1" noTextEdit="1"/>
              </p:cNvSpPr>
              <p:nvPr/>
            </p:nvSpPr>
            <p:spPr>
              <a:xfrm>
                <a:off x="971028" y="910762"/>
                <a:ext cx="3600400" cy="1200329"/>
              </a:xfrm>
              <a:prstGeom prst="rect">
                <a:avLst/>
              </a:prstGeom>
              <a:blipFill rotWithShape="0">
                <a:blip r:embed="rId2"/>
                <a:stretch>
                  <a:fillRect b="-3553"/>
                </a:stretch>
              </a:blipFill>
            </p:spPr>
            <p:txBody>
              <a:bodyPr/>
              <a:lstStyle/>
              <a:p>
                <a:r>
                  <a:rPr lang="en-GB">
                    <a:noFill/>
                  </a:rPr>
                  <a:t> </a:t>
                </a:r>
              </a:p>
            </p:txBody>
          </p:sp>
        </mc:Fallback>
      </mc:AlternateContent>
      <p:sp>
        <p:nvSpPr>
          <p:cNvPr id="6" name="Rectangle 5"/>
          <p:cNvSpPr/>
          <p:nvPr/>
        </p:nvSpPr>
        <p:spPr>
          <a:xfrm>
            <a:off x="1593949" y="1375916"/>
            <a:ext cx="2660551" cy="64338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10" name="TextBox 9"/>
              <p:cNvSpPr txBox="1"/>
              <p:nvPr/>
            </p:nvSpPr>
            <p:spPr>
              <a:xfrm>
                <a:off x="4906242" y="2126495"/>
                <a:ext cx="3528392" cy="120032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𝑎𝑏</m:t>
                      </m:r>
                      <m:r>
                        <a:rPr lang="en-GB" sz="2400" b="0" i="1" smtClean="0">
                          <a:latin typeface="Cambria Math" panose="02040503050406030204" pitchFamily="18" charset="0"/>
                        </a:rPr>
                        <m:t>+</m:t>
                      </m:r>
                      <m:r>
                        <a:rPr lang="en-GB" sz="2400" b="0" i="1" smtClean="0">
                          <a:latin typeface="Cambria Math" panose="02040503050406030204" pitchFamily="18" charset="0"/>
                        </a:rPr>
                        <m:t>𝑎</m:t>
                      </m:r>
                      <m:r>
                        <a:rPr lang="en-GB" sz="2400" b="0" i="1" smtClean="0">
                          <a:latin typeface="Cambria Math" panose="02040503050406030204" pitchFamily="18" charset="0"/>
                        </a:rPr>
                        <m:t>+</m:t>
                      </m:r>
                      <m:r>
                        <a:rPr lang="en-GB" sz="2400" b="0" i="1" smtClean="0">
                          <a:latin typeface="Cambria Math" panose="02040503050406030204" pitchFamily="18" charset="0"/>
                        </a:rPr>
                        <m:t>𝑏</m:t>
                      </m:r>
                      <m:r>
                        <a:rPr lang="en-GB" sz="2400" b="0" i="1" smtClean="0">
                          <a:latin typeface="Cambria Math" panose="02040503050406030204" pitchFamily="18" charset="0"/>
                        </a:rPr>
                        <m:t>+1</m:t>
                      </m:r>
                    </m:oMath>
                    <m:oMath xmlns:m="http://schemas.openxmlformats.org/officeDocument/2006/math">
                      <m:r>
                        <a:rPr lang="en-GB" sz="2400" b="1" i="1" smtClean="0">
                          <a:latin typeface="Cambria Math" panose="02040503050406030204" pitchFamily="18" charset="0"/>
                        </a:rPr>
                        <m:t>=</m:t>
                      </m:r>
                      <m:r>
                        <a:rPr lang="en-GB" sz="2400" b="1" i="1" smtClean="0">
                          <a:latin typeface="Cambria Math" panose="02040503050406030204" pitchFamily="18" charset="0"/>
                        </a:rPr>
                        <m:t>𝒂</m:t>
                      </m:r>
                      <m:d>
                        <m:dPr>
                          <m:ctrlPr>
                            <a:rPr lang="en-GB" sz="2400" b="1" i="1" smtClean="0">
                              <a:latin typeface="Cambria Math" panose="02040503050406030204" pitchFamily="18" charset="0"/>
                            </a:rPr>
                          </m:ctrlPr>
                        </m:dPr>
                        <m:e>
                          <m:r>
                            <a:rPr lang="en-GB" sz="2400" b="1" i="1" smtClean="0">
                              <a:latin typeface="Cambria Math" panose="02040503050406030204" pitchFamily="18" charset="0"/>
                            </a:rPr>
                            <m:t>𝒃</m:t>
                          </m:r>
                          <m:r>
                            <a:rPr lang="en-GB" sz="2400" b="1" i="1" smtClean="0">
                              <a:latin typeface="Cambria Math" panose="02040503050406030204" pitchFamily="18" charset="0"/>
                            </a:rPr>
                            <m:t>+</m:t>
                          </m:r>
                          <m:r>
                            <a:rPr lang="en-GB" sz="2400" b="1" i="1" smtClean="0">
                              <a:latin typeface="Cambria Math" panose="02040503050406030204" pitchFamily="18" charset="0"/>
                            </a:rPr>
                            <m:t>𝟏</m:t>
                          </m:r>
                        </m:e>
                      </m:d>
                      <m:r>
                        <a:rPr lang="en-GB" sz="2400" b="1" i="1" smtClean="0">
                          <a:latin typeface="Cambria Math" panose="02040503050406030204" pitchFamily="18" charset="0"/>
                        </a:rPr>
                        <m:t>+</m:t>
                      </m:r>
                      <m:r>
                        <a:rPr lang="en-GB" sz="2400" b="1" i="1" smtClean="0">
                          <a:latin typeface="Cambria Math" panose="02040503050406030204" pitchFamily="18" charset="0"/>
                        </a:rPr>
                        <m:t>𝟏</m:t>
                      </m:r>
                      <m:d>
                        <m:dPr>
                          <m:ctrlPr>
                            <a:rPr lang="en-GB" sz="2400" b="1" i="1" smtClean="0">
                              <a:latin typeface="Cambria Math" panose="02040503050406030204" pitchFamily="18" charset="0"/>
                            </a:rPr>
                          </m:ctrlPr>
                        </m:dPr>
                        <m:e>
                          <m:r>
                            <a:rPr lang="en-GB" sz="2400" b="1" i="1" smtClean="0">
                              <a:latin typeface="Cambria Math" panose="02040503050406030204" pitchFamily="18" charset="0"/>
                            </a:rPr>
                            <m:t>𝒃</m:t>
                          </m:r>
                          <m:r>
                            <a:rPr lang="en-GB" sz="2400" b="1" i="1" smtClean="0">
                              <a:latin typeface="Cambria Math" panose="02040503050406030204" pitchFamily="18" charset="0"/>
                            </a:rPr>
                            <m:t>+</m:t>
                          </m:r>
                          <m:r>
                            <a:rPr lang="en-GB" sz="2400" b="1" i="1" smtClean="0">
                              <a:latin typeface="Cambria Math" panose="02040503050406030204" pitchFamily="18" charset="0"/>
                            </a:rPr>
                            <m:t>𝟏</m:t>
                          </m:r>
                        </m:e>
                      </m:d>
                    </m:oMath>
                    <m:oMath xmlns:m="http://schemas.openxmlformats.org/officeDocument/2006/math">
                      <m:r>
                        <a:rPr lang="en-GB" sz="2400" b="1" i="1" smtClean="0">
                          <a:latin typeface="Cambria Math" panose="02040503050406030204" pitchFamily="18" charset="0"/>
                        </a:rPr>
                        <m:t>=(</m:t>
                      </m:r>
                      <m:r>
                        <a:rPr lang="en-GB" sz="2400" b="1" i="1" smtClean="0">
                          <a:latin typeface="Cambria Math" panose="02040503050406030204" pitchFamily="18" charset="0"/>
                        </a:rPr>
                        <m:t>𝒂</m:t>
                      </m:r>
                      <m:r>
                        <a:rPr lang="en-GB" sz="2400" b="1" i="1" smtClean="0">
                          <a:latin typeface="Cambria Math" panose="02040503050406030204" pitchFamily="18" charset="0"/>
                        </a:rPr>
                        <m:t>+</m:t>
                      </m:r>
                      <m:r>
                        <a:rPr lang="en-GB" sz="2400" b="1" i="1" smtClean="0">
                          <a:latin typeface="Cambria Math" panose="02040503050406030204" pitchFamily="18" charset="0"/>
                        </a:rPr>
                        <m:t>𝟏</m:t>
                      </m:r>
                      <m:r>
                        <a:rPr lang="en-GB" sz="2400" b="1" i="1" smtClean="0">
                          <a:latin typeface="Cambria Math" panose="02040503050406030204" pitchFamily="18" charset="0"/>
                        </a:rPr>
                        <m:t>)(</m:t>
                      </m:r>
                      <m:r>
                        <a:rPr lang="en-GB" sz="2400" b="1" i="1" smtClean="0">
                          <a:latin typeface="Cambria Math" panose="02040503050406030204" pitchFamily="18" charset="0"/>
                        </a:rPr>
                        <m:t>𝒃</m:t>
                      </m:r>
                      <m:r>
                        <a:rPr lang="en-GB" sz="2400" b="1" i="1" smtClean="0">
                          <a:latin typeface="Cambria Math" panose="02040503050406030204" pitchFamily="18" charset="0"/>
                        </a:rPr>
                        <m:t>+</m:t>
                      </m:r>
                      <m:r>
                        <a:rPr lang="en-GB" sz="2400" b="1" i="1" smtClean="0">
                          <a:latin typeface="Cambria Math" panose="02040503050406030204" pitchFamily="18" charset="0"/>
                        </a:rPr>
                        <m:t>𝟏</m:t>
                      </m:r>
                      <m:r>
                        <a:rPr lang="en-GB" sz="2400" b="1" i="1" smtClean="0">
                          <a:latin typeface="Cambria Math" panose="02040503050406030204" pitchFamily="18" charset="0"/>
                        </a:rPr>
                        <m:t>)</m:t>
                      </m:r>
                    </m:oMath>
                  </m:oMathPara>
                </a14:m>
                <a:endParaRPr lang="en-GB" sz="2400" b="1" dirty="0"/>
              </a:p>
            </p:txBody>
          </p:sp>
        </mc:Choice>
        <mc:Fallback xmlns="">
          <p:sp>
            <p:nvSpPr>
              <p:cNvPr id="10" name="TextBox 9"/>
              <p:cNvSpPr txBox="1">
                <a:spLocks noRot="1" noChangeAspect="1" noMove="1" noResize="1" noEditPoints="1" noAdjustHandles="1" noChangeArrowheads="1" noChangeShapeType="1" noTextEdit="1"/>
              </p:cNvSpPr>
              <p:nvPr/>
            </p:nvSpPr>
            <p:spPr>
              <a:xfrm>
                <a:off x="4906242" y="2126495"/>
                <a:ext cx="3528392" cy="1200329"/>
              </a:xfrm>
              <a:prstGeom prst="rect">
                <a:avLst/>
              </a:prstGeom>
              <a:blipFill rotWithShape="0">
                <a:blip r:embed="rId3"/>
                <a:stretch>
                  <a:fillRect b="-6091"/>
                </a:stretch>
              </a:blipFill>
            </p:spPr>
            <p:txBody>
              <a:bodyPr/>
              <a:lstStyle/>
              <a:p>
                <a:r>
                  <a:rPr lang="en-GB">
                    <a:noFill/>
                  </a:rPr>
                  <a:t> </a:t>
                </a:r>
              </a:p>
            </p:txBody>
          </p:sp>
        </mc:Fallback>
      </mc:AlternateContent>
      <p:sp>
        <p:nvSpPr>
          <p:cNvPr id="11" name="Rectangle 10"/>
          <p:cNvSpPr/>
          <p:nvPr/>
        </p:nvSpPr>
        <p:spPr>
          <a:xfrm>
            <a:off x="5490763" y="2564250"/>
            <a:ext cx="3018237" cy="67425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12" name="Rectangle 11"/>
              <p:cNvSpPr/>
              <p:nvPr/>
            </p:nvSpPr>
            <p:spPr>
              <a:xfrm>
                <a:off x="967333" y="3369197"/>
                <a:ext cx="3604096" cy="16255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GB" sz="2400" i="1">
                              <a:latin typeface="Cambria Math" panose="02040503050406030204" pitchFamily="18" charset="0"/>
                            </a:rPr>
                          </m:ctrlPr>
                        </m:sSupPr>
                        <m:e>
                          <m:r>
                            <a:rPr lang="en-GB" sz="2400" i="1">
                              <a:latin typeface="Cambria Math" panose="02040503050406030204" pitchFamily="18" charset="0"/>
                            </a:rPr>
                            <m:t>𝑥</m:t>
                          </m:r>
                        </m:e>
                        <m:sup>
                          <m:r>
                            <a:rPr lang="en-GB" sz="2400" i="1">
                              <a:latin typeface="Cambria Math" panose="02040503050406030204" pitchFamily="18" charset="0"/>
                            </a:rPr>
                            <m:t>3</m:t>
                          </m:r>
                        </m:sup>
                      </m:sSup>
                      <m:r>
                        <a:rPr lang="en-GB" sz="2400" i="1">
                          <a:latin typeface="Cambria Math" panose="02040503050406030204" pitchFamily="18" charset="0"/>
                        </a:rPr>
                        <m:t>−3</m:t>
                      </m:r>
                      <m:sSup>
                        <m:sSupPr>
                          <m:ctrlPr>
                            <a:rPr lang="en-GB" sz="2400" i="1">
                              <a:latin typeface="Cambria Math" panose="02040503050406030204" pitchFamily="18" charset="0"/>
                            </a:rPr>
                          </m:ctrlPr>
                        </m:sSupPr>
                        <m:e>
                          <m:r>
                            <a:rPr lang="en-GB" sz="2400" i="1">
                              <a:latin typeface="Cambria Math" panose="02040503050406030204" pitchFamily="18" charset="0"/>
                            </a:rPr>
                            <m:t>𝑥</m:t>
                          </m:r>
                        </m:e>
                        <m:sup>
                          <m:r>
                            <a:rPr lang="en-GB" sz="2400" i="1">
                              <a:latin typeface="Cambria Math" panose="02040503050406030204" pitchFamily="18" charset="0"/>
                            </a:rPr>
                            <m:t>2</m:t>
                          </m:r>
                        </m:sup>
                      </m:sSup>
                      <m:r>
                        <a:rPr lang="en-GB" sz="2400" i="1">
                          <a:latin typeface="Cambria Math" panose="02040503050406030204" pitchFamily="18" charset="0"/>
                        </a:rPr>
                        <m:t>−4</m:t>
                      </m:r>
                      <m:r>
                        <a:rPr lang="en-GB" sz="2400" i="1">
                          <a:latin typeface="Cambria Math" panose="02040503050406030204" pitchFamily="18" charset="0"/>
                        </a:rPr>
                        <m:t>𝑥</m:t>
                      </m:r>
                      <m:r>
                        <a:rPr lang="en-GB" sz="2400" i="1">
                          <a:latin typeface="Cambria Math" panose="02040503050406030204" pitchFamily="18" charset="0"/>
                        </a:rPr>
                        <m:t>+12</m:t>
                      </m:r>
                    </m:oMath>
                    <m:oMath xmlns:m="http://schemas.openxmlformats.org/officeDocument/2006/math">
                      <m:r>
                        <a:rPr lang="en-GB" sz="2400" b="1" i="1">
                          <a:latin typeface="Cambria Math" panose="02040503050406030204" pitchFamily="18" charset="0"/>
                        </a:rPr>
                        <m:t>=</m:t>
                      </m:r>
                      <m:sSup>
                        <m:sSupPr>
                          <m:ctrlPr>
                            <a:rPr lang="en-GB" sz="2400" b="1" i="1">
                              <a:latin typeface="Cambria Math" panose="02040503050406030204" pitchFamily="18" charset="0"/>
                            </a:rPr>
                          </m:ctrlPr>
                        </m:sSupPr>
                        <m:e>
                          <m:r>
                            <a:rPr lang="en-GB" sz="2400" b="1" i="1">
                              <a:latin typeface="Cambria Math" panose="02040503050406030204" pitchFamily="18" charset="0"/>
                            </a:rPr>
                            <m:t>𝒙</m:t>
                          </m:r>
                        </m:e>
                        <m:sup>
                          <m:r>
                            <a:rPr lang="en-GB" sz="2400" b="1" i="1">
                              <a:latin typeface="Cambria Math" panose="02040503050406030204" pitchFamily="18" charset="0"/>
                            </a:rPr>
                            <m:t>𝟐</m:t>
                          </m:r>
                        </m:sup>
                      </m:sSup>
                      <m:d>
                        <m:dPr>
                          <m:ctrlPr>
                            <a:rPr lang="en-GB" sz="2400" b="1" i="1">
                              <a:latin typeface="Cambria Math" panose="02040503050406030204" pitchFamily="18" charset="0"/>
                            </a:rPr>
                          </m:ctrlPr>
                        </m:dPr>
                        <m:e>
                          <m:r>
                            <a:rPr lang="en-GB" sz="2400" b="1" i="1">
                              <a:latin typeface="Cambria Math" panose="02040503050406030204" pitchFamily="18" charset="0"/>
                            </a:rPr>
                            <m:t>𝒙</m:t>
                          </m:r>
                          <m:r>
                            <a:rPr lang="en-GB" sz="2400" b="1" i="1">
                              <a:latin typeface="Cambria Math" panose="02040503050406030204" pitchFamily="18" charset="0"/>
                            </a:rPr>
                            <m:t>−</m:t>
                          </m:r>
                          <m:r>
                            <a:rPr lang="en-GB" sz="2400" b="1" i="1">
                              <a:latin typeface="Cambria Math" panose="02040503050406030204" pitchFamily="18" charset="0"/>
                            </a:rPr>
                            <m:t>𝟑</m:t>
                          </m:r>
                        </m:e>
                      </m:d>
                      <m:r>
                        <a:rPr lang="en-GB" sz="2400" b="1" i="1">
                          <a:latin typeface="Cambria Math" panose="02040503050406030204" pitchFamily="18" charset="0"/>
                        </a:rPr>
                        <m:t>−</m:t>
                      </m:r>
                      <m:r>
                        <a:rPr lang="en-GB" sz="2400" b="1" i="1">
                          <a:latin typeface="Cambria Math" panose="02040503050406030204" pitchFamily="18" charset="0"/>
                        </a:rPr>
                        <m:t>𝟒</m:t>
                      </m:r>
                      <m:d>
                        <m:dPr>
                          <m:ctrlPr>
                            <a:rPr lang="en-GB" sz="2400" b="1" i="1">
                              <a:latin typeface="Cambria Math" panose="02040503050406030204" pitchFamily="18" charset="0"/>
                            </a:rPr>
                          </m:ctrlPr>
                        </m:dPr>
                        <m:e>
                          <m:r>
                            <a:rPr lang="en-GB" sz="2400" b="1" i="1">
                              <a:latin typeface="Cambria Math" panose="02040503050406030204" pitchFamily="18" charset="0"/>
                            </a:rPr>
                            <m:t>𝒙</m:t>
                          </m:r>
                          <m:r>
                            <a:rPr lang="en-GB" sz="2400" b="1" i="1">
                              <a:latin typeface="Cambria Math" panose="02040503050406030204" pitchFamily="18" charset="0"/>
                            </a:rPr>
                            <m:t>−</m:t>
                          </m:r>
                          <m:r>
                            <a:rPr lang="en-GB" sz="2400" b="1" i="1">
                              <a:latin typeface="Cambria Math" panose="02040503050406030204" pitchFamily="18" charset="0"/>
                            </a:rPr>
                            <m:t>𝟑</m:t>
                          </m:r>
                        </m:e>
                      </m:d>
                    </m:oMath>
                    <m:oMath xmlns:m="http://schemas.openxmlformats.org/officeDocument/2006/math">
                      <m:r>
                        <a:rPr lang="en-GB" sz="2400" b="1" i="1">
                          <a:latin typeface="Cambria Math" panose="02040503050406030204" pitchFamily="18" charset="0"/>
                        </a:rPr>
                        <m:t>=</m:t>
                      </m:r>
                      <m:d>
                        <m:dPr>
                          <m:ctrlPr>
                            <a:rPr lang="en-GB" sz="2400" b="1" i="1">
                              <a:latin typeface="Cambria Math" panose="02040503050406030204" pitchFamily="18" charset="0"/>
                            </a:rPr>
                          </m:ctrlPr>
                        </m:dPr>
                        <m:e>
                          <m:sSup>
                            <m:sSupPr>
                              <m:ctrlPr>
                                <a:rPr lang="en-GB" sz="2400" b="1" i="1">
                                  <a:latin typeface="Cambria Math" panose="02040503050406030204" pitchFamily="18" charset="0"/>
                                </a:rPr>
                              </m:ctrlPr>
                            </m:sSupPr>
                            <m:e>
                              <m:r>
                                <a:rPr lang="en-GB" sz="2400" b="1" i="1">
                                  <a:latin typeface="Cambria Math" panose="02040503050406030204" pitchFamily="18" charset="0"/>
                                </a:rPr>
                                <m:t>𝒙</m:t>
                              </m:r>
                            </m:e>
                            <m:sup>
                              <m:r>
                                <a:rPr lang="en-GB" sz="2400" b="1" i="1">
                                  <a:latin typeface="Cambria Math" panose="02040503050406030204" pitchFamily="18" charset="0"/>
                                </a:rPr>
                                <m:t>𝟐</m:t>
                              </m:r>
                            </m:sup>
                          </m:sSup>
                          <m:r>
                            <a:rPr lang="en-GB" sz="2400" b="1" i="1">
                              <a:latin typeface="Cambria Math" panose="02040503050406030204" pitchFamily="18" charset="0"/>
                            </a:rPr>
                            <m:t>−</m:t>
                          </m:r>
                          <m:r>
                            <a:rPr lang="en-GB" sz="2400" b="1" i="1">
                              <a:latin typeface="Cambria Math" panose="02040503050406030204" pitchFamily="18" charset="0"/>
                            </a:rPr>
                            <m:t>𝟒</m:t>
                          </m:r>
                        </m:e>
                      </m:d>
                      <m:d>
                        <m:dPr>
                          <m:ctrlPr>
                            <a:rPr lang="en-GB" sz="2400" b="1" i="1">
                              <a:latin typeface="Cambria Math" panose="02040503050406030204" pitchFamily="18" charset="0"/>
                            </a:rPr>
                          </m:ctrlPr>
                        </m:dPr>
                        <m:e>
                          <m:r>
                            <a:rPr lang="en-GB" sz="2400" b="1" i="1">
                              <a:latin typeface="Cambria Math" panose="02040503050406030204" pitchFamily="18" charset="0"/>
                            </a:rPr>
                            <m:t>𝒙</m:t>
                          </m:r>
                          <m:r>
                            <a:rPr lang="en-GB" sz="2400" b="1" i="1">
                              <a:latin typeface="Cambria Math" panose="02040503050406030204" pitchFamily="18" charset="0"/>
                            </a:rPr>
                            <m:t>−</m:t>
                          </m:r>
                          <m:r>
                            <a:rPr lang="en-GB" sz="2400" b="1" i="1">
                              <a:latin typeface="Cambria Math" panose="02040503050406030204" pitchFamily="18" charset="0"/>
                            </a:rPr>
                            <m:t>𝟑</m:t>
                          </m:r>
                        </m:e>
                      </m:d>
                    </m:oMath>
                    <m:oMath xmlns:m="http://schemas.openxmlformats.org/officeDocument/2006/math">
                      <m:r>
                        <a:rPr lang="en-GB" sz="2400" b="1" i="1">
                          <a:latin typeface="Cambria Math" panose="02040503050406030204" pitchFamily="18" charset="0"/>
                        </a:rPr>
                        <m:t>=</m:t>
                      </m:r>
                      <m:d>
                        <m:dPr>
                          <m:ctrlPr>
                            <a:rPr lang="en-GB" sz="2400" b="1" i="1">
                              <a:latin typeface="Cambria Math" panose="02040503050406030204" pitchFamily="18" charset="0"/>
                            </a:rPr>
                          </m:ctrlPr>
                        </m:dPr>
                        <m:e>
                          <m:r>
                            <a:rPr lang="en-GB" sz="2400" b="1" i="1">
                              <a:latin typeface="Cambria Math" panose="02040503050406030204" pitchFamily="18" charset="0"/>
                            </a:rPr>
                            <m:t>𝒙</m:t>
                          </m:r>
                          <m:r>
                            <a:rPr lang="en-GB" sz="2400" b="1" i="1">
                              <a:latin typeface="Cambria Math" panose="02040503050406030204" pitchFamily="18" charset="0"/>
                            </a:rPr>
                            <m:t>+</m:t>
                          </m:r>
                          <m:r>
                            <a:rPr lang="en-GB" sz="2400" b="1" i="1">
                              <a:latin typeface="Cambria Math" panose="02040503050406030204" pitchFamily="18" charset="0"/>
                            </a:rPr>
                            <m:t>𝟐</m:t>
                          </m:r>
                        </m:e>
                      </m:d>
                      <m:d>
                        <m:dPr>
                          <m:ctrlPr>
                            <a:rPr lang="en-GB" sz="2400" b="1" i="1">
                              <a:latin typeface="Cambria Math" panose="02040503050406030204" pitchFamily="18" charset="0"/>
                            </a:rPr>
                          </m:ctrlPr>
                        </m:dPr>
                        <m:e>
                          <m:r>
                            <a:rPr lang="en-GB" sz="2400" b="1" i="1">
                              <a:latin typeface="Cambria Math" panose="02040503050406030204" pitchFamily="18" charset="0"/>
                            </a:rPr>
                            <m:t>𝒙</m:t>
                          </m:r>
                          <m:r>
                            <a:rPr lang="en-GB" sz="2400" b="1" i="1">
                              <a:latin typeface="Cambria Math" panose="02040503050406030204" pitchFamily="18" charset="0"/>
                            </a:rPr>
                            <m:t>−</m:t>
                          </m:r>
                          <m:r>
                            <a:rPr lang="en-GB" sz="2400" b="1" i="1">
                              <a:latin typeface="Cambria Math" panose="02040503050406030204" pitchFamily="18" charset="0"/>
                            </a:rPr>
                            <m:t>𝟐</m:t>
                          </m:r>
                        </m:e>
                      </m:d>
                      <m:d>
                        <m:dPr>
                          <m:ctrlPr>
                            <a:rPr lang="en-GB" sz="2400" b="1" i="1">
                              <a:latin typeface="Cambria Math" panose="02040503050406030204" pitchFamily="18" charset="0"/>
                            </a:rPr>
                          </m:ctrlPr>
                        </m:dPr>
                        <m:e>
                          <m:r>
                            <a:rPr lang="en-GB" sz="2400" b="1" i="1">
                              <a:latin typeface="Cambria Math" panose="02040503050406030204" pitchFamily="18" charset="0"/>
                            </a:rPr>
                            <m:t>𝒙</m:t>
                          </m:r>
                          <m:r>
                            <a:rPr lang="en-GB" sz="2400" b="1" i="1">
                              <a:latin typeface="Cambria Math" panose="02040503050406030204" pitchFamily="18" charset="0"/>
                            </a:rPr>
                            <m:t>−</m:t>
                          </m:r>
                          <m:r>
                            <a:rPr lang="en-GB" sz="2400" b="1" i="1">
                              <a:latin typeface="Cambria Math" panose="02040503050406030204" pitchFamily="18" charset="0"/>
                            </a:rPr>
                            <m:t>𝟑</m:t>
                          </m:r>
                        </m:e>
                      </m:d>
                    </m:oMath>
                  </m:oMathPara>
                </a14:m>
                <a:endParaRPr lang="en-GB" sz="2400" dirty="0"/>
              </a:p>
            </p:txBody>
          </p:sp>
        </mc:Choice>
        <mc:Fallback xmlns="">
          <p:sp>
            <p:nvSpPr>
              <p:cNvPr id="12" name="Rectangle 11"/>
              <p:cNvSpPr>
                <a:spLocks noRot="1" noChangeAspect="1" noMove="1" noResize="1" noEditPoints="1" noAdjustHandles="1" noChangeArrowheads="1" noChangeShapeType="1" noTextEdit="1"/>
              </p:cNvSpPr>
              <p:nvPr/>
            </p:nvSpPr>
            <p:spPr>
              <a:xfrm>
                <a:off x="967333" y="3369197"/>
                <a:ext cx="3604096" cy="1625510"/>
              </a:xfrm>
              <a:prstGeom prst="rect">
                <a:avLst/>
              </a:prstGeom>
              <a:blipFill rotWithShape="0">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4552144" y="5304895"/>
                <a:ext cx="3969308" cy="120866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GB" sz="2400" i="1">
                              <a:latin typeface="Cambria Math" panose="02040503050406030204" pitchFamily="18" charset="0"/>
                            </a:rPr>
                          </m:ctrlPr>
                        </m:sSupPr>
                        <m:e>
                          <m:r>
                            <a:rPr lang="en-GB" sz="2400" i="1">
                              <a:latin typeface="Cambria Math" panose="02040503050406030204" pitchFamily="18" charset="0"/>
                            </a:rPr>
                            <m:t>𝑎</m:t>
                          </m:r>
                        </m:e>
                        <m:sup>
                          <m:r>
                            <a:rPr lang="en-GB" sz="2400" i="1">
                              <a:latin typeface="Cambria Math" panose="02040503050406030204" pitchFamily="18" charset="0"/>
                            </a:rPr>
                            <m:t>2</m:t>
                          </m:r>
                        </m:sup>
                      </m:sSup>
                      <m:r>
                        <a:rPr lang="en-GB" sz="2400" i="1">
                          <a:latin typeface="Cambria Math" panose="02040503050406030204" pitchFamily="18" charset="0"/>
                        </a:rPr>
                        <m:t>+</m:t>
                      </m:r>
                      <m:sSup>
                        <m:sSupPr>
                          <m:ctrlPr>
                            <a:rPr lang="en-GB" sz="2400" i="1">
                              <a:latin typeface="Cambria Math" panose="02040503050406030204" pitchFamily="18" charset="0"/>
                            </a:rPr>
                          </m:ctrlPr>
                        </m:sSupPr>
                        <m:e>
                          <m:r>
                            <a:rPr lang="en-GB" sz="2400" i="1">
                              <a:latin typeface="Cambria Math" panose="02040503050406030204" pitchFamily="18" charset="0"/>
                            </a:rPr>
                            <m:t>𝑏</m:t>
                          </m:r>
                        </m:e>
                        <m:sup>
                          <m:r>
                            <a:rPr lang="en-GB" sz="2400" i="1">
                              <a:latin typeface="Cambria Math" panose="02040503050406030204" pitchFamily="18" charset="0"/>
                            </a:rPr>
                            <m:t>2</m:t>
                          </m:r>
                        </m:sup>
                      </m:sSup>
                      <m:r>
                        <a:rPr lang="en-GB" sz="2400" i="1">
                          <a:latin typeface="Cambria Math" panose="02040503050406030204" pitchFamily="18" charset="0"/>
                        </a:rPr>
                        <m:t>+2</m:t>
                      </m:r>
                      <m:r>
                        <a:rPr lang="en-GB" sz="2400" i="1">
                          <a:latin typeface="Cambria Math" panose="02040503050406030204" pitchFamily="18" charset="0"/>
                        </a:rPr>
                        <m:t>𝑎𝑏</m:t>
                      </m:r>
                      <m:r>
                        <a:rPr lang="en-GB" sz="2400" i="1">
                          <a:latin typeface="Cambria Math" panose="02040503050406030204" pitchFamily="18" charset="0"/>
                        </a:rPr>
                        <m:t>+</m:t>
                      </m:r>
                      <m:r>
                        <a:rPr lang="en-GB" sz="2400" i="1">
                          <a:latin typeface="Cambria Math" panose="02040503050406030204" pitchFamily="18" charset="0"/>
                        </a:rPr>
                        <m:t>𝑎𝑐</m:t>
                      </m:r>
                      <m:r>
                        <a:rPr lang="en-GB" sz="2400" i="1">
                          <a:latin typeface="Cambria Math" panose="02040503050406030204" pitchFamily="18" charset="0"/>
                        </a:rPr>
                        <m:t>+</m:t>
                      </m:r>
                      <m:r>
                        <a:rPr lang="en-GB" sz="2400" i="1">
                          <a:latin typeface="Cambria Math" panose="02040503050406030204" pitchFamily="18" charset="0"/>
                        </a:rPr>
                        <m:t>𝑏𝑐</m:t>
                      </m:r>
                    </m:oMath>
                    <m:oMath xmlns:m="http://schemas.openxmlformats.org/officeDocument/2006/math">
                      <m:r>
                        <a:rPr lang="en-GB" sz="2400" b="1" i="1">
                          <a:latin typeface="Cambria Math" panose="02040503050406030204" pitchFamily="18" charset="0"/>
                        </a:rPr>
                        <m:t>=</m:t>
                      </m:r>
                      <m:sSup>
                        <m:sSupPr>
                          <m:ctrlPr>
                            <a:rPr lang="en-GB" sz="2400" b="1" i="1">
                              <a:latin typeface="Cambria Math" panose="02040503050406030204" pitchFamily="18" charset="0"/>
                            </a:rPr>
                          </m:ctrlPr>
                        </m:sSupPr>
                        <m:e>
                          <m:d>
                            <m:dPr>
                              <m:ctrlPr>
                                <a:rPr lang="en-GB" sz="2400" b="1" i="1">
                                  <a:latin typeface="Cambria Math" panose="02040503050406030204" pitchFamily="18" charset="0"/>
                                </a:rPr>
                              </m:ctrlPr>
                            </m:dPr>
                            <m:e>
                              <m:r>
                                <a:rPr lang="en-GB" sz="2400" b="1" i="1">
                                  <a:latin typeface="Cambria Math" panose="02040503050406030204" pitchFamily="18" charset="0"/>
                                </a:rPr>
                                <m:t>𝒂</m:t>
                              </m:r>
                              <m:r>
                                <a:rPr lang="en-GB" sz="2400" b="1" i="1">
                                  <a:latin typeface="Cambria Math" panose="02040503050406030204" pitchFamily="18" charset="0"/>
                                </a:rPr>
                                <m:t>+</m:t>
                              </m:r>
                              <m:r>
                                <a:rPr lang="en-GB" sz="2400" b="1" i="1">
                                  <a:latin typeface="Cambria Math" panose="02040503050406030204" pitchFamily="18" charset="0"/>
                                </a:rPr>
                                <m:t>𝒃</m:t>
                              </m:r>
                            </m:e>
                          </m:d>
                        </m:e>
                        <m:sup>
                          <m:r>
                            <a:rPr lang="en-GB" sz="2400" b="1" i="1">
                              <a:latin typeface="Cambria Math" panose="02040503050406030204" pitchFamily="18" charset="0"/>
                            </a:rPr>
                            <m:t>𝟐</m:t>
                          </m:r>
                        </m:sup>
                      </m:sSup>
                      <m:r>
                        <a:rPr lang="en-GB" sz="2400" b="1" i="1">
                          <a:latin typeface="Cambria Math" panose="02040503050406030204" pitchFamily="18" charset="0"/>
                        </a:rPr>
                        <m:t>+</m:t>
                      </m:r>
                      <m:r>
                        <a:rPr lang="en-GB" sz="2400" b="1" i="1">
                          <a:latin typeface="Cambria Math" panose="02040503050406030204" pitchFamily="18" charset="0"/>
                        </a:rPr>
                        <m:t>𝒄</m:t>
                      </m:r>
                      <m:d>
                        <m:dPr>
                          <m:ctrlPr>
                            <a:rPr lang="en-GB" sz="2400" b="1" i="1">
                              <a:latin typeface="Cambria Math" panose="02040503050406030204" pitchFamily="18" charset="0"/>
                            </a:rPr>
                          </m:ctrlPr>
                        </m:dPr>
                        <m:e>
                          <m:r>
                            <a:rPr lang="en-GB" sz="2400" b="1" i="1">
                              <a:latin typeface="Cambria Math" panose="02040503050406030204" pitchFamily="18" charset="0"/>
                            </a:rPr>
                            <m:t>𝒂</m:t>
                          </m:r>
                          <m:r>
                            <a:rPr lang="en-GB" sz="2400" b="1" i="1">
                              <a:latin typeface="Cambria Math" panose="02040503050406030204" pitchFamily="18" charset="0"/>
                            </a:rPr>
                            <m:t>+</m:t>
                          </m:r>
                          <m:r>
                            <a:rPr lang="en-GB" sz="2400" b="1" i="1">
                              <a:latin typeface="Cambria Math" panose="02040503050406030204" pitchFamily="18" charset="0"/>
                            </a:rPr>
                            <m:t>𝒃</m:t>
                          </m:r>
                        </m:e>
                      </m:d>
                    </m:oMath>
                    <m:oMath xmlns:m="http://schemas.openxmlformats.org/officeDocument/2006/math">
                      <m:r>
                        <a:rPr lang="en-GB" sz="2400" b="1" i="1">
                          <a:latin typeface="Cambria Math" panose="02040503050406030204" pitchFamily="18" charset="0"/>
                        </a:rPr>
                        <m:t>=(</m:t>
                      </m:r>
                      <m:r>
                        <a:rPr lang="en-GB" sz="2400" b="1" i="1">
                          <a:latin typeface="Cambria Math" panose="02040503050406030204" pitchFamily="18" charset="0"/>
                        </a:rPr>
                        <m:t>𝒂</m:t>
                      </m:r>
                      <m:r>
                        <a:rPr lang="en-GB" sz="2400" b="1" i="1">
                          <a:latin typeface="Cambria Math" panose="02040503050406030204" pitchFamily="18" charset="0"/>
                        </a:rPr>
                        <m:t>+</m:t>
                      </m:r>
                      <m:r>
                        <a:rPr lang="en-GB" sz="2400" b="1" i="1">
                          <a:latin typeface="Cambria Math" panose="02040503050406030204" pitchFamily="18" charset="0"/>
                        </a:rPr>
                        <m:t>𝒃</m:t>
                      </m:r>
                      <m:r>
                        <a:rPr lang="en-GB" sz="2400" b="1" i="1">
                          <a:latin typeface="Cambria Math" panose="02040503050406030204" pitchFamily="18" charset="0"/>
                        </a:rPr>
                        <m:t>)(</m:t>
                      </m:r>
                      <m:r>
                        <a:rPr lang="en-GB" sz="2400" b="1" i="1">
                          <a:latin typeface="Cambria Math" panose="02040503050406030204" pitchFamily="18" charset="0"/>
                        </a:rPr>
                        <m:t>𝒂</m:t>
                      </m:r>
                      <m:r>
                        <a:rPr lang="en-GB" sz="2400" b="1" i="1">
                          <a:latin typeface="Cambria Math" panose="02040503050406030204" pitchFamily="18" charset="0"/>
                        </a:rPr>
                        <m:t>+</m:t>
                      </m:r>
                      <m:r>
                        <a:rPr lang="en-GB" sz="2400" b="1" i="1">
                          <a:latin typeface="Cambria Math" panose="02040503050406030204" pitchFamily="18" charset="0"/>
                        </a:rPr>
                        <m:t>𝒃</m:t>
                      </m:r>
                      <m:r>
                        <a:rPr lang="en-GB" sz="2400" b="1" i="1">
                          <a:latin typeface="Cambria Math" panose="02040503050406030204" pitchFamily="18" charset="0"/>
                        </a:rPr>
                        <m:t>+</m:t>
                      </m:r>
                      <m:r>
                        <a:rPr lang="en-GB" sz="2400" b="1" i="1">
                          <a:latin typeface="Cambria Math" panose="02040503050406030204" pitchFamily="18" charset="0"/>
                        </a:rPr>
                        <m:t>𝒄</m:t>
                      </m:r>
                      <m:r>
                        <a:rPr lang="en-GB" sz="2400" b="1" i="1">
                          <a:latin typeface="Cambria Math" panose="02040503050406030204" pitchFamily="18" charset="0"/>
                        </a:rPr>
                        <m:t>)</m:t>
                      </m:r>
                    </m:oMath>
                  </m:oMathPara>
                </a14:m>
                <a:endParaRPr lang="en-GB" sz="2400" b="1" dirty="0"/>
              </a:p>
            </p:txBody>
          </p:sp>
        </mc:Choice>
        <mc:Fallback xmlns="">
          <p:sp>
            <p:nvSpPr>
              <p:cNvPr id="13" name="Rectangle 12"/>
              <p:cNvSpPr>
                <a:spLocks noRot="1" noChangeAspect="1" noMove="1" noResize="1" noEditPoints="1" noAdjustHandles="1" noChangeArrowheads="1" noChangeShapeType="1" noTextEdit="1"/>
              </p:cNvSpPr>
              <p:nvPr/>
            </p:nvSpPr>
            <p:spPr>
              <a:xfrm>
                <a:off x="4552144" y="5304895"/>
                <a:ext cx="3969308" cy="1208664"/>
              </a:xfrm>
              <a:prstGeom prst="rect">
                <a:avLst/>
              </a:prstGeom>
              <a:blipFill rotWithShape="0">
                <a:blip r:embed="rId5"/>
                <a:stretch>
                  <a:fillRect b="-6061"/>
                </a:stretch>
              </a:blipFill>
            </p:spPr>
            <p:txBody>
              <a:bodyPr/>
              <a:lstStyle/>
              <a:p>
                <a:r>
                  <a:rPr lang="en-GB">
                    <a:noFill/>
                  </a:rPr>
                  <a:t> </a:t>
                </a:r>
              </a:p>
            </p:txBody>
          </p:sp>
        </mc:Fallback>
      </mc:AlternateContent>
      <p:sp>
        <p:nvSpPr>
          <p:cNvPr id="14" name="TextBox 13"/>
          <p:cNvSpPr txBox="1"/>
          <p:nvPr/>
        </p:nvSpPr>
        <p:spPr>
          <a:xfrm>
            <a:off x="648816" y="5445224"/>
            <a:ext cx="2376264" cy="1200329"/>
          </a:xfrm>
          <a:prstGeom prst="rect">
            <a:avLst/>
          </a:prstGeom>
          <a:noFill/>
        </p:spPr>
        <p:txBody>
          <a:bodyPr wrap="square" rtlCol="0">
            <a:spAutoFit/>
          </a:bodyPr>
          <a:lstStyle/>
          <a:p>
            <a:r>
              <a:rPr lang="en-GB" dirty="0"/>
              <a:t>Can you split the terms into two blocks, where in each block you can factorise?</a:t>
            </a:r>
          </a:p>
        </p:txBody>
      </p:sp>
      <p:sp>
        <p:nvSpPr>
          <p:cNvPr id="15" name="Rectangle 14"/>
          <p:cNvSpPr/>
          <p:nvPr/>
        </p:nvSpPr>
        <p:spPr>
          <a:xfrm>
            <a:off x="535284" y="948587"/>
            <a:ext cx="432048" cy="44192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16" name="Rectangle 15"/>
          <p:cNvSpPr/>
          <p:nvPr/>
        </p:nvSpPr>
        <p:spPr>
          <a:xfrm>
            <a:off x="4602357" y="2177482"/>
            <a:ext cx="432048" cy="44192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sp>
        <p:nvSpPr>
          <p:cNvPr id="17" name="Rectangle 16"/>
          <p:cNvSpPr/>
          <p:nvPr/>
        </p:nvSpPr>
        <p:spPr>
          <a:xfrm>
            <a:off x="549100" y="3362394"/>
            <a:ext cx="432048" cy="44192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3</a:t>
            </a:r>
          </a:p>
        </p:txBody>
      </p:sp>
      <p:sp>
        <p:nvSpPr>
          <p:cNvPr id="18" name="Rectangle 17"/>
          <p:cNvSpPr/>
          <p:nvPr/>
        </p:nvSpPr>
        <p:spPr>
          <a:xfrm>
            <a:off x="4320117" y="5291947"/>
            <a:ext cx="432048" cy="44192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latin typeface="Wingdings" panose="05000000000000000000" pitchFamily="2" charset="2"/>
              </a:rPr>
              <a:t>N</a:t>
            </a:r>
          </a:p>
        </p:txBody>
      </p:sp>
      <p:cxnSp>
        <p:nvCxnSpPr>
          <p:cNvPr id="20" name="Straight Arrow Connector 19"/>
          <p:cNvCxnSpPr>
            <a:stCxn id="14" idx="3"/>
          </p:cNvCxnSpPr>
          <p:nvPr/>
        </p:nvCxnSpPr>
        <p:spPr>
          <a:xfrm flipV="1">
            <a:off x="3025080" y="5877272"/>
            <a:ext cx="1229420" cy="16811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7" name="Rectangle 6"/>
          <p:cNvSpPr/>
          <p:nvPr/>
        </p:nvSpPr>
        <p:spPr>
          <a:xfrm>
            <a:off x="1416149" y="3800442"/>
            <a:ext cx="3028851" cy="115255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p:cNvSpPr/>
          <p:nvPr/>
        </p:nvSpPr>
        <p:spPr>
          <a:xfrm>
            <a:off x="5232040" y="5758153"/>
            <a:ext cx="2664768" cy="68443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pic>
        <p:nvPicPr>
          <p:cNvPr id="23" name="Picture 22"/>
          <p:cNvPicPr>
            <a:picLocks noChangeAspect="1"/>
          </p:cNvPicPr>
          <p:nvPr/>
        </p:nvPicPr>
        <p:blipFill>
          <a:blip r:embed="rId6"/>
          <a:stretch>
            <a:fillRect/>
          </a:stretch>
        </p:blipFill>
        <p:spPr>
          <a:xfrm>
            <a:off x="8316416" y="4818558"/>
            <a:ext cx="672325" cy="665248"/>
          </a:xfrm>
          <a:prstGeom prst="rect">
            <a:avLst/>
          </a:prstGeom>
        </p:spPr>
      </p:pic>
    </p:spTree>
    <p:extLst>
      <p:ext uri="{BB962C8B-B14F-4D97-AF65-F5344CB8AC3E}">
        <p14:creationId xmlns:p14="http://schemas.microsoft.com/office/powerpoint/2010/main" val="37078851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0" restart="whenNotActive" fill="hold" evtFilter="cancelBubble" nodeType="interactiveSeq">
                <p:stCondLst>
                  <p:cond evt="onClick" delay="0">
                    <p:tgtEl>
                      <p:spTgt spid="11"/>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6" grpId="0" animBg="1"/>
      <p:bldP spid="11" grpId="0" animBg="1"/>
      <p:bldP spid="7"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101" y="5309368"/>
            <a:ext cx="2744869" cy="1772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Challenge Wall!</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Down Arrow 4"/>
          <p:cNvSpPr/>
          <p:nvPr/>
        </p:nvSpPr>
        <p:spPr>
          <a:xfrm rot="10800000">
            <a:off x="1763688" y="1927560"/>
            <a:ext cx="720080" cy="3816424"/>
          </a:xfrm>
          <a:prstGeom prst="downArrow">
            <a:avLst/>
          </a:prstGeom>
          <a:gradFill>
            <a:gsLst>
              <a:gs pos="0">
                <a:srgbClr val="92D050"/>
              </a:gs>
              <a:gs pos="100000">
                <a:srgbClr val="FF0000"/>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 name="TextBox 5"/>
              <p:cNvSpPr txBox="1"/>
              <p:nvPr/>
            </p:nvSpPr>
            <p:spPr>
              <a:xfrm>
                <a:off x="2699792" y="5085184"/>
                <a:ext cx="532859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𝑥𝑦</m:t>
                      </m:r>
                      <m:r>
                        <a:rPr lang="en-GB" sz="2400" b="0" i="1" smtClean="0">
                          <a:latin typeface="Cambria Math" panose="02040503050406030204" pitchFamily="18" charset="0"/>
                        </a:rPr>
                        <m:t>−</m:t>
                      </m:r>
                      <m:r>
                        <a:rPr lang="en-GB" sz="2400" b="0" i="1" smtClean="0">
                          <a:latin typeface="Cambria Math" panose="02040503050406030204" pitchFamily="18" charset="0"/>
                        </a:rPr>
                        <m:t>𝑥</m:t>
                      </m:r>
                      <m:r>
                        <a:rPr lang="en-GB" sz="2400" b="0" i="1" smtClean="0">
                          <a:latin typeface="Cambria Math" panose="02040503050406030204" pitchFamily="18" charset="0"/>
                        </a:rPr>
                        <m:t>−</m:t>
                      </m:r>
                      <m:r>
                        <a:rPr lang="en-GB" sz="2400" b="0" i="1" smtClean="0">
                          <a:latin typeface="Cambria Math" panose="02040503050406030204" pitchFamily="18" charset="0"/>
                        </a:rPr>
                        <m:t>𝑦</m:t>
                      </m:r>
                      <m:r>
                        <a:rPr lang="en-GB" sz="2400" b="0" i="1" smtClean="0">
                          <a:latin typeface="Cambria Math" panose="02040503050406030204" pitchFamily="18" charset="0"/>
                        </a:rPr>
                        <m:t>+1</m:t>
                      </m:r>
                      <m:r>
                        <a:rPr lang="en-GB" sz="2400" b="1" i="1" smtClean="0">
                          <a:latin typeface="Cambria Math" panose="02040503050406030204" pitchFamily="18" charset="0"/>
                        </a:rPr>
                        <m:t>=(</m:t>
                      </m:r>
                      <m:r>
                        <a:rPr lang="en-GB" sz="2400" b="1" i="1" smtClean="0">
                          <a:latin typeface="Cambria Math" panose="02040503050406030204" pitchFamily="18" charset="0"/>
                        </a:rPr>
                        <m:t>𝒙</m:t>
                      </m:r>
                      <m:r>
                        <a:rPr lang="en-GB" sz="2400" b="1" i="1" smtClean="0">
                          <a:latin typeface="Cambria Math" panose="02040503050406030204" pitchFamily="18" charset="0"/>
                        </a:rPr>
                        <m:t>−</m:t>
                      </m:r>
                      <m:r>
                        <a:rPr lang="en-GB" sz="2400" b="1" i="1" smtClean="0">
                          <a:latin typeface="Cambria Math" panose="02040503050406030204" pitchFamily="18" charset="0"/>
                        </a:rPr>
                        <m:t>𝟏</m:t>
                      </m:r>
                      <m:r>
                        <a:rPr lang="en-GB" sz="2400" b="1" i="1" smtClean="0">
                          <a:latin typeface="Cambria Math" panose="02040503050406030204" pitchFamily="18" charset="0"/>
                        </a:rPr>
                        <m:t>)(</m:t>
                      </m:r>
                      <m:r>
                        <a:rPr lang="en-GB" sz="2400" b="1" i="1" smtClean="0">
                          <a:latin typeface="Cambria Math" panose="02040503050406030204" pitchFamily="18" charset="0"/>
                        </a:rPr>
                        <m:t>𝒚</m:t>
                      </m:r>
                      <m:r>
                        <a:rPr lang="en-GB" sz="2400" b="1" i="1" smtClean="0">
                          <a:latin typeface="Cambria Math" panose="02040503050406030204" pitchFamily="18" charset="0"/>
                        </a:rPr>
                        <m:t>−</m:t>
                      </m:r>
                      <m:r>
                        <a:rPr lang="en-GB" sz="2400" b="1" i="1" smtClean="0">
                          <a:latin typeface="Cambria Math" panose="02040503050406030204" pitchFamily="18" charset="0"/>
                        </a:rPr>
                        <m:t>𝟏</m:t>
                      </m:r>
                      <m:r>
                        <a:rPr lang="en-GB" sz="2400" b="1" i="1" smtClean="0">
                          <a:latin typeface="Cambria Math" panose="02040503050406030204" pitchFamily="18" charset="0"/>
                        </a:rPr>
                        <m:t>)</m:t>
                      </m:r>
                    </m:oMath>
                  </m:oMathPara>
                </a14:m>
                <a:endParaRPr lang="en-GB" sz="2400" b="1" dirty="0"/>
              </a:p>
            </p:txBody>
          </p:sp>
        </mc:Choice>
        <mc:Fallback xmlns="">
          <p:sp>
            <p:nvSpPr>
              <p:cNvPr id="6" name="TextBox 5"/>
              <p:cNvSpPr txBox="1">
                <a:spLocks noRot="1" noChangeAspect="1" noMove="1" noResize="1" noEditPoints="1" noAdjustHandles="1" noChangeArrowheads="1" noChangeShapeType="1" noTextEdit="1"/>
              </p:cNvSpPr>
              <p:nvPr/>
            </p:nvSpPr>
            <p:spPr>
              <a:xfrm>
                <a:off x="2699792" y="5085184"/>
                <a:ext cx="5328592" cy="461665"/>
              </a:xfrm>
              <a:prstGeom prst="rect">
                <a:avLst/>
              </a:prstGeom>
              <a:blipFill rotWithShape="0">
                <a:blip r:embed="rId3"/>
                <a:stretch>
                  <a:fillRect b="-1710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423592" y="2343547"/>
                <a:ext cx="645199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𝑦</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+2</m:t>
                      </m:r>
                      <m:r>
                        <a:rPr lang="en-GB" sz="2400" b="0" i="1" smtClean="0">
                          <a:latin typeface="Cambria Math" panose="02040503050406030204" pitchFamily="18" charset="0"/>
                        </a:rPr>
                        <m:t>𝑥𝑦</m:t>
                      </m:r>
                      <m:r>
                        <a:rPr lang="en-GB" sz="2400" b="0" i="1" smtClean="0">
                          <a:latin typeface="Cambria Math" panose="02040503050406030204" pitchFamily="18" charset="0"/>
                        </a:rPr>
                        <m:t>−1</m:t>
                      </m:r>
                      <m:r>
                        <a:rPr lang="en-GB" sz="2400" b="1" i="1" smtClean="0">
                          <a:latin typeface="Cambria Math" panose="02040503050406030204" pitchFamily="18" charset="0"/>
                        </a:rPr>
                        <m:t>=(</m:t>
                      </m:r>
                      <m:r>
                        <a:rPr lang="en-GB" sz="2400" b="1" i="1" smtClean="0">
                          <a:latin typeface="Cambria Math" panose="02040503050406030204" pitchFamily="18" charset="0"/>
                        </a:rPr>
                        <m:t>𝒙</m:t>
                      </m:r>
                      <m:r>
                        <a:rPr lang="en-GB" sz="2400" b="1" i="1" smtClean="0">
                          <a:latin typeface="Cambria Math" panose="02040503050406030204" pitchFamily="18" charset="0"/>
                        </a:rPr>
                        <m:t>+</m:t>
                      </m:r>
                      <m:r>
                        <a:rPr lang="en-GB" sz="2400" b="1" i="1" smtClean="0">
                          <a:latin typeface="Cambria Math" panose="02040503050406030204" pitchFamily="18" charset="0"/>
                        </a:rPr>
                        <m:t>𝒚</m:t>
                      </m:r>
                      <m:r>
                        <a:rPr lang="en-GB" sz="2400" b="1" i="1" smtClean="0">
                          <a:latin typeface="Cambria Math" panose="02040503050406030204" pitchFamily="18" charset="0"/>
                        </a:rPr>
                        <m:t>+</m:t>
                      </m:r>
                      <m:r>
                        <a:rPr lang="en-GB" sz="2400" b="1" i="1" smtClean="0">
                          <a:latin typeface="Cambria Math" panose="02040503050406030204" pitchFamily="18" charset="0"/>
                        </a:rPr>
                        <m:t>𝟏</m:t>
                      </m:r>
                      <m:r>
                        <a:rPr lang="en-GB" sz="2400" b="1" i="1" smtClean="0">
                          <a:latin typeface="Cambria Math" panose="02040503050406030204" pitchFamily="18" charset="0"/>
                        </a:rPr>
                        <m:t>)(</m:t>
                      </m:r>
                      <m:r>
                        <a:rPr lang="en-GB" sz="2400" b="1" i="1" smtClean="0">
                          <a:latin typeface="Cambria Math" panose="02040503050406030204" pitchFamily="18" charset="0"/>
                        </a:rPr>
                        <m:t>𝒙</m:t>
                      </m:r>
                      <m:r>
                        <a:rPr lang="en-GB" sz="2400" b="1" i="1" smtClean="0">
                          <a:latin typeface="Cambria Math" panose="02040503050406030204" pitchFamily="18" charset="0"/>
                        </a:rPr>
                        <m:t>+</m:t>
                      </m:r>
                      <m:r>
                        <a:rPr lang="en-GB" sz="2400" b="1" i="1" smtClean="0">
                          <a:latin typeface="Cambria Math" panose="02040503050406030204" pitchFamily="18" charset="0"/>
                        </a:rPr>
                        <m:t>𝒚</m:t>
                      </m:r>
                      <m:r>
                        <a:rPr lang="en-GB" sz="2400" b="1" i="1" smtClean="0">
                          <a:latin typeface="Cambria Math" panose="02040503050406030204" pitchFamily="18" charset="0"/>
                        </a:rPr>
                        <m:t>−</m:t>
                      </m:r>
                      <m:r>
                        <a:rPr lang="en-GB" sz="2400" b="1" i="1" smtClean="0">
                          <a:latin typeface="Cambria Math" panose="02040503050406030204" pitchFamily="18" charset="0"/>
                        </a:rPr>
                        <m:t>𝟏</m:t>
                      </m:r>
                      <m:r>
                        <a:rPr lang="en-GB" sz="2400" b="1" i="1" smtClean="0">
                          <a:latin typeface="Cambria Math" panose="02040503050406030204" pitchFamily="18" charset="0"/>
                        </a:rPr>
                        <m:t>)</m:t>
                      </m:r>
                    </m:oMath>
                  </m:oMathPara>
                </a14:m>
                <a:endParaRPr lang="en-GB" sz="2400" b="1" dirty="0"/>
              </a:p>
            </p:txBody>
          </p:sp>
        </mc:Choice>
        <mc:Fallback xmlns="">
          <p:sp>
            <p:nvSpPr>
              <p:cNvPr id="7" name="TextBox 6"/>
              <p:cNvSpPr txBox="1">
                <a:spLocks noRot="1" noChangeAspect="1" noMove="1" noResize="1" noEditPoints="1" noAdjustHandles="1" noChangeArrowheads="1" noChangeShapeType="1" noTextEdit="1"/>
              </p:cNvSpPr>
              <p:nvPr/>
            </p:nvSpPr>
            <p:spPr>
              <a:xfrm>
                <a:off x="2423592" y="2343547"/>
                <a:ext cx="6451996" cy="461665"/>
              </a:xfrm>
              <a:prstGeom prst="rect">
                <a:avLst/>
              </a:prstGeom>
              <a:blipFill rotWithShape="0">
                <a:blip r:embed="rId4"/>
                <a:stretch>
                  <a:fillRect b="-17105"/>
                </a:stretch>
              </a:blipFill>
            </p:spPr>
            <p:txBody>
              <a:bodyPr/>
              <a:lstStyle/>
              <a:p>
                <a:r>
                  <a:rPr lang="en-GB">
                    <a:noFill/>
                  </a:rPr>
                  <a:t> </a:t>
                </a:r>
              </a:p>
            </p:txBody>
          </p:sp>
        </mc:Fallback>
      </mc:AlternateContent>
      <p:sp>
        <p:nvSpPr>
          <p:cNvPr id="8" name="Rectangle 7"/>
          <p:cNvSpPr/>
          <p:nvPr/>
        </p:nvSpPr>
        <p:spPr>
          <a:xfrm>
            <a:off x="395536" y="764704"/>
            <a:ext cx="1368152" cy="79208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10" name="Straight Connector 9"/>
          <p:cNvCxnSpPr>
            <a:stCxn id="8" idx="0"/>
            <a:endCxn id="8" idx="2"/>
          </p:cNvCxnSpPr>
          <p:nvPr/>
        </p:nvCxnSpPr>
        <p:spPr>
          <a:xfrm>
            <a:off x="1079612" y="764704"/>
            <a:ext cx="0" cy="792088"/>
          </a:xfrm>
          <a:prstGeom prst="line">
            <a:avLst/>
          </a:prstGeom>
          <a:ln>
            <a:prstDash val="sysDot"/>
          </a:ln>
        </p:spPr>
        <p:style>
          <a:lnRef idx="2">
            <a:schemeClr val="dk1"/>
          </a:lnRef>
          <a:fillRef idx="0">
            <a:schemeClr val="dk1"/>
          </a:fillRef>
          <a:effectRef idx="1">
            <a:schemeClr val="dk1"/>
          </a:effectRef>
          <a:fontRef idx="minor">
            <a:schemeClr val="tx1"/>
          </a:fontRef>
        </p:style>
      </p:cxnSp>
      <p:cxnSp>
        <p:nvCxnSpPr>
          <p:cNvPr id="11" name="Straight Connector 10"/>
          <p:cNvCxnSpPr>
            <a:stCxn id="8" idx="1"/>
            <a:endCxn id="8" idx="3"/>
          </p:cNvCxnSpPr>
          <p:nvPr/>
        </p:nvCxnSpPr>
        <p:spPr>
          <a:xfrm>
            <a:off x="395536" y="1160748"/>
            <a:ext cx="1368152" cy="0"/>
          </a:xfrm>
          <a:prstGeom prst="line">
            <a:avLst/>
          </a:prstGeom>
          <a:ln>
            <a:prstDash val="sysDot"/>
          </a:ln>
        </p:spPr>
        <p:style>
          <a:lnRef idx="2">
            <a:schemeClr val="dk1"/>
          </a:lnRef>
          <a:fillRef idx="0">
            <a:schemeClr val="dk1"/>
          </a:fillRef>
          <a:effectRef idx="1">
            <a:schemeClr val="dk1"/>
          </a:effectRef>
          <a:fontRef idx="minor">
            <a:schemeClr val="tx1"/>
          </a:fontRef>
        </p:style>
      </p:cxnSp>
      <p:sp>
        <p:nvSpPr>
          <p:cNvPr id="14" name="Rectangle 13"/>
          <p:cNvSpPr/>
          <p:nvPr/>
        </p:nvSpPr>
        <p:spPr>
          <a:xfrm>
            <a:off x="395536" y="764704"/>
            <a:ext cx="175964" cy="1725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1</a:t>
            </a:r>
          </a:p>
        </p:txBody>
      </p:sp>
      <p:sp>
        <p:nvSpPr>
          <p:cNvPr id="15" name="Rectangle 14"/>
          <p:cNvSpPr/>
          <p:nvPr/>
        </p:nvSpPr>
        <p:spPr>
          <a:xfrm>
            <a:off x="1079612" y="764704"/>
            <a:ext cx="175964" cy="1725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2</a:t>
            </a:r>
          </a:p>
        </p:txBody>
      </p:sp>
      <p:sp>
        <p:nvSpPr>
          <p:cNvPr id="16" name="Rectangle 15"/>
          <p:cNvSpPr/>
          <p:nvPr/>
        </p:nvSpPr>
        <p:spPr>
          <a:xfrm>
            <a:off x="393812" y="1159943"/>
            <a:ext cx="175964" cy="1725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3</a:t>
            </a:r>
          </a:p>
        </p:txBody>
      </p:sp>
      <p:sp>
        <p:nvSpPr>
          <p:cNvPr id="17" name="Rectangle 16"/>
          <p:cNvSpPr/>
          <p:nvPr/>
        </p:nvSpPr>
        <p:spPr>
          <a:xfrm>
            <a:off x="1079612" y="1159943"/>
            <a:ext cx="175964" cy="1725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4</a:t>
            </a:r>
          </a:p>
        </p:txBody>
      </p:sp>
      <p:sp>
        <p:nvSpPr>
          <p:cNvPr id="18" name="TextBox 17"/>
          <p:cNvSpPr txBox="1"/>
          <p:nvPr/>
        </p:nvSpPr>
        <p:spPr>
          <a:xfrm>
            <a:off x="1975520" y="815504"/>
            <a:ext cx="6480720" cy="923330"/>
          </a:xfrm>
          <a:prstGeom prst="rect">
            <a:avLst/>
          </a:prstGeom>
          <a:noFill/>
        </p:spPr>
        <p:txBody>
          <a:bodyPr wrap="square" rtlCol="0">
            <a:spAutoFit/>
          </a:bodyPr>
          <a:lstStyle/>
          <a:p>
            <a:r>
              <a:rPr lang="en-GB" b="1" dirty="0"/>
              <a:t>Instructions:</a:t>
            </a:r>
            <a:r>
              <a:rPr lang="en-GB" dirty="0"/>
              <a:t> Divide your paper into four. Try and get as far up the wall as possible, then hold up your answers for me to check.</a:t>
            </a:r>
          </a:p>
          <a:p>
            <a:r>
              <a:rPr lang="en-GB" dirty="0"/>
              <a:t>Use </a:t>
            </a:r>
            <a:r>
              <a:rPr lang="en-GB" u="sng" dirty="0"/>
              <a:t>any</a:t>
            </a:r>
            <a:r>
              <a:rPr lang="en-GB" dirty="0"/>
              <a:t> method of factorisation.</a:t>
            </a:r>
          </a:p>
        </p:txBody>
      </p:sp>
      <mc:AlternateContent xmlns:mc="http://schemas.openxmlformats.org/markup-compatibility/2006" xmlns:a14="http://schemas.microsoft.com/office/drawing/2010/main">
        <mc:Choice Requires="a14">
          <p:sp>
            <p:nvSpPr>
              <p:cNvPr id="19" name="TextBox 18"/>
              <p:cNvSpPr txBox="1"/>
              <p:nvPr/>
            </p:nvSpPr>
            <p:spPr>
              <a:xfrm>
                <a:off x="2102644" y="4137572"/>
                <a:ext cx="6165056" cy="4700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𝑥</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𝑦</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+3</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𝑦</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m:t>
                      </m:r>
                      <m:r>
                        <a:rPr lang="en-GB" sz="2400" b="0" i="1" smtClean="0">
                          <a:latin typeface="Cambria Math" panose="02040503050406030204" pitchFamily="18" charset="0"/>
                        </a:rPr>
                        <m:t>𝑥</m:t>
                      </m:r>
                      <m:r>
                        <a:rPr lang="en-GB" sz="2400" b="0" i="1" smtClean="0">
                          <a:latin typeface="Cambria Math" panose="02040503050406030204" pitchFamily="18" charset="0"/>
                        </a:rPr>
                        <m:t>+3</m:t>
                      </m:r>
                      <m:r>
                        <a:rPr lang="en-GB" sz="2400" b="1" i="1" smtClean="0">
                          <a:latin typeface="Cambria Math" panose="02040503050406030204" pitchFamily="18" charset="0"/>
                        </a:rPr>
                        <m:t>=(</m:t>
                      </m:r>
                      <m:r>
                        <a:rPr lang="en-GB" sz="2400" b="1" i="1" smtClean="0">
                          <a:latin typeface="Cambria Math" panose="02040503050406030204" pitchFamily="18" charset="0"/>
                        </a:rPr>
                        <m:t>𝒙</m:t>
                      </m:r>
                      <m:r>
                        <a:rPr lang="en-GB" sz="2400" b="1" i="1" smtClean="0">
                          <a:latin typeface="Cambria Math" panose="02040503050406030204" pitchFamily="18" charset="0"/>
                        </a:rPr>
                        <m:t>+</m:t>
                      </m:r>
                      <m:r>
                        <a:rPr lang="en-GB" sz="2400" b="1" i="1" smtClean="0">
                          <a:latin typeface="Cambria Math" panose="02040503050406030204" pitchFamily="18" charset="0"/>
                        </a:rPr>
                        <m:t>𝟑</m:t>
                      </m:r>
                      <m:r>
                        <a:rPr lang="en-GB" sz="2400" b="1" i="1" smtClean="0">
                          <a:latin typeface="Cambria Math" panose="02040503050406030204" pitchFamily="18" charset="0"/>
                        </a:rPr>
                        <m:t>)(</m:t>
                      </m:r>
                      <m:sSup>
                        <m:sSupPr>
                          <m:ctrlPr>
                            <a:rPr lang="en-GB" sz="2400" b="1" i="1" smtClean="0">
                              <a:latin typeface="Cambria Math" panose="02040503050406030204" pitchFamily="18" charset="0"/>
                            </a:rPr>
                          </m:ctrlPr>
                        </m:sSupPr>
                        <m:e>
                          <m:r>
                            <a:rPr lang="en-GB" sz="2400" b="1" i="1" smtClean="0">
                              <a:latin typeface="Cambria Math" panose="02040503050406030204" pitchFamily="18" charset="0"/>
                            </a:rPr>
                            <m:t>𝒚</m:t>
                          </m:r>
                        </m:e>
                        <m:sup>
                          <m:r>
                            <a:rPr lang="en-GB" sz="2400" b="1" i="1" smtClean="0">
                              <a:latin typeface="Cambria Math" panose="02040503050406030204" pitchFamily="18" charset="0"/>
                            </a:rPr>
                            <m:t>𝟐</m:t>
                          </m:r>
                        </m:sup>
                      </m:sSup>
                      <m:r>
                        <a:rPr lang="en-GB" sz="2400" b="1" i="1" smtClean="0">
                          <a:latin typeface="Cambria Math" panose="02040503050406030204" pitchFamily="18" charset="0"/>
                        </a:rPr>
                        <m:t>+</m:t>
                      </m:r>
                      <m:r>
                        <a:rPr lang="en-GB" sz="2400" b="1" i="1" smtClean="0">
                          <a:latin typeface="Cambria Math" panose="02040503050406030204" pitchFamily="18" charset="0"/>
                        </a:rPr>
                        <m:t>𝟏</m:t>
                      </m:r>
                      <m:r>
                        <a:rPr lang="en-GB" sz="2400" b="1" i="1" smtClean="0">
                          <a:latin typeface="Cambria Math" panose="02040503050406030204" pitchFamily="18" charset="0"/>
                        </a:rPr>
                        <m:t>)</m:t>
                      </m:r>
                    </m:oMath>
                  </m:oMathPara>
                </a14:m>
                <a:endParaRPr lang="en-GB" sz="2400" b="1" dirty="0"/>
              </a:p>
            </p:txBody>
          </p:sp>
        </mc:Choice>
        <mc:Fallback xmlns="">
          <p:sp>
            <p:nvSpPr>
              <p:cNvPr id="19" name="TextBox 18"/>
              <p:cNvSpPr txBox="1">
                <a:spLocks noRot="1" noChangeAspect="1" noMove="1" noResize="1" noEditPoints="1" noAdjustHandles="1" noChangeArrowheads="1" noChangeShapeType="1" noTextEdit="1"/>
              </p:cNvSpPr>
              <p:nvPr/>
            </p:nvSpPr>
            <p:spPr>
              <a:xfrm>
                <a:off x="2102644" y="4137572"/>
                <a:ext cx="6165056" cy="470000"/>
              </a:xfrm>
              <a:prstGeom prst="rect">
                <a:avLst/>
              </a:prstGeom>
              <a:blipFill rotWithShape="0">
                <a:blip r:embed="rId5"/>
                <a:stretch>
                  <a:fillRect b="-1818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1996728" y="3139160"/>
                <a:ext cx="701912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3</m:t>
                          </m:r>
                        </m:sup>
                      </m:sSup>
                      <m:r>
                        <a:rPr lang="en-GB" sz="2400" b="0" i="1" smtClean="0">
                          <a:latin typeface="Cambria Math" panose="02040503050406030204" pitchFamily="18" charset="0"/>
                        </a:rPr>
                        <m:t>+2</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−9</m:t>
                      </m:r>
                      <m:r>
                        <a:rPr lang="en-GB" sz="2400" b="0" i="1" smtClean="0">
                          <a:latin typeface="Cambria Math" panose="02040503050406030204" pitchFamily="18" charset="0"/>
                        </a:rPr>
                        <m:t>𝑥</m:t>
                      </m:r>
                      <m:r>
                        <a:rPr lang="en-GB" sz="2400" b="0" i="1" smtClean="0">
                          <a:latin typeface="Cambria Math" panose="02040503050406030204" pitchFamily="18" charset="0"/>
                        </a:rPr>
                        <m:t>−18</m:t>
                      </m:r>
                      <m:r>
                        <a:rPr lang="en-GB" sz="2400" b="1" i="1" smtClean="0">
                          <a:latin typeface="Cambria Math" panose="02040503050406030204" pitchFamily="18" charset="0"/>
                        </a:rPr>
                        <m:t>=(</m:t>
                      </m:r>
                      <m:r>
                        <a:rPr lang="en-GB" sz="2400" b="1" i="1" smtClean="0">
                          <a:latin typeface="Cambria Math" panose="02040503050406030204" pitchFamily="18" charset="0"/>
                        </a:rPr>
                        <m:t>𝒙</m:t>
                      </m:r>
                      <m:r>
                        <a:rPr lang="en-GB" sz="2400" b="1" i="1" smtClean="0">
                          <a:latin typeface="Cambria Math" panose="02040503050406030204" pitchFamily="18" charset="0"/>
                        </a:rPr>
                        <m:t>+</m:t>
                      </m:r>
                      <m:r>
                        <a:rPr lang="en-GB" sz="2400" b="1" i="1" smtClean="0">
                          <a:latin typeface="Cambria Math" panose="02040503050406030204" pitchFamily="18" charset="0"/>
                        </a:rPr>
                        <m:t>𝟑</m:t>
                      </m:r>
                      <m:r>
                        <a:rPr lang="en-GB" sz="2400" b="1" i="1" smtClean="0">
                          <a:latin typeface="Cambria Math" panose="02040503050406030204" pitchFamily="18" charset="0"/>
                        </a:rPr>
                        <m:t>)(</m:t>
                      </m:r>
                      <m:r>
                        <a:rPr lang="en-GB" sz="2400" b="1" i="1" smtClean="0">
                          <a:latin typeface="Cambria Math" panose="02040503050406030204" pitchFamily="18" charset="0"/>
                        </a:rPr>
                        <m:t>𝒙</m:t>
                      </m:r>
                      <m:r>
                        <a:rPr lang="en-GB" sz="2400" b="1" i="1" smtClean="0">
                          <a:latin typeface="Cambria Math" panose="02040503050406030204" pitchFamily="18" charset="0"/>
                        </a:rPr>
                        <m:t>−</m:t>
                      </m:r>
                      <m:r>
                        <a:rPr lang="en-GB" sz="2400" b="1" i="1" smtClean="0">
                          <a:latin typeface="Cambria Math" panose="02040503050406030204" pitchFamily="18" charset="0"/>
                        </a:rPr>
                        <m:t>𝟑</m:t>
                      </m:r>
                      <m:r>
                        <a:rPr lang="en-GB" sz="2400" b="1" i="1" smtClean="0">
                          <a:latin typeface="Cambria Math" panose="02040503050406030204" pitchFamily="18" charset="0"/>
                        </a:rPr>
                        <m:t>)(</m:t>
                      </m:r>
                      <m:r>
                        <a:rPr lang="en-GB" sz="2400" b="1" i="1" smtClean="0">
                          <a:latin typeface="Cambria Math" panose="02040503050406030204" pitchFamily="18" charset="0"/>
                        </a:rPr>
                        <m:t>𝒙</m:t>
                      </m:r>
                      <m:r>
                        <a:rPr lang="en-GB" sz="2400" b="1" i="1" smtClean="0">
                          <a:latin typeface="Cambria Math" panose="02040503050406030204" pitchFamily="18" charset="0"/>
                        </a:rPr>
                        <m:t>+</m:t>
                      </m:r>
                      <m:r>
                        <a:rPr lang="en-GB" sz="2400" b="1" i="1" smtClean="0">
                          <a:latin typeface="Cambria Math" panose="02040503050406030204" pitchFamily="18" charset="0"/>
                        </a:rPr>
                        <m:t>𝟐</m:t>
                      </m:r>
                      <m:r>
                        <a:rPr lang="en-GB" sz="2400" b="1" i="1" smtClean="0">
                          <a:latin typeface="Cambria Math" panose="02040503050406030204" pitchFamily="18" charset="0"/>
                        </a:rPr>
                        <m:t>)</m:t>
                      </m:r>
                    </m:oMath>
                  </m:oMathPara>
                </a14:m>
                <a:endParaRPr lang="en-GB" sz="2400" b="1" dirty="0"/>
              </a:p>
            </p:txBody>
          </p:sp>
        </mc:Choice>
        <mc:Fallback xmlns="">
          <p:sp>
            <p:nvSpPr>
              <p:cNvPr id="20" name="TextBox 19"/>
              <p:cNvSpPr txBox="1">
                <a:spLocks noRot="1" noChangeAspect="1" noMove="1" noResize="1" noEditPoints="1" noAdjustHandles="1" noChangeArrowheads="1" noChangeShapeType="1" noTextEdit="1"/>
              </p:cNvSpPr>
              <p:nvPr/>
            </p:nvSpPr>
            <p:spPr>
              <a:xfrm>
                <a:off x="1996728" y="3139160"/>
                <a:ext cx="7019128" cy="461665"/>
              </a:xfrm>
              <a:prstGeom prst="rect">
                <a:avLst/>
              </a:prstGeom>
              <a:blipFill rotWithShape="0">
                <a:blip r:embed="rId6"/>
                <a:stretch>
                  <a:fillRect b="-17105"/>
                </a:stretch>
              </a:blipFill>
            </p:spPr>
            <p:txBody>
              <a:bodyPr/>
              <a:lstStyle/>
              <a:p>
                <a:r>
                  <a:rPr lang="en-GB">
                    <a:noFill/>
                  </a:rPr>
                  <a:t> </a:t>
                </a:r>
              </a:p>
            </p:txBody>
          </p:sp>
        </mc:Fallback>
      </mc:AlternateContent>
      <p:sp>
        <p:nvSpPr>
          <p:cNvPr id="21" name="Rectangle 20"/>
          <p:cNvSpPr/>
          <p:nvPr/>
        </p:nvSpPr>
        <p:spPr>
          <a:xfrm>
            <a:off x="5523438" y="2286000"/>
            <a:ext cx="3125261" cy="52201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2" name="Rectangle 21"/>
          <p:cNvSpPr/>
          <p:nvPr/>
        </p:nvSpPr>
        <p:spPr>
          <a:xfrm>
            <a:off x="5506292" y="3108983"/>
            <a:ext cx="3125261" cy="52201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3" name="Rectangle 22"/>
          <p:cNvSpPr/>
          <p:nvPr/>
        </p:nvSpPr>
        <p:spPr>
          <a:xfrm>
            <a:off x="5506291" y="4085555"/>
            <a:ext cx="3125261" cy="52201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4" name="Rectangle 23"/>
          <p:cNvSpPr/>
          <p:nvPr/>
        </p:nvSpPr>
        <p:spPr>
          <a:xfrm>
            <a:off x="5523438" y="5024832"/>
            <a:ext cx="3125261" cy="52201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TextBox 8"/>
          <p:cNvSpPr txBox="1"/>
          <p:nvPr/>
        </p:nvSpPr>
        <p:spPr>
          <a:xfrm>
            <a:off x="1996728" y="5054406"/>
            <a:ext cx="271016" cy="523220"/>
          </a:xfrm>
          <a:prstGeom prst="rect">
            <a:avLst/>
          </a:prstGeom>
          <a:noFill/>
        </p:spPr>
        <p:txBody>
          <a:bodyPr wrap="square" rtlCol="0">
            <a:spAutoFit/>
          </a:bodyPr>
          <a:lstStyle/>
          <a:p>
            <a:pPr algn="ctr"/>
            <a:r>
              <a:rPr lang="en-GB" sz="2800" dirty="0"/>
              <a:t>1</a:t>
            </a:r>
          </a:p>
        </p:txBody>
      </p:sp>
      <p:sp>
        <p:nvSpPr>
          <p:cNvPr id="25" name="TextBox 24"/>
          <p:cNvSpPr txBox="1"/>
          <p:nvPr/>
        </p:nvSpPr>
        <p:spPr>
          <a:xfrm>
            <a:off x="1996728" y="4110962"/>
            <a:ext cx="271016" cy="523220"/>
          </a:xfrm>
          <a:prstGeom prst="rect">
            <a:avLst/>
          </a:prstGeom>
          <a:noFill/>
        </p:spPr>
        <p:txBody>
          <a:bodyPr wrap="square" rtlCol="0">
            <a:spAutoFit/>
          </a:bodyPr>
          <a:lstStyle/>
          <a:p>
            <a:pPr algn="ctr"/>
            <a:r>
              <a:rPr lang="en-GB" sz="2800" dirty="0"/>
              <a:t>2</a:t>
            </a:r>
          </a:p>
        </p:txBody>
      </p:sp>
      <p:sp>
        <p:nvSpPr>
          <p:cNvPr id="26" name="TextBox 25"/>
          <p:cNvSpPr txBox="1"/>
          <p:nvPr/>
        </p:nvSpPr>
        <p:spPr>
          <a:xfrm>
            <a:off x="1996728" y="3139160"/>
            <a:ext cx="271016" cy="523220"/>
          </a:xfrm>
          <a:prstGeom prst="rect">
            <a:avLst/>
          </a:prstGeom>
          <a:noFill/>
        </p:spPr>
        <p:txBody>
          <a:bodyPr wrap="square" rtlCol="0">
            <a:spAutoFit/>
          </a:bodyPr>
          <a:lstStyle/>
          <a:p>
            <a:pPr algn="ctr"/>
            <a:r>
              <a:rPr lang="en-GB" sz="2800" dirty="0"/>
              <a:t>3</a:t>
            </a:r>
          </a:p>
        </p:txBody>
      </p:sp>
      <p:sp>
        <p:nvSpPr>
          <p:cNvPr id="27" name="TextBox 26"/>
          <p:cNvSpPr txBox="1"/>
          <p:nvPr/>
        </p:nvSpPr>
        <p:spPr>
          <a:xfrm>
            <a:off x="1988219" y="2343547"/>
            <a:ext cx="271016" cy="523220"/>
          </a:xfrm>
          <a:prstGeom prst="rect">
            <a:avLst/>
          </a:prstGeom>
          <a:noFill/>
        </p:spPr>
        <p:txBody>
          <a:bodyPr wrap="square" rtlCol="0">
            <a:spAutoFit/>
          </a:bodyPr>
          <a:lstStyle/>
          <a:p>
            <a:pPr algn="ctr"/>
            <a:r>
              <a:rPr lang="en-GB" sz="2800" dirty="0"/>
              <a:t>4</a:t>
            </a:r>
          </a:p>
        </p:txBody>
      </p:sp>
      <p:sp>
        <p:nvSpPr>
          <p:cNvPr id="12" name="TextBox 11"/>
          <p:cNvSpPr txBox="1"/>
          <p:nvPr/>
        </p:nvSpPr>
        <p:spPr>
          <a:xfrm>
            <a:off x="3597362" y="1816665"/>
            <a:ext cx="4104456" cy="461665"/>
          </a:xfrm>
          <a:prstGeom prst="rect">
            <a:avLst/>
          </a:prstGeom>
          <a:noFill/>
        </p:spPr>
        <p:txBody>
          <a:bodyPr wrap="square" rtlCol="0">
            <a:spAutoFit/>
          </a:bodyPr>
          <a:lstStyle/>
          <a:p>
            <a:r>
              <a:rPr lang="en-GB" sz="1200" b="1" dirty="0"/>
              <a:t>Warning</a:t>
            </a:r>
            <a:r>
              <a:rPr lang="en-GB" sz="1200" dirty="0"/>
              <a:t>: Pairwise factorisation doesn’t always work. You sometimes have to resort to ‘intelligent guessing’.</a:t>
            </a:r>
          </a:p>
        </p:txBody>
      </p:sp>
    </p:spTree>
    <p:extLst>
      <p:ext uri="{BB962C8B-B14F-4D97-AF65-F5344CB8AC3E}">
        <p14:creationId xmlns:p14="http://schemas.microsoft.com/office/powerpoint/2010/main" val="24342994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8" restart="whenNotActive" fill="hold" evtFilter="cancelBubble" nodeType="interactiveSeq">
                <p:stCondLst>
                  <p:cond evt="onClick" delay="0">
                    <p:tgtEl>
                      <p:spTgt spid="2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2"/>
                                        </p:tgtEl>
                                      </p:cBhvr>
                                    </p:animEffect>
                                    <p:set>
                                      <p:cBhvr>
                                        <p:cTn id="13"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4" restart="whenNotActive" fill="hold" evtFilter="cancelBubble" nodeType="interactiveSeq">
                <p:stCondLst>
                  <p:cond evt="onClick" delay="0">
                    <p:tgtEl>
                      <p:spTgt spid="23"/>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3"/>
                                        </p:tgtEl>
                                      </p:cBhvr>
                                    </p:animEffect>
                                    <p:set>
                                      <p:cBhvr>
                                        <p:cTn id="19"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20" restart="whenNotActive" fill="hold" evtFilter="cancelBubble" nodeType="interactiveSeq">
                <p:stCondLst>
                  <p:cond evt="onClick" delay="0">
                    <p:tgtEl>
                      <p:spTgt spid="24"/>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4"/>
                                        </p:tgtEl>
                                      </p:cBhvr>
                                    </p:animEffect>
                                    <p:set>
                                      <p:cBhvr>
                                        <p:cTn id="25"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bldLst>
      <p:bldP spid="21" grpId="0" animBg="1"/>
      <p:bldP spid="22" grpId="0" animBg="1"/>
      <p:bldP spid="23" grpId="0" animBg="1"/>
      <p:bldP spid="2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Summary</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179512" y="618410"/>
            <a:ext cx="8640960" cy="584775"/>
          </a:xfrm>
          <a:prstGeom prst="rect">
            <a:avLst/>
          </a:prstGeom>
          <a:noFill/>
        </p:spPr>
        <p:txBody>
          <a:bodyPr wrap="square" rtlCol="0">
            <a:spAutoFit/>
          </a:bodyPr>
          <a:lstStyle/>
          <a:p>
            <a:r>
              <a:rPr lang="en-GB" sz="1600" dirty="0"/>
              <a:t>For the following expressions, identify which of the following factorisation techniques that we use, out of: (it may be multiple!)</a:t>
            </a:r>
          </a:p>
        </p:txBody>
      </p:sp>
      <mc:AlternateContent xmlns:mc="http://schemas.openxmlformats.org/markup-compatibility/2006" xmlns:a14="http://schemas.microsoft.com/office/drawing/2010/main">
        <mc:Choice Requires="a14">
          <p:sp>
            <p:nvSpPr>
              <p:cNvPr id="6" name="TextBox 5"/>
              <p:cNvSpPr txBox="1"/>
              <p:nvPr/>
            </p:nvSpPr>
            <p:spPr>
              <a:xfrm>
                <a:off x="1188222" y="1187021"/>
                <a:ext cx="6768753"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Factorising out single term: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a:rPr>
                          <m:t>𝑥</m:t>
                        </m:r>
                      </m:e>
                      <m:sup>
                        <m:r>
                          <a:rPr lang="en-GB" b="0" i="1" smtClean="0">
                            <a:latin typeface="Cambria Math"/>
                          </a:rPr>
                          <m:t>2</m:t>
                        </m:r>
                      </m:sup>
                    </m:sSup>
                    <m:r>
                      <a:rPr lang="en-GB" b="0" i="1" smtClean="0">
                        <a:latin typeface="Cambria Math"/>
                      </a:rPr>
                      <m:t>+2</m:t>
                    </m:r>
                    <m:r>
                      <a:rPr lang="en-GB" b="0" i="1" smtClean="0">
                        <a:latin typeface="Cambria Math"/>
                      </a:rPr>
                      <m:t>𝑥𝑦</m:t>
                    </m:r>
                    <m:r>
                      <a:rPr lang="en-GB" b="0" i="1" smtClean="0">
                        <a:latin typeface="Cambria Math"/>
                      </a:rPr>
                      <m:t>→</m:t>
                    </m:r>
                    <m:r>
                      <a:rPr lang="en-GB" b="0" i="1" smtClean="0">
                        <a:latin typeface="Cambria Math"/>
                      </a:rPr>
                      <m:t>𝑥</m:t>
                    </m:r>
                    <m:r>
                      <a:rPr lang="en-GB" b="0" i="1" smtClean="0">
                        <a:latin typeface="Cambria Math"/>
                      </a:rPr>
                      <m:t>(</m:t>
                    </m:r>
                    <m:r>
                      <a:rPr lang="en-GB" b="0" i="1" smtClean="0">
                        <a:latin typeface="Cambria Math"/>
                      </a:rPr>
                      <m:t>𝑥</m:t>
                    </m:r>
                    <m:r>
                      <a:rPr lang="en-GB" b="0" i="1" smtClean="0">
                        <a:latin typeface="Cambria Math"/>
                      </a:rPr>
                      <m:t>+2</m:t>
                    </m:r>
                    <m:r>
                      <a:rPr lang="en-GB" b="0" i="1" smtClean="0">
                        <a:latin typeface="Cambria Math"/>
                      </a:rPr>
                      <m:t>𝑦</m:t>
                    </m:r>
                    <m:r>
                      <a:rPr lang="en-GB" b="0" i="1" smtClean="0">
                        <a:latin typeface="Cambria Math"/>
                      </a:rPr>
                      <m:t>)</m:t>
                    </m:r>
                  </m:oMath>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1188222" y="1187021"/>
                <a:ext cx="6768753" cy="369332"/>
              </a:xfrm>
              <a:prstGeom prst="rect">
                <a:avLst/>
              </a:prstGeom>
              <a:blipFill rotWithShape="1">
                <a:blip r:embed="rId2"/>
                <a:stretch>
                  <a:fillRect l="-628" t="-4688" b="-21875"/>
                </a:stretch>
              </a:blipFill>
            </p:spPr>
            <p:txBody>
              <a:bodyPr/>
              <a:lstStyle/>
              <a:p>
                <a:r>
                  <a:rPr lang="en-GB">
                    <a:noFill/>
                  </a:rPr>
                  <a:t> </a:t>
                </a:r>
              </a:p>
            </p:txBody>
          </p:sp>
        </mc:Fallback>
      </mc:AlternateContent>
      <p:sp>
        <p:nvSpPr>
          <p:cNvPr id="7" name="TextBox 6"/>
          <p:cNvSpPr txBox="1"/>
          <p:nvPr/>
        </p:nvSpPr>
        <p:spPr>
          <a:xfrm>
            <a:off x="756175" y="1187021"/>
            <a:ext cx="432048"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dirty="0"/>
              <a:t>1</a:t>
            </a:r>
          </a:p>
        </p:txBody>
      </p:sp>
      <mc:AlternateContent xmlns:mc="http://schemas.openxmlformats.org/markup-compatibility/2006" xmlns:a14="http://schemas.microsoft.com/office/drawing/2010/main">
        <mc:Choice Requires="a14">
          <p:sp>
            <p:nvSpPr>
              <p:cNvPr id="8" name="TextBox 7"/>
              <p:cNvSpPr txBox="1"/>
              <p:nvPr/>
            </p:nvSpPr>
            <p:spPr>
              <a:xfrm>
                <a:off x="1188222" y="1556353"/>
                <a:ext cx="6768753"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Simple quadratic factorisation: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a:rPr>
                          <m:t>𝑥</m:t>
                        </m:r>
                      </m:e>
                      <m:sup>
                        <m:r>
                          <a:rPr lang="en-GB" b="0" i="1" smtClean="0">
                            <a:latin typeface="Cambria Math"/>
                          </a:rPr>
                          <m:t>2</m:t>
                        </m:r>
                      </m:sup>
                    </m:sSup>
                    <m:r>
                      <a:rPr lang="en-GB" b="0" i="1" smtClean="0">
                        <a:latin typeface="Cambria Math"/>
                      </a:rPr>
                      <m:t>+3</m:t>
                    </m:r>
                    <m:r>
                      <a:rPr lang="en-GB" b="0" i="1" smtClean="0">
                        <a:latin typeface="Cambria Math"/>
                      </a:rPr>
                      <m:t>𝑥</m:t>
                    </m:r>
                    <m:r>
                      <a:rPr lang="en-GB" b="0" i="1" smtClean="0">
                        <a:latin typeface="Cambria Math"/>
                      </a:rPr>
                      <m:t>+2→</m:t>
                    </m:r>
                    <m:d>
                      <m:dPr>
                        <m:ctrlPr>
                          <a:rPr lang="en-GB" b="0" i="1" smtClean="0">
                            <a:latin typeface="Cambria Math" panose="02040503050406030204" pitchFamily="18" charset="0"/>
                          </a:rPr>
                        </m:ctrlPr>
                      </m:dPr>
                      <m:e>
                        <m:r>
                          <a:rPr lang="en-GB" b="0" i="1" smtClean="0">
                            <a:latin typeface="Cambria Math"/>
                          </a:rPr>
                          <m:t>𝑥</m:t>
                        </m:r>
                        <m:r>
                          <a:rPr lang="en-GB" b="0" i="1" smtClean="0">
                            <a:latin typeface="Cambria Math"/>
                          </a:rPr>
                          <m:t>+2</m:t>
                        </m:r>
                      </m:e>
                    </m:d>
                    <m:d>
                      <m:dPr>
                        <m:ctrlPr>
                          <a:rPr lang="en-GB" b="0" i="1" smtClean="0">
                            <a:latin typeface="Cambria Math" panose="02040503050406030204" pitchFamily="18" charset="0"/>
                          </a:rPr>
                        </m:ctrlPr>
                      </m:dPr>
                      <m:e>
                        <m:r>
                          <a:rPr lang="en-GB" b="0" i="1" smtClean="0">
                            <a:latin typeface="Cambria Math"/>
                          </a:rPr>
                          <m:t>𝑥</m:t>
                        </m:r>
                        <m:r>
                          <a:rPr lang="en-GB" b="0" i="1" smtClean="0">
                            <a:latin typeface="Cambria Math"/>
                          </a:rPr>
                          <m:t>+1</m:t>
                        </m:r>
                      </m:e>
                    </m:d>
                  </m:oMath>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1188222" y="1556353"/>
                <a:ext cx="6768753" cy="369332"/>
              </a:xfrm>
              <a:prstGeom prst="rect">
                <a:avLst/>
              </a:prstGeom>
              <a:blipFill rotWithShape="1">
                <a:blip r:embed="rId3"/>
                <a:stretch>
                  <a:fillRect l="-628" t="-4615" b="-20000"/>
                </a:stretch>
              </a:blipFill>
            </p:spPr>
            <p:txBody>
              <a:bodyPr/>
              <a:lstStyle/>
              <a:p>
                <a:r>
                  <a:rPr lang="en-GB">
                    <a:noFill/>
                  </a:rPr>
                  <a:t> </a:t>
                </a:r>
              </a:p>
            </p:txBody>
          </p:sp>
        </mc:Fallback>
      </mc:AlternateContent>
      <p:sp>
        <p:nvSpPr>
          <p:cNvPr id="9" name="TextBox 8"/>
          <p:cNvSpPr txBox="1"/>
          <p:nvPr/>
        </p:nvSpPr>
        <p:spPr>
          <a:xfrm>
            <a:off x="756175" y="1556353"/>
            <a:ext cx="432048"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dirty="0"/>
              <a:t>2</a:t>
            </a:r>
          </a:p>
        </p:txBody>
      </p:sp>
      <mc:AlternateContent xmlns:mc="http://schemas.openxmlformats.org/markup-compatibility/2006" xmlns:a14="http://schemas.microsoft.com/office/drawing/2010/main">
        <mc:Choice Requires="a14">
          <p:sp>
            <p:nvSpPr>
              <p:cNvPr id="10" name="TextBox 9"/>
              <p:cNvSpPr txBox="1"/>
              <p:nvPr/>
            </p:nvSpPr>
            <p:spPr>
              <a:xfrm>
                <a:off x="1184735" y="1938459"/>
                <a:ext cx="677224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Difference Of Two Squares: </a:t>
                </a:r>
                <a14:m>
                  <m:oMath xmlns:m="http://schemas.openxmlformats.org/officeDocument/2006/math">
                    <m:r>
                      <a:rPr lang="en-GB" b="0" i="1" smtClean="0">
                        <a:latin typeface="Cambria Math"/>
                      </a:rPr>
                      <m:t>9</m:t>
                    </m:r>
                    <m:sSup>
                      <m:sSupPr>
                        <m:ctrlPr>
                          <a:rPr lang="en-GB" b="0" i="1" smtClean="0">
                            <a:latin typeface="Cambria Math" panose="02040503050406030204" pitchFamily="18" charset="0"/>
                          </a:rPr>
                        </m:ctrlPr>
                      </m:sSupPr>
                      <m:e>
                        <m:r>
                          <a:rPr lang="en-GB" b="0" i="1" smtClean="0">
                            <a:latin typeface="Cambria Math"/>
                          </a:rPr>
                          <m:t>𝑥</m:t>
                        </m:r>
                      </m:e>
                      <m:sup>
                        <m:r>
                          <a:rPr lang="en-GB" b="0" i="1" smtClean="0">
                            <a:latin typeface="Cambria Math"/>
                          </a:rPr>
                          <m:t>2</m:t>
                        </m:r>
                      </m:sup>
                    </m:sSup>
                    <m:r>
                      <a:rPr lang="en-GB" b="0" i="1" smtClean="0">
                        <a:latin typeface="Cambria Math"/>
                      </a:rPr>
                      <m:t>−4</m:t>
                    </m:r>
                    <m:sSup>
                      <m:sSupPr>
                        <m:ctrlPr>
                          <a:rPr lang="en-GB" b="0" i="1" smtClean="0">
                            <a:latin typeface="Cambria Math" panose="02040503050406030204" pitchFamily="18" charset="0"/>
                          </a:rPr>
                        </m:ctrlPr>
                      </m:sSupPr>
                      <m:e>
                        <m:r>
                          <a:rPr lang="en-GB" b="0" i="1" smtClean="0">
                            <a:latin typeface="Cambria Math"/>
                          </a:rPr>
                          <m:t>𝑦</m:t>
                        </m:r>
                      </m:e>
                      <m:sup>
                        <m:r>
                          <a:rPr lang="en-GB" b="0" i="1" smtClean="0">
                            <a:latin typeface="Cambria Math"/>
                          </a:rPr>
                          <m:t>2</m:t>
                        </m:r>
                      </m:sup>
                    </m:sSup>
                    <m:r>
                      <a:rPr lang="en-GB" b="0" i="1" smtClean="0">
                        <a:latin typeface="Cambria Math"/>
                      </a:rPr>
                      <m:t>=</m:t>
                    </m:r>
                    <m:d>
                      <m:dPr>
                        <m:ctrlPr>
                          <a:rPr lang="en-GB" b="0" i="1" smtClean="0">
                            <a:latin typeface="Cambria Math" panose="02040503050406030204" pitchFamily="18" charset="0"/>
                          </a:rPr>
                        </m:ctrlPr>
                      </m:dPr>
                      <m:e>
                        <m:r>
                          <a:rPr lang="en-GB" b="0" i="1" smtClean="0">
                            <a:latin typeface="Cambria Math"/>
                          </a:rPr>
                          <m:t>3</m:t>
                        </m:r>
                        <m:r>
                          <a:rPr lang="en-GB" b="0" i="1" smtClean="0">
                            <a:latin typeface="Cambria Math"/>
                          </a:rPr>
                          <m:t>𝑥</m:t>
                        </m:r>
                        <m:r>
                          <a:rPr lang="en-GB" b="0" i="1" smtClean="0">
                            <a:latin typeface="Cambria Math"/>
                          </a:rPr>
                          <m:t>+2</m:t>
                        </m:r>
                        <m:r>
                          <a:rPr lang="en-GB" b="0" i="1" smtClean="0">
                            <a:latin typeface="Cambria Math"/>
                          </a:rPr>
                          <m:t>𝑦</m:t>
                        </m:r>
                      </m:e>
                    </m:d>
                    <m:d>
                      <m:dPr>
                        <m:ctrlPr>
                          <a:rPr lang="en-GB" b="0" i="1" smtClean="0">
                            <a:latin typeface="Cambria Math" panose="02040503050406030204" pitchFamily="18" charset="0"/>
                          </a:rPr>
                        </m:ctrlPr>
                      </m:dPr>
                      <m:e>
                        <m:r>
                          <a:rPr lang="en-GB" b="0" i="1" smtClean="0">
                            <a:latin typeface="Cambria Math"/>
                          </a:rPr>
                          <m:t>3</m:t>
                        </m:r>
                        <m:r>
                          <a:rPr lang="en-GB" b="0" i="1" smtClean="0">
                            <a:latin typeface="Cambria Math"/>
                          </a:rPr>
                          <m:t>𝑥</m:t>
                        </m:r>
                        <m:r>
                          <a:rPr lang="en-GB" b="0" i="1" smtClean="0">
                            <a:latin typeface="Cambria Math"/>
                          </a:rPr>
                          <m:t>−2</m:t>
                        </m:r>
                        <m:r>
                          <a:rPr lang="en-GB" b="0" i="1" smtClean="0">
                            <a:latin typeface="Cambria Math"/>
                          </a:rPr>
                          <m:t>𝑦</m:t>
                        </m:r>
                      </m:e>
                    </m:d>
                  </m:oMath>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1184735" y="1938459"/>
                <a:ext cx="6772240" cy="369332"/>
              </a:xfrm>
              <a:prstGeom prst="rect">
                <a:avLst/>
              </a:prstGeom>
              <a:blipFill rotWithShape="1">
                <a:blip r:embed="rId4"/>
                <a:stretch>
                  <a:fillRect l="-538" t="-4615" b="-20000"/>
                </a:stretch>
              </a:blipFill>
            </p:spPr>
            <p:txBody>
              <a:bodyPr/>
              <a:lstStyle/>
              <a:p>
                <a:r>
                  <a:rPr lang="en-GB">
                    <a:noFill/>
                  </a:rPr>
                  <a:t> </a:t>
                </a:r>
              </a:p>
            </p:txBody>
          </p:sp>
        </mc:Fallback>
      </mc:AlternateContent>
      <p:sp>
        <p:nvSpPr>
          <p:cNvPr id="11" name="TextBox 10"/>
          <p:cNvSpPr txBox="1"/>
          <p:nvPr/>
        </p:nvSpPr>
        <p:spPr>
          <a:xfrm>
            <a:off x="752688" y="1925685"/>
            <a:ext cx="432048"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dirty="0"/>
              <a:t>3</a:t>
            </a:r>
          </a:p>
        </p:txBody>
      </p:sp>
      <mc:AlternateContent xmlns:mc="http://schemas.openxmlformats.org/markup-compatibility/2006" xmlns:a14="http://schemas.microsoft.com/office/drawing/2010/main">
        <mc:Choice Requires="a14">
          <p:sp>
            <p:nvSpPr>
              <p:cNvPr id="12" name="TextBox 11"/>
              <p:cNvSpPr txBox="1"/>
              <p:nvPr/>
            </p:nvSpPr>
            <p:spPr>
              <a:xfrm>
                <a:off x="1184735" y="2295017"/>
                <a:ext cx="677224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Commando/Splitting Middle Term: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a:rPr>
                          <m:t>2</m:t>
                        </m:r>
                        <m:r>
                          <a:rPr lang="en-GB" b="0" i="1" smtClean="0">
                            <a:latin typeface="Cambria Math"/>
                          </a:rPr>
                          <m:t>𝑥</m:t>
                        </m:r>
                      </m:e>
                      <m:sup>
                        <m:r>
                          <a:rPr lang="en-GB" b="0" i="1" smtClean="0">
                            <a:latin typeface="Cambria Math"/>
                          </a:rPr>
                          <m:t>2</m:t>
                        </m:r>
                      </m:sup>
                    </m:sSup>
                    <m:r>
                      <a:rPr lang="en-GB" b="0" i="1" smtClean="0">
                        <a:latin typeface="Cambria Math"/>
                      </a:rPr>
                      <m:t>−3</m:t>
                    </m:r>
                    <m:r>
                      <a:rPr lang="en-GB" b="0" i="1" smtClean="0">
                        <a:latin typeface="Cambria Math"/>
                      </a:rPr>
                      <m:t>𝑥</m:t>
                    </m:r>
                    <m:r>
                      <a:rPr lang="en-GB" b="0" i="1" smtClean="0">
                        <a:latin typeface="Cambria Math"/>
                      </a:rPr>
                      <m:t>+2→</m:t>
                    </m:r>
                    <m:d>
                      <m:dPr>
                        <m:ctrlPr>
                          <a:rPr lang="en-GB" b="0" i="1" smtClean="0">
                            <a:latin typeface="Cambria Math" panose="02040503050406030204" pitchFamily="18" charset="0"/>
                          </a:rPr>
                        </m:ctrlPr>
                      </m:dPr>
                      <m:e>
                        <m:r>
                          <a:rPr lang="en-GB" b="0" i="1" smtClean="0">
                            <a:latin typeface="Cambria Math"/>
                          </a:rPr>
                          <m:t>2</m:t>
                        </m:r>
                        <m:r>
                          <a:rPr lang="en-GB" b="0" i="1" smtClean="0">
                            <a:latin typeface="Cambria Math"/>
                          </a:rPr>
                          <m:t>𝑥</m:t>
                        </m:r>
                        <m:r>
                          <a:rPr lang="en-GB" b="0" i="1" smtClean="0">
                            <a:latin typeface="Cambria Math"/>
                          </a:rPr>
                          <m:t>+1</m:t>
                        </m:r>
                      </m:e>
                    </m:d>
                    <m:d>
                      <m:dPr>
                        <m:ctrlPr>
                          <a:rPr lang="en-GB" b="0" i="1" smtClean="0">
                            <a:latin typeface="Cambria Math" panose="02040503050406030204" pitchFamily="18" charset="0"/>
                          </a:rPr>
                        </m:ctrlPr>
                      </m:dPr>
                      <m:e>
                        <m:r>
                          <a:rPr lang="en-GB" b="0" i="1" smtClean="0">
                            <a:latin typeface="Cambria Math"/>
                          </a:rPr>
                          <m:t>𝑥</m:t>
                        </m:r>
                        <m:r>
                          <a:rPr lang="en-GB" b="0" i="1" smtClean="0">
                            <a:latin typeface="Cambria Math"/>
                          </a:rPr>
                          <m:t>−2</m:t>
                        </m:r>
                      </m:e>
                    </m:d>
                  </m:oMath>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1184735" y="2295017"/>
                <a:ext cx="6772240" cy="369332"/>
              </a:xfrm>
              <a:prstGeom prst="rect">
                <a:avLst/>
              </a:prstGeom>
              <a:blipFill rotWithShape="1">
                <a:blip r:embed="rId5"/>
                <a:stretch>
                  <a:fillRect l="-538" t="-4615" b="-20000"/>
                </a:stretch>
              </a:blipFill>
            </p:spPr>
            <p:txBody>
              <a:bodyPr/>
              <a:lstStyle/>
              <a:p>
                <a:r>
                  <a:rPr lang="en-GB">
                    <a:noFill/>
                  </a:rPr>
                  <a:t> </a:t>
                </a:r>
              </a:p>
            </p:txBody>
          </p:sp>
        </mc:Fallback>
      </mc:AlternateContent>
      <p:sp>
        <p:nvSpPr>
          <p:cNvPr id="13" name="TextBox 12"/>
          <p:cNvSpPr txBox="1"/>
          <p:nvPr/>
        </p:nvSpPr>
        <p:spPr>
          <a:xfrm>
            <a:off x="752688" y="2295017"/>
            <a:ext cx="432048"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dirty="0"/>
              <a:t>4</a:t>
            </a:r>
          </a:p>
        </p:txBody>
      </p:sp>
      <p:cxnSp>
        <p:nvCxnSpPr>
          <p:cNvPr id="14" name="Straight Connector 13"/>
          <p:cNvCxnSpPr/>
          <p:nvPr/>
        </p:nvCxnSpPr>
        <p:spPr>
          <a:xfrm>
            <a:off x="-1145" y="3501008"/>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503548" y="3556502"/>
                <a:ext cx="6516724" cy="3170099"/>
              </a:xfrm>
              <a:prstGeom prst="rect">
                <a:avLst/>
              </a:prstGeom>
              <a:noFill/>
            </p:spPr>
            <p:txBody>
              <a:bodyPr wrap="square" rtlCol="0">
                <a:spAutoFit/>
              </a:bodyPr>
              <a:lstStyle/>
              <a:p>
                <a14:m>
                  <m:oMath xmlns:m="http://schemas.openxmlformats.org/officeDocument/2006/math">
                    <m:r>
                      <a:rPr lang="en-GB" sz="2000" b="0" i="1" smtClean="0">
                        <a:latin typeface="Cambria Math"/>
                      </a:rPr>
                      <m:t>2</m:t>
                    </m:r>
                    <m:sSup>
                      <m:sSupPr>
                        <m:ctrlPr>
                          <a:rPr lang="en-GB" sz="2000" b="0" i="1" smtClean="0">
                            <a:latin typeface="Cambria Math" panose="02040503050406030204" pitchFamily="18" charset="0"/>
                          </a:rPr>
                        </m:ctrlPr>
                      </m:sSupPr>
                      <m:e>
                        <m:r>
                          <a:rPr lang="en-GB" sz="2000" b="0" i="1" smtClean="0">
                            <a:latin typeface="Cambria Math"/>
                          </a:rPr>
                          <m:t>𝑥</m:t>
                        </m:r>
                      </m:e>
                      <m:sup>
                        <m:r>
                          <a:rPr lang="en-GB" sz="2000" b="0" i="1" smtClean="0">
                            <a:latin typeface="Cambria Math"/>
                          </a:rPr>
                          <m:t>2</m:t>
                        </m:r>
                      </m:sup>
                    </m:sSup>
                    <m:r>
                      <a:rPr lang="en-GB" sz="2000" b="0" i="1" smtClean="0">
                        <a:latin typeface="Cambria Math"/>
                      </a:rPr>
                      <m:t>𝑦</m:t>
                    </m:r>
                    <m:r>
                      <a:rPr lang="en-GB" sz="2000" b="0" i="1" smtClean="0">
                        <a:latin typeface="Cambria Math"/>
                      </a:rPr>
                      <m:t>+4</m:t>
                    </m:r>
                    <m:r>
                      <a:rPr lang="en-GB" sz="2000" b="0" i="1" smtClean="0">
                        <a:latin typeface="Cambria Math"/>
                      </a:rPr>
                      <m:t>𝑥</m:t>
                    </m:r>
                    <m:sSup>
                      <m:sSupPr>
                        <m:ctrlPr>
                          <a:rPr lang="en-GB" sz="2000" b="0" i="1" smtClean="0">
                            <a:latin typeface="Cambria Math" panose="02040503050406030204" pitchFamily="18" charset="0"/>
                          </a:rPr>
                        </m:ctrlPr>
                      </m:sSupPr>
                      <m:e>
                        <m:r>
                          <a:rPr lang="en-GB" sz="2000" b="0" i="1" smtClean="0">
                            <a:latin typeface="Cambria Math"/>
                          </a:rPr>
                          <m:t>𝑦</m:t>
                        </m:r>
                      </m:e>
                      <m:sup>
                        <m:r>
                          <a:rPr lang="en-GB" sz="2000" b="0" i="1" smtClean="0">
                            <a:latin typeface="Cambria Math"/>
                          </a:rPr>
                          <m:t>2</m:t>
                        </m:r>
                      </m:sup>
                    </m:sSup>
                  </m:oMath>
                </a14:m>
                <a:r>
                  <a:rPr lang="en-GB" sz="2000" dirty="0"/>
                  <a:t>			</a:t>
                </a:r>
                <a:r>
                  <a:rPr lang="en-GB" sz="2000" b="1" dirty="0"/>
                  <a:t>(1)</a:t>
                </a:r>
              </a:p>
              <a:p>
                <a14:m>
                  <m:oMath xmlns:m="http://schemas.openxmlformats.org/officeDocument/2006/math">
                    <m:r>
                      <a:rPr lang="en-GB" sz="2000" b="0" i="1" smtClean="0">
                        <a:latin typeface="Cambria Math"/>
                      </a:rPr>
                      <m:t>1−</m:t>
                    </m:r>
                    <m:sSup>
                      <m:sSupPr>
                        <m:ctrlPr>
                          <a:rPr lang="en-GB" sz="2000" b="0" i="1" smtClean="0">
                            <a:latin typeface="Cambria Math" panose="02040503050406030204" pitchFamily="18" charset="0"/>
                          </a:rPr>
                        </m:ctrlPr>
                      </m:sSupPr>
                      <m:e>
                        <m:r>
                          <a:rPr lang="en-GB" sz="2000" b="0" i="1" smtClean="0">
                            <a:latin typeface="Cambria Math"/>
                          </a:rPr>
                          <m:t>𝑥</m:t>
                        </m:r>
                      </m:e>
                      <m:sup>
                        <m:r>
                          <a:rPr lang="en-GB" sz="2000" b="0" i="1" smtClean="0">
                            <a:latin typeface="Cambria Math"/>
                          </a:rPr>
                          <m:t>2</m:t>
                        </m:r>
                      </m:sup>
                    </m:sSup>
                  </m:oMath>
                </a14:m>
                <a:r>
                  <a:rPr lang="en-GB" sz="2000" dirty="0"/>
                  <a:t>				</a:t>
                </a:r>
                <a:r>
                  <a:rPr lang="en-GB" sz="2000" b="1" dirty="0"/>
                  <a:t>(3)</a:t>
                </a:r>
              </a:p>
              <a:p>
                <a14:m>
                  <m:oMath xmlns:m="http://schemas.openxmlformats.org/officeDocument/2006/math">
                    <m:sSup>
                      <m:sSupPr>
                        <m:ctrlPr>
                          <a:rPr lang="en-GB" sz="2000" b="0" i="1" smtClean="0">
                            <a:latin typeface="Cambria Math" panose="02040503050406030204" pitchFamily="18" charset="0"/>
                          </a:rPr>
                        </m:ctrlPr>
                      </m:sSupPr>
                      <m:e>
                        <m:r>
                          <a:rPr lang="en-GB" sz="2000" b="0" i="1" smtClean="0">
                            <a:latin typeface="Cambria Math"/>
                          </a:rPr>
                          <m:t>𝑥</m:t>
                        </m:r>
                      </m:e>
                      <m:sup>
                        <m:r>
                          <a:rPr lang="en-GB" sz="2000" b="0" i="1" smtClean="0">
                            <a:latin typeface="Cambria Math"/>
                          </a:rPr>
                          <m:t>3</m:t>
                        </m:r>
                      </m:sup>
                    </m:sSup>
                    <m:r>
                      <a:rPr lang="en-GB" sz="2000" b="0" i="1" smtClean="0">
                        <a:latin typeface="Cambria Math"/>
                      </a:rPr>
                      <m:t>−</m:t>
                    </m:r>
                    <m:r>
                      <a:rPr lang="en-GB" sz="2000" b="0" i="1" smtClean="0">
                        <a:latin typeface="Cambria Math"/>
                      </a:rPr>
                      <m:t>𝑥</m:t>
                    </m:r>
                  </m:oMath>
                </a14:m>
                <a:r>
                  <a:rPr lang="en-GB" sz="2000" dirty="0"/>
                  <a:t>				</a:t>
                </a:r>
                <a:r>
                  <a:rPr lang="en-GB" sz="2000" b="1" dirty="0"/>
                  <a:t>(1), (3)</a:t>
                </a:r>
              </a:p>
              <a:p>
                <a14:m>
                  <m:oMath xmlns:m="http://schemas.openxmlformats.org/officeDocument/2006/math">
                    <m:sSup>
                      <m:sSupPr>
                        <m:ctrlPr>
                          <a:rPr lang="en-GB" sz="2000" b="0" i="1" smtClean="0">
                            <a:latin typeface="Cambria Math" panose="02040503050406030204" pitchFamily="18" charset="0"/>
                          </a:rPr>
                        </m:ctrlPr>
                      </m:sSupPr>
                      <m:e>
                        <m:r>
                          <a:rPr lang="en-GB" sz="2000" b="0" i="1" smtClean="0">
                            <a:latin typeface="Cambria Math"/>
                          </a:rPr>
                          <m:t>𝑥</m:t>
                        </m:r>
                      </m:e>
                      <m:sup>
                        <m:r>
                          <a:rPr lang="en-GB" sz="2000" b="0" i="1" smtClean="0">
                            <a:latin typeface="Cambria Math"/>
                          </a:rPr>
                          <m:t>2</m:t>
                        </m:r>
                      </m:sup>
                    </m:sSup>
                    <m:r>
                      <a:rPr lang="en-GB" sz="2000" b="0" i="1" smtClean="0">
                        <a:latin typeface="Cambria Math"/>
                      </a:rPr>
                      <m:t>−</m:t>
                    </m:r>
                    <m:r>
                      <a:rPr lang="en-GB" sz="2000" b="0" i="1" smtClean="0">
                        <a:latin typeface="Cambria Math"/>
                      </a:rPr>
                      <m:t>𝑥</m:t>
                    </m:r>
                    <m:r>
                      <a:rPr lang="en-GB" sz="2000" b="0" i="1" smtClean="0">
                        <a:latin typeface="Cambria Math"/>
                      </a:rPr>
                      <m:t>−2</m:t>
                    </m:r>
                  </m:oMath>
                </a14:m>
                <a:r>
                  <a:rPr lang="en-GB" sz="2000" dirty="0"/>
                  <a:t>			</a:t>
                </a:r>
                <a:r>
                  <a:rPr lang="en-GB" sz="2000" b="1" dirty="0"/>
                  <a:t>(2)</a:t>
                </a:r>
              </a:p>
              <a:p>
                <a14:m>
                  <m:oMath xmlns:m="http://schemas.openxmlformats.org/officeDocument/2006/math">
                    <m:r>
                      <a:rPr lang="en-GB" sz="2000" b="0" i="1" smtClean="0">
                        <a:latin typeface="Cambria Math"/>
                      </a:rPr>
                      <m:t>3</m:t>
                    </m:r>
                    <m:sSup>
                      <m:sSupPr>
                        <m:ctrlPr>
                          <a:rPr lang="en-GB" sz="2000" b="0" i="1" smtClean="0">
                            <a:latin typeface="Cambria Math" panose="02040503050406030204" pitchFamily="18" charset="0"/>
                          </a:rPr>
                        </m:ctrlPr>
                      </m:sSupPr>
                      <m:e>
                        <m:r>
                          <a:rPr lang="en-GB" sz="2000" b="0" i="1" smtClean="0">
                            <a:latin typeface="Cambria Math"/>
                          </a:rPr>
                          <m:t>𝑦</m:t>
                        </m:r>
                      </m:e>
                      <m:sup>
                        <m:r>
                          <a:rPr lang="en-GB" sz="2000" b="0" i="1" smtClean="0">
                            <a:latin typeface="Cambria Math"/>
                          </a:rPr>
                          <m:t>2</m:t>
                        </m:r>
                      </m:sup>
                    </m:sSup>
                    <m:r>
                      <a:rPr lang="en-GB" sz="2000" b="0" i="1" smtClean="0">
                        <a:latin typeface="Cambria Math"/>
                      </a:rPr>
                      <m:t>−10</m:t>
                    </m:r>
                    <m:r>
                      <a:rPr lang="en-GB" sz="2000" b="0" i="1" smtClean="0">
                        <a:latin typeface="Cambria Math"/>
                      </a:rPr>
                      <m:t>𝑦</m:t>
                    </m:r>
                    <m:r>
                      <a:rPr lang="en-GB" sz="2000" b="0" i="1" smtClean="0">
                        <a:latin typeface="Cambria Math"/>
                      </a:rPr>
                      <m:t>−8</m:t>
                    </m:r>
                  </m:oMath>
                </a14:m>
                <a:r>
                  <a:rPr lang="en-GB" sz="2000" dirty="0"/>
                  <a:t>			</a:t>
                </a:r>
                <a:r>
                  <a:rPr lang="en-GB" sz="2000" b="1" dirty="0"/>
                  <a:t>(4)</a:t>
                </a:r>
              </a:p>
              <a:p>
                <a14:m>
                  <m:oMath xmlns:m="http://schemas.openxmlformats.org/officeDocument/2006/math">
                    <m:sSup>
                      <m:sSupPr>
                        <m:ctrlPr>
                          <a:rPr lang="en-GB" sz="2000" b="0" i="1" smtClean="0">
                            <a:latin typeface="Cambria Math" panose="02040503050406030204" pitchFamily="18" charset="0"/>
                          </a:rPr>
                        </m:ctrlPr>
                      </m:sSupPr>
                      <m:e>
                        <m:r>
                          <a:rPr lang="en-GB" sz="2000" b="0" i="1" smtClean="0">
                            <a:latin typeface="Cambria Math"/>
                          </a:rPr>
                          <m:t>𝑥</m:t>
                        </m:r>
                      </m:e>
                      <m:sup>
                        <m:r>
                          <a:rPr lang="en-GB" sz="2000" b="0" i="1" smtClean="0">
                            <a:latin typeface="Cambria Math"/>
                          </a:rPr>
                          <m:t>4</m:t>
                        </m:r>
                      </m:sup>
                    </m:sSup>
                    <m:r>
                      <a:rPr lang="en-GB" sz="2000" b="0" i="1" smtClean="0">
                        <a:latin typeface="Cambria Math"/>
                      </a:rPr>
                      <m:t>+2</m:t>
                    </m:r>
                    <m:sSup>
                      <m:sSupPr>
                        <m:ctrlPr>
                          <a:rPr lang="en-GB" sz="2000" b="0" i="1" smtClean="0">
                            <a:latin typeface="Cambria Math" panose="02040503050406030204" pitchFamily="18" charset="0"/>
                          </a:rPr>
                        </m:ctrlPr>
                      </m:sSupPr>
                      <m:e>
                        <m:r>
                          <a:rPr lang="en-GB" sz="2000" b="0" i="1" smtClean="0">
                            <a:latin typeface="Cambria Math"/>
                          </a:rPr>
                          <m:t>𝑥</m:t>
                        </m:r>
                      </m:e>
                      <m:sup>
                        <m:r>
                          <a:rPr lang="en-GB" sz="2000" b="0" i="0" smtClean="0">
                            <a:latin typeface="Cambria Math"/>
                          </a:rPr>
                          <m:t>2</m:t>
                        </m:r>
                      </m:sup>
                    </m:sSup>
                    <m:r>
                      <a:rPr lang="en-GB" sz="2000" b="0" i="0" smtClean="0">
                        <a:latin typeface="Cambria Math"/>
                      </a:rPr>
                      <m:t>+1</m:t>
                    </m:r>
                  </m:oMath>
                </a14:m>
                <a:r>
                  <a:rPr lang="en-GB" sz="2000" dirty="0"/>
                  <a:t>			</a:t>
                </a:r>
                <a:r>
                  <a:rPr lang="en-GB" sz="2000" b="1" dirty="0"/>
                  <a:t>(2), (6)</a:t>
                </a:r>
              </a:p>
              <a:p>
                <a14:m>
                  <m:oMath xmlns:m="http://schemas.openxmlformats.org/officeDocument/2006/math">
                    <m:sSup>
                      <m:sSupPr>
                        <m:ctrlPr>
                          <a:rPr lang="en-GB" sz="2000" b="0" i="1" smtClean="0">
                            <a:latin typeface="Cambria Math" panose="02040503050406030204" pitchFamily="18" charset="0"/>
                          </a:rPr>
                        </m:ctrlPr>
                      </m:sSupPr>
                      <m:e>
                        <m:r>
                          <a:rPr lang="en-GB" sz="2000" b="0" i="1" smtClean="0">
                            <a:latin typeface="Cambria Math"/>
                          </a:rPr>
                          <m:t>𝑦</m:t>
                        </m:r>
                      </m:e>
                      <m:sup>
                        <m:r>
                          <a:rPr lang="en-GB" sz="2000" b="0" i="1" smtClean="0">
                            <a:latin typeface="Cambria Math"/>
                          </a:rPr>
                          <m:t>3</m:t>
                        </m:r>
                      </m:sup>
                    </m:sSup>
                    <m:r>
                      <a:rPr lang="en-GB" sz="2000" b="0" i="1" smtClean="0">
                        <a:latin typeface="Cambria Math"/>
                      </a:rPr>
                      <m:t>−</m:t>
                    </m:r>
                    <m:sSup>
                      <m:sSupPr>
                        <m:ctrlPr>
                          <a:rPr lang="en-GB" sz="2000" b="0" i="1" smtClean="0">
                            <a:latin typeface="Cambria Math" panose="02040503050406030204" pitchFamily="18" charset="0"/>
                          </a:rPr>
                        </m:ctrlPr>
                      </m:sSupPr>
                      <m:e>
                        <m:r>
                          <a:rPr lang="en-GB" sz="2000" b="0" i="1" smtClean="0">
                            <a:latin typeface="Cambria Math"/>
                          </a:rPr>
                          <m:t>𝑦</m:t>
                        </m:r>
                      </m:e>
                      <m:sup>
                        <m:r>
                          <a:rPr lang="en-GB" sz="2000" b="0" i="1" smtClean="0">
                            <a:latin typeface="Cambria Math"/>
                          </a:rPr>
                          <m:t>2</m:t>
                        </m:r>
                      </m:sup>
                    </m:sSup>
                    <m:r>
                      <a:rPr lang="en-GB" sz="2000" b="0" i="1" smtClean="0">
                        <a:latin typeface="Cambria Math"/>
                      </a:rPr>
                      <m:t>−</m:t>
                    </m:r>
                    <m:r>
                      <a:rPr lang="en-GB" sz="2000" b="0" i="1" smtClean="0">
                        <a:latin typeface="Cambria Math"/>
                      </a:rPr>
                      <m:t>𝑦</m:t>
                    </m:r>
                    <m:r>
                      <a:rPr lang="en-GB" sz="2000" b="0" i="1" smtClean="0">
                        <a:latin typeface="Cambria Math"/>
                      </a:rPr>
                      <m:t>+1</m:t>
                    </m:r>
                  </m:oMath>
                </a14:m>
                <a:r>
                  <a:rPr lang="en-GB" sz="2000" dirty="0"/>
                  <a:t>			</a:t>
                </a:r>
                <a:r>
                  <a:rPr lang="en-GB" sz="2000" b="1" dirty="0"/>
                  <a:t>(5)</a:t>
                </a:r>
              </a:p>
              <a:p>
                <a14:m>
                  <m:oMath xmlns:m="http://schemas.openxmlformats.org/officeDocument/2006/math">
                    <m:sSup>
                      <m:sSupPr>
                        <m:ctrlPr>
                          <a:rPr lang="en-GB" sz="2000" b="0" i="1" smtClean="0">
                            <a:latin typeface="Cambria Math" panose="02040503050406030204" pitchFamily="18" charset="0"/>
                          </a:rPr>
                        </m:ctrlPr>
                      </m:sSupPr>
                      <m:e>
                        <m:r>
                          <a:rPr lang="en-GB" sz="2000" b="0" i="1" smtClean="0">
                            <a:latin typeface="Cambria Math"/>
                          </a:rPr>
                          <m:t>𝑥</m:t>
                        </m:r>
                      </m:e>
                      <m:sup>
                        <m:r>
                          <a:rPr lang="en-GB" sz="2000" b="0" i="1" smtClean="0">
                            <a:latin typeface="Cambria Math"/>
                          </a:rPr>
                          <m:t>4</m:t>
                        </m:r>
                      </m:sup>
                    </m:sSup>
                    <m:r>
                      <a:rPr lang="en-GB" sz="2000" b="0" i="1" smtClean="0">
                        <a:latin typeface="Cambria Math"/>
                      </a:rPr>
                      <m:t>−2</m:t>
                    </m:r>
                    <m:sSup>
                      <m:sSupPr>
                        <m:ctrlPr>
                          <a:rPr lang="en-GB" sz="2000" b="0" i="1" smtClean="0">
                            <a:latin typeface="Cambria Math" panose="02040503050406030204" pitchFamily="18" charset="0"/>
                          </a:rPr>
                        </m:ctrlPr>
                      </m:sSupPr>
                      <m:e>
                        <m:r>
                          <a:rPr lang="en-GB" sz="2000" b="0" i="1" smtClean="0">
                            <a:latin typeface="Cambria Math"/>
                          </a:rPr>
                          <m:t>𝑥</m:t>
                        </m:r>
                      </m:e>
                      <m:sup>
                        <m:r>
                          <a:rPr lang="en-GB" sz="2000" b="0" i="1" smtClean="0">
                            <a:latin typeface="Cambria Math"/>
                          </a:rPr>
                          <m:t>3</m:t>
                        </m:r>
                      </m:sup>
                    </m:sSup>
                    <m:r>
                      <a:rPr lang="en-GB" sz="2000" b="0" i="1" smtClean="0">
                        <a:latin typeface="Cambria Math"/>
                      </a:rPr>
                      <m:t>−8</m:t>
                    </m:r>
                    <m:sSup>
                      <m:sSupPr>
                        <m:ctrlPr>
                          <a:rPr lang="en-GB" sz="2000" b="0" i="1" smtClean="0">
                            <a:latin typeface="Cambria Math" panose="02040503050406030204" pitchFamily="18" charset="0"/>
                          </a:rPr>
                        </m:ctrlPr>
                      </m:sSupPr>
                      <m:e>
                        <m:r>
                          <a:rPr lang="en-GB" sz="2000" b="0" i="1" smtClean="0">
                            <a:latin typeface="Cambria Math"/>
                          </a:rPr>
                          <m:t>𝑥</m:t>
                        </m:r>
                      </m:e>
                      <m:sup>
                        <m:r>
                          <a:rPr lang="en-GB" sz="2000" b="0" i="1" smtClean="0">
                            <a:latin typeface="Cambria Math"/>
                          </a:rPr>
                          <m:t>2</m:t>
                        </m:r>
                      </m:sup>
                    </m:sSup>
                  </m:oMath>
                </a14:m>
                <a:r>
                  <a:rPr lang="en-GB" sz="2000" dirty="0"/>
                  <a:t>			</a:t>
                </a:r>
                <a:r>
                  <a:rPr lang="en-GB" sz="2000" b="1" dirty="0"/>
                  <a:t>(1), (2)</a:t>
                </a:r>
              </a:p>
              <a:p>
                <a14:m>
                  <m:oMath xmlns:m="http://schemas.openxmlformats.org/officeDocument/2006/math">
                    <m:r>
                      <a:rPr lang="en-GB" sz="2000" b="0" i="1" smtClean="0">
                        <a:latin typeface="Cambria Math"/>
                      </a:rPr>
                      <m:t>𝑥</m:t>
                    </m:r>
                    <m:sSup>
                      <m:sSupPr>
                        <m:ctrlPr>
                          <a:rPr lang="en-GB" sz="2000" b="0" i="1" smtClean="0">
                            <a:latin typeface="Cambria Math" panose="02040503050406030204" pitchFamily="18" charset="0"/>
                          </a:rPr>
                        </m:ctrlPr>
                      </m:sSupPr>
                      <m:e>
                        <m:r>
                          <a:rPr lang="en-GB" sz="2000" b="0" i="1" smtClean="0">
                            <a:latin typeface="Cambria Math"/>
                          </a:rPr>
                          <m:t>𝑦</m:t>
                        </m:r>
                      </m:e>
                      <m:sup>
                        <m:r>
                          <a:rPr lang="en-GB" sz="2000" b="0" i="1" smtClean="0">
                            <a:latin typeface="Cambria Math"/>
                          </a:rPr>
                          <m:t>2</m:t>
                        </m:r>
                      </m:sup>
                    </m:sSup>
                    <m:r>
                      <a:rPr lang="en-GB" sz="2000" b="0" i="1" smtClean="0">
                        <a:latin typeface="Cambria Math"/>
                      </a:rPr>
                      <m:t>−</m:t>
                    </m:r>
                    <m:r>
                      <a:rPr lang="en-GB" sz="2000" b="0" i="1" smtClean="0">
                        <a:latin typeface="Cambria Math"/>
                      </a:rPr>
                      <m:t>𝑥</m:t>
                    </m:r>
                    <m:r>
                      <a:rPr lang="en-GB" sz="2000" b="0" i="1" smtClean="0">
                        <a:latin typeface="Cambria Math"/>
                      </a:rPr>
                      <m:t>−</m:t>
                    </m:r>
                    <m:sSup>
                      <m:sSupPr>
                        <m:ctrlPr>
                          <a:rPr lang="en-GB" sz="2000" b="0" i="1" smtClean="0">
                            <a:latin typeface="Cambria Math" panose="02040503050406030204" pitchFamily="18" charset="0"/>
                          </a:rPr>
                        </m:ctrlPr>
                      </m:sSupPr>
                      <m:e>
                        <m:r>
                          <a:rPr lang="en-GB" sz="2000" b="0" i="1" smtClean="0">
                            <a:latin typeface="Cambria Math"/>
                          </a:rPr>
                          <m:t>𝑦</m:t>
                        </m:r>
                      </m:e>
                      <m:sup>
                        <m:r>
                          <a:rPr lang="en-GB" sz="2000" b="0" i="1" smtClean="0">
                            <a:latin typeface="Cambria Math"/>
                          </a:rPr>
                          <m:t>2</m:t>
                        </m:r>
                      </m:sup>
                    </m:sSup>
                    <m:r>
                      <a:rPr lang="en-GB" sz="2000" b="0" i="1" smtClean="0">
                        <a:latin typeface="Cambria Math"/>
                      </a:rPr>
                      <m:t>+1</m:t>
                    </m:r>
                  </m:oMath>
                </a14:m>
                <a:r>
                  <a:rPr lang="en-GB" sz="2000" dirty="0"/>
                  <a:t>		</a:t>
                </a:r>
                <a:r>
                  <a:rPr lang="en-GB" sz="2000" b="1" dirty="0"/>
                  <a:t>(5) or (6)</a:t>
                </a:r>
              </a:p>
              <a:p>
                <a14:m>
                  <m:oMath xmlns:m="http://schemas.openxmlformats.org/officeDocument/2006/math">
                    <m:r>
                      <a:rPr lang="en-GB" sz="2000" b="0" i="1" smtClean="0">
                        <a:latin typeface="Cambria Math"/>
                      </a:rPr>
                      <m:t>27−3</m:t>
                    </m:r>
                    <m:sSup>
                      <m:sSupPr>
                        <m:ctrlPr>
                          <a:rPr lang="en-GB" sz="2000" i="1" smtClean="0">
                            <a:latin typeface="Cambria Math" panose="02040503050406030204" pitchFamily="18" charset="0"/>
                          </a:rPr>
                        </m:ctrlPr>
                      </m:sSupPr>
                      <m:e>
                        <m:r>
                          <a:rPr lang="en-GB" sz="2000" b="0" i="1" smtClean="0">
                            <a:latin typeface="Cambria Math"/>
                          </a:rPr>
                          <m:t>𝑥</m:t>
                        </m:r>
                      </m:e>
                      <m:sup>
                        <m:r>
                          <a:rPr lang="en-GB" sz="2000" b="0" i="1" smtClean="0">
                            <a:latin typeface="Cambria Math"/>
                          </a:rPr>
                          <m:t>2</m:t>
                        </m:r>
                      </m:sup>
                    </m:sSup>
                  </m:oMath>
                </a14:m>
                <a:r>
                  <a:rPr lang="en-GB" sz="2000" b="1" dirty="0"/>
                  <a:t> 			(1), (3)</a:t>
                </a:r>
              </a:p>
            </p:txBody>
          </p:sp>
        </mc:Choice>
        <mc:Fallback xmlns="">
          <p:sp>
            <p:nvSpPr>
              <p:cNvPr id="15" name="TextBox 14"/>
              <p:cNvSpPr txBox="1">
                <a:spLocks noRot="1" noChangeAspect="1" noMove="1" noResize="1" noEditPoints="1" noAdjustHandles="1" noChangeArrowheads="1" noChangeShapeType="1" noTextEdit="1"/>
              </p:cNvSpPr>
              <p:nvPr/>
            </p:nvSpPr>
            <p:spPr>
              <a:xfrm>
                <a:off x="503548" y="3556502"/>
                <a:ext cx="6516724" cy="3170099"/>
              </a:xfrm>
              <a:prstGeom prst="rect">
                <a:avLst/>
              </a:prstGeom>
              <a:blipFill rotWithShape="1">
                <a:blip r:embed="rId6"/>
                <a:stretch>
                  <a:fillRect t="-962" b="-2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1184735" y="2664349"/>
                <a:ext cx="677224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Pairwise: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a:rPr>
                          <m:t>𝑥</m:t>
                        </m:r>
                      </m:e>
                      <m:sup>
                        <m:r>
                          <a:rPr lang="en-GB" b="0" i="1" smtClean="0">
                            <a:latin typeface="Cambria Math"/>
                          </a:rPr>
                          <m:t>4</m:t>
                        </m:r>
                      </m:sup>
                    </m:sSup>
                    <m:r>
                      <a:rPr lang="en-GB" b="0" i="1" smtClean="0">
                        <a:latin typeface="Cambria Math"/>
                      </a:rPr>
                      <m:t>−</m:t>
                    </m:r>
                    <m:sSup>
                      <m:sSupPr>
                        <m:ctrlPr>
                          <a:rPr lang="en-GB" b="0" i="1" smtClean="0">
                            <a:latin typeface="Cambria Math" panose="02040503050406030204" pitchFamily="18" charset="0"/>
                          </a:rPr>
                        </m:ctrlPr>
                      </m:sSupPr>
                      <m:e>
                        <m:r>
                          <a:rPr lang="en-GB" b="0" i="1" smtClean="0">
                            <a:latin typeface="Cambria Math"/>
                          </a:rPr>
                          <m:t>𝑥</m:t>
                        </m:r>
                      </m:e>
                      <m:sup>
                        <m:r>
                          <a:rPr lang="en-GB" b="0" i="1" smtClean="0">
                            <a:latin typeface="Cambria Math"/>
                          </a:rPr>
                          <m:t>3</m:t>
                        </m:r>
                      </m:sup>
                    </m:sSup>
                    <m:r>
                      <a:rPr lang="en-GB" b="0" i="1" smtClean="0">
                        <a:latin typeface="Cambria Math"/>
                      </a:rPr>
                      <m:t>+</m:t>
                    </m:r>
                    <m:r>
                      <a:rPr lang="en-GB" b="0" i="1" smtClean="0">
                        <a:latin typeface="Cambria Math"/>
                      </a:rPr>
                      <m:t>𝑥</m:t>
                    </m:r>
                    <m:r>
                      <a:rPr lang="en-GB" b="0" i="1" smtClean="0">
                        <a:latin typeface="Cambria Math"/>
                      </a:rPr>
                      <m:t>−1→</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a:rPr>
                              <m:t>𝑥</m:t>
                            </m:r>
                          </m:e>
                          <m:sup>
                            <m:r>
                              <a:rPr lang="en-GB" b="0" i="1" smtClean="0">
                                <a:latin typeface="Cambria Math"/>
                              </a:rPr>
                              <m:t>3</m:t>
                            </m:r>
                          </m:sup>
                        </m:sSup>
                        <m:r>
                          <a:rPr lang="en-GB" b="0" i="1" smtClean="0">
                            <a:latin typeface="Cambria Math"/>
                          </a:rPr>
                          <m:t>+1</m:t>
                        </m:r>
                      </m:e>
                    </m:d>
                    <m:d>
                      <m:dPr>
                        <m:ctrlPr>
                          <a:rPr lang="en-GB" b="0" i="1" smtClean="0">
                            <a:latin typeface="Cambria Math" panose="02040503050406030204" pitchFamily="18" charset="0"/>
                          </a:rPr>
                        </m:ctrlPr>
                      </m:dPr>
                      <m:e>
                        <m:r>
                          <a:rPr lang="en-GB" b="0" i="1" smtClean="0">
                            <a:latin typeface="Cambria Math"/>
                          </a:rPr>
                          <m:t>𝑥</m:t>
                        </m:r>
                        <m:r>
                          <a:rPr lang="en-GB" b="0" i="1" smtClean="0">
                            <a:latin typeface="Cambria Math"/>
                          </a:rPr>
                          <m:t>−1</m:t>
                        </m:r>
                      </m:e>
                    </m:d>
                  </m:oMath>
                </a14:m>
                <a:endParaRPr lang="en-GB" dirty="0"/>
              </a:p>
            </p:txBody>
          </p:sp>
        </mc:Choice>
        <mc:Fallback xmlns="">
          <p:sp>
            <p:nvSpPr>
              <p:cNvPr id="16" name="TextBox 15"/>
              <p:cNvSpPr txBox="1">
                <a:spLocks noRot="1" noChangeAspect="1" noMove="1" noResize="1" noEditPoints="1" noAdjustHandles="1" noChangeArrowheads="1" noChangeShapeType="1" noTextEdit="1"/>
              </p:cNvSpPr>
              <p:nvPr/>
            </p:nvSpPr>
            <p:spPr>
              <a:xfrm>
                <a:off x="1184735" y="2664349"/>
                <a:ext cx="6772240" cy="369332"/>
              </a:xfrm>
              <a:prstGeom prst="rect">
                <a:avLst/>
              </a:prstGeom>
              <a:blipFill rotWithShape="1">
                <a:blip r:embed="rId7"/>
                <a:stretch>
                  <a:fillRect l="-538" t="-4615" b="-20000"/>
                </a:stretch>
              </a:blipFill>
            </p:spPr>
            <p:txBody>
              <a:bodyPr/>
              <a:lstStyle/>
              <a:p>
                <a:r>
                  <a:rPr lang="en-GB">
                    <a:noFill/>
                  </a:rPr>
                  <a:t> </a:t>
                </a:r>
              </a:p>
            </p:txBody>
          </p:sp>
        </mc:Fallback>
      </mc:AlternateContent>
      <p:sp>
        <p:nvSpPr>
          <p:cNvPr id="17" name="TextBox 16"/>
          <p:cNvSpPr txBox="1"/>
          <p:nvPr/>
        </p:nvSpPr>
        <p:spPr>
          <a:xfrm>
            <a:off x="752688" y="2664349"/>
            <a:ext cx="432048"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dirty="0"/>
              <a:t>5</a:t>
            </a:r>
          </a:p>
        </p:txBody>
      </p:sp>
      <mc:AlternateContent xmlns:mc="http://schemas.openxmlformats.org/markup-compatibility/2006" xmlns:a14="http://schemas.microsoft.com/office/drawing/2010/main">
        <mc:Choice Requires="a14">
          <p:sp>
            <p:nvSpPr>
              <p:cNvPr id="20" name="TextBox 19"/>
              <p:cNvSpPr txBox="1"/>
              <p:nvPr/>
            </p:nvSpPr>
            <p:spPr>
              <a:xfrm>
                <a:off x="1184736" y="3023166"/>
                <a:ext cx="677224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Intelligent Guesswork: </a:t>
                </a:r>
                <a14:m>
                  <m:oMath xmlns:m="http://schemas.openxmlformats.org/officeDocument/2006/math">
                    <m:r>
                      <a:rPr lang="en-GB" b="0" i="1" smtClean="0">
                        <a:latin typeface="Cambria Math"/>
                      </a:rPr>
                      <m:t>𝑥𝑦</m:t>
                    </m:r>
                    <m:r>
                      <a:rPr lang="en-GB" b="0" i="1" smtClean="0">
                        <a:latin typeface="Cambria Math"/>
                      </a:rPr>
                      <m:t>+</m:t>
                    </m:r>
                    <m:r>
                      <a:rPr lang="en-GB" b="0" i="1" smtClean="0">
                        <a:latin typeface="Cambria Math"/>
                      </a:rPr>
                      <m:t>𝑥</m:t>
                    </m:r>
                    <m:r>
                      <a:rPr lang="en-GB" b="0" i="1" smtClean="0">
                        <a:latin typeface="Cambria Math"/>
                      </a:rPr>
                      <m:t>+</m:t>
                    </m:r>
                    <m:r>
                      <a:rPr lang="en-GB" b="0" i="1" smtClean="0">
                        <a:latin typeface="Cambria Math"/>
                      </a:rPr>
                      <m:t>𝑦</m:t>
                    </m:r>
                    <m:r>
                      <a:rPr lang="en-GB" b="0" i="1" smtClean="0">
                        <a:latin typeface="Cambria Math"/>
                      </a:rPr>
                      <m:t>+1→</m:t>
                    </m:r>
                    <m:d>
                      <m:dPr>
                        <m:ctrlPr>
                          <a:rPr lang="en-GB" b="0" i="1" smtClean="0">
                            <a:latin typeface="Cambria Math" panose="02040503050406030204" pitchFamily="18" charset="0"/>
                          </a:rPr>
                        </m:ctrlPr>
                      </m:dPr>
                      <m:e>
                        <m:r>
                          <a:rPr lang="en-GB" b="0" i="1" smtClean="0">
                            <a:latin typeface="Cambria Math"/>
                          </a:rPr>
                          <m:t>𝑥</m:t>
                        </m:r>
                        <m:r>
                          <a:rPr lang="en-GB" b="0" i="1" smtClean="0">
                            <a:latin typeface="Cambria Math"/>
                          </a:rPr>
                          <m:t>+1</m:t>
                        </m:r>
                      </m:e>
                    </m:d>
                    <m:d>
                      <m:dPr>
                        <m:ctrlPr>
                          <a:rPr lang="en-GB" b="0" i="1" smtClean="0">
                            <a:latin typeface="Cambria Math" panose="02040503050406030204" pitchFamily="18" charset="0"/>
                          </a:rPr>
                        </m:ctrlPr>
                      </m:dPr>
                      <m:e>
                        <m:r>
                          <a:rPr lang="en-GB" b="0" i="1" smtClean="0">
                            <a:latin typeface="Cambria Math"/>
                          </a:rPr>
                          <m:t>𝑦</m:t>
                        </m:r>
                        <m:r>
                          <a:rPr lang="en-GB" b="0" i="1" smtClean="0">
                            <a:latin typeface="Cambria Math"/>
                          </a:rPr>
                          <m:t>+1</m:t>
                        </m:r>
                      </m:e>
                    </m:d>
                  </m:oMath>
                </a14:m>
                <a:endParaRPr lang="en-GB" dirty="0"/>
              </a:p>
            </p:txBody>
          </p:sp>
        </mc:Choice>
        <mc:Fallback xmlns="">
          <p:sp>
            <p:nvSpPr>
              <p:cNvPr id="20" name="TextBox 19"/>
              <p:cNvSpPr txBox="1">
                <a:spLocks noRot="1" noChangeAspect="1" noMove="1" noResize="1" noEditPoints="1" noAdjustHandles="1" noChangeArrowheads="1" noChangeShapeType="1" noTextEdit="1"/>
              </p:cNvSpPr>
              <p:nvPr/>
            </p:nvSpPr>
            <p:spPr>
              <a:xfrm>
                <a:off x="1184736" y="3023166"/>
                <a:ext cx="6772240" cy="369332"/>
              </a:xfrm>
              <a:prstGeom prst="rect">
                <a:avLst/>
              </a:prstGeom>
              <a:blipFill rotWithShape="1">
                <a:blip r:embed="rId8"/>
                <a:stretch>
                  <a:fillRect l="-538" t="-4615" b="-20000"/>
                </a:stretch>
              </a:blipFill>
            </p:spPr>
            <p:txBody>
              <a:bodyPr/>
              <a:lstStyle/>
              <a:p>
                <a:r>
                  <a:rPr lang="en-GB">
                    <a:noFill/>
                  </a:rPr>
                  <a:t> </a:t>
                </a:r>
              </a:p>
            </p:txBody>
          </p:sp>
        </mc:Fallback>
      </mc:AlternateContent>
      <p:sp>
        <p:nvSpPr>
          <p:cNvPr id="21" name="TextBox 20"/>
          <p:cNvSpPr txBox="1"/>
          <p:nvPr/>
        </p:nvSpPr>
        <p:spPr>
          <a:xfrm>
            <a:off x="752689" y="3023166"/>
            <a:ext cx="432048"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dirty="0"/>
              <a:t>6</a:t>
            </a:r>
          </a:p>
        </p:txBody>
      </p:sp>
      <p:cxnSp>
        <p:nvCxnSpPr>
          <p:cNvPr id="23" name="Straight Connector 22"/>
          <p:cNvCxnSpPr/>
          <p:nvPr/>
        </p:nvCxnSpPr>
        <p:spPr>
          <a:xfrm>
            <a:off x="2192847" y="3023166"/>
            <a:ext cx="648072"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cxnSp>
        <p:nvCxnSpPr>
          <p:cNvPr id="24" name="Straight Connector 23"/>
          <p:cNvCxnSpPr/>
          <p:nvPr/>
        </p:nvCxnSpPr>
        <p:spPr>
          <a:xfrm>
            <a:off x="3128951" y="3023166"/>
            <a:ext cx="648072"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25" name="Rectangle 24"/>
          <p:cNvSpPr/>
          <p:nvPr/>
        </p:nvSpPr>
        <p:spPr>
          <a:xfrm>
            <a:off x="4198242" y="3593447"/>
            <a:ext cx="2521349" cy="29306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7" name="Rectangle 26"/>
          <p:cNvSpPr/>
          <p:nvPr/>
        </p:nvSpPr>
        <p:spPr>
          <a:xfrm>
            <a:off x="4198242" y="3886508"/>
            <a:ext cx="2521349" cy="3165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8" name="Rectangle 27"/>
          <p:cNvSpPr/>
          <p:nvPr/>
        </p:nvSpPr>
        <p:spPr>
          <a:xfrm>
            <a:off x="4198242" y="4203047"/>
            <a:ext cx="2521349" cy="3165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9" name="Rectangle 28"/>
          <p:cNvSpPr/>
          <p:nvPr/>
        </p:nvSpPr>
        <p:spPr>
          <a:xfrm>
            <a:off x="4198242" y="4519586"/>
            <a:ext cx="2521349" cy="3165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0" name="Rectangle 29"/>
          <p:cNvSpPr/>
          <p:nvPr/>
        </p:nvSpPr>
        <p:spPr>
          <a:xfrm>
            <a:off x="4198241" y="4817366"/>
            <a:ext cx="2521349" cy="3165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1" name="Rectangle 30"/>
          <p:cNvSpPr/>
          <p:nvPr/>
        </p:nvSpPr>
        <p:spPr>
          <a:xfrm>
            <a:off x="4198240" y="5133905"/>
            <a:ext cx="2521349" cy="3165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2" name="Rectangle 31"/>
          <p:cNvSpPr/>
          <p:nvPr/>
        </p:nvSpPr>
        <p:spPr>
          <a:xfrm>
            <a:off x="4198240" y="5450444"/>
            <a:ext cx="2521349" cy="3165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3" name="Rectangle 32"/>
          <p:cNvSpPr/>
          <p:nvPr/>
        </p:nvSpPr>
        <p:spPr>
          <a:xfrm>
            <a:off x="4198240" y="5766983"/>
            <a:ext cx="2521349" cy="3165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4" name="Rectangle 33"/>
          <p:cNvSpPr/>
          <p:nvPr/>
        </p:nvSpPr>
        <p:spPr>
          <a:xfrm>
            <a:off x="4198239" y="6083522"/>
            <a:ext cx="2521349" cy="3165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5" name="Rectangle 34"/>
          <p:cNvSpPr/>
          <p:nvPr/>
        </p:nvSpPr>
        <p:spPr>
          <a:xfrm>
            <a:off x="4198242" y="6400060"/>
            <a:ext cx="2521349" cy="3165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7665215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 restart="whenNotActive" fill="hold" evtFilter="cancelBubble" nodeType="interactiveSeq">
                <p:stCondLst>
                  <p:cond evt="onClick" delay="0">
                    <p:tgtEl>
                      <p:spTgt spid="2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7"/>
                                        </p:tgtEl>
                                      </p:cBhvr>
                                    </p:animEffect>
                                    <p:set>
                                      <p:cBhvr>
                                        <p:cTn id="13"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4" restart="whenNotActive" fill="hold" evtFilter="cancelBubble" nodeType="interactiveSeq">
                <p:stCondLst>
                  <p:cond evt="onClick" delay="0">
                    <p:tgtEl>
                      <p:spTgt spid="2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8"/>
                                        </p:tgtEl>
                                      </p:cBhvr>
                                    </p:animEffect>
                                    <p:set>
                                      <p:cBhvr>
                                        <p:cTn id="19"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20" restart="whenNotActive" fill="hold" evtFilter="cancelBubble" nodeType="interactiveSeq">
                <p:stCondLst>
                  <p:cond evt="onClick" delay="0">
                    <p:tgtEl>
                      <p:spTgt spid="29"/>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9"/>
                                        </p:tgtEl>
                                      </p:cBhvr>
                                    </p:animEffect>
                                    <p:set>
                                      <p:cBhvr>
                                        <p:cTn id="25"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26" restart="whenNotActive" fill="hold" evtFilter="cancelBubble" nodeType="interactiveSeq">
                <p:stCondLst>
                  <p:cond evt="onClick" delay="0">
                    <p:tgtEl>
                      <p:spTgt spid="30"/>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30"/>
                                        </p:tgtEl>
                                      </p:cBhvr>
                                    </p:animEffect>
                                    <p:set>
                                      <p:cBhvr>
                                        <p:cTn id="31"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32" restart="whenNotActive" fill="hold" evtFilter="cancelBubble" nodeType="interactiveSeq">
                <p:stCondLst>
                  <p:cond evt="onClick" delay="0">
                    <p:tgtEl>
                      <p:spTgt spid="31"/>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31"/>
                                        </p:tgtEl>
                                      </p:cBhvr>
                                    </p:animEffect>
                                    <p:set>
                                      <p:cBhvr>
                                        <p:cTn id="37"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38" restart="whenNotActive" fill="hold" evtFilter="cancelBubble" nodeType="interactiveSeq">
                <p:stCondLst>
                  <p:cond evt="onClick" delay="0">
                    <p:tgtEl>
                      <p:spTgt spid="32"/>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32"/>
                                        </p:tgtEl>
                                      </p:cBhvr>
                                    </p:animEffect>
                                    <p:set>
                                      <p:cBhvr>
                                        <p:cTn id="43"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44" restart="whenNotActive" fill="hold" evtFilter="cancelBubble" nodeType="interactiveSeq">
                <p:stCondLst>
                  <p:cond evt="onClick" delay="0">
                    <p:tgtEl>
                      <p:spTgt spid="33"/>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33"/>
                                        </p:tgtEl>
                                      </p:cBhvr>
                                    </p:animEffect>
                                    <p:set>
                                      <p:cBhvr>
                                        <p:cTn id="49"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50" restart="whenNotActive" fill="hold" evtFilter="cancelBubble" nodeType="interactiveSeq">
                <p:stCondLst>
                  <p:cond evt="onClick" delay="0">
                    <p:tgtEl>
                      <p:spTgt spid="34"/>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34"/>
                                        </p:tgtEl>
                                      </p:cBhvr>
                                    </p:animEffect>
                                    <p:set>
                                      <p:cBhvr>
                                        <p:cTn id="55"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56" restart="whenNotActive" fill="hold" evtFilter="cancelBubble" nodeType="interactiveSeq">
                <p:stCondLst>
                  <p:cond evt="onClick" delay="0">
                    <p:tgtEl>
                      <p:spTgt spid="35"/>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35"/>
                                        </p:tgtEl>
                                      </p:cBhvr>
                                    </p:animEffect>
                                    <p:set>
                                      <p:cBhvr>
                                        <p:cTn id="61"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childTnLst>
        </p:cTn>
      </p:par>
    </p:tnLst>
    <p:bldLst>
      <p:bldP spid="25" grpId="0" animBg="1"/>
      <p:bldP spid="27" grpId="0" animBg="1"/>
      <p:bldP spid="28" grpId="0" animBg="1"/>
      <p:bldP spid="29" grpId="0" animBg="1"/>
      <p:bldP spid="30" grpId="0" animBg="1"/>
      <p:bldP spid="31" grpId="0" animBg="1"/>
      <p:bldP spid="32" grpId="0" animBg="1"/>
      <p:bldP spid="33" grpId="0" animBg="1"/>
      <p:bldP spid="34" grpId="0" animBg="1"/>
      <p:bldP spid="3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Further Example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6" name="TextBox 5"/>
              <p:cNvSpPr txBox="1"/>
              <p:nvPr/>
            </p:nvSpPr>
            <p:spPr>
              <a:xfrm>
                <a:off x="67283" y="3591781"/>
                <a:ext cx="3528392"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000" b="0" i="1" smtClean="0">
                          <a:latin typeface="Cambria Math" panose="02040503050406030204" pitchFamily="18" charset="0"/>
                        </a:rPr>
                        <m:t>8</m:t>
                      </m:r>
                      <m:sSup>
                        <m:sSupPr>
                          <m:ctrlPr>
                            <a:rPr lang="en-GB" sz="4000" b="0" i="1" smtClean="0">
                              <a:latin typeface="Cambria Math" panose="02040503050406030204" pitchFamily="18" charset="0"/>
                            </a:rPr>
                          </m:ctrlPr>
                        </m:sSupPr>
                        <m:e>
                          <m:r>
                            <a:rPr lang="en-GB" sz="4000" b="0" i="1" smtClean="0">
                              <a:latin typeface="Cambria Math" panose="02040503050406030204" pitchFamily="18" charset="0"/>
                            </a:rPr>
                            <m:t>𝑥</m:t>
                          </m:r>
                        </m:e>
                        <m:sup>
                          <m:r>
                            <a:rPr lang="en-GB" sz="4000" b="0" i="1" smtClean="0">
                              <a:latin typeface="Cambria Math" panose="02040503050406030204" pitchFamily="18" charset="0"/>
                            </a:rPr>
                            <m:t>2</m:t>
                          </m:r>
                        </m:sup>
                      </m:sSup>
                      <m:r>
                        <a:rPr lang="en-GB" sz="4000" b="0" i="1" smtClean="0">
                          <a:latin typeface="Cambria Math" panose="02040503050406030204" pitchFamily="18" charset="0"/>
                        </a:rPr>
                        <m:t>−12</m:t>
                      </m:r>
                      <m:r>
                        <a:rPr lang="en-GB" sz="4000" b="0" i="1" smtClean="0">
                          <a:latin typeface="Cambria Math" panose="02040503050406030204" pitchFamily="18" charset="0"/>
                        </a:rPr>
                        <m:t>𝑥</m:t>
                      </m:r>
                    </m:oMath>
                  </m:oMathPara>
                </a14:m>
                <a:endParaRPr lang="en-GB" sz="4000" dirty="0"/>
              </a:p>
            </p:txBody>
          </p:sp>
        </mc:Choice>
        <mc:Fallback xmlns="">
          <p:sp>
            <p:nvSpPr>
              <p:cNvPr id="6" name="TextBox 5"/>
              <p:cNvSpPr txBox="1">
                <a:spLocks noRot="1" noChangeAspect="1" noMove="1" noResize="1" noEditPoints="1" noAdjustHandles="1" noChangeArrowheads="1" noChangeShapeType="1" noTextEdit="1"/>
              </p:cNvSpPr>
              <p:nvPr/>
            </p:nvSpPr>
            <p:spPr>
              <a:xfrm>
                <a:off x="67283" y="3591781"/>
                <a:ext cx="3528392" cy="707886"/>
              </a:xfrm>
              <a:prstGeom prst="rect">
                <a:avLst/>
              </a:prstGeom>
              <a:blipFill>
                <a:blip r:embed="rId2"/>
                <a:stretch>
                  <a:fillRect/>
                </a:stretch>
              </a:blipFill>
            </p:spPr>
            <p:txBody>
              <a:bodyPr/>
              <a:lstStyle/>
              <a:p>
                <a:r>
                  <a:rPr lang="en-GB">
                    <a:noFill/>
                  </a:rPr>
                  <a:t> </a:t>
                </a:r>
              </a:p>
            </p:txBody>
          </p:sp>
        </mc:Fallback>
      </mc:AlternateContent>
      <p:sp>
        <p:nvSpPr>
          <p:cNvPr id="7" name="Right Arrow 6"/>
          <p:cNvSpPr/>
          <p:nvPr/>
        </p:nvSpPr>
        <p:spPr>
          <a:xfrm>
            <a:off x="3183296" y="3905622"/>
            <a:ext cx="194421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498093" y="3536290"/>
            <a:ext cx="1215182" cy="369332"/>
          </a:xfrm>
          <a:prstGeom prst="rect">
            <a:avLst/>
          </a:prstGeom>
          <a:noFill/>
        </p:spPr>
        <p:txBody>
          <a:bodyPr wrap="square" rtlCol="0">
            <a:spAutoFit/>
          </a:bodyPr>
          <a:lstStyle/>
          <a:p>
            <a:r>
              <a:rPr lang="en-GB" b="1" dirty="0">
                <a:solidFill>
                  <a:schemeClr val="accent1"/>
                </a:solidFill>
              </a:rPr>
              <a:t>Factorise</a:t>
            </a:r>
          </a:p>
        </p:txBody>
      </p:sp>
      <mc:AlternateContent xmlns:mc="http://schemas.openxmlformats.org/markup-compatibility/2006" xmlns:a14="http://schemas.microsoft.com/office/drawing/2010/main">
        <mc:Choice Requires="a14">
          <p:sp>
            <p:nvSpPr>
              <p:cNvPr id="9" name="TextBox 8"/>
              <p:cNvSpPr txBox="1"/>
              <p:nvPr/>
            </p:nvSpPr>
            <p:spPr>
              <a:xfrm>
                <a:off x="5151469" y="3647823"/>
                <a:ext cx="3528392"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000" b="0" i="1" smtClean="0">
                          <a:latin typeface="Cambria Math" panose="02040503050406030204" pitchFamily="18" charset="0"/>
                        </a:rPr>
                        <m:t>4</m:t>
                      </m:r>
                      <m:r>
                        <a:rPr lang="en-GB" sz="4000" b="0" i="1" smtClean="0">
                          <a:latin typeface="Cambria Math" panose="02040503050406030204" pitchFamily="18" charset="0"/>
                        </a:rPr>
                        <m:t>𝑥</m:t>
                      </m:r>
                      <m:r>
                        <a:rPr lang="en-GB" sz="4000" b="0" i="1" smtClean="0">
                          <a:latin typeface="Cambria Math" panose="02040503050406030204" pitchFamily="18" charset="0"/>
                        </a:rPr>
                        <m:t>(                    )</m:t>
                      </m:r>
                    </m:oMath>
                  </m:oMathPara>
                </a14:m>
                <a:endParaRPr lang="en-GB" sz="4000" dirty="0"/>
              </a:p>
            </p:txBody>
          </p:sp>
        </mc:Choice>
        <mc:Fallback xmlns="">
          <p:sp>
            <p:nvSpPr>
              <p:cNvPr id="9" name="TextBox 8"/>
              <p:cNvSpPr txBox="1">
                <a:spLocks noRot="1" noChangeAspect="1" noMove="1" noResize="1" noEditPoints="1" noAdjustHandles="1" noChangeArrowheads="1" noChangeShapeType="1" noTextEdit="1"/>
              </p:cNvSpPr>
              <p:nvPr/>
            </p:nvSpPr>
            <p:spPr>
              <a:xfrm>
                <a:off x="5151469" y="3647823"/>
                <a:ext cx="3528392" cy="707886"/>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844767" y="3654554"/>
                <a:ext cx="1039867"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000" b="0" i="1" smtClean="0">
                          <a:latin typeface="Cambria Math" panose="02040503050406030204" pitchFamily="18" charset="0"/>
                        </a:rPr>
                        <m:t>2</m:t>
                      </m:r>
                      <m:r>
                        <a:rPr lang="en-GB" sz="4000" b="0" i="1" smtClean="0">
                          <a:latin typeface="Cambria Math" panose="02040503050406030204" pitchFamily="18" charset="0"/>
                        </a:rPr>
                        <m:t>𝑥</m:t>
                      </m:r>
                    </m:oMath>
                  </m:oMathPara>
                </a14:m>
                <a:endParaRPr lang="en-GB" sz="4000" dirty="0"/>
              </a:p>
            </p:txBody>
          </p:sp>
        </mc:Choice>
        <mc:Fallback xmlns="">
          <p:sp>
            <p:nvSpPr>
              <p:cNvPr id="10" name="TextBox 9"/>
              <p:cNvSpPr txBox="1">
                <a:spLocks noRot="1" noChangeAspect="1" noMove="1" noResize="1" noEditPoints="1" noAdjustHandles="1" noChangeArrowheads="1" noChangeShapeType="1" noTextEdit="1"/>
              </p:cNvSpPr>
              <p:nvPr/>
            </p:nvSpPr>
            <p:spPr>
              <a:xfrm>
                <a:off x="5844767" y="3654554"/>
                <a:ext cx="1039867" cy="707886"/>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6864235" y="3681554"/>
                <a:ext cx="1039867"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000" b="0" i="1" smtClean="0">
                          <a:latin typeface="Cambria Math" panose="02040503050406030204" pitchFamily="18" charset="0"/>
                        </a:rPr>
                        <m:t>−3</m:t>
                      </m:r>
                    </m:oMath>
                  </m:oMathPara>
                </a14:m>
                <a:endParaRPr lang="en-GB" sz="4000" dirty="0"/>
              </a:p>
            </p:txBody>
          </p:sp>
        </mc:Choice>
        <mc:Fallback xmlns="">
          <p:sp>
            <p:nvSpPr>
              <p:cNvPr id="11" name="TextBox 10"/>
              <p:cNvSpPr txBox="1">
                <a:spLocks noRot="1" noChangeAspect="1" noMove="1" noResize="1" noEditPoints="1" noAdjustHandles="1" noChangeArrowheads="1" noChangeShapeType="1" noTextEdit="1"/>
              </p:cNvSpPr>
              <p:nvPr/>
            </p:nvSpPr>
            <p:spPr>
              <a:xfrm>
                <a:off x="6864235" y="3681554"/>
                <a:ext cx="1039867" cy="707886"/>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059832" y="2659742"/>
                <a:ext cx="3312368"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What do </a:t>
                </a:r>
                <a14:m>
                  <m:oMath xmlns:m="http://schemas.openxmlformats.org/officeDocument/2006/math">
                    <m:r>
                      <a:rPr lang="en-GB" b="0" i="1" smtClean="0">
                        <a:latin typeface="Cambria Math" panose="02040503050406030204" pitchFamily="18" charset="0"/>
                      </a:rPr>
                      <m:t>8</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oMath>
                </a14:m>
                <a:r>
                  <a:rPr lang="en-GB" dirty="0"/>
                  <a:t> and </a:t>
                </a:r>
                <a14:m>
                  <m:oMath xmlns:m="http://schemas.openxmlformats.org/officeDocument/2006/math">
                    <m:r>
                      <a:rPr lang="en-GB" b="0" i="1" smtClean="0">
                        <a:latin typeface="Cambria Math" panose="02040503050406030204" pitchFamily="18" charset="0"/>
                      </a:rPr>
                      <m:t>−12</m:t>
                    </m:r>
                    <m:r>
                      <a:rPr lang="en-GB" b="0" i="1" smtClean="0">
                        <a:latin typeface="Cambria Math" panose="02040503050406030204" pitchFamily="18" charset="0"/>
                      </a:rPr>
                      <m:t>𝑥</m:t>
                    </m:r>
                  </m:oMath>
                </a14:m>
                <a:r>
                  <a:rPr lang="en-GB" dirty="0"/>
                  <a:t> both have in common?</a:t>
                </a:r>
              </a:p>
            </p:txBody>
          </p:sp>
        </mc:Choice>
        <mc:Fallback xmlns="">
          <p:sp>
            <p:nvSpPr>
              <p:cNvPr id="12" name="TextBox 11"/>
              <p:cNvSpPr txBox="1">
                <a:spLocks noRot="1" noChangeAspect="1" noMove="1" noResize="1" noEditPoints="1" noAdjustHandles="1" noChangeArrowheads="1" noChangeShapeType="1" noTextEdit="1"/>
              </p:cNvSpPr>
              <p:nvPr/>
            </p:nvSpPr>
            <p:spPr>
              <a:xfrm>
                <a:off x="3059832" y="2659742"/>
                <a:ext cx="3312368" cy="646331"/>
              </a:xfrm>
              <a:prstGeom prst="rect">
                <a:avLst/>
              </a:prstGeom>
              <a:blipFill>
                <a:blip r:embed="rId6"/>
                <a:stretch>
                  <a:fillRect l="-1280" t="-2727" b="-11818"/>
                </a:stretch>
              </a:blipFill>
            </p:spPr>
            <p:txBody>
              <a:bodyPr/>
              <a:lstStyle/>
              <a:p>
                <a:r>
                  <a:rPr lang="en-GB">
                    <a:noFill/>
                  </a:rPr>
                  <a:t> </a:t>
                </a:r>
              </a:p>
            </p:txBody>
          </p:sp>
        </mc:Fallback>
      </mc:AlternateContent>
      <p:cxnSp>
        <p:nvCxnSpPr>
          <p:cNvPr id="14" name="Straight Arrow Connector 13"/>
          <p:cNvCxnSpPr/>
          <p:nvPr/>
        </p:nvCxnSpPr>
        <p:spPr>
          <a:xfrm flipH="1">
            <a:off x="2615859" y="3306073"/>
            <a:ext cx="567437" cy="23021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9" name="TextBox 18"/>
              <p:cNvSpPr txBox="1"/>
              <p:nvPr/>
            </p:nvSpPr>
            <p:spPr>
              <a:xfrm>
                <a:off x="4070101" y="5313844"/>
                <a:ext cx="2974128"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Again, we ask “</a:t>
                </a:r>
                <a14:m>
                  <m:oMath xmlns:m="http://schemas.openxmlformats.org/officeDocument/2006/math">
                    <m:r>
                      <a:rPr lang="en-GB" b="0" i="0" smtClean="0">
                        <a:latin typeface="Cambria Math" panose="02040503050406030204" pitchFamily="18" charset="0"/>
                      </a:rPr>
                      <m:t>4</m:t>
                    </m:r>
                    <m:r>
                      <a:rPr lang="en-GB" b="0" i="1" smtClean="0">
                        <a:latin typeface="Cambria Math" panose="02040503050406030204" pitchFamily="18" charset="0"/>
                      </a:rPr>
                      <m:t>𝑥</m:t>
                    </m:r>
                  </m:oMath>
                </a14:m>
                <a:r>
                  <a:rPr lang="en-GB" dirty="0"/>
                  <a:t> times what would give us </a:t>
                </a:r>
                <a14:m>
                  <m:oMath xmlns:m="http://schemas.openxmlformats.org/officeDocument/2006/math">
                    <m:r>
                      <a:rPr lang="en-GB" b="0" i="1" smtClean="0">
                        <a:latin typeface="Cambria Math" panose="02040503050406030204" pitchFamily="18" charset="0"/>
                      </a:rPr>
                      <m:t>8</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oMath>
                </a14:m>
                <a:r>
                  <a:rPr lang="en-GB" dirty="0"/>
                  <a:t>?”. </a:t>
                </a:r>
              </a:p>
            </p:txBody>
          </p:sp>
        </mc:Choice>
        <mc:Fallback xmlns="">
          <p:sp>
            <p:nvSpPr>
              <p:cNvPr id="19" name="TextBox 18"/>
              <p:cNvSpPr txBox="1">
                <a:spLocks noRot="1" noChangeAspect="1" noMove="1" noResize="1" noEditPoints="1" noAdjustHandles="1" noChangeArrowheads="1" noChangeShapeType="1" noTextEdit="1"/>
              </p:cNvSpPr>
              <p:nvPr/>
            </p:nvSpPr>
            <p:spPr>
              <a:xfrm>
                <a:off x="4070101" y="5313844"/>
                <a:ext cx="2974128" cy="646331"/>
              </a:xfrm>
              <a:prstGeom prst="rect">
                <a:avLst/>
              </a:prstGeom>
              <a:blipFill>
                <a:blip r:embed="rId7"/>
                <a:stretch>
                  <a:fillRect l="-1423" t="-3636" r="-1423" b="-11818"/>
                </a:stretch>
              </a:blipFill>
            </p:spPr>
            <p:txBody>
              <a:bodyPr/>
              <a:lstStyle/>
              <a:p>
                <a:r>
                  <a:rPr lang="en-GB">
                    <a:noFill/>
                  </a:rPr>
                  <a:t> </a:t>
                </a:r>
              </a:p>
            </p:txBody>
          </p:sp>
        </mc:Fallback>
      </mc:AlternateContent>
      <p:cxnSp>
        <p:nvCxnSpPr>
          <p:cNvPr id="20" name="Straight Arrow Connector 19"/>
          <p:cNvCxnSpPr/>
          <p:nvPr/>
        </p:nvCxnSpPr>
        <p:spPr>
          <a:xfrm flipV="1">
            <a:off x="5167257" y="4293220"/>
            <a:ext cx="999367" cy="10206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4" name="TextBox 23"/>
              <p:cNvSpPr txBox="1"/>
              <p:nvPr/>
            </p:nvSpPr>
            <p:spPr>
              <a:xfrm>
                <a:off x="395536" y="5175344"/>
                <a:ext cx="3312368" cy="147732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A common error is to fail to “fully factorise”, e.g. to only factorise out the </a:t>
                </a:r>
                <a14:m>
                  <m:oMath xmlns:m="http://schemas.openxmlformats.org/officeDocument/2006/math">
                    <m:r>
                      <a:rPr lang="en-GB" b="0" i="1" smtClean="0">
                        <a:latin typeface="Cambria Math" panose="02040503050406030204" pitchFamily="18" charset="0"/>
                      </a:rPr>
                      <m:t>4</m:t>
                    </m:r>
                  </m:oMath>
                </a14:m>
                <a:r>
                  <a:rPr lang="en-GB" dirty="0"/>
                  <a:t> or the </a:t>
                </a:r>
                <a14:m>
                  <m:oMath xmlns:m="http://schemas.openxmlformats.org/officeDocument/2006/math">
                    <m:r>
                      <a:rPr lang="en-GB" b="0" i="1" smtClean="0">
                        <a:latin typeface="Cambria Math" panose="02040503050406030204" pitchFamily="18" charset="0"/>
                      </a:rPr>
                      <m:t>𝑥</m:t>
                    </m:r>
                  </m:oMath>
                </a14:m>
                <a:r>
                  <a:rPr lang="en-GB" dirty="0"/>
                  <a:t>, but not </a:t>
                </a:r>
                <a14:m>
                  <m:oMath xmlns:m="http://schemas.openxmlformats.org/officeDocument/2006/math">
                    <m:r>
                      <a:rPr lang="en-GB" b="0" i="1" smtClean="0">
                        <a:latin typeface="Cambria Math" panose="02040503050406030204" pitchFamily="18" charset="0"/>
                      </a:rPr>
                      <m:t>4</m:t>
                    </m:r>
                    <m:r>
                      <a:rPr lang="en-GB" b="0" i="1" smtClean="0">
                        <a:latin typeface="Cambria Math" panose="02040503050406030204" pitchFamily="18" charset="0"/>
                      </a:rPr>
                      <m:t>𝑥</m:t>
                    </m:r>
                  </m:oMath>
                </a14:m>
                <a:r>
                  <a:rPr lang="en-GB" dirty="0"/>
                  <a:t>. Always factorise out </a:t>
                </a:r>
                <a:r>
                  <a:rPr lang="en-GB" b="1" dirty="0"/>
                  <a:t>as much as possible</a:t>
                </a:r>
                <a:r>
                  <a:rPr lang="en-GB" dirty="0"/>
                  <a:t>.</a:t>
                </a:r>
              </a:p>
            </p:txBody>
          </p:sp>
        </mc:Choice>
        <mc:Fallback xmlns="">
          <p:sp>
            <p:nvSpPr>
              <p:cNvPr id="24" name="TextBox 23"/>
              <p:cNvSpPr txBox="1">
                <a:spLocks noRot="1" noChangeAspect="1" noMove="1" noResize="1" noEditPoints="1" noAdjustHandles="1" noChangeArrowheads="1" noChangeShapeType="1" noTextEdit="1"/>
              </p:cNvSpPr>
              <p:nvPr/>
            </p:nvSpPr>
            <p:spPr>
              <a:xfrm>
                <a:off x="395536" y="5175344"/>
                <a:ext cx="3312368" cy="1477328"/>
              </a:xfrm>
              <a:prstGeom prst="rect">
                <a:avLst/>
              </a:prstGeom>
              <a:blipFill>
                <a:blip r:embed="rId8"/>
                <a:stretch>
                  <a:fillRect l="-1280" t="-1626" r="-1645" b="-4878"/>
                </a:stretch>
              </a:blipFill>
            </p:spPr>
            <p:txBody>
              <a:bodyPr/>
              <a:lstStyle/>
              <a:p>
                <a:r>
                  <a:rPr lang="en-GB">
                    <a:noFill/>
                  </a:rPr>
                  <a:t> </a:t>
                </a:r>
              </a:p>
            </p:txBody>
          </p:sp>
        </mc:Fallback>
      </mc:AlternateContent>
    </p:spTree>
    <p:extLst>
      <p:ext uri="{BB962C8B-B14F-4D97-AF65-F5344CB8AC3E}">
        <p14:creationId xmlns:p14="http://schemas.microsoft.com/office/powerpoint/2010/main" val="181368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animBg="1"/>
      <p:bldP spid="19"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264096"/>
            <a:ext cx="9144000" cy="5445224"/>
          </a:xfrm>
          <a:prstGeom prst="rect">
            <a:avLst/>
          </a:prstGeom>
          <a:gradFill>
            <a:gsLst>
              <a:gs pos="0">
                <a:srgbClr val="03D4A8"/>
              </a:gs>
              <a:gs pos="25000">
                <a:srgbClr val="21D6E0"/>
              </a:gs>
              <a:gs pos="75000">
                <a:srgbClr val="0087E6"/>
              </a:gs>
              <a:gs pos="100000">
                <a:srgbClr val="005CBF"/>
              </a:gs>
            </a:gsLst>
            <a:lin ang="162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 name="Cube 3"/>
              <p:cNvSpPr/>
              <p:nvPr/>
            </p:nvSpPr>
            <p:spPr>
              <a:xfrm>
                <a:off x="551012" y="3789040"/>
                <a:ext cx="1716732" cy="144016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400" b="1" i="1" smtClean="0">
                          <a:latin typeface="Cambria Math" panose="02040503050406030204" pitchFamily="18" charset="0"/>
                        </a:rPr>
                        <m:t>𝟑</m:t>
                      </m:r>
                      <m:r>
                        <a:rPr lang="en-GB" sz="2400" b="1" i="1" smtClean="0">
                          <a:latin typeface="Cambria Math" panose="02040503050406030204" pitchFamily="18" charset="0"/>
                        </a:rPr>
                        <m:t>𝒙</m:t>
                      </m:r>
                      <m:r>
                        <a:rPr lang="en-GB" sz="2400" b="1" i="1" smtClean="0">
                          <a:latin typeface="Cambria Math" panose="02040503050406030204" pitchFamily="18" charset="0"/>
                        </a:rPr>
                        <m:t>+</m:t>
                      </m:r>
                      <m:sSup>
                        <m:sSupPr>
                          <m:ctrlPr>
                            <a:rPr lang="en-GB" sz="2400" b="1" i="1" smtClean="0">
                              <a:latin typeface="Cambria Math" panose="02040503050406030204" pitchFamily="18" charset="0"/>
                            </a:rPr>
                          </m:ctrlPr>
                        </m:sSupPr>
                        <m:e>
                          <m:r>
                            <a:rPr lang="en-GB" sz="2400" b="1" i="1" smtClean="0">
                              <a:latin typeface="Cambria Math" panose="02040503050406030204" pitchFamily="18" charset="0"/>
                            </a:rPr>
                            <m:t>𝒙</m:t>
                          </m:r>
                        </m:e>
                        <m:sup>
                          <m:r>
                            <a:rPr lang="en-GB" sz="2400" b="1" i="1" smtClean="0">
                              <a:latin typeface="Cambria Math" panose="02040503050406030204" pitchFamily="18" charset="0"/>
                            </a:rPr>
                            <m:t>𝟐</m:t>
                          </m:r>
                        </m:sup>
                      </m:sSup>
                    </m:oMath>
                  </m:oMathPara>
                </a14:m>
                <a:endParaRPr lang="en-GB" sz="2400" b="1" dirty="0"/>
              </a:p>
            </p:txBody>
          </p:sp>
        </mc:Choice>
        <mc:Fallback xmlns="">
          <p:sp>
            <p:nvSpPr>
              <p:cNvPr id="4" name="Cube 3"/>
              <p:cNvSpPr>
                <a:spLocks noRot="1" noChangeAspect="1" noMove="1" noResize="1" noEditPoints="1" noAdjustHandles="1" noChangeArrowheads="1" noChangeShapeType="1" noTextEdit="1"/>
              </p:cNvSpPr>
              <p:nvPr/>
            </p:nvSpPr>
            <p:spPr>
              <a:xfrm>
                <a:off x="551012" y="3789040"/>
                <a:ext cx="1716732" cy="1440160"/>
              </a:xfrm>
              <a:prstGeom prst="cube">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Cube 4"/>
              <p:cNvSpPr/>
              <p:nvPr/>
            </p:nvSpPr>
            <p:spPr>
              <a:xfrm>
                <a:off x="1913434" y="3789040"/>
                <a:ext cx="1716732" cy="1440160"/>
              </a:xfrm>
              <a:prstGeom prst="cub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000" b="1" i="1" smtClean="0">
                          <a:latin typeface="Cambria Math" panose="02040503050406030204" pitchFamily="18" charset="0"/>
                        </a:rPr>
                        <m:t>𝟑</m:t>
                      </m:r>
                      <m:sSup>
                        <m:sSupPr>
                          <m:ctrlPr>
                            <a:rPr lang="en-GB" sz="2000" b="1" i="1" smtClean="0">
                              <a:latin typeface="Cambria Math" panose="02040503050406030204" pitchFamily="18" charset="0"/>
                            </a:rPr>
                          </m:ctrlPr>
                        </m:sSupPr>
                        <m:e>
                          <m:r>
                            <a:rPr lang="en-GB" sz="2000" b="1" i="1" smtClean="0">
                              <a:latin typeface="Cambria Math" panose="02040503050406030204" pitchFamily="18" charset="0"/>
                            </a:rPr>
                            <m:t>𝒙</m:t>
                          </m:r>
                        </m:e>
                        <m:sup>
                          <m:r>
                            <a:rPr lang="en-GB" sz="2000" b="1" i="1" smtClean="0">
                              <a:latin typeface="Cambria Math" panose="02040503050406030204" pitchFamily="18" charset="0"/>
                            </a:rPr>
                            <m:t>𝟐</m:t>
                          </m:r>
                        </m:sup>
                      </m:sSup>
                      <m:r>
                        <a:rPr lang="en-GB" sz="2000" b="1" i="1" smtClean="0">
                          <a:latin typeface="Cambria Math" panose="02040503050406030204" pitchFamily="18" charset="0"/>
                        </a:rPr>
                        <m:t>+</m:t>
                      </m:r>
                      <m:r>
                        <a:rPr lang="en-GB" sz="2000" b="1" i="1" smtClean="0">
                          <a:latin typeface="Cambria Math" panose="02040503050406030204" pitchFamily="18" charset="0"/>
                        </a:rPr>
                        <m:t>𝟔</m:t>
                      </m:r>
                      <m:r>
                        <a:rPr lang="en-GB" sz="2000" b="1" i="1" smtClean="0">
                          <a:latin typeface="Cambria Math" panose="02040503050406030204" pitchFamily="18" charset="0"/>
                        </a:rPr>
                        <m:t>𝒙</m:t>
                      </m:r>
                    </m:oMath>
                  </m:oMathPara>
                </a14:m>
                <a:endParaRPr lang="en-GB" sz="2000" b="1" dirty="0"/>
              </a:p>
            </p:txBody>
          </p:sp>
        </mc:Choice>
        <mc:Fallback xmlns="">
          <p:sp>
            <p:nvSpPr>
              <p:cNvPr id="5" name="Cube 4"/>
              <p:cNvSpPr>
                <a:spLocks noRot="1" noChangeAspect="1" noMove="1" noResize="1" noEditPoints="1" noAdjustHandles="1" noChangeArrowheads="1" noChangeShapeType="1" noTextEdit="1"/>
              </p:cNvSpPr>
              <p:nvPr/>
            </p:nvSpPr>
            <p:spPr>
              <a:xfrm>
                <a:off x="1913434" y="3789040"/>
                <a:ext cx="1716732" cy="1440160"/>
              </a:xfrm>
              <a:prstGeom prst="cube">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Cube 5"/>
              <p:cNvSpPr/>
              <p:nvPr/>
            </p:nvSpPr>
            <p:spPr>
              <a:xfrm>
                <a:off x="3275856" y="3789040"/>
                <a:ext cx="1716732" cy="1440160"/>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GB" sz="2000" b="1" i="1" smtClean="0">
                              <a:latin typeface="Cambria Math" panose="02040503050406030204" pitchFamily="18" charset="0"/>
                            </a:rPr>
                          </m:ctrlPr>
                        </m:sSupPr>
                        <m:e>
                          <m:r>
                            <a:rPr lang="en-GB" sz="2000" b="1" i="1" smtClean="0">
                              <a:latin typeface="Cambria Math" panose="02040503050406030204" pitchFamily="18" charset="0"/>
                            </a:rPr>
                            <m:t>𝒙</m:t>
                          </m:r>
                        </m:e>
                        <m:sup>
                          <m:r>
                            <a:rPr lang="en-GB" sz="2000" b="1" i="1" smtClean="0">
                              <a:latin typeface="Cambria Math" panose="02040503050406030204" pitchFamily="18" charset="0"/>
                            </a:rPr>
                            <m:t>𝟐</m:t>
                          </m:r>
                        </m:sup>
                      </m:sSup>
                      <m:r>
                        <a:rPr lang="en-GB" sz="2000" b="1" i="1" smtClean="0">
                          <a:latin typeface="Cambria Math" panose="02040503050406030204" pitchFamily="18" charset="0"/>
                        </a:rPr>
                        <m:t>𝒚</m:t>
                      </m:r>
                      <m:r>
                        <a:rPr lang="en-GB" sz="2000" b="1" i="1" smtClean="0">
                          <a:latin typeface="Cambria Math" panose="02040503050406030204" pitchFamily="18" charset="0"/>
                        </a:rPr>
                        <m:t>−</m:t>
                      </m:r>
                      <m:r>
                        <a:rPr lang="en-GB" sz="2000" b="1" i="1" smtClean="0">
                          <a:latin typeface="Cambria Math" panose="02040503050406030204" pitchFamily="18" charset="0"/>
                        </a:rPr>
                        <m:t>𝒙</m:t>
                      </m:r>
                      <m:sSup>
                        <m:sSupPr>
                          <m:ctrlPr>
                            <a:rPr lang="en-GB" sz="2000" b="1" i="1" smtClean="0">
                              <a:latin typeface="Cambria Math" panose="02040503050406030204" pitchFamily="18" charset="0"/>
                            </a:rPr>
                          </m:ctrlPr>
                        </m:sSupPr>
                        <m:e>
                          <m:r>
                            <a:rPr lang="en-GB" sz="2000" b="1" i="1" smtClean="0">
                              <a:latin typeface="Cambria Math" panose="02040503050406030204" pitchFamily="18" charset="0"/>
                            </a:rPr>
                            <m:t>𝒚</m:t>
                          </m:r>
                        </m:e>
                        <m:sup>
                          <m:r>
                            <a:rPr lang="en-GB" sz="2000" b="1" i="1" smtClean="0">
                              <a:latin typeface="Cambria Math" panose="02040503050406030204" pitchFamily="18" charset="0"/>
                            </a:rPr>
                            <m:t>𝟐</m:t>
                          </m:r>
                        </m:sup>
                      </m:sSup>
                    </m:oMath>
                  </m:oMathPara>
                </a14:m>
                <a:endParaRPr lang="en-GB" sz="2000" b="1" dirty="0"/>
              </a:p>
            </p:txBody>
          </p:sp>
        </mc:Choice>
        <mc:Fallback xmlns="">
          <p:sp>
            <p:nvSpPr>
              <p:cNvPr id="6" name="Cube 5"/>
              <p:cNvSpPr>
                <a:spLocks noRot="1" noChangeAspect="1" noMove="1" noResize="1" noEditPoints="1" noAdjustHandles="1" noChangeArrowheads="1" noChangeShapeType="1" noTextEdit="1"/>
              </p:cNvSpPr>
              <p:nvPr/>
            </p:nvSpPr>
            <p:spPr>
              <a:xfrm>
                <a:off x="3275856" y="3789040"/>
                <a:ext cx="1716732" cy="1440160"/>
              </a:xfrm>
              <a:prstGeom prst="cube">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Cube 6"/>
              <p:cNvSpPr/>
              <p:nvPr/>
            </p:nvSpPr>
            <p:spPr>
              <a:xfrm>
                <a:off x="4614788" y="3789040"/>
                <a:ext cx="2621508" cy="1440160"/>
              </a:xfrm>
              <a:prstGeom prst="cub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000" b="1" i="1" smtClean="0">
                          <a:solidFill>
                            <a:schemeClr val="bg1"/>
                          </a:solidFill>
                          <a:latin typeface="Cambria Math" panose="02040503050406030204" pitchFamily="18" charset="0"/>
                        </a:rPr>
                        <m:t>𝟏𝟎</m:t>
                      </m:r>
                      <m:r>
                        <a:rPr lang="en-GB" sz="2000" b="1" i="1" smtClean="0">
                          <a:solidFill>
                            <a:schemeClr val="bg1"/>
                          </a:solidFill>
                          <a:latin typeface="Cambria Math" panose="02040503050406030204" pitchFamily="18" charset="0"/>
                        </a:rPr>
                        <m:t>𝒙𝒚𝒛</m:t>
                      </m:r>
                      <m:r>
                        <a:rPr lang="en-GB" sz="2000" b="1" i="1" smtClean="0">
                          <a:solidFill>
                            <a:schemeClr val="bg1"/>
                          </a:solidFill>
                          <a:latin typeface="Cambria Math" panose="02040503050406030204" pitchFamily="18" charset="0"/>
                        </a:rPr>
                        <m:t>−</m:t>
                      </m:r>
                      <m:r>
                        <a:rPr lang="en-GB" sz="2000" b="1" i="1" smtClean="0">
                          <a:solidFill>
                            <a:schemeClr val="bg1"/>
                          </a:solidFill>
                          <a:latin typeface="Cambria Math" panose="02040503050406030204" pitchFamily="18" charset="0"/>
                        </a:rPr>
                        <m:t>𝟏𝟓</m:t>
                      </m:r>
                      <m:sSup>
                        <m:sSupPr>
                          <m:ctrlPr>
                            <a:rPr lang="en-GB" sz="2000" b="1" i="1" smtClean="0">
                              <a:solidFill>
                                <a:schemeClr val="bg1"/>
                              </a:solidFill>
                              <a:latin typeface="Cambria Math" panose="02040503050406030204" pitchFamily="18" charset="0"/>
                            </a:rPr>
                          </m:ctrlPr>
                        </m:sSupPr>
                        <m:e>
                          <m:r>
                            <a:rPr lang="en-GB" sz="2000" b="1" i="1" smtClean="0">
                              <a:solidFill>
                                <a:schemeClr val="bg1"/>
                              </a:solidFill>
                              <a:latin typeface="Cambria Math" panose="02040503050406030204" pitchFamily="18" charset="0"/>
                            </a:rPr>
                            <m:t>𝒙</m:t>
                          </m:r>
                        </m:e>
                        <m:sup>
                          <m:r>
                            <a:rPr lang="en-GB" sz="2000" b="1" i="1" smtClean="0">
                              <a:solidFill>
                                <a:schemeClr val="bg1"/>
                              </a:solidFill>
                              <a:latin typeface="Cambria Math" panose="02040503050406030204" pitchFamily="18" charset="0"/>
                            </a:rPr>
                            <m:t>𝟐</m:t>
                          </m:r>
                        </m:sup>
                      </m:sSup>
                      <m:r>
                        <a:rPr lang="en-GB" sz="2000" b="1" i="1" smtClean="0">
                          <a:solidFill>
                            <a:schemeClr val="bg1"/>
                          </a:solidFill>
                          <a:latin typeface="Cambria Math" panose="02040503050406030204" pitchFamily="18" charset="0"/>
                        </a:rPr>
                        <m:t>𝒚</m:t>
                      </m:r>
                    </m:oMath>
                  </m:oMathPara>
                </a14:m>
                <a:endParaRPr lang="en-GB" sz="2000" b="1" baseline="30000" dirty="0">
                  <a:solidFill>
                    <a:schemeClr val="bg1"/>
                  </a:solidFill>
                </a:endParaRPr>
              </a:p>
            </p:txBody>
          </p:sp>
        </mc:Choice>
        <mc:Fallback xmlns="">
          <p:sp>
            <p:nvSpPr>
              <p:cNvPr id="7" name="Cube 6"/>
              <p:cNvSpPr>
                <a:spLocks noRot="1" noChangeAspect="1" noMove="1" noResize="1" noEditPoints="1" noAdjustHandles="1" noChangeArrowheads="1" noChangeShapeType="1" noTextEdit="1"/>
              </p:cNvSpPr>
              <p:nvPr/>
            </p:nvSpPr>
            <p:spPr>
              <a:xfrm>
                <a:off x="4614788" y="3789040"/>
                <a:ext cx="2621508" cy="1440160"/>
              </a:xfrm>
              <a:prstGeom prst="cube">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Cube 7"/>
              <p:cNvSpPr/>
              <p:nvPr/>
            </p:nvSpPr>
            <p:spPr>
              <a:xfrm>
                <a:off x="6876256" y="3789040"/>
                <a:ext cx="2016224" cy="1440160"/>
              </a:xfrm>
              <a:prstGeom prst="cub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𝒙𝒚𝒛</m:t>
                      </m:r>
                      <m:r>
                        <a:rPr lang="en-GB" b="1" i="1" smtClean="0">
                          <a:latin typeface="Cambria Math" panose="02040503050406030204" pitchFamily="18" charset="0"/>
                        </a:rPr>
                        <m:t>−</m:t>
                      </m:r>
                      <m:r>
                        <a:rPr lang="en-GB" b="1" i="1" smtClean="0">
                          <a:latin typeface="Cambria Math" panose="02040503050406030204" pitchFamily="18" charset="0"/>
                        </a:rPr>
                        <m:t>𝟐</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𝒙</m:t>
                          </m:r>
                        </m:e>
                        <m:sup>
                          <m:r>
                            <a:rPr lang="en-GB" b="1" i="1" smtClean="0">
                              <a:latin typeface="Cambria Math" panose="02040503050406030204" pitchFamily="18" charset="0"/>
                            </a:rPr>
                            <m:t>𝟐</m:t>
                          </m:r>
                        </m:sup>
                      </m:sSup>
                      <m:r>
                        <a:rPr lang="en-GB" b="1" i="1" smtClean="0">
                          <a:latin typeface="Cambria Math" panose="02040503050406030204" pitchFamily="18" charset="0"/>
                        </a:rPr>
                        <m:t>𝒚</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𝒛</m:t>
                          </m:r>
                        </m:e>
                        <m:sup>
                          <m:r>
                            <a:rPr lang="en-GB" b="1" i="1" smtClean="0">
                              <a:latin typeface="Cambria Math" panose="02040503050406030204" pitchFamily="18" charset="0"/>
                            </a:rPr>
                            <m:t>𝟐</m:t>
                          </m:r>
                        </m:sup>
                      </m:sSup>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𝒙</m:t>
                          </m:r>
                        </m:e>
                        <m:sup>
                          <m:r>
                            <a:rPr lang="en-GB" b="1" i="1" smtClean="0">
                              <a:latin typeface="Cambria Math" panose="02040503050406030204" pitchFamily="18" charset="0"/>
                            </a:rPr>
                            <m:t>𝟐</m:t>
                          </m:r>
                        </m:sup>
                      </m:sSup>
                      <m:sSup>
                        <m:sSupPr>
                          <m:ctrlPr>
                            <a:rPr lang="en-GB" b="1" i="1" smtClean="0">
                              <a:latin typeface="Cambria Math" panose="02040503050406030204" pitchFamily="18" charset="0"/>
                            </a:rPr>
                          </m:ctrlPr>
                        </m:sSupPr>
                        <m:e>
                          <m:r>
                            <a:rPr lang="en-GB" b="1" i="1" smtClean="0">
                              <a:latin typeface="Cambria Math" panose="02040503050406030204" pitchFamily="18" charset="0"/>
                            </a:rPr>
                            <m:t>𝒚</m:t>
                          </m:r>
                        </m:e>
                        <m:sup>
                          <m:r>
                            <a:rPr lang="en-GB" b="1" i="1" smtClean="0">
                              <a:latin typeface="Cambria Math" panose="02040503050406030204" pitchFamily="18" charset="0"/>
                            </a:rPr>
                            <m:t>𝟐</m:t>
                          </m:r>
                        </m:sup>
                      </m:sSup>
                    </m:oMath>
                  </m:oMathPara>
                </a14:m>
                <a:endParaRPr lang="en-GB" b="1" baseline="30000" dirty="0"/>
              </a:p>
            </p:txBody>
          </p:sp>
        </mc:Choice>
        <mc:Fallback xmlns="">
          <p:sp>
            <p:nvSpPr>
              <p:cNvPr id="8" name="Cube 7"/>
              <p:cNvSpPr>
                <a:spLocks noRot="1" noChangeAspect="1" noMove="1" noResize="1" noEditPoints="1" noAdjustHandles="1" noChangeArrowheads="1" noChangeShapeType="1" noTextEdit="1"/>
              </p:cNvSpPr>
              <p:nvPr/>
            </p:nvSpPr>
            <p:spPr>
              <a:xfrm>
                <a:off x="6876256" y="3789040"/>
                <a:ext cx="2016224" cy="1440160"/>
              </a:xfrm>
              <a:prstGeom prst="cube">
                <a:avLst/>
              </a:prstGeom>
              <a:blipFill>
                <a:blip r:embed="rId6"/>
                <a:stretch>
                  <a:fillRect/>
                </a:stretch>
              </a:blipFill>
            </p:spPr>
            <p:txBody>
              <a:bodyPr/>
              <a:lstStyle/>
              <a:p>
                <a:r>
                  <a:rPr lang="en-GB">
                    <a:noFill/>
                  </a:rPr>
                  <a:t> </a:t>
                </a:r>
              </a:p>
            </p:txBody>
          </p:sp>
        </mc:Fallback>
      </mc:AlternateContent>
      <p:sp>
        <p:nvSpPr>
          <p:cNvPr id="10" name="Freeform 9"/>
          <p:cNvSpPr/>
          <p:nvPr/>
        </p:nvSpPr>
        <p:spPr>
          <a:xfrm>
            <a:off x="1402358" y="5013176"/>
            <a:ext cx="7772400" cy="1844824"/>
          </a:xfrm>
          <a:custGeom>
            <a:avLst/>
            <a:gdLst>
              <a:gd name="connsiteX0" fmla="*/ 203200 w 7772400"/>
              <a:gd name="connsiteY0" fmla="*/ 101600 h 1778000"/>
              <a:gd name="connsiteX1" fmla="*/ 647700 w 7772400"/>
              <a:gd name="connsiteY1" fmla="*/ 12700 h 1778000"/>
              <a:gd name="connsiteX2" fmla="*/ 927100 w 7772400"/>
              <a:gd name="connsiteY2" fmla="*/ 50800 h 1778000"/>
              <a:gd name="connsiteX3" fmla="*/ 1066800 w 7772400"/>
              <a:gd name="connsiteY3" fmla="*/ 50800 h 1778000"/>
              <a:gd name="connsiteX4" fmla="*/ 1498600 w 7772400"/>
              <a:gd name="connsiteY4" fmla="*/ 0 h 1778000"/>
              <a:gd name="connsiteX5" fmla="*/ 1752600 w 7772400"/>
              <a:gd name="connsiteY5" fmla="*/ 0 h 1778000"/>
              <a:gd name="connsiteX6" fmla="*/ 1955800 w 7772400"/>
              <a:gd name="connsiteY6" fmla="*/ 76200 h 1778000"/>
              <a:gd name="connsiteX7" fmla="*/ 2235200 w 7772400"/>
              <a:gd name="connsiteY7" fmla="*/ 101600 h 1778000"/>
              <a:gd name="connsiteX8" fmla="*/ 2476500 w 7772400"/>
              <a:gd name="connsiteY8" fmla="*/ 12700 h 1778000"/>
              <a:gd name="connsiteX9" fmla="*/ 2946400 w 7772400"/>
              <a:gd name="connsiteY9" fmla="*/ 12700 h 1778000"/>
              <a:gd name="connsiteX10" fmla="*/ 3302000 w 7772400"/>
              <a:gd name="connsiteY10" fmla="*/ 50800 h 1778000"/>
              <a:gd name="connsiteX11" fmla="*/ 3683000 w 7772400"/>
              <a:gd name="connsiteY11" fmla="*/ 139700 h 1778000"/>
              <a:gd name="connsiteX12" fmla="*/ 4089400 w 7772400"/>
              <a:gd name="connsiteY12" fmla="*/ 165100 h 1778000"/>
              <a:gd name="connsiteX13" fmla="*/ 4584700 w 7772400"/>
              <a:gd name="connsiteY13" fmla="*/ 190500 h 1778000"/>
              <a:gd name="connsiteX14" fmla="*/ 4914900 w 7772400"/>
              <a:gd name="connsiteY14" fmla="*/ 76200 h 1778000"/>
              <a:gd name="connsiteX15" fmla="*/ 5207000 w 7772400"/>
              <a:gd name="connsiteY15" fmla="*/ 76200 h 1778000"/>
              <a:gd name="connsiteX16" fmla="*/ 5499100 w 7772400"/>
              <a:gd name="connsiteY16" fmla="*/ 139700 h 1778000"/>
              <a:gd name="connsiteX17" fmla="*/ 5765800 w 7772400"/>
              <a:gd name="connsiteY17" fmla="*/ 165100 h 1778000"/>
              <a:gd name="connsiteX18" fmla="*/ 6057900 w 7772400"/>
              <a:gd name="connsiteY18" fmla="*/ 63500 h 1778000"/>
              <a:gd name="connsiteX19" fmla="*/ 6616700 w 7772400"/>
              <a:gd name="connsiteY19" fmla="*/ 63500 h 1778000"/>
              <a:gd name="connsiteX20" fmla="*/ 6781800 w 7772400"/>
              <a:gd name="connsiteY20" fmla="*/ 114300 h 1778000"/>
              <a:gd name="connsiteX21" fmla="*/ 7239000 w 7772400"/>
              <a:gd name="connsiteY21" fmla="*/ 114300 h 1778000"/>
              <a:gd name="connsiteX22" fmla="*/ 7543800 w 7772400"/>
              <a:gd name="connsiteY22" fmla="*/ 25400 h 1778000"/>
              <a:gd name="connsiteX23" fmla="*/ 7772400 w 7772400"/>
              <a:gd name="connsiteY23" fmla="*/ 25400 h 1778000"/>
              <a:gd name="connsiteX24" fmla="*/ 7734300 w 7772400"/>
              <a:gd name="connsiteY24" fmla="*/ 1765300 h 1778000"/>
              <a:gd name="connsiteX25" fmla="*/ 0 w 7772400"/>
              <a:gd name="connsiteY25" fmla="*/ 1778000 h 1778000"/>
              <a:gd name="connsiteX26" fmla="*/ 203200 w 7772400"/>
              <a:gd name="connsiteY26" fmla="*/ 101600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772400" h="1778000">
                <a:moveTo>
                  <a:pt x="203200" y="101600"/>
                </a:moveTo>
                <a:lnTo>
                  <a:pt x="647700" y="12700"/>
                </a:lnTo>
                <a:lnTo>
                  <a:pt x="927100" y="50800"/>
                </a:lnTo>
                <a:lnTo>
                  <a:pt x="1066800" y="50800"/>
                </a:lnTo>
                <a:lnTo>
                  <a:pt x="1498600" y="0"/>
                </a:lnTo>
                <a:lnTo>
                  <a:pt x="1752600" y="0"/>
                </a:lnTo>
                <a:lnTo>
                  <a:pt x="1955800" y="76200"/>
                </a:lnTo>
                <a:lnTo>
                  <a:pt x="2235200" y="101600"/>
                </a:lnTo>
                <a:lnTo>
                  <a:pt x="2476500" y="12700"/>
                </a:lnTo>
                <a:lnTo>
                  <a:pt x="2946400" y="12700"/>
                </a:lnTo>
                <a:lnTo>
                  <a:pt x="3302000" y="50800"/>
                </a:lnTo>
                <a:lnTo>
                  <a:pt x="3683000" y="139700"/>
                </a:lnTo>
                <a:lnTo>
                  <a:pt x="4089400" y="165100"/>
                </a:lnTo>
                <a:lnTo>
                  <a:pt x="4584700" y="190500"/>
                </a:lnTo>
                <a:lnTo>
                  <a:pt x="4914900" y="76200"/>
                </a:lnTo>
                <a:lnTo>
                  <a:pt x="5207000" y="76200"/>
                </a:lnTo>
                <a:lnTo>
                  <a:pt x="5499100" y="139700"/>
                </a:lnTo>
                <a:lnTo>
                  <a:pt x="5765800" y="165100"/>
                </a:lnTo>
                <a:lnTo>
                  <a:pt x="6057900" y="63500"/>
                </a:lnTo>
                <a:lnTo>
                  <a:pt x="6616700" y="63500"/>
                </a:lnTo>
                <a:lnTo>
                  <a:pt x="6781800" y="114300"/>
                </a:lnTo>
                <a:lnTo>
                  <a:pt x="7239000" y="114300"/>
                </a:lnTo>
                <a:lnTo>
                  <a:pt x="7543800" y="25400"/>
                </a:lnTo>
                <a:lnTo>
                  <a:pt x="7772400" y="25400"/>
                </a:lnTo>
                <a:lnTo>
                  <a:pt x="7734300" y="1765300"/>
                </a:lnTo>
                <a:lnTo>
                  <a:pt x="0" y="1778000"/>
                </a:lnTo>
                <a:lnTo>
                  <a:pt x="203200" y="1016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8"/>
          <p:cNvSpPr/>
          <p:nvPr/>
        </p:nvSpPr>
        <p:spPr>
          <a:xfrm>
            <a:off x="-12700" y="4584700"/>
            <a:ext cx="8153400" cy="2298700"/>
          </a:xfrm>
          <a:custGeom>
            <a:avLst/>
            <a:gdLst>
              <a:gd name="connsiteX0" fmla="*/ 12700 w 8153400"/>
              <a:gd name="connsiteY0" fmla="*/ 0 h 2298700"/>
              <a:gd name="connsiteX1" fmla="*/ 419100 w 8153400"/>
              <a:gd name="connsiteY1" fmla="*/ 228600 h 2298700"/>
              <a:gd name="connsiteX2" fmla="*/ 685800 w 8153400"/>
              <a:gd name="connsiteY2" fmla="*/ 444500 h 2298700"/>
              <a:gd name="connsiteX3" fmla="*/ 1028700 w 8153400"/>
              <a:gd name="connsiteY3" fmla="*/ 495300 h 2298700"/>
              <a:gd name="connsiteX4" fmla="*/ 1397000 w 8153400"/>
              <a:gd name="connsiteY4" fmla="*/ 444500 h 2298700"/>
              <a:gd name="connsiteX5" fmla="*/ 1828800 w 8153400"/>
              <a:gd name="connsiteY5" fmla="*/ 431800 h 2298700"/>
              <a:gd name="connsiteX6" fmla="*/ 2184400 w 8153400"/>
              <a:gd name="connsiteY6" fmla="*/ 520700 h 2298700"/>
              <a:gd name="connsiteX7" fmla="*/ 2603500 w 8153400"/>
              <a:gd name="connsiteY7" fmla="*/ 800100 h 2298700"/>
              <a:gd name="connsiteX8" fmla="*/ 3060700 w 8153400"/>
              <a:gd name="connsiteY8" fmla="*/ 965200 h 2298700"/>
              <a:gd name="connsiteX9" fmla="*/ 3632200 w 8153400"/>
              <a:gd name="connsiteY9" fmla="*/ 1168400 h 2298700"/>
              <a:gd name="connsiteX10" fmla="*/ 4673600 w 8153400"/>
              <a:gd name="connsiteY10" fmla="*/ 1612900 h 2298700"/>
              <a:gd name="connsiteX11" fmla="*/ 6045200 w 8153400"/>
              <a:gd name="connsiteY11" fmla="*/ 1892300 h 2298700"/>
              <a:gd name="connsiteX12" fmla="*/ 7048500 w 8153400"/>
              <a:gd name="connsiteY12" fmla="*/ 2032000 h 2298700"/>
              <a:gd name="connsiteX13" fmla="*/ 8153400 w 8153400"/>
              <a:gd name="connsiteY13" fmla="*/ 2298700 h 2298700"/>
              <a:gd name="connsiteX14" fmla="*/ 0 w 8153400"/>
              <a:gd name="connsiteY14" fmla="*/ 2273300 h 2298700"/>
              <a:gd name="connsiteX15" fmla="*/ 12700 w 8153400"/>
              <a:gd name="connsiteY15" fmla="*/ 0 h 229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53400" h="2298700">
                <a:moveTo>
                  <a:pt x="12700" y="0"/>
                </a:moveTo>
                <a:lnTo>
                  <a:pt x="419100" y="228600"/>
                </a:lnTo>
                <a:lnTo>
                  <a:pt x="685800" y="444500"/>
                </a:lnTo>
                <a:lnTo>
                  <a:pt x="1028700" y="495300"/>
                </a:lnTo>
                <a:lnTo>
                  <a:pt x="1397000" y="444500"/>
                </a:lnTo>
                <a:lnTo>
                  <a:pt x="1828800" y="431800"/>
                </a:lnTo>
                <a:lnTo>
                  <a:pt x="2184400" y="520700"/>
                </a:lnTo>
                <a:lnTo>
                  <a:pt x="2603500" y="800100"/>
                </a:lnTo>
                <a:lnTo>
                  <a:pt x="3060700" y="965200"/>
                </a:lnTo>
                <a:lnTo>
                  <a:pt x="3632200" y="1168400"/>
                </a:lnTo>
                <a:lnTo>
                  <a:pt x="4673600" y="1612900"/>
                </a:lnTo>
                <a:lnTo>
                  <a:pt x="6045200" y="1892300"/>
                </a:lnTo>
                <a:lnTo>
                  <a:pt x="7048500" y="2032000"/>
                </a:lnTo>
                <a:lnTo>
                  <a:pt x="8153400" y="2298700"/>
                </a:lnTo>
                <a:lnTo>
                  <a:pt x="0" y="2273300"/>
                </a:lnTo>
                <a:cubicBezTo>
                  <a:pt x="4233" y="1515533"/>
                  <a:pt x="8467" y="757767"/>
                  <a:pt x="12700" y="0"/>
                </a:cubicBezTo>
                <a:close/>
              </a:path>
            </a:pathLst>
          </a:cu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pic>
        <p:nvPicPr>
          <p:cNvPr id="3"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1060984" y="2636912"/>
            <a:ext cx="696787" cy="1325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3" name="Group 12"/>
          <p:cNvGrpSpPr/>
          <p:nvPr/>
        </p:nvGrpSpPr>
        <p:grpSpPr>
          <a:xfrm>
            <a:off x="2267744" y="3606800"/>
            <a:ext cx="1651000" cy="2260600"/>
            <a:chOff x="4927600" y="1612900"/>
            <a:chExt cx="1651000" cy="2260600"/>
          </a:xfrm>
        </p:grpSpPr>
        <p:sp>
          <p:nvSpPr>
            <p:cNvPr id="11" name="Freeform 10"/>
            <p:cNvSpPr/>
            <p:nvPr/>
          </p:nvSpPr>
          <p:spPr>
            <a:xfrm>
              <a:off x="5613400" y="2044700"/>
              <a:ext cx="304800" cy="1828800"/>
            </a:xfrm>
            <a:custGeom>
              <a:avLst/>
              <a:gdLst>
                <a:gd name="connsiteX0" fmla="*/ 0 w 304800"/>
                <a:gd name="connsiteY0" fmla="*/ 1828800 h 1828800"/>
                <a:gd name="connsiteX1" fmla="*/ 127000 w 304800"/>
                <a:gd name="connsiteY1" fmla="*/ 1485900 h 1828800"/>
                <a:gd name="connsiteX2" fmla="*/ 190500 w 304800"/>
                <a:gd name="connsiteY2" fmla="*/ 1079500 h 1828800"/>
                <a:gd name="connsiteX3" fmla="*/ 190500 w 304800"/>
                <a:gd name="connsiteY3" fmla="*/ 711200 h 1828800"/>
                <a:gd name="connsiteX4" fmla="*/ 152400 w 304800"/>
                <a:gd name="connsiteY4" fmla="*/ 330200 h 1828800"/>
                <a:gd name="connsiteX5" fmla="*/ 88900 w 304800"/>
                <a:gd name="connsiteY5" fmla="*/ 114300 h 1828800"/>
                <a:gd name="connsiteX6" fmla="*/ 139700 w 304800"/>
                <a:gd name="connsiteY6" fmla="*/ 0 h 1828800"/>
                <a:gd name="connsiteX7" fmla="*/ 139700 w 304800"/>
                <a:gd name="connsiteY7" fmla="*/ 0 h 1828800"/>
                <a:gd name="connsiteX8" fmla="*/ 254000 w 304800"/>
                <a:gd name="connsiteY8" fmla="*/ 203200 h 1828800"/>
                <a:gd name="connsiteX9" fmla="*/ 266700 w 304800"/>
                <a:gd name="connsiteY9" fmla="*/ 495300 h 1828800"/>
                <a:gd name="connsiteX10" fmla="*/ 304800 w 304800"/>
                <a:gd name="connsiteY10" fmla="*/ 901700 h 1828800"/>
                <a:gd name="connsiteX11" fmla="*/ 228600 w 304800"/>
                <a:gd name="connsiteY11" fmla="*/ 1270000 h 1828800"/>
                <a:gd name="connsiteX12" fmla="*/ 177800 w 304800"/>
                <a:gd name="connsiteY12" fmla="*/ 1562100 h 1828800"/>
                <a:gd name="connsiteX13" fmla="*/ 114300 w 304800"/>
                <a:gd name="connsiteY13" fmla="*/ 1790700 h 1828800"/>
                <a:gd name="connsiteX14" fmla="*/ 0 w 304800"/>
                <a:gd name="connsiteY14"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4800" h="1828800">
                  <a:moveTo>
                    <a:pt x="0" y="1828800"/>
                  </a:moveTo>
                  <a:lnTo>
                    <a:pt x="127000" y="1485900"/>
                  </a:lnTo>
                  <a:lnTo>
                    <a:pt x="190500" y="1079500"/>
                  </a:lnTo>
                  <a:lnTo>
                    <a:pt x="190500" y="711200"/>
                  </a:lnTo>
                  <a:lnTo>
                    <a:pt x="152400" y="330200"/>
                  </a:lnTo>
                  <a:lnTo>
                    <a:pt x="88900" y="114300"/>
                  </a:lnTo>
                  <a:lnTo>
                    <a:pt x="139700" y="0"/>
                  </a:lnTo>
                  <a:lnTo>
                    <a:pt x="139700" y="0"/>
                  </a:lnTo>
                  <a:lnTo>
                    <a:pt x="254000" y="203200"/>
                  </a:lnTo>
                  <a:lnTo>
                    <a:pt x="266700" y="495300"/>
                  </a:lnTo>
                  <a:lnTo>
                    <a:pt x="304800" y="901700"/>
                  </a:lnTo>
                  <a:lnTo>
                    <a:pt x="228600" y="1270000"/>
                  </a:lnTo>
                  <a:lnTo>
                    <a:pt x="177800" y="1562100"/>
                  </a:lnTo>
                  <a:lnTo>
                    <a:pt x="114300" y="1790700"/>
                  </a:lnTo>
                  <a:lnTo>
                    <a:pt x="0" y="1828800"/>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2" name="Freeform 11"/>
            <p:cNvSpPr/>
            <p:nvPr/>
          </p:nvSpPr>
          <p:spPr>
            <a:xfrm>
              <a:off x="4927600" y="1612900"/>
              <a:ext cx="1651000" cy="965200"/>
            </a:xfrm>
            <a:custGeom>
              <a:avLst/>
              <a:gdLst>
                <a:gd name="connsiteX0" fmla="*/ 774700 w 1651000"/>
                <a:gd name="connsiteY0" fmla="*/ 520700 h 965200"/>
                <a:gd name="connsiteX1" fmla="*/ 635000 w 1651000"/>
                <a:gd name="connsiteY1" fmla="*/ 520700 h 965200"/>
                <a:gd name="connsiteX2" fmla="*/ 241300 w 1651000"/>
                <a:gd name="connsiteY2" fmla="*/ 762000 h 965200"/>
                <a:gd name="connsiteX3" fmla="*/ 76200 w 1651000"/>
                <a:gd name="connsiteY3" fmla="*/ 965200 h 965200"/>
                <a:gd name="connsiteX4" fmla="*/ 139700 w 1651000"/>
                <a:gd name="connsiteY4" fmla="*/ 660400 h 965200"/>
                <a:gd name="connsiteX5" fmla="*/ 431800 w 1651000"/>
                <a:gd name="connsiteY5" fmla="*/ 368300 h 965200"/>
                <a:gd name="connsiteX6" fmla="*/ 635000 w 1651000"/>
                <a:gd name="connsiteY6" fmla="*/ 342900 h 965200"/>
                <a:gd name="connsiteX7" fmla="*/ 419100 w 1651000"/>
                <a:gd name="connsiteY7" fmla="*/ 215900 h 965200"/>
                <a:gd name="connsiteX8" fmla="*/ 76200 w 1651000"/>
                <a:gd name="connsiteY8" fmla="*/ 228600 h 965200"/>
                <a:gd name="connsiteX9" fmla="*/ 0 w 1651000"/>
                <a:gd name="connsiteY9" fmla="*/ 266700 h 965200"/>
                <a:gd name="connsiteX10" fmla="*/ 228600 w 1651000"/>
                <a:gd name="connsiteY10" fmla="*/ 76200 h 965200"/>
                <a:gd name="connsiteX11" fmla="*/ 508000 w 1651000"/>
                <a:gd name="connsiteY11" fmla="*/ 50800 h 965200"/>
                <a:gd name="connsiteX12" fmla="*/ 736600 w 1651000"/>
                <a:gd name="connsiteY12" fmla="*/ 152400 h 965200"/>
                <a:gd name="connsiteX13" fmla="*/ 800100 w 1651000"/>
                <a:gd name="connsiteY13" fmla="*/ 266700 h 965200"/>
                <a:gd name="connsiteX14" fmla="*/ 1130300 w 1651000"/>
                <a:gd name="connsiteY14" fmla="*/ 63500 h 965200"/>
                <a:gd name="connsiteX15" fmla="*/ 1511300 w 1651000"/>
                <a:gd name="connsiteY15" fmla="*/ 0 h 965200"/>
                <a:gd name="connsiteX16" fmla="*/ 1651000 w 1651000"/>
                <a:gd name="connsiteY16" fmla="*/ 88900 h 965200"/>
                <a:gd name="connsiteX17" fmla="*/ 1435100 w 1651000"/>
                <a:gd name="connsiteY17" fmla="*/ 101600 h 965200"/>
                <a:gd name="connsiteX18" fmla="*/ 889000 w 1651000"/>
                <a:gd name="connsiteY18" fmla="*/ 381000 h 965200"/>
                <a:gd name="connsiteX19" fmla="*/ 774700 w 1651000"/>
                <a:gd name="connsiteY19" fmla="*/ 520700 h 96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1000" h="965200">
                  <a:moveTo>
                    <a:pt x="774700" y="520700"/>
                  </a:moveTo>
                  <a:lnTo>
                    <a:pt x="635000" y="520700"/>
                  </a:lnTo>
                  <a:lnTo>
                    <a:pt x="241300" y="762000"/>
                  </a:lnTo>
                  <a:lnTo>
                    <a:pt x="76200" y="965200"/>
                  </a:lnTo>
                  <a:lnTo>
                    <a:pt x="139700" y="660400"/>
                  </a:lnTo>
                  <a:lnTo>
                    <a:pt x="431800" y="368300"/>
                  </a:lnTo>
                  <a:lnTo>
                    <a:pt x="635000" y="342900"/>
                  </a:lnTo>
                  <a:lnTo>
                    <a:pt x="419100" y="215900"/>
                  </a:lnTo>
                  <a:lnTo>
                    <a:pt x="76200" y="228600"/>
                  </a:lnTo>
                  <a:lnTo>
                    <a:pt x="0" y="266700"/>
                  </a:lnTo>
                  <a:lnTo>
                    <a:pt x="228600" y="76200"/>
                  </a:lnTo>
                  <a:lnTo>
                    <a:pt x="508000" y="50800"/>
                  </a:lnTo>
                  <a:lnTo>
                    <a:pt x="736600" y="152400"/>
                  </a:lnTo>
                  <a:lnTo>
                    <a:pt x="800100" y="266700"/>
                  </a:lnTo>
                  <a:lnTo>
                    <a:pt x="1130300" y="63500"/>
                  </a:lnTo>
                  <a:lnTo>
                    <a:pt x="1511300" y="0"/>
                  </a:lnTo>
                  <a:lnTo>
                    <a:pt x="1651000" y="88900"/>
                  </a:lnTo>
                  <a:lnTo>
                    <a:pt x="1435100" y="101600"/>
                  </a:lnTo>
                  <a:lnTo>
                    <a:pt x="889000" y="381000"/>
                  </a:lnTo>
                  <a:lnTo>
                    <a:pt x="774700" y="520700"/>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grpSp>
      <p:grpSp>
        <p:nvGrpSpPr>
          <p:cNvPr id="15" name="Group 14"/>
          <p:cNvGrpSpPr/>
          <p:nvPr/>
        </p:nvGrpSpPr>
        <p:grpSpPr>
          <a:xfrm>
            <a:off x="6050756" y="5024512"/>
            <a:ext cx="1651000" cy="2260600"/>
            <a:chOff x="4927600" y="1612900"/>
            <a:chExt cx="1651000" cy="2260600"/>
          </a:xfrm>
        </p:grpSpPr>
        <p:sp>
          <p:nvSpPr>
            <p:cNvPr id="16" name="Freeform 15"/>
            <p:cNvSpPr/>
            <p:nvPr/>
          </p:nvSpPr>
          <p:spPr>
            <a:xfrm>
              <a:off x="5613400" y="2044700"/>
              <a:ext cx="304800" cy="1828800"/>
            </a:xfrm>
            <a:custGeom>
              <a:avLst/>
              <a:gdLst>
                <a:gd name="connsiteX0" fmla="*/ 0 w 304800"/>
                <a:gd name="connsiteY0" fmla="*/ 1828800 h 1828800"/>
                <a:gd name="connsiteX1" fmla="*/ 127000 w 304800"/>
                <a:gd name="connsiteY1" fmla="*/ 1485900 h 1828800"/>
                <a:gd name="connsiteX2" fmla="*/ 190500 w 304800"/>
                <a:gd name="connsiteY2" fmla="*/ 1079500 h 1828800"/>
                <a:gd name="connsiteX3" fmla="*/ 190500 w 304800"/>
                <a:gd name="connsiteY3" fmla="*/ 711200 h 1828800"/>
                <a:gd name="connsiteX4" fmla="*/ 152400 w 304800"/>
                <a:gd name="connsiteY4" fmla="*/ 330200 h 1828800"/>
                <a:gd name="connsiteX5" fmla="*/ 88900 w 304800"/>
                <a:gd name="connsiteY5" fmla="*/ 114300 h 1828800"/>
                <a:gd name="connsiteX6" fmla="*/ 139700 w 304800"/>
                <a:gd name="connsiteY6" fmla="*/ 0 h 1828800"/>
                <a:gd name="connsiteX7" fmla="*/ 139700 w 304800"/>
                <a:gd name="connsiteY7" fmla="*/ 0 h 1828800"/>
                <a:gd name="connsiteX8" fmla="*/ 254000 w 304800"/>
                <a:gd name="connsiteY8" fmla="*/ 203200 h 1828800"/>
                <a:gd name="connsiteX9" fmla="*/ 266700 w 304800"/>
                <a:gd name="connsiteY9" fmla="*/ 495300 h 1828800"/>
                <a:gd name="connsiteX10" fmla="*/ 304800 w 304800"/>
                <a:gd name="connsiteY10" fmla="*/ 901700 h 1828800"/>
                <a:gd name="connsiteX11" fmla="*/ 228600 w 304800"/>
                <a:gd name="connsiteY11" fmla="*/ 1270000 h 1828800"/>
                <a:gd name="connsiteX12" fmla="*/ 177800 w 304800"/>
                <a:gd name="connsiteY12" fmla="*/ 1562100 h 1828800"/>
                <a:gd name="connsiteX13" fmla="*/ 114300 w 304800"/>
                <a:gd name="connsiteY13" fmla="*/ 1790700 h 1828800"/>
                <a:gd name="connsiteX14" fmla="*/ 0 w 304800"/>
                <a:gd name="connsiteY14"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4800" h="1828800">
                  <a:moveTo>
                    <a:pt x="0" y="1828800"/>
                  </a:moveTo>
                  <a:lnTo>
                    <a:pt x="127000" y="1485900"/>
                  </a:lnTo>
                  <a:lnTo>
                    <a:pt x="190500" y="1079500"/>
                  </a:lnTo>
                  <a:lnTo>
                    <a:pt x="190500" y="711200"/>
                  </a:lnTo>
                  <a:lnTo>
                    <a:pt x="152400" y="330200"/>
                  </a:lnTo>
                  <a:lnTo>
                    <a:pt x="88900" y="114300"/>
                  </a:lnTo>
                  <a:lnTo>
                    <a:pt x="139700" y="0"/>
                  </a:lnTo>
                  <a:lnTo>
                    <a:pt x="139700" y="0"/>
                  </a:lnTo>
                  <a:lnTo>
                    <a:pt x="254000" y="203200"/>
                  </a:lnTo>
                  <a:lnTo>
                    <a:pt x="266700" y="495300"/>
                  </a:lnTo>
                  <a:lnTo>
                    <a:pt x="304800" y="901700"/>
                  </a:lnTo>
                  <a:lnTo>
                    <a:pt x="228600" y="1270000"/>
                  </a:lnTo>
                  <a:lnTo>
                    <a:pt x="177800" y="1562100"/>
                  </a:lnTo>
                  <a:lnTo>
                    <a:pt x="114300" y="1790700"/>
                  </a:lnTo>
                  <a:lnTo>
                    <a:pt x="0" y="1828800"/>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7" name="Freeform 16"/>
            <p:cNvSpPr/>
            <p:nvPr/>
          </p:nvSpPr>
          <p:spPr>
            <a:xfrm>
              <a:off x="4927600" y="1612900"/>
              <a:ext cx="1651000" cy="965200"/>
            </a:xfrm>
            <a:custGeom>
              <a:avLst/>
              <a:gdLst>
                <a:gd name="connsiteX0" fmla="*/ 774700 w 1651000"/>
                <a:gd name="connsiteY0" fmla="*/ 520700 h 965200"/>
                <a:gd name="connsiteX1" fmla="*/ 635000 w 1651000"/>
                <a:gd name="connsiteY1" fmla="*/ 520700 h 965200"/>
                <a:gd name="connsiteX2" fmla="*/ 241300 w 1651000"/>
                <a:gd name="connsiteY2" fmla="*/ 762000 h 965200"/>
                <a:gd name="connsiteX3" fmla="*/ 76200 w 1651000"/>
                <a:gd name="connsiteY3" fmla="*/ 965200 h 965200"/>
                <a:gd name="connsiteX4" fmla="*/ 139700 w 1651000"/>
                <a:gd name="connsiteY4" fmla="*/ 660400 h 965200"/>
                <a:gd name="connsiteX5" fmla="*/ 431800 w 1651000"/>
                <a:gd name="connsiteY5" fmla="*/ 368300 h 965200"/>
                <a:gd name="connsiteX6" fmla="*/ 635000 w 1651000"/>
                <a:gd name="connsiteY6" fmla="*/ 342900 h 965200"/>
                <a:gd name="connsiteX7" fmla="*/ 419100 w 1651000"/>
                <a:gd name="connsiteY7" fmla="*/ 215900 h 965200"/>
                <a:gd name="connsiteX8" fmla="*/ 76200 w 1651000"/>
                <a:gd name="connsiteY8" fmla="*/ 228600 h 965200"/>
                <a:gd name="connsiteX9" fmla="*/ 0 w 1651000"/>
                <a:gd name="connsiteY9" fmla="*/ 266700 h 965200"/>
                <a:gd name="connsiteX10" fmla="*/ 228600 w 1651000"/>
                <a:gd name="connsiteY10" fmla="*/ 76200 h 965200"/>
                <a:gd name="connsiteX11" fmla="*/ 508000 w 1651000"/>
                <a:gd name="connsiteY11" fmla="*/ 50800 h 965200"/>
                <a:gd name="connsiteX12" fmla="*/ 736600 w 1651000"/>
                <a:gd name="connsiteY12" fmla="*/ 152400 h 965200"/>
                <a:gd name="connsiteX13" fmla="*/ 800100 w 1651000"/>
                <a:gd name="connsiteY13" fmla="*/ 266700 h 965200"/>
                <a:gd name="connsiteX14" fmla="*/ 1130300 w 1651000"/>
                <a:gd name="connsiteY14" fmla="*/ 63500 h 965200"/>
                <a:gd name="connsiteX15" fmla="*/ 1511300 w 1651000"/>
                <a:gd name="connsiteY15" fmla="*/ 0 h 965200"/>
                <a:gd name="connsiteX16" fmla="*/ 1651000 w 1651000"/>
                <a:gd name="connsiteY16" fmla="*/ 88900 h 965200"/>
                <a:gd name="connsiteX17" fmla="*/ 1435100 w 1651000"/>
                <a:gd name="connsiteY17" fmla="*/ 101600 h 965200"/>
                <a:gd name="connsiteX18" fmla="*/ 889000 w 1651000"/>
                <a:gd name="connsiteY18" fmla="*/ 381000 h 965200"/>
                <a:gd name="connsiteX19" fmla="*/ 774700 w 1651000"/>
                <a:gd name="connsiteY19" fmla="*/ 520700 h 96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1000" h="965200">
                  <a:moveTo>
                    <a:pt x="774700" y="520700"/>
                  </a:moveTo>
                  <a:lnTo>
                    <a:pt x="635000" y="520700"/>
                  </a:lnTo>
                  <a:lnTo>
                    <a:pt x="241300" y="762000"/>
                  </a:lnTo>
                  <a:lnTo>
                    <a:pt x="76200" y="965200"/>
                  </a:lnTo>
                  <a:lnTo>
                    <a:pt x="139700" y="660400"/>
                  </a:lnTo>
                  <a:lnTo>
                    <a:pt x="431800" y="368300"/>
                  </a:lnTo>
                  <a:lnTo>
                    <a:pt x="635000" y="342900"/>
                  </a:lnTo>
                  <a:lnTo>
                    <a:pt x="419100" y="215900"/>
                  </a:lnTo>
                  <a:lnTo>
                    <a:pt x="76200" y="228600"/>
                  </a:lnTo>
                  <a:lnTo>
                    <a:pt x="0" y="266700"/>
                  </a:lnTo>
                  <a:lnTo>
                    <a:pt x="228600" y="76200"/>
                  </a:lnTo>
                  <a:lnTo>
                    <a:pt x="508000" y="50800"/>
                  </a:lnTo>
                  <a:lnTo>
                    <a:pt x="736600" y="152400"/>
                  </a:lnTo>
                  <a:lnTo>
                    <a:pt x="800100" y="266700"/>
                  </a:lnTo>
                  <a:lnTo>
                    <a:pt x="1130300" y="63500"/>
                  </a:lnTo>
                  <a:lnTo>
                    <a:pt x="1511300" y="0"/>
                  </a:lnTo>
                  <a:lnTo>
                    <a:pt x="1651000" y="88900"/>
                  </a:lnTo>
                  <a:lnTo>
                    <a:pt x="1435100" y="101600"/>
                  </a:lnTo>
                  <a:lnTo>
                    <a:pt x="889000" y="381000"/>
                  </a:lnTo>
                  <a:lnTo>
                    <a:pt x="774700" y="520700"/>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grpSp>
      <p:grpSp>
        <p:nvGrpSpPr>
          <p:cNvPr id="19" name="Group 3"/>
          <p:cNvGrpSpPr/>
          <p:nvPr/>
        </p:nvGrpSpPr>
        <p:grpSpPr>
          <a:xfrm>
            <a:off x="0" y="0"/>
            <a:ext cx="9143074" cy="599127"/>
            <a:chOff x="0" y="13335"/>
            <a:chExt cx="9144218" cy="599127"/>
          </a:xfrm>
        </p:grpSpPr>
        <p:sp>
          <p:nvSpPr>
            <p:cNvPr id="20"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Quickfire Questions</a:t>
              </a:r>
            </a:p>
          </p:txBody>
        </p:sp>
        <p:cxnSp>
          <p:nvCxnSpPr>
            <p:cNvPr id="21" name="Straight Connector 20"/>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22" name="TextBox 21"/>
              <p:cNvSpPr txBox="1"/>
              <p:nvPr/>
            </p:nvSpPr>
            <p:spPr>
              <a:xfrm>
                <a:off x="683568" y="5373216"/>
                <a:ext cx="122413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𝑥</m:t>
                      </m:r>
                      <m:r>
                        <a:rPr lang="en-GB" sz="2000" b="0" i="1" smtClean="0">
                          <a:latin typeface="Cambria Math" panose="02040503050406030204" pitchFamily="18" charset="0"/>
                        </a:rPr>
                        <m:t>(3+</m:t>
                      </m:r>
                      <m:r>
                        <a:rPr lang="en-GB" sz="2000" b="0" i="1" smtClean="0">
                          <a:latin typeface="Cambria Math" panose="02040503050406030204" pitchFamily="18" charset="0"/>
                        </a:rPr>
                        <m:t>𝑥</m:t>
                      </m:r>
                      <m:r>
                        <a:rPr lang="en-GB" sz="2000" b="0" i="1" smtClean="0">
                          <a:latin typeface="Cambria Math" panose="02040503050406030204" pitchFamily="18" charset="0"/>
                        </a:rPr>
                        <m:t>)</m:t>
                      </m:r>
                    </m:oMath>
                  </m:oMathPara>
                </a14:m>
                <a:endParaRPr lang="en-GB" sz="2000" dirty="0"/>
              </a:p>
            </p:txBody>
          </p:sp>
        </mc:Choice>
        <mc:Fallback xmlns="">
          <p:sp>
            <p:nvSpPr>
              <p:cNvPr id="22" name="TextBox 21"/>
              <p:cNvSpPr txBox="1">
                <a:spLocks noRot="1" noChangeAspect="1" noMove="1" noResize="1" noEditPoints="1" noAdjustHandles="1" noChangeArrowheads="1" noChangeShapeType="1" noTextEdit="1"/>
              </p:cNvSpPr>
              <p:nvPr/>
            </p:nvSpPr>
            <p:spPr>
              <a:xfrm>
                <a:off x="683568" y="5373216"/>
                <a:ext cx="1224136" cy="400110"/>
              </a:xfrm>
              <a:prstGeom prst="rect">
                <a:avLst/>
              </a:prstGeom>
              <a:blipFill>
                <a:blip r:embed="rId8"/>
                <a:stretch>
                  <a:fillRect b="-1515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1907703" y="5373216"/>
                <a:ext cx="135960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3</m:t>
                      </m:r>
                      <m:r>
                        <a:rPr lang="en-GB" sz="2000" b="0" i="1" smtClean="0">
                          <a:latin typeface="Cambria Math" panose="02040503050406030204" pitchFamily="18" charset="0"/>
                        </a:rPr>
                        <m:t>𝑥</m:t>
                      </m:r>
                      <m:r>
                        <a:rPr lang="en-GB" sz="2000" b="0" i="1" smtClean="0">
                          <a:latin typeface="Cambria Math" panose="02040503050406030204" pitchFamily="18" charset="0"/>
                        </a:rPr>
                        <m:t>(</m:t>
                      </m:r>
                      <m:r>
                        <a:rPr lang="en-GB" sz="2000" b="0" i="1" smtClean="0">
                          <a:latin typeface="Cambria Math" panose="02040503050406030204" pitchFamily="18" charset="0"/>
                        </a:rPr>
                        <m:t>𝑥</m:t>
                      </m:r>
                      <m:r>
                        <a:rPr lang="en-GB" sz="2000" b="0" i="1" smtClean="0">
                          <a:latin typeface="Cambria Math" panose="02040503050406030204" pitchFamily="18" charset="0"/>
                        </a:rPr>
                        <m:t>+2)</m:t>
                      </m:r>
                    </m:oMath>
                  </m:oMathPara>
                </a14:m>
                <a:endParaRPr lang="en-GB" sz="2000" dirty="0"/>
              </a:p>
            </p:txBody>
          </p:sp>
        </mc:Choice>
        <mc:Fallback xmlns="">
          <p:sp>
            <p:nvSpPr>
              <p:cNvPr id="23" name="TextBox 22"/>
              <p:cNvSpPr txBox="1">
                <a:spLocks noRot="1" noChangeAspect="1" noMove="1" noResize="1" noEditPoints="1" noAdjustHandles="1" noChangeArrowheads="1" noChangeShapeType="1" noTextEdit="1"/>
              </p:cNvSpPr>
              <p:nvPr/>
            </p:nvSpPr>
            <p:spPr>
              <a:xfrm>
                <a:off x="1907703" y="5373216"/>
                <a:ext cx="1359603" cy="400110"/>
              </a:xfrm>
              <a:prstGeom prst="rect">
                <a:avLst/>
              </a:prstGeom>
              <a:blipFill>
                <a:blip r:embed="rId9"/>
                <a:stretch>
                  <a:fillRect b="-1515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3347864" y="5373216"/>
                <a:ext cx="122413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𝑥𝑦</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𝑦</m:t>
                          </m:r>
                        </m:e>
                      </m:d>
                    </m:oMath>
                  </m:oMathPara>
                </a14:m>
                <a:endParaRPr lang="en-GB" dirty="0"/>
              </a:p>
            </p:txBody>
          </p:sp>
        </mc:Choice>
        <mc:Fallback xmlns="">
          <p:sp>
            <p:nvSpPr>
              <p:cNvPr id="24" name="TextBox 23"/>
              <p:cNvSpPr txBox="1">
                <a:spLocks noRot="1" noChangeAspect="1" noMove="1" noResize="1" noEditPoints="1" noAdjustHandles="1" noChangeArrowheads="1" noChangeShapeType="1" noTextEdit="1"/>
              </p:cNvSpPr>
              <p:nvPr/>
            </p:nvSpPr>
            <p:spPr>
              <a:xfrm>
                <a:off x="3347864" y="5373216"/>
                <a:ext cx="1224136" cy="369332"/>
              </a:xfrm>
              <a:prstGeom prst="rect">
                <a:avLst/>
              </a:prstGeom>
              <a:blipFill>
                <a:blip r:embed="rId10"/>
                <a:stretch>
                  <a:fillRect b="-655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4884234" y="5373216"/>
                <a:ext cx="170399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5</m:t>
                      </m:r>
                      <m:r>
                        <a:rPr lang="en-GB" b="0" i="1" smtClean="0">
                          <a:latin typeface="Cambria Math" panose="02040503050406030204" pitchFamily="18" charset="0"/>
                        </a:rPr>
                        <m:t>𝑥𝑦</m:t>
                      </m:r>
                      <m:d>
                        <m:dPr>
                          <m:ctrlPr>
                            <a:rPr lang="en-GB" b="0" i="1" smtClean="0">
                              <a:latin typeface="Cambria Math" panose="02040503050406030204" pitchFamily="18" charset="0"/>
                            </a:rPr>
                          </m:ctrlPr>
                        </m:dPr>
                        <m:e>
                          <m:r>
                            <a:rPr lang="en-GB" b="0" i="1" smtClean="0">
                              <a:latin typeface="Cambria Math" panose="02040503050406030204" pitchFamily="18" charset="0"/>
                            </a:rPr>
                            <m:t>2</m:t>
                          </m:r>
                          <m:r>
                            <a:rPr lang="en-GB" b="0" i="1" smtClean="0">
                              <a:latin typeface="Cambria Math" panose="02040503050406030204" pitchFamily="18" charset="0"/>
                            </a:rPr>
                            <m:t>𝑧</m:t>
                          </m:r>
                          <m:r>
                            <a:rPr lang="en-GB" b="0" i="1" smtClean="0">
                              <a:latin typeface="Cambria Math" panose="02040503050406030204" pitchFamily="18" charset="0"/>
                            </a:rPr>
                            <m:t>−3</m:t>
                          </m:r>
                          <m:r>
                            <a:rPr lang="en-GB" b="0" i="1" smtClean="0">
                              <a:latin typeface="Cambria Math" panose="02040503050406030204" pitchFamily="18" charset="0"/>
                            </a:rPr>
                            <m:t>𝑥</m:t>
                          </m:r>
                        </m:e>
                      </m:d>
                    </m:oMath>
                  </m:oMathPara>
                </a14:m>
                <a:endParaRPr lang="en-GB" sz="2400" dirty="0"/>
              </a:p>
            </p:txBody>
          </p:sp>
        </mc:Choice>
        <mc:Fallback xmlns="">
          <p:sp>
            <p:nvSpPr>
              <p:cNvPr id="25" name="TextBox 24"/>
              <p:cNvSpPr txBox="1">
                <a:spLocks noRot="1" noChangeAspect="1" noMove="1" noResize="1" noEditPoints="1" noAdjustHandles="1" noChangeArrowheads="1" noChangeShapeType="1" noTextEdit="1"/>
              </p:cNvSpPr>
              <p:nvPr/>
            </p:nvSpPr>
            <p:spPr>
              <a:xfrm>
                <a:off x="4884234" y="5373216"/>
                <a:ext cx="1703990" cy="369332"/>
              </a:xfrm>
              <a:prstGeom prst="rect">
                <a:avLst/>
              </a:prstGeom>
              <a:blipFill>
                <a:blip r:embed="rId11"/>
                <a:stretch>
                  <a:fillRect b="-1311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6736556" y="5373216"/>
                <a:ext cx="2407444"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𝑥𝑦</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𝑧</m:t>
                          </m:r>
                          <m:r>
                            <a:rPr lang="en-GB" sz="2000" b="0" i="1" smtClean="0">
                              <a:latin typeface="Cambria Math" panose="02040503050406030204" pitchFamily="18" charset="0"/>
                            </a:rPr>
                            <m:t>−2</m:t>
                          </m:r>
                          <m:r>
                            <a:rPr lang="en-GB" sz="2000" b="0" i="1" smtClean="0">
                              <a:latin typeface="Cambria Math" panose="02040503050406030204" pitchFamily="18" charset="0"/>
                            </a:rPr>
                            <m:t>𝑥</m:t>
                          </m:r>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𝑧</m:t>
                              </m:r>
                            </m:e>
                            <m:sup>
                              <m:r>
                                <a:rPr lang="en-GB" sz="2000" b="0" i="1" smtClean="0">
                                  <a:latin typeface="Cambria Math" panose="02040503050406030204" pitchFamily="18" charset="0"/>
                                </a:rPr>
                                <m:t>2</m:t>
                              </m:r>
                            </m:sup>
                          </m:sSup>
                          <m:r>
                            <a:rPr lang="en-GB" sz="2000" b="0" i="1" smtClean="0">
                              <a:latin typeface="Cambria Math" panose="02040503050406030204" pitchFamily="18" charset="0"/>
                            </a:rPr>
                            <m:t>+</m:t>
                          </m:r>
                          <m:r>
                            <a:rPr lang="en-GB" sz="2000" b="0" i="1" smtClean="0">
                              <a:latin typeface="Cambria Math" panose="02040503050406030204" pitchFamily="18" charset="0"/>
                            </a:rPr>
                            <m:t>𝑥𝑦</m:t>
                          </m:r>
                        </m:e>
                      </m:d>
                    </m:oMath>
                  </m:oMathPara>
                </a14:m>
                <a:endParaRPr lang="en-GB" sz="2000" dirty="0"/>
              </a:p>
            </p:txBody>
          </p:sp>
        </mc:Choice>
        <mc:Fallback xmlns="">
          <p:sp>
            <p:nvSpPr>
              <p:cNvPr id="26" name="TextBox 25"/>
              <p:cNvSpPr txBox="1">
                <a:spLocks noRot="1" noChangeAspect="1" noMove="1" noResize="1" noEditPoints="1" noAdjustHandles="1" noChangeArrowheads="1" noChangeShapeType="1" noTextEdit="1"/>
              </p:cNvSpPr>
              <p:nvPr/>
            </p:nvSpPr>
            <p:spPr>
              <a:xfrm>
                <a:off x="6736556" y="5373216"/>
                <a:ext cx="2407444" cy="400110"/>
              </a:xfrm>
              <a:prstGeom prst="rect">
                <a:avLst/>
              </a:prstGeom>
              <a:blipFill>
                <a:blip r:embed="rId12"/>
                <a:stretch>
                  <a:fillRect b="-7576"/>
                </a:stretch>
              </a:blipFill>
            </p:spPr>
            <p:txBody>
              <a:bodyPr/>
              <a:lstStyle/>
              <a:p>
                <a:r>
                  <a:rPr lang="en-GB">
                    <a:noFill/>
                  </a:rPr>
                  <a:t> </a:t>
                </a:r>
              </a:p>
            </p:txBody>
          </p:sp>
        </mc:Fallback>
      </mc:AlternateContent>
    </p:spTree>
    <p:extLst>
      <p:ext uri="{BB962C8B-B14F-4D97-AF65-F5344CB8AC3E}">
        <p14:creationId xmlns:p14="http://schemas.microsoft.com/office/powerpoint/2010/main" val="208227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par>
                                <p:cTn id="8" presetID="42" presetClass="path" presetSubtype="0" accel="50000" decel="50000" fill="hold" nodeType="withEffect">
                                  <p:stCondLst>
                                    <p:cond delay="0"/>
                                  </p:stCondLst>
                                  <p:childTnLst>
                                    <p:animMotion origin="layout" path="M -2.22222E-6 4.81481E-6 L 0.14184 4.81481E-6 " pathEditMode="relative" rAng="0" ptsTypes="AA">
                                      <p:cBhvr>
                                        <p:cTn id="9" dur="2000" fill="hold"/>
                                        <p:tgtEl>
                                          <p:spTgt spid="3"/>
                                        </p:tgtEl>
                                        <p:attrNameLst>
                                          <p:attrName>ppt_x</p:attrName>
                                          <p:attrName>ppt_y</p:attrName>
                                        </p:attrNameLst>
                                      </p:cBhvr>
                                      <p:rCtr x="7083" y="0"/>
                                    </p:animMotion>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dissolve">
                                      <p:cBhvr>
                                        <p:cTn id="14" dur="500"/>
                                        <p:tgtEl>
                                          <p:spTgt spid="23"/>
                                        </p:tgtEl>
                                      </p:cBhvr>
                                    </p:animEffect>
                                  </p:childTnLst>
                                </p:cTn>
                              </p:par>
                              <p:par>
                                <p:cTn id="15" presetID="42" presetClass="path" presetSubtype="0" accel="50000" decel="50000" fill="hold" nodeType="withEffect">
                                  <p:stCondLst>
                                    <p:cond delay="0"/>
                                  </p:stCondLst>
                                  <p:childTnLst>
                                    <p:animMotion origin="layout" path="M 0.14184 1.48148E-6 L 0.3066 -0.00208 " pathEditMode="relative" rAng="0" ptsTypes="AA">
                                      <p:cBhvr>
                                        <p:cTn id="16" dur="2000" fill="hold"/>
                                        <p:tgtEl>
                                          <p:spTgt spid="3"/>
                                        </p:tgtEl>
                                        <p:attrNameLst>
                                          <p:attrName>ppt_x</p:attrName>
                                          <p:attrName>ppt_y</p:attrName>
                                        </p:attrNameLst>
                                      </p:cBhvr>
                                      <p:rCtr x="8229" y="-116"/>
                                    </p:animMotion>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dissolve">
                                      <p:cBhvr>
                                        <p:cTn id="21" dur="500"/>
                                        <p:tgtEl>
                                          <p:spTgt spid="24"/>
                                        </p:tgtEl>
                                      </p:cBhvr>
                                    </p:animEffect>
                                  </p:childTnLst>
                                </p:cTn>
                              </p:par>
                              <p:par>
                                <p:cTn id="22" presetID="42" presetClass="path" presetSubtype="0" accel="50000" decel="50000" fill="hold" nodeType="withEffect">
                                  <p:stCondLst>
                                    <p:cond delay="0"/>
                                  </p:stCondLst>
                                  <p:childTnLst>
                                    <p:animMotion origin="layout" path="M 0.3066 -0.00208 L 0.49566 -0.00208 " pathEditMode="relative" rAng="0" ptsTypes="AA">
                                      <p:cBhvr>
                                        <p:cTn id="23" dur="2000" fill="hold"/>
                                        <p:tgtEl>
                                          <p:spTgt spid="3"/>
                                        </p:tgtEl>
                                        <p:attrNameLst>
                                          <p:attrName>ppt_x</p:attrName>
                                          <p:attrName>ppt_y</p:attrName>
                                        </p:attrNameLst>
                                      </p:cBhvr>
                                      <p:rCtr x="9444" y="0"/>
                                    </p:animMotion>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dissolve">
                                      <p:cBhvr>
                                        <p:cTn id="28" dur="500"/>
                                        <p:tgtEl>
                                          <p:spTgt spid="25"/>
                                        </p:tgtEl>
                                      </p:cBhvr>
                                    </p:animEffect>
                                  </p:childTnLst>
                                </p:cTn>
                              </p:par>
                              <p:par>
                                <p:cTn id="29" presetID="42" presetClass="path" presetSubtype="0" accel="50000" decel="50000" fill="hold" nodeType="withEffect">
                                  <p:stCondLst>
                                    <p:cond delay="0"/>
                                  </p:stCondLst>
                                  <p:childTnLst>
                                    <p:animMotion origin="layout" path="M 0.49566 -0.00208 L 0.72396 -0.00208 " pathEditMode="relative" rAng="0" ptsTypes="AA">
                                      <p:cBhvr>
                                        <p:cTn id="30" dur="2000" fill="hold"/>
                                        <p:tgtEl>
                                          <p:spTgt spid="3"/>
                                        </p:tgtEl>
                                        <p:attrNameLst>
                                          <p:attrName>ppt_x</p:attrName>
                                          <p:attrName>ppt_y</p:attrName>
                                        </p:attrNameLst>
                                      </p:cBhvr>
                                      <p:rCtr x="11406" y="0"/>
                                    </p:animMotion>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dissolve">
                                      <p:cBhvr>
                                        <p:cTn id="3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Factorising out a common bracket</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1052736"/>
            <a:ext cx="7632848" cy="707886"/>
          </a:xfrm>
          <a:prstGeom prst="rect">
            <a:avLst/>
          </a:prstGeom>
          <a:noFill/>
        </p:spPr>
        <p:txBody>
          <a:bodyPr wrap="square" rtlCol="0">
            <a:spAutoFit/>
          </a:bodyPr>
          <a:lstStyle/>
          <a:p>
            <a:r>
              <a:rPr lang="en-GB" sz="2000" dirty="0"/>
              <a:t>Sometimes the </a:t>
            </a:r>
            <a:r>
              <a:rPr lang="en-GB" sz="2000" b="1" dirty="0"/>
              <a:t>common factor might be an entire bracket</a:t>
            </a:r>
            <a:r>
              <a:rPr lang="en-GB" sz="2000" dirty="0"/>
              <a:t>!</a:t>
            </a:r>
          </a:p>
          <a:p>
            <a:r>
              <a:rPr lang="en-GB" sz="2000" dirty="0"/>
              <a:t>The principle remains the same…</a:t>
            </a:r>
          </a:p>
        </p:txBody>
      </p:sp>
      <mc:AlternateContent xmlns:mc="http://schemas.openxmlformats.org/markup-compatibility/2006" xmlns:a14="http://schemas.microsoft.com/office/drawing/2010/main">
        <mc:Choice Requires="a14">
          <p:sp>
            <p:nvSpPr>
              <p:cNvPr id="6" name="TextBox 5"/>
              <p:cNvSpPr txBox="1"/>
              <p:nvPr/>
            </p:nvSpPr>
            <p:spPr>
              <a:xfrm>
                <a:off x="539552" y="2060848"/>
                <a:ext cx="4968552" cy="1077218"/>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p>
                        <m:sSupPr>
                          <m:ctrlPr>
                            <a:rPr lang="en-GB" sz="3200" b="0" i="1" smtClean="0">
                              <a:latin typeface="Cambria Math" panose="02040503050406030204" pitchFamily="18" charset="0"/>
                            </a:rPr>
                          </m:ctrlPr>
                        </m:sSupPr>
                        <m:e>
                          <m:d>
                            <m:dPr>
                              <m:ctrlPr>
                                <a:rPr lang="en-GB" sz="3200" b="0" i="1" smtClean="0">
                                  <a:latin typeface="Cambria Math" panose="02040503050406030204" pitchFamily="18" charset="0"/>
                                </a:rPr>
                              </m:ctrlPr>
                            </m:dPr>
                            <m:e>
                              <m:r>
                                <a:rPr lang="en-GB" sz="3200" b="0" i="1" smtClean="0">
                                  <a:latin typeface="Cambria Math" panose="02040503050406030204" pitchFamily="18" charset="0"/>
                                </a:rPr>
                                <m:t>𝑥</m:t>
                              </m:r>
                              <m:r>
                                <a:rPr lang="en-GB" sz="3200" b="0" i="1" smtClean="0">
                                  <a:latin typeface="Cambria Math" panose="02040503050406030204" pitchFamily="18" charset="0"/>
                                </a:rPr>
                                <m:t>+3</m:t>
                              </m:r>
                            </m:e>
                          </m:d>
                        </m:e>
                        <m:sup>
                          <m:r>
                            <a:rPr lang="en-GB" sz="3200" b="0" i="1" smtClean="0">
                              <a:latin typeface="Cambria Math" panose="02040503050406030204" pitchFamily="18" charset="0"/>
                            </a:rPr>
                            <m:t>2</m:t>
                          </m:r>
                        </m:sup>
                      </m:sSup>
                      <m:r>
                        <a:rPr lang="en-GB" sz="3200" b="0" i="1" smtClean="0">
                          <a:latin typeface="Cambria Math" panose="02040503050406030204" pitchFamily="18" charset="0"/>
                        </a:rPr>
                        <m:t>+2</m:t>
                      </m:r>
                      <m:d>
                        <m:dPr>
                          <m:ctrlPr>
                            <a:rPr lang="en-GB" sz="3200" b="0" i="1" smtClean="0">
                              <a:latin typeface="Cambria Math" panose="02040503050406030204" pitchFamily="18" charset="0"/>
                            </a:rPr>
                          </m:ctrlPr>
                        </m:dPr>
                        <m:e>
                          <m:r>
                            <a:rPr lang="en-GB" sz="3200" b="0" i="1" smtClean="0">
                              <a:latin typeface="Cambria Math" panose="02040503050406030204" pitchFamily="18" charset="0"/>
                            </a:rPr>
                            <m:t>𝑥</m:t>
                          </m:r>
                          <m:r>
                            <a:rPr lang="en-GB" sz="3200" b="0" i="1" smtClean="0">
                              <a:latin typeface="Cambria Math" panose="02040503050406030204" pitchFamily="18" charset="0"/>
                            </a:rPr>
                            <m:t>+3</m:t>
                          </m:r>
                        </m:e>
                      </m:d>
                    </m:oMath>
                    <m:oMath xmlns:m="http://schemas.openxmlformats.org/officeDocument/2006/math">
                      <m:r>
                        <a:rPr lang="en-GB" sz="3200" b="0" i="1" smtClean="0">
                          <a:latin typeface="Cambria Math" panose="02040503050406030204" pitchFamily="18" charset="0"/>
                        </a:rPr>
                        <m:t>=</m:t>
                      </m:r>
                    </m:oMath>
                  </m:oMathPara>
                </a14:m>
                <a:endParaRPr lang="en-GB" sz="3200" dirty="0"/>
              </a:p>
            </p:txBody>
          </p:sp>
        </mc:Choice>
        <mc:Fallback xmlns="">
          <p:sp>
            <p:nvSpPr>
              <p:cNvPr id="6" name="TextBox 5"/>
              <p:cNvSpPr txBox="1">
                <a:spLocks noRot="1" noChangeAspect="1" noMove="1" noResize="1" noEditPoints="1" noAdjustHandles="1" noChangeArrowheads="1" noChangeShapeType="1" noTextEdit="1"/>
              </p:cNvSpPr>
              <p:nvPr/>
            </p:nvSpPr>
            <p:spPr>
              <a:xfrm>
                <a:off x="539552" y="2060848"/>
                <a:ext cx="4968552" cy="1077218"/>
              </a:xfrm>
              <a:prstGeom prst="rect">
                <a:avLst/>
              </a:prstGeom>
              <a:blipFill>
                <a:blip r:embed="rId2"/>
                <a:stretch>
                  <a:fillRect/>
                </a:stretch>
              </a:blipFill>
            </p:spPr>
            <p:txBody>
              <a:bodyPr/>
              <a:lstStyle/>
              <a:p>
                <a:r>
                  <a:rPr lang="en-GB">
                    <a:noFill/>
                  </a:rPr>
                  <a:t> </a:t>
                </a:r>
              </a:p>
            </p:txBody>
          </p:sp>
        </mc:Fallback>
      </mc:AlternateContent>
      <p:sp>
        <p:nvSpPr>
          <p:cNvPr id="7" name="TextBox 6"/>
          <p:cNvSpPr txBox="1"/>
          <p:nvPr/>
        </p:nvSpPr>
        <p:spPr>
          <a:xfrm>
            <a:off x="6399945" y="1551179"/>
            <a:ext cx="2232248" cy="116955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a:t>Exam Note</a:t>
            </a:r>
            <a:r>
              <a:rPr lang="en-GB" sz="1400" dirty="0"/>
              <a:t>: This skill more typically appears in AQA Further Maths papers, but has been seen in the standard GCSE.</a:t>
            </a:r>
          </a:p>
        </p:txBody>
      </p:sp>
      <mc:AlternateContent xmlns:mc="http://schemas.openxmlformats.org/markup-compatibility/2006" xmlns:a14="http://schemas.microsoft.com/office/drawing/2010/main">
        <mc:Choice Requires="a14">
          <p:sp>
            <p:nvSpPr>
              <p:cNvPr id="8" name="TextBox 7"/>
              <p:cNvSpPr txBox="1"/>
              <p:nvPr/>
            </p:nvSpPr>
            <p:spPr>
              <a:xfrm>
                <a:off x="1057427" y="2555842"/>
                <a:ext cx="4968552" cy="58477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3200" b="0" i="1" smtClean="0">
                          <a:latin typeface="Cambria Math" panose="02040503050406030204" pitchFamily="18" charset="0"/>
                        </a:rPr>
                        <m:t>(</m:t>
                      </m:r>
                      <m:r>
                        <a:rPr lang="en-GB" sz="3200" b="0" i="1" smtClean="0">
                          <a:latin typeface="Cambria Math" panose="02040503050406030204" pitchFamily="18" charset="0"/>
                        </a:rPr>
                        <m:t>𝑥</m:t>
                      </m:r>
                      <m:r>
                        <a:rPr lang="en-GB" sz="3200" b="0" i="1" smtClean="0">
                          <a:latin typeface="Cambria Math" panose="02040503050406030204" pitchFamily="18" charset="0"/>
                        </a:rPr>
                        <m:t>+3)(                                )</m:t>
                      </m:r>
                    </m:oMath>
                  </m:oMathPara>
                </a14:m>
                <a:endParaRPr lang="en-GB" sz="3200" dirty="0"/>
              </a:p>
            </p:txBody>
          </p:sp>
        </mc:Choice>
        <mc:Fallback xmlns="">
          <p:sp>
            <p:nvSpPr>
              <p:cNvPr id="8" name="TextBox 7"/>
              <p:cNvSpPr txBox="1">
                <a:spLocks noRot="1" noChangeAspect="1" noMove="1" noResize="1" noEditPoints="1" noAdjustHandles="1" noChangeArrowheads="1" noChangeShapeType="1" noTextEdit="1"/>
              </p:cNvSpPr>
              <p:nvPr/>
            </p:nvSpPr>
            <p:spPr>
              <a:xfrm>
                <a:off x="1057427" y="2555842"/>
                <a:ext cx="4968552" cy="584775"/>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634360" y="2557542"/>
                <a:ext cx="1359411" cy="58477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3200" b="0" i="1" smtClean="0">
                          <a:latin typeface="Cambria Math" panose="02040503050406030204" pitchFamily="18" charset="0"/>
                        </a:rPr>
                        <m:t>𝑥</m:t>
                      </m:r>
                      <m:r>
                        <a:rPr lang="en-GB" sz="3200" b="0" i="1" smtClean="0">
                          <a:latin typeface="Cambria Math" panose="02040503050406030204" pitchFamily="18" charset="0"/>
                        </a:rPr>
                        <m:t>+3</m:t>
                      </m:r>
                    </m:oMath>
                  </m:oMathPara>
                </a14:m>
                <a:endParaRPr lang="en-GB" sz="3200" dirty="0"/>
              </a:p>
            </p:txBody>
          </p:sp>
        </mc:Choice>
        <mc:Fallback xmlns="">
          <p:sp>
            <p:nvSpPr>
              <p:cNvPr id="9" name="TextBox 8"/>
              <p:cNvSpPr txBox="1">
                <a:spLocks noRot="1" noChangeAspect="1" noMove="1" noResize="1" noEditPoints="1" noAdjustHandles="1" noChangeArrowheads="1" noChangeShapeType="1" noTextEdit="1"/>
              </p:cNvSpPr>
              <p:nvPr/>
            </p:nvSpPr>
            <p:spPr>
              <a:xfrm>
                <a:off x="2634360" y="2557542"/>
                <a:ext cx="1359411" cy="584775"/>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075870" y="2554142"/>
                <a:ext cx="1359411" cy="58477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3200" b="0" i="1" smtClean="0">
                          <a:latin typeface="Cambria Math" panose="02040503050406030204" pitchFamily="18" charset="0"/>
                        </a:rPr>
                        <m:t>+2</m:t>
                      </m:r>
                    </m:oMath>
                  </m:oMathPara>
                </a14:m>
                <a:endParaRPr lang="en-GB" sz="3200" dirty="0"/>
              </a:p>
            </p:txBody>
          </p:sp>
        </mc:Choice>
        <mc:Fallback xmlns="">
          <p:sp>
            <p:nvSpPr>
              <p:cNvPr id="10" name="TextBox 9"/>
              <p:cNvSpPr txBox="1">
                <a:spLocks noRot="1" noChangeAspect="1" noMove="1" noResize="1" noEditPoints="1" noAdjustHandles="1" noChangeArrowheads="1" noChangeShapeType="1" noTextEdit="1"/>
              </p:cNvSpPr>
              <p:nvPr/>
            </p:nvSpPr>
            <p:spPr>
              <a:xfrm>
                <a:off x="4075870" y="2554142"/>
                <a:ext cx="1359411" cy="584775"/>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79699" y="3138162"/>
                <a:ext cx="3366147" cy="58477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3200" b="0" i="1" smtClean="0">
                          <a:latin typeface="Cambria Math" panose="02040503050406030204" pitchFamily="18" charset="0"/>
                        </a:rPr>
                        <m:t>=</m:t>
                      </m:r>
                      <m:d>
                        <m:dPr>
                          <m:ctrlPr>
                            <a:rPr lang="en-GB" sz="3200" b="0" i="1" smtClean="0">
                              <a:latin typeface="Cambria Math" panose="02040503050406030204" pitchFamily="18" charset="0"/>
                            </a:rPr>
                          </m:ctrlPr>
                        </m:dPr>
                        <m:e>
                          <m:r>
                            <a:rPr lang="en-GB" sz="3200" b="0" i="1" smtClean="0">
                              <a:latin typeface="Cambria Math" panose="02040503050406030204" pitchFamily="18" charset="0"/>
                            </a:rPr>
                            <m:t>𝑥</m:t>
                          </m:r>
                          <m:r>
                            <a:rPr lang="en-GB" sz="3200" b="0" i="1" smtClean="0">
                              <a:latin typeface="Cambria Math" panose="02040503050406030204" pitchFamily="18" charset="0"/>
                            </a:rPr>
                            <m:t>+3</m:t>
                          </m:r>
                        </m:e>
                      </m:d>
                      <m:d>
                        <m:dPr>
                          <m:ctrlPr>
                            <a:rPr lang="en-GB" sz="3200" b="0" i="1" smtClean="0">
                              <a:latin typeface="Cambria Math" panose="02040503050406030204" pitchFamily="18" charset="0"/>
                            </a:rPr>
                          </m:ctrlPr>
                        </m:dPr>
                        <m:e>
                          <m:r>
                            <a:rPr lang="en-GB" sz="3200" b="0" i="1" smtClean="0">
                              <a:latin typeface="Cambria Math" panose="02040503050406030204" pitchFamily="18" charset="0"/>
                            </a:rPr>
                            <m:t>𝑥</m:t>
                          </m:r>
                          <m:r>
                            <a:rPr lang="en-GB" sz="3200" b="0" i="1" smtClean="0">
                              <a:latin typeface="Cambria Math" panose="02040503050406030204" pitchFamily="18" charset="0"/>
                            </a:rPr>
                            <m:t>+5</m:t>
                          </m:r>
                        </m:e>
                      </m:d>
                    </m:oMath>
                  </m:oMathPara>
                </a14:m>
                <a:endParaRPr lang="en-GB" sz="3200" dirty="0"/>
              </a:p>
            </p:txBody>
          </p:sp>
        </mc:Choice>
        <mc:Fallback xmlns="">
          <p:sp>
            <p:nvSpPr>
              <p:cNvPr id="11" name="TextBox 10"/>
              <p:cNvSpPr txBox="1">
                <a:spLocks noRot="1" noChangeAspect="1" noMove="1" noResize="1" noEditPoints="1" noAdjustHandles="1" noChangeArrowheads="1" noChangeShapeType="1" noTextEdit="1"/>
              </p:cNvSpPr>
              <p:nvPr/>
            </p:nvSpPr>
            <p:spPr>
              <a:xfrm>
                <a:off x="579699" y="3138162"/>
                <a:ext cx="3366147" cy="584775"/>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6242218" y="2846529"/>
                <a:ext cx="2232248" cy="116955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14:m>
                  <m:oMath xmlns:m="http://schemas.openxmlformats.org/officeDocument/2006/math">
                    <m:sSup>
                      <m:sSupPr>
                        <m:ctrlPr>
                          <a:rPr lang="en-GB" sz="1400" b="0" i="1" smtClean="0">
                            <a:latin typeface="Cambria Math" panose="02040503050406030204" pitchFamily="18" charset="0"/>
                          </a:rPr>
                        </m:ctrlPr>
                      </m:sSupPr>
                      <m:e>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𝑥</m:t>
                            </m:r>
                            <m:r>
                              <a:rPr lang="en-GB" sz="1400" b="0" i="1" smtClean="0">
                                <a:latin typeface="Cambria Math" panose="02040503050406030204" pitchFamily="18" charset="0"/>
                              </a:rPr>
                              <m:t>+3</m:t>
                            </m:r>
                          </m:e>
                        </m:d>
                      </m:e>
                      <m:sup>
                        <m:r>
                          <a:rPr lang="en-GB" sz="1400" b="0" i="1" smtClean="0">
                            <a:latin typeface="Cambria Math" panose="02040503050406030204" pitchFamily="18" charset="0"/>
                          </a:rPr>
                          <m:t>2</m:t>
                        </m:r>
                      </m:sup>
                    </m:sSup>
                  </m:oMath>
                </a14:m>
                <a:r>
                  <a:rPr lang="en-GB" sz="1400" dirty="0"/>
                  <a:t> and </a:t>
                </a:r>
                <a14:m>
                  <m:oMath xmlns:m="http://schemas.openxmlformats.org/officeDocument/2006/math">
                    <m:r>
                      <a:rPr lang="en-GB" sz="1400" b="0" i="1" smtClean="0">
                        <a:latin typeface="Cambria Math" panose="02040503050406030204" pitchFamily="18" charset="0"/>
                      </a:rPr>
                      <m:t>2</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𝑥</m:t>
                        </m:r>
                        <m:r>
                          <a:rPr lang="en-GB" sz="1400" b="0" i="1" smtClean="0">
                            <a:latin typeface="Cambria Math" panose="02040503050406030204" pitchFamily="18" charset="0"/>
                          </a:rPr>
                          <m:t>+3</m:t>
                        </m:r>
                      </m:e>
                    </m:d>
                  </m:oMath>
                </a14:m>
                <a:r>
                  <a:rPr lang="en-GB" sz="1400" dirty="0"/>
                  <a:t> both have a common factor of </a:t>
                </a:r>
                <a14:m>
                  <m:oMath xmlns:m="http://schemas.openxmlformats.org/officeDocument/2006/math">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𝑥</m:t>
                        </m:r>
                        <m:r>
                          <a:rPr lang="en-GB" sz="1400" b="0" i="1" smtClean="0">
                            <a:latin typeface="Cambria Math" panose="02040503050406030204" pitchFamily="18" charset="0"/>
                          </a:rPr>
                          <m:t>+3</m:t>
                        </m:r>
                      </m:e>
                    </m:d>
                  </m:oMath>
                </a14:m>
                <a:r>
                  <a:rPr lang="en-GB" sz="1400" dirty="0"/>
                  <a:t>, so as usual, we put this common factor on front of a blank bracket.</a:t>
                </a:r>
              </a:p>
            </p:txBody>
          </p:sp>
        </mc:Choice>
        <mc:Fallback xmlns="">
          <p:sp>
            <p:nvSpPr>
              <p:cNvPr id="12" name="TextBox 11"/>
              <p:cNvSpPr txBox="1">
                <a:spLocks noRot="1" noChangeAspect="1" noMove="1" noResize="1" noEditPoints="1" noAdjustHandles="1" noChangeArrowheads="1" noChangeShapeType="1" noTextEdit="1"/>
              </p:cNvSpPr>
              <p:nvPr/>
            </p:nvSpPr>
            <p:spPr>
              <a:xfrm>
                <a:off x="6242218" y="2846529"/>
                <a:ext cx="2232248" cy="1169551"/>
              </a:xfrm>
              <a:prstGeom prst="rect">
                <a:avLst/>
              </a:prstGeom>
              <a:blipFill>
                <a:blip r:embed="rId7"/>
                <a:stretch>
                  <a:fillRect l="-270" r="-1351" b="-3061"/>
                </a:stretch>
              </a:blipFill>
            </p:spPr>
            <p:txBody>
              <a:bodyPr/>
              <a:lstStyle/>
              <a:p>
                <a:r>
                  <a:rPr lang="en-GB">
                    <a:noFill/>
                  </a:rPr>
                  <a:t> </a:t>
                </a:r>
              </a:p>
            </p:txBody>
          </p:sp>
        </mc:Fallback>
      </mc:AlternateContent>
      <p:cxnSp>
        <p:nvCxnSpPr>
          <p:cNvPr id="14" name="Straight Arrow Connector 13"/>
          <p:cNvCxnSpPr/>
          <p:nvPr/>
        </p:nvCxnSpPr>
        <p:spPr>
          <a:xfrm flipH="1" flipV="1">
            <a:off x="5796136" y="2924944"/>
            <a:ext cx="432048" cy="2131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2829722" y="4249960"/>
                <a:ext cx="2232248" cy="7386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As we would usually do, we ask “</a:t>
                </a:r>
                <a14:m>
                  <m:oMath xmlns:m="http://schemas.openxmlformats.org/officeDocument/2006/math">
                    <m:r>
                      <a:rPr lang="en-GB" sz="1400" b="0" i="1" smtClean="0">
                        <a:latin typeface="Cambria Math" panose="02040503050406030204" pitchFamily="18" charset="0"/>
                      </a:rPr>
                      <m:t>(</m:t>
                    </m:r>
                    <m:r>
                      <a:rPr lang="en-GB" sz="1400" b="0" i="1" smtClean="0">
                        <a:latin typeface="Cambria Math" panose="02040503050406030204" pitchFamily="18" charset="0"/>
                      </a:rPr>
                      <m:t>𝑥</m:t>
                    </m:r>
                    <m:r>
                      <a:rPr lang="en-GB" sz="1400" b="0" i="1" smtClean="0">
                        <a:latin typeface="Cambria Math" panose="02040503050406030204" pitchFamily="18" charset="0"/>
                      </a:rPr>
                      <m:t>+3)</m:t>
                    </m:r>
                  </m:oMath>
                </a14:m>
                <a:r>
                  <a:rPr lang="en-GB" sz="1400" dirty="0"/>
                  <a:t> times what would give us </a:t>
                </a:r>
                <a14:m>
                  <m:oMath xmlns:m="http://schemas.openxmlformats.org/officeDocument/2006/math">
                    <m:sSup>
                      <m:sSupPr>
                        <m:ctrlPr>
                          <a:rPr lang="en-GB" sz="1400" b="0" i="1" smtClean="0">
                            <a:latin typeface="Cambria Math" panose="02040503050406030204" pitchFamily="18" charset="0"/>
                          </a:rPr>
                        </m:ctrlPr>
                      </m:sSupPr>
                      <m:e>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𝑥</m:t>
                            </m:r>
                            <m:r>
                              <a:rPr lang="en-GB" sz="1400" b="0" i="1" smtClean="0">
                                <a:latin typeface="Cambria Math" panose="02040503050406030204" pitchFamily="18" charset="0"/>
                              </a:rPr>
                              <m:t>+3</m:t>
                            </m:r>
                          </m:e>
                        </m:d>
                      </m:e>
                      <m:sup>
                        <m:r>
                          <a:rPr lang="en-GB" sz="1400" b="0" i="1" smtClean="0">
                            <a:latin typeface="Cambria Math" panose="02040503050406030204" pitchFamily="18" charset="0"/>
                          </a:rPr>
                          <m:t>2</m:t>
                        </m:r>
                      </m:sup>
                    </m:sSup>
                  </m:oMath>
                </a14:m>
                <a:r>
                  <a:rPr lang="en-GB" sz="1400" dirty="0"/>
                  <a:t>?”</a:t>
                </a:r>
              </a:p>
            </p:txBody>
          </p:sp>
        </mc:Choice>
        <mc:Fallback xmlns="">
          <p:sp>
            <p:nvSpPr>
              <p:cNvPr id="15" name="TextBox 14"/>
              <p:cNvSpPr txBox="1">
                <a:spLocks noRot="1" noChangeAspect="1" noMove="1" noResize="1" noEditPoints="1" noAdjustHandles="1" noChangeArrowheads="1" noChangeShapeType="1" noTextEdit="1"/>
              </p:cNvSpPr>
              <p:nvPr/>
            </p:nvSpPr>
            <p:spPr>
              <a:xfrm>
                <a:off x="2829722" y="4249960"/>
                <a:ext cx="2232248" cy="738664"/>
              </a:xfrm>
              <a:prstGeom prst="rect">
                <a:avLst/>
              </a:prstGeom>
              <a:blipFill>
                <a:blip r:embed="rId8"/>
                <a:stretch>
                  <a:fillRect l="-270" b="-7200"/>
                </a:stretch>
              </a:blipFill>
            </p:spPr>
            <p:txBody>
              <a:bodyPr/>
              <a:lstStyle/>
              <a:p>
                <a:r>
                  <a:rPr lang="en-GB">
                    <a:noFill/>
                  </a:rPr>
                  <a:t> </a:t>
                </a:r>
              </a:p>
            </p:txBody>
          </p:sp>
        </mc:Fallback>
      </mc:AlternateContent>
      <p:cxnSp>
        <p:nvCxnSpPr>
          <p:cNvPr id="16" name="Straight Arrow Connector 15"/>
          <p:cNvCxnSpPr/>
          <p:nvPr/>
        </p:nvCxnSpPr>
        <p:spPr>
          <a:xfrm flipH="1" flipV="1">
            <a:off x="3616036" y="3133898"/>
            <a:ext cx="1243996" cy="11160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5535849" y="4226524"/>
                <a:ext cx="2232248"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“…and </a:t>
                </a:r>
                <a14:m>
                  <m:oMath xmlns:m="http://schemas.openxmlformats.org/officeDocument/2006/math">
                    <m:r>
                      <a:rPr lang="en-GB" sz="1400" b="0" i="1" smtClean="0">
                        <a:latin typeface="Cambria Math" panose="02040503050406030204" pitchFamily="18" charset="0"/>
                      </a:rPr>
                      <m:t>(</m:t>
                    </m:r>
                    <m:r>
                      <a:rPr lang="en-GB" sz="1400" b="0" i="1" smtClean="0">
                        <a:latin typeface="Cambria Math" panose="02040503050406030204" pitchFamily="18" charset="0"/>
                      </a:rPr>
                      <m:t>𝑥</m:t>
                    </m:r>
                    <m:r>
                      <a:rPr lang="en-GB" sz="1400" b="0" i="1" smtClean="0">
                        <a:latin typeface="Cambria Math" panose="02040503050406030204" pitchFamily="18" charset="0"/>
                      </a:rPr>
                      <m:t>+3)</m:t>
                    </m:r>
                  </m:oMath>
                </a14:m>
                <a:r>
                  <a:rPr lang="en-GB" sz="1400" dirty="0"/>
                  <a:t> times what would give us </a:t>
                </a:r>
                <a14:m>
                  <m:oMath xmlns:m="http://schemas.openxmlformats.org/officeDocument/2006/math">
                    <m:r>
                      <a:rPr lang="en-GB" sz="1400" b="0" i="1" smtClean="0">
                        <a:latin typeface="Cambria Math" panose="02040503050406030204" pitchFamily="18" charset="0"/>
                      </a:rPr>
                      <m:t>+2</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𝑥</m:t>
                        </m:r>
                        <m:r>
                          <a:rPr lang="en-GB" sz="1400" b="0" i="1" smtClean="0">
                            <a:latin typeface="Cambria Math" panose="02040503050406030204" pitchFamily="18" charset="0"/>
                          </a:rPr>
                          <m:t>+3</m:t>
                        </m:r>
                      </m:e>
                    </m:d>
                  </m:oMath>
                </a14:m>
                <a:r>
                  <a:rPr lang="en-GB" sz="1400" dirty="0"/>
                  <a:t>?”</a:t>
                </a:r>
              </a:p>
            </p:txBody>
          </p:sp>
        </mc:Choice>
        <mc:Fallback xmlns="">
          <p:sp>
            <p:nvSpPr>
              <p:cNvPr id="18" name="TextBox 17"/>
              <p:cNvSpPr txBox="1">
                <a:spLocks noRot="1" noChangeAspect="1" noMove="1" noResize="1" noEditPoints="1" noAdjustHandles="1" noChangeArrowheads="1" noChangeShapeType="1" noTextEdit="1"/>
              </p:cNvSpPr>
              <p:nvPr/>
            </p:nvSpPr>
            <p:spPr>
              <a:xfrm>
                <a:off x="5535849" y="4226524"/>
                <a:ext cx="2232248" cy="523220"/>
              </a:xfrm>
              <a:prstGeom prst="rect">
                <a:avLst/>
              </a:prstGeom>
              <a:blipFill>
                <a:blip r:embed="rId9"/>
                <a:stretch>
                  <a:fillRect l="-270" b="-8889"/>
                </a:stretch>
              </a:blipFill>
            </p:spPr>
            <p:txBody>
              <a:bodyPr/>
              <a:lstStyle/>
              <a:p>
                <a:r>
                  <a:rPr lang="en-GB">
                    <a:noFill/>
                  </a:rPr>
                  <a:t> </a:t>
                </a:r>
              </a:p>
            </p:txBody>
          </p:sp>
        </mc:Fallback>
      </mc:AlternateContent>
      <p:cxnSp>
        <p:nvCxnSpPr>
          <p:cNvPr id="19" name="Straight Arrow Connector 18"/>
          <p:cNvCxnSpPr/>
          <p:nvPr/>
        </p:nvCxnSpPr>
        <p:spPr>
          <a:xfrm flipH="1" flipV="1">
            <a:off x="4671753" y="3125585"/>
            <a:ext cx="1232557" cy="11077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179512" y="5229200"/>
                <a:ext cx="8640960" cy="1200329"/>
              </a:xfrm>
              <a:prstGeom prst="rect">
                <a:avLst/>
              </a:prstGeom>
              <a:noFill/>
            </p:spPr>
            <p:txBody>
              <a:bodyPr wrap="square" rtlCol="0">
                <a:spAutoFit/>
              </a:bodyPr>
              <a:lstStyle/>
              <a:p>
                <a:r>
                  <a:rPr lang="en-GB" dirty="0"/>
                  <a:t>In this particular case, it may be easier to expand everything out first before ‘</a:t>
                </a:r>
                <a:r>
                  <a:rPr lang="en-GB" dirty="0" err="1"/>
                  <a:t>refactorising</a:t>
                </a:r>
                <a:r>
                  <a:rPr lang="en-GB" dirty="0"/>
                  <a:t>’:</a:t>
                </a:r>
              </a:p>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+6</m:t>
                      </m:r>
                      <m:r>
                        <a:rPr lang="en-GB" b="0" i="1" smtClean="0">
                          <a:latin typeface="Cambria Math" panose="02040503050406030204" pitchFamily="18" charset="0"/>
                        </a:rPr>
                        <m:t>𝑥</m:t>
                      </m:r>
                      <m:r>
                        <a:rPr lang="en-GB" b="0" i="1" smtClean="0">
                          <a:latin typeface="Cambria Math" panose="02040503050406030204" pitchFamily="18" charset="0"/>
                        </a:rPr>
                        <m:t>+9+2</m:t>
                      </m:r>
                      <m:r>
                        <a:rPr lang="en-GB" b="0" i="1" smtClean="0">
                          <a:latin typeface="Cambria Math" panose="02040503050406030204" pitchFamily="18" charset="0"/>
                        </a:rPr>
                        <m:t>𝑥</m:t>
                      </m:r>
                      <m:r>
                        <a:rPr lang="en-GB" b="0" i="1" smtClean="0">
                          <a:latin typeface="Cambria Math" panose="02040503050406030204" pitchFamily="18" charset="0"/>
                        </a:rPr>
                        <m:t>+6</m:t>
                      </m:r>
                    </m:oMath>
                    <m:oMath xmlns:m="http://schemas.openxmlformats.org/officeDocument/2006/math">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+8</m:t>
                      </m:r>
                      <m:r>
                        <a:rPr lang="en-GB" b="0" i="1" smtClean="0">
                          <a:latin typeface="Cambria Math" panose="02040503050406030204" pitchFamily="18" charset="0"/>
                        </a:rPr>
                        <m:t>𝑥</m:t>
                      </m:r>
                      <m:r>
                        <a:rPr lang="en-GB" b="0" i="1" smtClean="0">
                          <a:latin typeface="Cambria Math" panose="02040503050406030204" pitchFamily="18" charset="0"/>
                        </a:rPr>
                        <m:t>+15</m:t>
                      </m:r>
                    </m:oMath>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+3)(</m:t>
                      </m:r>
                      <m:r>
                        <a:rPr lang="en-GB" b="0" i="1" smtClean="0">
                          <a:latin typeface="Cambria Math" panose="02040503050406030204" pitchFamily="18" charset="0"/>
                        </a:rPr>
                        <m:t>𝑥</m:t>
                      </m:r>
                      <m:r>
                        <a:rPr lang="en-GB" b="0" i="1" smtClean="0">
                          <a:latin typeface="Cambria Math" panose="02040503050406030204" pitchFamily="18" charset="0"/>
                        </a:rPr>
                        <m:t>+5)</m:t>
                      </m:r>
                    </m:oMath>
                  </m:oMathPara>
                </a14:m>
                <a:endParaRPr lang="en-GB" dirty="0"/>
              </a:p>
            </p:txBody>
          </p:sp>
        </mc:Choice>
        <mc:Fallback xmlns="">
          <p:sp>
            <p:nvSpPr>
              <p:cNvPr id="21" name="TextBox 20"/>
              <p:cNvSpPr txBox="1">
                <a:spLocks noRot="1" noChangeAspect="1" noMove="1" noResize="1" noEditPoints="1" noAdjustHandles="1" noChangeArrowheads="1" noChangeShapeType="1" noTextEdit="1"/>
              </p:cNvSpPr>
              <p:nvPr/>
            </p:nvSpPr>
            <p:spPr>
              <a:xfrm>
                <a:off x="179512" y="5229200"/>
                <a:ext cx="8640960" cy="1200329"/>
              </a:xfrm>
              <a:prstGeom prst="rect">
                <a:avLst/>
              </a:prstGeom>
              <a:blipFill>
                <a:blip r:embed="rId10"/>
                <a:stretch>
                  <a:fillRect l="-564" t="-3046" r="-353" b="-3046"/>
                </a:stretch>
              </a:blipFill>
            </p:spPr>
            <p:txBody>
              <a:bodyPr/>
              <a:lstStyle/>
              <a:p>
                <a:r>
                  <a:rPr lang="en-GB">
                    <a:noFill/>
                  </a:rPr>
                  <a:t> </a:t>
                </a:r>
              </a:p>
            </p:txBody>
          </p:sp>
        </mc:Fallback>
      </mc:AlternateContent>
    </p:spTree>
    <p:extLst>
      <p:ext uri="{BB962C8B-B14F-4D97-AF65-F5344CB8AC3E}">
        <p14:creationId xmlns:p14="http://schemas.microsoft.com/office/powerpoint/2010/main" val="3717812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animBg="1"/>
      <p:bldP spid="15" grpId="0" animBg="1"/>
      <p:bldP spid="18" grpId="0" animBg="1"/>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Further Example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683568" y="1268760"/>
                <a:ext cx="6264696" cy="46166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400" dirty="0"/>
                  <a:t>Factorise </a:t>
                </a:r>
                <a14:m>
                  <m:oMath xmlns:m="http://schemas.openxmlformats.org/officeDocument/2006/math">
                    <m:sSup>
                      <m:sSupPr>
                        <m:ctrlPr>
                          <a:rPr lang="en-GB" sz="2400" b="0" i="1" smtClean="0">
                            <a:latin typeface="Cambria Math" panose="02040503050406030204" pitchFamily="18" charset="0"/>
                          </a:rPr>
                        </m:ctrlPr>
                      </m:sSupPr>
                      <m:e>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𝑝</m:t>
                            </m:r>
                            <m:r>
                              <a:rPr lang="en-GB" sz="2400" b="0" i="1" smtClean="0">
                                <a:latin typeface="Cambria Math" panose="02040503050406030204" pitchFamily="18" charset="0"/>
                              </a:rPr>
                              <m:t>−</m:t>
                            </m:r>
                            <m:r>
                              <a:rPr lang="en-GB" sz="2400" b="0" i="1" smtClean="0">
                                <a:latin typeface="Cambria Math" panose="02040503050406030204" pitchFamily="18" charset="0"/>
                              </a:rPr>
                              <m:t>𝑞</m:t>
                            </m:r>
                          </m:e>
                        </m:d>
                      </m:e>
                      <m:sup>
                        <m:r>
                          <a:rPr lang="en-GB" sz="2400" b="0" i="1" smtClean="0">
                            <a:latin typeface="Cambria Math" panose="02040503050406030204" pitchFamily="18" charset="0"/>
                          </a:rPr>
                          <m:t>2</m:t>
                        </m:r>
                      </m:sup>
                    </m:sSup>
                    <m:r>
                      <a:rPr lang="en-GB" sz="2400" b="0" i="1" smtClean="0">
                        <a:latin typeface="Cambria Math" panose="02040503050406030204" pitchFamily="18" charset="0"/>
                      </a:rPr>
                      <m:t>+(</m:t>
                    </m:r>
                    <m:r>
                      <a:rPr lang="en-GB" sz="2400" b="0" i="1" smtClean="0">
                        <a:latin typeface="Cambria Math" panose="02040503050406030204" pitchFamily="18" charset="0"/>
                      </a:rPr>
                      <m:t>𝑝</m:t>
                    </m:r>
                    <m:r>
                      <a:rPr lang="en-GB" sz="2400" b="0" i="1" smtClean="0">
                        <a:latin typeface="Cambria Math" panose="02040503050406030204" pitchFamily="18" charset="0"/>
                      </a:rPr>
                      <m:t>+3)(</m:t>
                    </m:r>
                    <m:r>
                      <a:rPr lang="en-GB" sz="2400" b="0" i="1" smtClean="0">
                        <a:latin typeface="Cambria Math" panose="02040503050406030204" pitchFamily="18" charset="0"/>
                      </a:rPr>
                      <m:t>𝑝</m:t>
                    </m:r>
                    <m:r>
                      <a:rPr lang="en-GB" sz="2400" b="0" i="1" smtClean="0">
                        <a:latin typeface="Cambria Math" panose="02040503050406030204" pitchFamily="18" charset="0"/>
                      </a:rPr>
                      <m:t>−</m:t>
                    </m:r>
                    <m:r>
                      <a:rPr lang="en-GB" sz="2400" b="0" i="1" smtClean="0">
                        <a:latin typeface="Cambria Math" panose="02040503050406030204" pitchFamily="18" charset="0"/>
                      </a:rPr>
                      <m:t>𝑞</m:t>
                    </m:r>
                    <m:r>
                      <a:rPr lang="en-GB" sz="2400" b="0" i="1" smtClean="0">
                        <a:latin typeface="Cambria Math" panose="02040503050406030204" pitchFamily="18" charset="0"/>
                      </a:rPr>
                      <m:t>)</m:t>
                    </m:r>
                  </m:oMath>
                </a14:m>
                <a:endParaRPr lang="en-GB"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683568" y="1268760"/>
                <a:ext cx="6264696" cy="461665"/>
              </a:xfrm>
              <a:prstGeom prst="rect">
                <a:avLst/>
              </a:prstGeom>
              <a:blipFill>
                <a:blip r:embed="rId2"/>
                <a:stretch>
                  <a:fillRect b="-10000"/>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827584" y="2132856"/>
                <a:ext cx="5976664" cy="52322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800" b="0" i="1" smtClean="0">
                          <a:latin typeface="Cambria Math" panose="02040503050406030204" pitchFamily="18" charset="0"/>
                        </a:rPr>
                        <m:t>=(</m:t>
                      </m:r>
                      <m:r>
                        <a:rPr lang="en-GB" sz="2800" b="0" i="1" smtClean="0">
                          <a:latin typeface="Cambria Math" panose="02040503050406030204" pitchFamily="18" charset="0"/>
                        </a:rPr>
                        <m:t>𝑝</m:t>
                      </m:r>
                      <m:r>
                        <a:rPr lang="en-GB" sz="2800" b="0" i="1" smtClean="0">
                          <a:latin typeface="Cambria Math" panose="02040503050406030204" pitchFamily="18" charset="0"/>
                        </a:rPr>
                        <m:t>−</m:t>
                      </m:r>
                      <m:r>
                        <a:rPr lang="en-GB" sz="2800" b="0" i="1" smtClean="0">
                          <a:latin typeface="Cambria Math" panose="02040503050406030204" pitchFamily="18" charset="0"/>
                        </a:rPr>
                        <m:t>𝑞</m:t>
                      </m:r>
                      <m:r>
                        <a:rPr lang="en-GB" sz="2800" b="0" i="1" smtClean="0">
                          <a:latin typeface="Cambria Math" panose="02040503050406030204" pitchFamily="18" charset="0"/>
                        </a:rPr>
                        <m:t>)(                                          )</m:t>
                      </m:r>
                    </m:oMath>
                  </m:oMathPara>
                </a14:m>
                <a:endParaRPr lang="en-GB"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827584" y="2132856"/>
                <a:ext cx="5976664" cy="523220"/>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447603" y="2108947"/>
                <a:ext cx="1656184"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𝑝</m:t>
                      </m:r>
                      <m:r>
                        <a:rPr lang="en-GB" sz="2800" b="0" i="1" smtClean="0">
                          <a:latin typeface="Cambria Math" panose="02040503050406030204" pitchFamily="18" charset="0"/>
                        </a:rPr>
                        <m:t>−</m:t>
                      </m:r>
                      <m:r>
                        <a:rPr lang="en-GB" sz="2800" b="0" i="1" smtClean="0">
                          <a:latin typeface="Cambria Math" panose="02040503050406030204" pitchFamily="18" charset="0"/>
                        </a:rPr>
                        <m:t>𝑞</m:t>
                      </m:r>
                    </m:oMath>
                  </m:oMathPara>
                </a14:m>
                <a:endParaRPr lang="en-GB"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2447603" y="2108947"/>
                <a:ext cx="1656184" cy="523220"/>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826874" y="2124544"/>
                <a:ext cx="1656184"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m:t>
                      </m:r>
                      <m:r>
                        <a:rPr lang="en-GB" sz="2800" b="0" i="1" smtClean="0">
                          <a:latin typeface="Cambria Math" panose="02040503050406030204" pitchFamily="18" charset="0"/>
                        </a:rPr>
                        <m:t>𝑝</m:t>
                      </m:r>
                      <m:r>
                        <a:rPr lang="en-GB" sz="2800" b="0" i="1" smtClean="0">
                          <a:latin typeface="Cambria Math" panose="02040503050406030204" pitchFamily="18" charset="0"/>
                        </a:rPr>
                        <m:t>+3</m:t>
                      </m:r>
                    </m:oMath>
                  </m:oMathPara>
                </a14:m>
                <a:endParaRPr lang="en-GB"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3826874" y="2124544"/>
                <a:ext cx="1656184" cy="523220"/>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827584" y="2780272"/>
                <a:ext cx="5976664" cy="52322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800" b="0" i="1" smtClean="0">
                          <a:latin typeface="Cambria Math" panose="02040503050406030204" pitchFamily="18" charset="0"/>
                        </a:rPr>
                        <m:t>=</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𝑝</m:t>
                          </m:r>
                          <m:r>
                            <a:rPr lang="en-GB" sz="2800" b="0" i="1" smtClean="0">
                              <a:latin typeface="Cambria Math" panose="02040503050406030204" pitchFamily="18" charset="0"/>
                            </a:rPr>
                            <m:t>−</m:t>
                          </m:r>
                          <m:r>
                            <a:rPr lang="en-GB" sz="2800" b="0" i="1" smtClean="0">
                              <a:latin typeface="Cambria Math" panose="02040503050406030204" pitchFamily="18" charset="0"/>
                            </a:rPr>
                            <m:t>𝑞</m:t>
                          </m:r>
                        </m:e>
                      </m:d>
                      <m:d>
                        <m:dPr>
                          <m:ctrlPr>
                            <a:rPr lang="en-GB" sz="2800" b="0" i="1" smtClean="0">
                              <a:latin typeface="Cambria Math" panose="02040503050406030204" pitchFamily="18" charset="0"/>
                            </a:rPr>
                          </m:ctrlPr>
                        </m:dPr>
                        <m:e>
                          <m:r>
                            <a:rPr lang="en-GB" sz="2800" b="0" i="1" smtClean="0">
                              <a:latin typeface="Cambria Math" panose="02040503050406030204" pitchFamily="18" charset="0"/>
                            </a:rPr>
                            <m:t>2</m:t>
                          </m:r>
                          <m:r>
                            <a:rPr lang="en-GB" sz="2800" b="0" i="1" smtClean="0">
                              <a:latin typeface="Cambria Math" panose="02040503050406030204" pitchFamily="18" charset="0"/>
                            </a:rPr>
                            <m:t>𝑝</m:t>
                          </m:r>
                          <m:r>
                            <a:rPr lang="en-GB" sz="2800" b="0" i="1" smtClean="0">
                              <a:latin typeface="Cambria Math" panose="02040503050406030204" pitchFamily="18" charset="0"/>
                            </a:rPr>
                            <m:t>−</m:t>
                          </m:r>
                          <m:r>
                            <a:rPr lang="en-GB" sz="2800" b="0" i="1" smtClean="0">
                              <a:latin typeface="Cambria Math" panose="02040503050406030204" pitchFamily="18" charset="0"/>
                            </a:rPr>
                            <m:t>𝑞</m:t>
                          </m:r>
                          <m:r>
                            <a:rPr lang="en-GB" sz="2800" b="0" i="1" smtClean="0">
                              <a:latin typeface="Cambria Math" panose="02040503050406030204" pitchFamily="18" charset="0"/>
                            </a:rPr>
                            <m:t>+3</m:t>
                          </m:r>
                        </m:e>
                      </m:d>
                    </m:oMath>
                  </m:oMathPara>
                </a14:m>
                <a:endParaRPr lang="en-GB" sz="2800" dirty="0"/>
              </a:p>
            </p:txBody>
          </p:sp>
        </mc:Choice>
        <mc:Fallback xmlns="">
          <p:sp>
            <p:nvSpPr>
              <p:cNvPr id="9" name="TextBox 8"/>
              <p:cNvSpPr txBox="1">
                <a:spLocks noRot="1" noChangeAspect="1" noMove="1" noResize="1" noEditPoints="1" noAdjustHandles="1" noChangeArrowheads="1" noChangeShapeType="1" noTextEdit="1"/>
              </p:cNvSpPr>
              <p:nvPr/>
            </p:nvSpPr>
            <p:spPr>
              <a:xfrm>
                <a:off x="827584" y="2780272"/>
                <a:ext cx="5976664" cy="523220"/>
              </a:xfrm>
              <a:prstGeom prst="rect">
                <a:avLst/>
              </a:prstGeom>
              <a:blipFill>
                <a:blip r:embed="rId6"/>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809859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Seven different types of factorisation</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28464" y="779513"/>
            <a:ext cx="3888432" cy="4001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sz="2000" b="1" dirty="0"/>
              <a:t>1. Factoring out a single term</a:t>
            </a:r>
          </a:p>
        </p:txBody>
      </p:sp>
      <mc:AlternateContent xmlns:mc="http://schemas.openxmlformats.org/markup-compatibility/2006" xmlns:a14="http://schemas.microsoft.com/office/drawing/2010/main">
        <mc:Choice Requires="a14">
          <p:sp>
            <p:nvSpPr>
              <p:cNvPr id="6" name="TextBox 5"/>
              <p:cNvSpPr txBox="1"/>
              <p:nvPr/>
            </p:nvSpPr>
            <p:spPr>
              <a:xfrm>
                <a:off x="4594063" y="779513"/>
                <a:ext cx="3888432" cy="40709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sz="2000" b="1" dirty="0"/>
                  <a:t>2. </a:t>
                </a:r>
                <a14:m>
                  <m:oMath xmlns:m="http://schemas.openxmlformats.org/officeDocument/2006/math">
                    <m:sSup>
                      <m:sSupPr>
                        <m:ctrlPr>
                          <a:rPr lang="en-GB" sz="2000" b="1" i="1" smtClean="0">
                            <a:latin typeface="Cambria Math" panose="02040503050406030204" pitchFamily="18" charset="0"/>
                          </a:rPr>
                        </m:ctrlPr>
                      </m:sSupPr>
                      <m:e>
                        <m:r>
                          <a:rPr lang="en-GB" sz="2000" b="1" i="1" smtClean="0">
                            <a:latin typeface="Cambria Math"/>
                          </a:rPr>
                          <m:t>𝒙</m:t>
                        </m:r>
                      </m:e>
                      <m:sup>
                        <m:r>
                          <a:rPr lang="en-GB" sz="2000" b="1" i="1" smtClean="0">
                            <a:latin typeface="Cambria Math"/>
                          </a:rPr>
                          <m:t>𝟐</m:t>
                        </m:r>
                      </m:sup>
                    </m:sSup>
                    <m:r>
                      <a:rPr lang="en-GB" sz="2000" b="1" i="1" smtClean="0">
                        <a:latin typeface="Cambria Math"/>
                      </a:rPr>
                      <m:t>+</m:t>
                    </m:r>
                    <m:r>
                      <a:rPr lang="en-GB" sz="2000" b="1" i="1" smtClean="0">
                        <a:latin typeface="Cambria Math"/>
                      </a:rPr>
                      <m:t>𝒃𝒙</m:t>
                    </m:r>
                    <m:r>
                      <a:rPr lang="en-GB" sz="2000" b="1" i="1" smtClean="0">
                        <a:latin typeface="Cambria Math"/>
                      </a:rPr>
                      <m:t>+</m:t>
                    </m:r>
                    <m:r>
                      <a:rPr lang="en-GB" sz="2000" b="1" i="1" smtClean="0">
                        <a:latin typeface="Cambria Math"/>
                      </a:rPr>
                      <m:t>𝒄</m:t>
                    </m:r>
                  </m:oMath>
                </a14:m>
                <a:endParaRPr lang="en-GB" sz="2000" b="1" dirty="0"/>
              </a:p>
            </p:txBody>
          </p:sp>
        </mc:Choice>
        <mc:Fallback xmlns="">
          <p:sp>
            <p:nvSpPr>
              <p:cNvPr id="6" name="TextBox 5"/>
              <p:cNvSpPr txBox="1">
                <a:spLocks noRot="1" noChangeAspect="1" noMove="1" noResize="1" noEditPoints="1" noAdjustHandles="1" noChangeArrowheads="1" noChangeShapeType="1" noTextEdit="1"/>
              </p:cNvSpPr>
              <p:nvPr/>
            </p:nvSpPr>
            <p:spPr>
              <a:xfrm>
                <a:off x="4594063" y="779513"/>
                <a:ext cx="3888432" cy="407099"/>
              </a:xfrm>
              <a:prstGeom prst="rect">
                <a:avLst/>
              </a:prstGeom>
              <a:blipFill>
                <a:blip r:embed="rId2"/>
                <a:stretch>
                  <a:fillRect l="-1404" t="-2817" b="-2253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36176" y="1286267"/>
                <a:ext cx="345638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2400" b="0" i="1" smtClean="0">
                              <a:latin typeface="Cambria Math" panose="02040503050406030204" pitchFamily="18" charset="0"/>
                            </a:rPr>
                          </m:ctrlPr>
                        </m:sSupPr>
                        <m:e>
                          <m:r>
                            <a:rPr lang="en-GB" sz="2400" b="0" i="1" smtClean="0">
                              <a:latin typeface="Cambria Math"/>
                            </a:rPr>
                            <m:t>2</m:t>
                          </m:r>
                          <m:r>
                            <a:rPr lang="en-GB" sz="2400" b="0" i="1" smtClean="0">
                              <a:latin typeface="Cambria Math"/>
                            </a:rPr>
                            <m:t>𝑥</m:t>
                          </m:r>
                        </m:e>
                        <m:sup>
                          <m:r>
                            <a:rPr lang="en-GB" sz="2400" b="0" i="1" smtClean="0">
                              <a:latin typeface="Cambria Math"/>
                            </a:rPr>
                            <m:t>2</m:t>
                          </m:r>
                        </m:sup>
                      </m:sSup>
                      <m:r>
                        <a:rPr lang="en-GB" sz="2400" b="0" i="1" smtClean="0">
                          <a:latin typeface="Cambria Math"/>
                        </a:rPr>
                        <m:t>+4</m:t>
                      </m:r>
                      <m:r>
                        <a:rPr lang="en-GB" sz="2400" b="0" i="1" smtClean="0">
                          <a:latin typeface="Cambria Math"/>
                        </a:rPr>
                        <m:t>𝑥</m:t>
                      </m:r>
                      <m:r>
                        <a:rPr lang="en-GB" sz="2400" b="0" i="1" smtClean="0">
                          <a:latin typeface="Cambria Math"/>
                        </a:rPr>
                        <m:t>=2</m:t>
                      </m:r>
                      <m:r>
                        <a:rPr lang="en-GB" sz="2400" b="0" i="1" smtClean="0">
                          <a:latin typeface="Cambria Math"/>
                        </a:rPr>
                        <m:t>𝑥</m:t>
                      </m:r>
                      <m:d>
                        <m:dPr>
                          <m:ctrlPr>
                            <a:rPr lang="en-GB" sz="2400" b="0" i="1" smtClean="0">
                              <a:latin typeface="Cambria Math" panose="02040503050406030204" pitchFamily="18" charset="0"/>
                            </a:rPr>
                          </m:ctrlPr>
                        </m:dPr>
                        <m:e>
                          <m:r>
                            <a:rPr lang="en-GB" sz="2400" b="0" i="1" smtClean="0">
                              <a:latin typeface="Cambria Math"/>
                            </a:rPr>
                            <m:t>𝑥</m:t>
                          </m:r>
                          <m:r>
                            <a:rPr lang="en-GB" sz="2400" b="0" i="1" smtClean="0">
                              <a:latin typeface="Cambria Math"/>
                            </a:rPr>
                            <m:t>+2</m:t>
                          </m:r>
                        </m:e>
                      </m:d>
                    </m:oMath>
                  </m:oMathPara>
                </a14:m>
                <a:endParaRPr lang="en-GB"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536176" y="1286267"/>
                <a:ext cx="3456384" cy="461665"/>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568270" y="1286266"/>
                <a:ext cx="41679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2400" b="0" i="1" smtClean="0">
                              <a:latin typeface="Cambria Math" panose="02040503050406030204" pitchFamily="18" charset="0"/>
                            </a:rPr>
                          </m:ctrlPr>
                        </m:sSupPr>
                        <m:e>
                          <m:r>
                            <a:rPr lang="en-GB" sz="2400" b="0" i="1" smtClean="0">
                              <a:latin typeface="Cambria Math"/>
                            </a:rPr>
                            <m:t>𝑥</m:t>
                          </m:r>
                        </m:e>
                        <m:sup>
                          <m:r>
                            <a:rPr lang="en-GB" sz="2400" b="0" i="1" smtClean="0">
                              <a:latin typeface="Cambria Math"/>
                            </a:rPr>
                            <m:t>2</m:t>
                          </m:r>
                        </m:sup>
                      </m:sSup>
                      <m:r>
                        <a:rPr lang="en-GB" sz="2400" b="0" i="1" smtClean="0">
                          <a:latin typeface="Cambria Math"/>
                        </a:rPr>
                        <m:t>+4</m:t>
                      </m:r>
                      <m:r>
                        <a:rPr lang="en-GB" sz="2400" b="0" i="1" smtClean="0">
                          <a:latin typeface="Cambria Math"/>
                        </a:rPr>
                        <m:t>𝑥</m:t>
                      </m:r>
                      <m:r>
                        <a:rPr lang="en-GB" sz="2400" b="0" i="1" smtClean="0">
                          <a:latin typeface="Cambria Math"/>
                        </a:rPr>
                        <m:t>−5=</m:t>
                      </m:r>
                      <m:d>
                        <m:dPr>
                          <m:ctrlPr>
                            <a:rPr lang="en-GB" sz="2400" b="1" i="1" smtClean="0">
                              <a:latin typeface="Cambria Math" panose="02040503050406030204" pitchFamily="18" charset="0"/>
                            </a:rPr>
                          </m:ctrlPr>
                        </m:dPr>
                        <m:e>
                          <m:r>
                            <a:rPr lang="en-GB" sz="2400" b="1" i="1" smtClean="0">
                              <a:latin typeface="Cambria Math"/>
                            </a:rPr>
                            <m:t>𝒙</m:t>
                          </m:r>
                          <m:r>
                            <a:rPr lang="en-GB" sz="2400" b="1" i="1" smtClean="0">
                              <a:latin typeface="Cambria Math"/>
                            </a:rPr>
                            <m:t>+</m:t>
                          </m:r>
                          <m:r>
                            <a:rPr lang="en-GB" sz="2400" b="1" i="1" smtClean="0">
                              <a:latin typeface="Cambria Math"/>
                            </a:rPr>
                            <m:t>𝟓</m:t>
                          </m:r>
                        </m:e>
                      </m:d>
                      <m:d>
                        <m:dPr>
                          <m:ctrlPr>
                            <a:rPr lang="en-GB" sz="2400" b="1" i="1" smtClean="0">
                              <a:latin typeface="Cambria Math" panose="02040503050406030204" pitchFamily="18" charset="0"/>
                            </a:rPr>
                          </m:ctrlPr>
                        </m:dPr>
                        <m:e>
                          <m:r>
                            <a:rPr lang="en-GB" sz="2400" b="1" i="1" smtClean="0">
                              <a:latin typeface="Cambria Math"/>
                            </a:rPr>
                            <m:t>𝒙</m:t>
                          </m:r>
                          <m:r>
                            <a:rPr lang="en-GB" sz="2400" b="1" i="1" smtClean="0">
                              <a:latin typeface="Cambria Math"/>
                            </a:rPr>
                            <m:t>−</m:t>
                          </m:r>
                          <m:r>
                            <a:rPr lang="en-GB" sz="2400" b="1" i="1" smtClean="0">
                              <a:latin typeface="Cambria Math"/>
                            </a:rPr>
                            <m:t>𝟏</m:t>
                          </m:r>
                        </m:e>
                      </m:d>
                    </m:oMath>
                  </m:oMathPara>
                </a14:m>
                <a:endParaRPr lang="en-GB" sz="2400" b="1" dirty="0"/>
              </a:p>
            </p:txBody>
          </p:sp>
        </mc:Choice>
        <mc:Fallback xmlns="">
          <p:sp>
            <p:nvSpPr>
              <p:cNvPr id="8" name="TextBox 7"/>
              <p:cNvSpPr txBox="1">
                <a:spLocks noRot="1" noChangeAspect="1" noMove="1" noResize="1" noEditPoints="1" noAdjustHandles="1" noChangeArrowheads="1" noChangeShapeType="1" noTextEdit="1"/>
              </p:cNvSpPr>
              <p:nvPr/>
            </p:nvSpPr>
            <p:spPr>
              <a:xfrm>
                <a:off x="4568270" y="1286266"/>
                <a:ext cx="4167900" cy="461665"/>
              </a:xfrm>
              <a:prstGeom prst="rect">
                <a:avLst/>
              </a:prstGeom>
              <a:blipFill>
                <a:blip r:embed="rId4"/>
                <a:stretch>
                  <a:fillRect/>
                </a:stretch>
              </a:blipFill>
            </p:spPr>
            <p:txBody>
              <a:bodyPr/>
              <a:lstStyle/>
              <a:p>
                <a:r>
                  <a:rPr lang="en-GB">
                    <a:noFill/>
                  </a:rPr>
                  <a:t> </a:t>
                </a:r>
              </a:p>
            </p:txBody>
          </p:sp>
        </mc:Fallback>
      </mc:AlternateContent>
      <p:sp>
        <p:nvSpPr>
          <p:cNvPr id="9" name="TextBox 8"/>
          <p:cNvSpPr txBox="1"/>
          <p:nvPr/>
        </p:nvSpPr>
        <p:spPr>
          <a:xfrm>
            <a:off x="328892" y="2465906"/>
            <a:ext cx="3888432" cy="4001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sz="2000" b="1" dirty="0"/>
              <a:t>3. Difference of two squares </a:t>
            </a:r>
          </a:p>
        </p:txBody>
      </p:sp>
      <mc:AlternateContent xmlns:mc="http://schemas.openxmlformats.org/markup-compatibility/2006" xmlns:a14="http://schemas.microsoft.com/office/drawing/2010/main">
        <mc:Choice Requires="a14">
          <p:sp>
            <p:nvSpPr>
              <p:cNvPr id="10" name="TextBox 9"/>
              <p:cNvSpPr txBox="1"/>
              <p:nvPr/>
            </p:nvSpPr>
            <p:spPr>
              <a:xfrm>
                <a:off x="193277" y="2872909"/>
                <a:ext cx="399644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a:rPr>
                        <m:t>4</m:t>
                      </m:r>
                      <m:sSup>
                        <m:sSupPr>
                          <m:ctrlPr>
                            <a:rPr lang="en-GB" sz="2400" b="0" i="1" smtClean="0">
                              <a:latin typeface="Cambria Math" panose="02040503050406030204" pitchFamily="18" charset="0"/>
                            </a:rPr>
                          </m:ctrlPr>
                        </m:sSupPr>
                        <m:e>
                          <m:r>
                            <a:rPr lang="en-GB" sz="2400" b="0" i="1" smtClean="0">
                              <a:latin typeface="Cambria Math"/>
                            </a:rPr>
                            <m:t>𝑥</m:t>
                          </m:r>
                        </m:e>
                        <m:sup>
                          <m:r>
                            <a:rPr lang="en-GB" sz="2400" b="0" i="1" smtClean="0">
                              <a:latin typeface="Cambria Math"/>
                            </a:rPr>
                            <m:t>2</m:t>
                          </m:r>
                        </m:sup>
                      </m:sSup>
                      <m:r>
                        <a:rPr lang="en-GB" sz="2400" b="0" i="1" smtClean="0">
                          <a:latin typeface="Cambria Math"/>
                        </a:rPr>
                        <m:t>−1=</m:t>
                      </m:r>
                      <m:d>
                        <m:dPr>
                          <m:ctrlPr>
                            <a:rPr lang="en-GB" sz="2400" b="1" i="1" smtClean="0">
                              <a:latin typeface="Cambria Math" panose="02040503050406030204" pitchFamily="18" charset="0"/>
                            </a:rPr>
                          </m:ctrlPr>
                        </m:dPr>
                        <m:e>
                          <m:r>
                            <a:rPr lang="en-GB" sz="2400" b="1" i="1" smtClean="0">
                              <a:latin typeface="Cambria Math"/>
                            </a:rPr>
                            <m:t>𝟐</m:t>
                          </m:r>
                          <m:r>
                            <a:rPr lang="en-GB" sz="2400" b="1" i="1" smtClean="0">
                              <a:latin typeface="Cambria Math"/>
                            </a:rPr>
                            <m:t>𝒙</m:t>
                          </m:r>
                          <m:r>
                            <a:rPr lang="en-GB" sz="2400" b="1" i="1" smtClean="0">
                              <a:latin typeface="Cambria Math"/>
                            </a:rPr>
                            <m:t>+</m:t>
                          </m:r>
                          <m:r>
                            <a:rPr lang="en-GB" sz="2400" b="1" i="1" smtClean="0">
                              <a:latin typeface="Cambria Math"/>
                            </a:rPr>
                            <m:t>𝟏</m:t>
                          </m:r>
                        </m:e>
                      </m:d>
                      <m:d>
                        <m:dPr>
                          <m:ctrlPr>
                            <a:rPr lang="en-GB" sz="2400" b="1" i="1" smtClean="0">
                              <a:latin typeface="Cambria Math" panose="02040503050406030204" pitchFamily="18" charset="0"/>
                            </a:rPr>
                          </m:ctrlPr>
                        </m:dPr>
                        <m:e>
                          <m:r>
                            <a:rPr lang="en-GB" sz="2400" b="1" i="1" smtClean="0">
                              <a:latin typeface="Cambria Math"/>
                            </a:rPr>
                            <m:t>𝟐</m:t>
                          </m:r>
                          <m:r>
                            <a:rPr lang="en-GB" sz="2400" b="1" i="1" smtClean="0">
                              <a:latin typeface="Cambria Math"/>
                            </a:rPr>
                            <m:t>𝒙</m:t>
                          </m:r>
                          <m:r>
                            <a:rPr lang="en-GB" sz="2400" b="1" i="1" smtClean="0">
                              <a:latin typeface="Cambria Math"/>
                            </a:rPr>
                            <m:t>−</m:t>
                          </m:r>
                          <m:r>
                            <a:rPr lang="en-GB" sz="2400" b="1" i="1" smtClean="0">
                              <a:latin typeface="Cambria Math"/>
                            </a:rPr>
                            <m:t>𝟏</m:t>
                          </m:r>
                        </m:e>
                      </m:d>
                    </m:oMath>
                  </m:oMathPara>
                </a14:m>
                <a:endParaRPr lang="en-GB" sz="2400" b="1" dirty="0"/>
              </a:p>
            </p:txBody>
          </p:sp>
        </mc:Choice>
        <mc:Fallback xmlns="">
          <p:sp>
            <p:nvSpPr>
              <p:cNvPr id="10" name="TextBox 9"/>
              <p:cNvSpPr txBox="1">
                <a:spLocks noRot="1" noChangeAspect="1" noMove="1" noResize="1" noEditPoints="1" noAdjustHandles="1" noChangeArrowheads="1" noChangeShapeType="1" noTextEdit="1"/>
              </p:cNvSpPr>
              <p:nvPr/>
            </p:nvSpPr>
            <p:spPr>
              <a:xfrm>
                <a:off x="193277" y="2872909"/>
                <a:ext cx="3996444" cy="461665"/>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627314" y="2465905"/>
                <a:ext cx="3888432" cy="40709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sz="2000" b="1" dirty="0"/>
                  <a:t>4. </a:t>
                </a:r>
                <a14:m>
                  <m:oMath xmlns:m="http://schemas.openxmlformats.org/officeDocument/2006/math">
                    <m:r>
                      <a:rPr lang="en-GB" sz="2000" b="1" i="1" smtClean="0">
                        <a:latin typeface="Cambria Math"/>
                      </a:rPr>
                      <m:t>𝒂</m:t>
                    </m:r>
                    <m:sSup>
                      <m:sSupPr>
                        <m:ctrlPr>
                          <a:rPr lang="en-GB" sz="2000" b="1" i="1" smtClean="0">
                            <a:latin typeface="Cambria Math" panose="02040503050406030204" pitchFamily="18" charset="0"/>
                          </a:rPr>
                        </m:ctrlPr>
                      </m:sSupPr>
                      <m:e>
                        <m:r>
                          <a:rPr lang="en-GB" sz="2000" b="1" i="1" smtClean="0">
                            <a:latin typeface="Cambria Math"/>
                          </a:rPr>
                          <m:t>𝒙</m:t>
                        </m:r>
                      </m:e>
                      <m:sup>
                        <m:r>
                          <a:rPr lang="en-GB" sz="2000" b="1" i="1" smtClean="0">
                            <a:latin typeface="Cambria Math"/>
                          </a:rPr>
                          <m:t>𝟐</m:t>
                        </m:r>
                      </m:sup>
                    </m:sSup>
                    <m:r>
                      <a:rPr lang="en-GB" sz="2000" b="1" i="1" smtClean="0">
                        <a:latin typeface="Cambria Math"/>
                      </a:rPr>
                      <m:t>+</m:t>
                    </m:r>
                    <m:r>
                      <a:rPr lang="en-GB" sz="2000" b="1" i="1" smtClean="0">
                        <a:latin typeface="Cambria Math"/>
                      </a:rPr>
                      <m:t>𝒃𝒙</m:t>
                    </m:r>
                    <m:r>
                      <a:rPr lang="en-GB" sz="2000" b="1" i="1" smtClean="0">
                        <a:latin typeface="Cambria Math"/>
                      </a:rPr>
                      <m:t>+</m:t>
                    </m:r>
                    <m:r>
                      <a:rPr lang="en-GB" sz="2000" b="1" i="1" smtClean="0">
                        <a:latin typeface="Cambria Math"/>
                      </a:rPr>
                      <m:t>𝒄</m:t>
                    </m:r>
                  </m:oMath>
                </a14:m>
                <a:endParaRPr lang="en-GB" sz="2000" b="1" dirty="0"/>
              </a:p>
            </p:txBody>
          </p:sp>
        </mc:Choice>
        <mc:Fallback xmlns="">
          <p:sp>
            <p:nvSpPr>
              <p:cNvPr id="11" name="TextBox 10"/>
              <p:cNvSpPr txBox="1">
                <a:spLocks noRot="1" noChangeAspect="1" noMove="1" noResize="1" noEditPoints="1" noAdjustHandles="1" noChangeArrowheads="1" noChangeShapeType="1" noTextEdit="1"/>
              </p:cNvSpPr>
              <p:nvPr/>
            </p:nvSpPr>
            <p:spPr>
              <a:xfrm>
                <a:off x="4627314" y="2465905"/>
                <a:ext cx="3888432" cy="407099"/>
              </a:xfrm>
              <a:prstGeom prst="rect">
                <a:avLst/>
              </a:prstGeom>
              <a:blipFill>
                <a:blip r:embed="rId6"/>
                <a:stretch>
                  <a:fillRect l="-1246" t="-2857" b="-2428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552498" y="2872909"/>
                <a:ext cx="455372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a:rPr>
                        <m:t>2</m:t>
                      </m:r>
                      <m:sSup>
                        <m:sSupPr>
                          <m:ctrlPr>
                            <a:rPr lang="en-GB" sz="2400" b="0" i="1" smtClean="0">
                              <a:latin typeface="Cambria Math" panose="02040503050406030204" pitchFamily="18" charset="0"/>
                            </a:rPr>
                          </m:ctrlPr>
                        </m:sSupPr>
                        <m:e>
                          <m:r>
                            <a:rPr lang="en-GB" sz="2400" b="0" i="1" smtClean="0">
                              <a:latin typeface="Cambria Math"/>
                            </a:rPr>
                            <m:t>𝑥</m:t>
                          </m:r>
                        </m:e>
                        <m:sup>
                          <m:r>
                            <a:rPr lang="en-GB" sz="2400" b="0" i="1" smtClean="0">
                              <a:latin typeface="Cambria Math"/>
                            </a:rPr>
                            <m:t>2</m:t>
                          </m:r>
                        </m:sup>
                      </m:sSup>
                      <m:r>
                        <a:rPr lang="en-GB" sz="2400" b="0" i="1" smtClean="0">
                          <a:latin typeface="Cambria Math"/>
                        </a:rPr>
                        <m:t>+</m:t>
                      </m:r>
                      <m:r>
                        <a:rPr lang="en-GB" sz="2400" b="0" i="1" smtClean="0">
                          <a:latin typeface="Cambria Math"/>
                        </a:rPr>
                        <m:t>𝑥</m:t>
                      </m:r>
                      <m:r>
                        <a:rPr lang="en-GB" sz="2400" b="0" i="1" smtClean="0">
                          <a:latin typeface="Cambria Math"/>
                        </a:rPr>
                        <m:t>−3</m:t>
                      </m:r>
                      <m:r>
                        <a:rPr lang="en-GB" sz="2400" b="1" i="1" smtClean="0">
                          <a:latin typeface="Cambria Math"/>
                        </a:rPr>
                        <m:t>=(</m:t>
                      </m:r>
                      <m:r>
                        <a:rPr lang="en-GB" sz="2400" b="1" i="1" smtClean="0">
                          <a:latin typeface="Cambria Math"/>
                        </a:rPr>
                        <m:t>𝟐</m:t>
                      </m:r>
                      <m:r>
                        <a:rPr lang="en-GB" sz="2400" b="1" i="1" smtClean="0">
                          <a:latin typeface="Cambria Math"/>
                        </a:rPr>
                        <m:t>𝒙</m:t>
                      </m:r>
                      <m:r>
                        <a:rPr lang="en-GB" sz="2400" b="1" i="1" smtClean="0">
                          <a:latin typeface="Cambria Math"/>
                        </a:rPr>
                        <m:t>+</m:t>
                      </m:r>
                      <m:r>
                        <a:rPr lang="en-GB" sz="2400" b="1" i="1" smtClean="0">
                          <a:latin typeface="Cambria Math"/>
                        </a:rPr>
                        <m:t>𝟑</m:t>
                      </m:r>
                      <m:r>
                        <a:rPr lang="en-GB" sz="2400" b="1" i="1" smtClean="0">
                          <a:latin typeface="Cambria Math"/>
                        </a:rPr>
                        <m:t>)(</m:t>
                      </m:r>
                      <m:r>
                        <a:rPr lang="en-GB" sz="2400" b="1" i="1" smtClean="0">
                          <a:latin typeface="Cambria Math"/>
                        </a:rPr>
                        <m:t>𝒙</m:t>
                      </m:r>
                      <m:r>
                        <a:rPr lang="en-GB" sz="2400" b="1" i="1" smtClean="0">
                          <a:latin typeface="Cambria Math"/>
                        </a:rPr>
                        <m:t>−</m:t>
                      </m:r>
                      <m:r>
                        <a:rPr lang="en-GB" sz="2400" b="1" i="1" smtClean="0">
                          <a:latin typeface="Cambria Math"/>
                        </a:rPr>
                        <m:t>𝟏</m:t>
                      </m:r>
                      <m:r>
                        <a:rPr lang="en-GB" sz="2400" b="1" i="1" smtClean="0">
                          <a:latin typeface="Cambria Math"/>
                        </a:rPr>
                        <m:t>)</m:t>
                      </m:r>
                    </m:oMath>
                  </m:oMathPara>
                </a14:m>
                <a:endParaRPr lang="en-GB" sz="2400" b="1" dirty="0"/>
              </a:p>
            </p:txBody>
          </p:sp>
        </mc:Choice>
        <mc:Fallback xmlns="">
          <p:sp>
            <p:nvSpPr>
              <p:cNvPr id="12" name="TextBox 11"/>
              <p:cNvSpPr txBox="1">
                <a:spLocks noRot="1" noChangeAspect="1" noMove="1" noResize="1" noEditPoints="1" noAdjustHandles="1" noChangeArrowheads="1" noChangeShapeType="1" noTextEdit="1"/>
              </p:cNvSpPr>
              <p:nvPr/>
            </p:nvSpPr>
            <p:spPr>
              <a:xfrm>
                <a:off x="4552498" y="2872909"/>
                <a:ext cx="4553729" cy="461665"/>
              </a:xfrm>
              <a:prstGeom prst="rect">
                <a:avLst/>
              </a:prstGeom>
              <a:blipFill>
                <a:blip r:embed="rId7"/>
                <a:stretch>
                  <a:fillRect b="-17105"/>
                </a:stretch>
              </a:blipFill>
            </p:spPr>
            <p:txBody>
              <a:bodyPr/>
              <a:lstStyle/>
              <a:p>
                <a:r>
                  <a:rPr lang="en-GB">
                    <a:noFill/>
                  </a:rPr>
                  <a:t> </a:t>
                </a:r>
              </a:p>
            </p:txBody>
          </p:sp>
        </mc:Fallback>
      </mc:AlternateContent>
      <p:sp>
        <p:nvSpPr>
          <p:cNvPr id="13" name="Rectangle 12"/>
          <p:cNvSpPr/>
          <p:nvPr/>
        </p:nvSpPr>
        <p:spPr>
          <a:xfrm>
            <a:off x="2408384" y="1230020"/>
            <a:ext cx="1767377" cy="51791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TextBox 16"/>
          <p:cNvSpPr txBox="1"/>
          <p:nvPr/>
        </p:nvSpPr>
        <p:spPr>
          <a:xfrm>
            <a:off x="277156" y="5263526"/>
            <a:ext cx="3888432"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GB" sz="2000" dirty="0"/>
              <a:t>EXTENSION</a:t>
            </a:r>
            <a:r>
              <a:rPr lang="en-GB" sz="2000" b="1" dirty="0"/>
              <a:t>: 6. “Pairwise”</a:t>
            </a:r>
          </a:p>
        </p:txBody>
      </p:sp>
      <mc:AlternateContent xmlns:mc="http://schemas.openxmlformats.org/markup-compatibility/2006" xmlns:a14="http://schemas.microsoft.com/office/drawing/2010/main">
        <mc:Choice Requires="a14">
          <p:sp>
            <p:nvSpPr>
              <p:cNvPr id="18" name="TextBox 17"/>
              <p:cNvSpPr txBox="1"/>
              <p:nvPr/>
            </p:nvSpPr>
            <p:spPr>
              <a:xfrm>
                <a:off x="169144" y="5765095"/>
                <a:ext cx="3649525" cy="9224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r>
                        <a:rPr lang="en-GB" b="0" i="1" smtClean="0">
                          <a:latin typeface="Cambria Math" panose="02040503050406030204" pitchFamily="18" charset="0"/>
                        </a:rPr>
                        <m:t>+2</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−2=</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+2</m:t>
                          </m:r>
                        </m:e>
                      </m:d>
                      <m:r>
                        <a:rPr lang="en-GB" b="0" i="1" smtClean="0">
                          <a:latin typeface="Cambria Math" panose="02040503050406030204" pitchFamily="18" charset="0"/>
                        </a:rPr>
                        <m:t>−1</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+2</m:t>
                          </m:r>
                        </m:e>
                      </m:d>
                    </m:oMath>
                    <m:oMath xmlns:m="http://schemas.openxmlformats.org/officeDocument/2006/math">
                      <m:r>
                        <a:rPr lang="en-GB" b="0" i="1" smtClean="0">
                          <a:latin typeface="Cambria Math" panose="02040503050406030204" pitchFamily="18" charset="0"/>
                        </a:rPr>
                        <m:t>=</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−1</m:t>
                          </m:r>
                        </m:e>
                      </m:d>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+2</m:t>
                          </m:r>
                        </m:e>
                      </m:d>
                      <m:r>
                        <a:rPr lang="en-GB" b="0" i="1" smtClean="0">
                          <a:latin typeface="Cambria Math" panose="02040503050406030204" pitchFamily="18" charset="0"/>
                        </a:rPr>
                        <m:t>=…</m:t>
                      </m:r>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169144" y="5765095"/>
                <a:ext cx="3649525" cy="922497"/>
              </a:xfrm>
              <a:prstGeom prst="rect">
                <a:avLst/>
              </a:prstGeom>
              <a:blipFill>
                <a:blip r:embed="rId8"/>
                <a:stretch>
                  <a:fillRect/>
                </a:stretch>
              </a:blipFill>
            </p:spPr>
            <p:txBody>
              <a:bodyPr/>
              <a:lstStyle/>
              <a:p>
                <a:r>
                  <a:rPr lang="en-GB">
                    <a:noFill/>
                  </a:rPr>
                  <a:t> </a:t>
                </a:r>
              </a:p>
            </p:txBody>
          </p:sp>
        </mc:Fallback>
      </mc:AlternateContent>
      <p:sp>
        <p:nvSpPr>
          <p:cNvPr id="19" name="TextBox 18"/>
          <p:cNvSpPr txBox="1"/>
          <p:nvPr/>
        </p:nvSpPr>
        <p:spPr>
          <a:xfrm>
            <a:off x="4394733" y="5263526"/>
            <a:ext cx="4316498"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GB" sz="2000" dirty="0"/>
              <a:t>EXTENSION</a:t>
            </a:r>
            <a:r>
              <a:rPr lang="en-GB" sz="2000" b="1" dirty="0"/>
              <a:t>: 7. Intelligent Guesswork</a:t>
            </a:r>
          </a:p>
        </p:txBody>
      </p:sp>
      <mc:AlternateContent xmlns:mc="http://schemas.openxmlformats.org/markup-compatibility/2006" xmlns:a14="http://schemas.microsoft.com/office/drawing/2010/main">
        <mc:Choice Requires="a14">
          <p:sp>
            <p:nvSpPr>
              <p:cNvPr id="21" name="TextBox 20"/>
              <p:cNvSpPr txBox="1"/>
              <p:nvPr/>
            </p:nvSpPr>
            <p:spPr>
              <a:xfrm>
                <a:off x="4680265" y="5778836"/>
                <a:ext cx="3649525"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𝑦</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+2</m:t>
                      </m:r>
                      <m:r>
                        <a:rPr lang="en-GB" sz="2400" b="0" i="1" smtClean="0">
                          <a:latin typeface="Cambria Math" panose="02040503050406030204" pitchFamily="18" charset="0"/>
                        </a:rPr>
                        <m:t>𝑥𝑦</m:t>
                      </m:r>
                      <m:r>
                        <a:rPr lang="en-GB" sz="2400" b="0" i="1" smtClean="0">
                          <a:latin typeface="Cambria Math" panose="02040503050406030204" pitchFamily="18" charset="0"/>
                        </a:rPr>
                        <m:t>+</m:t>
                      </m:r>
                      <m:r>
                        <a:rPr lang="en-GB" sz="2400" b="0" i="1" smtClean="0">
                          <a:latin typeface="Cambria Math" panose="02040503050406030204" pitchFamily="18" charset="0"/>
                        </a:rPr>
                        <m:t>𝑥</m:t>
                      </m:r>
                      <m:r>
                        <a:rPr lang="en-GB" sz="2400" b="0" i="1" smtClean="0">
                          <a:latin typeface="Cambria Math" panose="02040503050406030204" pitchFamily="18" charset="0"/>
                        </a:rPr>
                        <m:t>+</m:t>
                      </m:r>
                      <m:r>
                        <a:rPr lang="en-GB" sz="2400" b="0" i="1" smtClean="0">
                          <a:latin typeface="Cambria Math" panose="02040503050406030204" pitchFamily="18" charset="0"/>
                        </a:rPr>
                        <m:t>𝑦</m:t>
                      </m:r>
                    </m:oMath>
                    <m:oMath xmlns:m="http://schemas.openxmlformats.org/officeDocument/2006/math">
                      <m:r>
                        <a:rPr lang="en-GB" sz="2400" b="0" i="1" smtClean="0">
                          <a:latin typeface="Cambria Math" panose="02040503050406030204" pitchFamily="18" charset="0"/>
                        </a:rPr>
                        <m:t>=</m:t>
                      </m:r>
                      <m:d>
                        <m:dPr>
                          <m:ctrlPr>
                            <a:rPr lang="en-GB" sz="2400" b="1" i="1" smtClean="0">
                              <a:latin typeface="Cambria Math" panose="02040503050406030204" pitchFamily="18" charset="0"/>
                            </a:rPr>
                          </m:ctrlPr>
                        </m:dPr>
                        <m:e>
                          <m:r>
                            <a:rPr lang="en-GB" sz="2400" b="1" i="1" smtClean="0">
                              <a:latin typeface="Cambria Math" panose="02040503050406030204" pitchFamily="18" charset="0"/>
                            </a:rPr>
                            <m:t>𝒙</m:t>
                          </m:r>
                          <m:r>
                            <a:rPr lang="en-GB" sz="2400" b="1" i="1" smtClean="0">
                              <a:latin typeface="Cambria Math" panose="02040503050406030204" pitchFamily="18" charset="0"/>
                            </a:rPr>
                            <m:t>+</m:t>
                          </m:r>
                          <m:r>
                            <a:rPr lang="en-GB" sz="2400" b="1" i="1" smtClean="0">
                              <a:latin typeface="Cambria Math" panose="02040503050406030204" pitchFamily="18" charset="0"/>
                            </a:rPr>
                            <m:t>𝒚</m:t>
                          </m:r>
                          <m:r>
                            <a:rPr lang="en-GB" sz="2400" b="1" i="1" smtClean="0">
                              <a:latin typeface="Cambria Math" panose="02040503050406030204" pitchFamily="18" charset="0"/>
                            </a:rPr>
                            <m:t>+</m:t>
                          </m:r>
                          <m:r>
                            <a:rPr lang="en-GB" sz="2400" b="1" i="1" smtClean="0">
                              <a:latin typeface="Cambria Math" panose="02040503050406030204" pitchFamily="18" charset="0"/>
                            </a:rPr>
                            <m:t>𝟏</m:t>
                          </m:r>
                        </m:e>
                      </m:d>
                      <m:d>
                        <m:dPr>
                          <m:ctrlPr>
                            <a:rPr lang="en-GB" sz="2400" b="1" i="1" smtClean="0">
                              <a:latin typeface="Cambria Math" panose="02040503050406030204" pitchFamily="18" charset="0"/>
                            </a:rPr>
                          </m:ctrlPr>
                        </m:dPr>
                        <m:e>
                          <m:r>
                            <a:rPr lang="en-GB" sz="2400" b="1" i="1" smtClean="0">
                              <a:latin typeface="Cambria Math" panose="02040503050406030204" pitchFamily="18" charset="0"/>
                            </a:rPr>
                            <m:t>𝒙</m:t>
                          </m:r>
                          <m:r>
                            <a:rPr lang="en-GB" sz="2400" b="1" i="1" smtClean="0">
                              <a:latin typeface="Cambria Math" panose="02040503050406030204" pitchFamily="18" charset="0"/>
                            </a:rPr>
                            <m:t>+</m:t>
                          </m:r>
                          <m:r>
                            <a:rPr lang="en-GB" sz="2400" b="1" i="1" smtClean="0">
                              <a:latin typeface="Cambria Math" panose="02040503050406030204" pitchFamily="18" charset="0"/>
                            </a:rPr>
                            <m:t>𝒚</m:t>
                          </m:r>
                        </m:e>
                      </m:d>
                    </m:oMath>
                  </m:oMathPara>
                </a14:m>
                <a:endParaRPr lang="en-GB" sz="2400" b="1" dirty="0"/>
              </a:p>
            </p:txBody>
          </p:sp>
        </mc:Choice>
        <mc:Fallback xmlns="">
          <p:sp>
            <p:nvSpPr>
              <p:cNvPr id="21" name="TextBox 20"/>
              <p:cNvSpPr txBox="1">
                <a:spLocks noRot="1" noChangeAspect="1" noMove="1" noResize="1" noEditPoints="1" noAdjustHandles="1" noChangeArrowheads="1" noChangeShapeType="1" noTextEdit="1"/>
              </p:cNvSpPr>
              <p:nvPr/>
            </p:nvSpPr>
            <p:spPr>
              <a:xfrm>
                <a:off x="4680265" y="5778836"/>
                <a:ext cx="3649525" cy="830997"/>
              </a:xfrm>
              <a:prstGeom prst="rect">
                <a:avLst/>
              </a:prstGeom>
              <a:blipFill>
                <a:blip r:embed="rId9"/>
                <a:stretch>
                  <a:fillRect b="-5882"/>
                </a:stretch>
              </a:blipFill>
            </p:spPr>
            <p:txBody>
              <a:bodyPr/>
              <a:lstStyle/>
              <a:p>
                <a:r>
                  <a:rPr lang="en-GB">
                    <a:noFill/>
                  </a:rPr>
                  <a:t> </a:t>
                </a:r>
              </a:p>
            </p:txBody>
          </p:sp>
        </mc:Fallback>
      </mc:AlternateContent>
      <p:sp>
        <p:nvSpPr>
          <p:cNvPr id="23" name="TextBox 22"/>
          <p:cNvSpPr txBox="1"/>
          <p:nvPr/>
        </p:nvSpPr>
        <p:spPr>
          <a:xfrm rot="20765853">
            <a:off x="895033" y="1879010"/>
            <a:ext cx="2664296" cy="369332"/>
          </a:xfrm>
          <a:prstGeom prst="rect">
            <a:avLst/>
          </a:prstGeom>
          <a:noFill/>
        </p:spPr>
        <p:txBody>
          <a:bodyPr wrap="square" rtlCol="0">
            <a:spAutoFit/>
          </a:bodyPr>
          <a:lstStyle/>
          <a:p>
            <a:pPr algn="ctr"/>
            <a:r>
              <a:rPr lang="en-GB" b="1" dirty="0"/>
              <a:t>We’ve done this!</a:t>
            </a:r>
          </a:p>
        </p:txBody>
      </p:sp>
      <p:sp>
        <p:nvSpPr>
          <p:cNvPr id="24" name="TextBox 23"/>
          <p:cNvSpPr txBox="1"/>
          <p:nvPr/>
        </p:nvSpPr>
        <p:spPr>
          <a:xfrm rot="20765853">
            <a:off x="5607547" y="1777256"/>
            <a:ext cx="1928717" cy="369332"/>
          </a:xfrm>
          <a:prstGeom prst="rect">
            <a:avLst/>
          </a:prstGeom>
          <a:noFill/>
        </p:spPr>
        <p:txBody>
          <a:bodyPr wrap="square" rtlCol="0">
            <a:spAutoFit/>
          </a:bodyPr>
          <a:lstStyle/>
          <a:p>
            <a:pPr algn="ctr"/>
            <a:r>
              <a:rPr lang="en-GB" b="1" dirty="0"/>
              <a:t>Coming next</a:t>
            </a:r>
          </a:p>
        </p:txBody>
      </p:sp>
      <p:sp>
        <p:nvSpPr>
          <p:cNvPr id="20" name="TextBox 19"/>
          <p:cNvSpPr txBox="1"/>
          <p:nvPr/>
        </p:nvSpPr>
        <p:spPr>
          <a:xfrm>
            <a:off x="328464" y="3644770"/>
            <a:ext cx="3888432" cy="40709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sz="2000" b="1" dirty="0"/>
              <a:t>5. Combining techniques</a:t>
            </a:r>
          </a:p>
        </p:txBody>
      </p:sp>
      <mc:AlternateContent xmlns:mc="http://schemas.openxmlformats.org/markup-compatibility/2006" xmlns:a14="http://schemas.microsoft.com/office/drawing/2010/main">
        <mc:Choice Requires="a14">
          <p:sp>
            <p:nvSpPr>
              <p:cNvPr id="22" name="TextBox 21"/>
              <p:cNvSpPr txBox="1"/>
              <p:nvPr/>
            </p:nvSpPr>
            <p:spPr>
              <a:xfrm>
                <a:off x="189110" y="4069913"/>
                <a:ext cx="3996444" cy="8785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240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3</m:t>
                          </m:r>
                        </m:sup>
                      </m:sSup>
                      <m:r>
                        <a:rPr lang="en-GB" sz="2400" b="0" i="1" smtClean="0">
                          <a:latin typeface="Cambria Math" panose="02040503050406030204" pitchFamily="18" charset="0"/>
                        </a:rPr>
                        <m:t>−</m:t>
                      </m:r>
                      <m:r>
                        <a:rPr lang="en-GB" sz="2400" b="0" i="1" smtClean="0">
                          <a:latin typeface="Cambria Math" panose="02040503050406030204" pitchFamily="18" charset="0"/>
                        </a:rPr>
                        <m:t>𝑥</m:t>
                      </m:r>
                      <m:r>
                        <a:rPr lang="en-GB" sz="2400" b="0" i="1" smtClean="0">
                          <a:latin typeface="Cambria Math" panose="02040503050406030204" pitchFamily="18" charset="0"/>
                        </a:rPr>
                        <m:t>=</m:t>
                      </m:r>
                      <m:r>
                        <a:rPr lang="en-GB" sz="2400" b="1" i="1" smtClean="0">
                          <a:latin typeface="Cambria Math" panose="02040503050406030204" pitchFamily="18" charset="0"/>
                        </a:rPr>
                        <m:t>𝒙</m:t>
                      </m:r>
                      <m:d>
                        <m:dPr>
                          <m:ctrlPr>
                            <a:rPr lang="en-GB" sz="2400" b="1" i="1" smtClean="0">
                              <a:latin typeface="Cambria Math" panose="02040503050406030204" pitchFamily="18" charset="0"/>
                            </a:rPr>
                          </m:ctrlPr>
                        </m:dPr>
                        <m:e>
                          <m:sSup>
                            <m:sSupPr>
                              <m:ctrlPr>
                                <a:rPr lang="en-GB" sz="2400" b="1" i="1" smtClean="0">
                                  <a:latin typeface="Cambria Math" panose="02040503050406030204" pitchFamily="18" charset="0"/>
                                </a:rPr>
                              </m:ctrlPr>
                            </m:sSupPr>
                            <m:e>
                              <m:r>
                                <a:rPr lang="en-GB" sz="2400" b="1" i="1" smtClean="0">
                                  <a:latin typeface="Cambria Math" panose="02040503050406030204" pitchFamily="18" charset="0"/>
                                </a:rPr>
                                <m:t>𝒙</m:t>
                              </m:r>
                            </m:e>
                            <m:sup>
                              <m:r>
                                <a:rPr lang="en-GB" sz="2400" b="1" i="1" smtClean="0">
                                  <a:latin typeface="Cambria Math" panose="02040503050406030204" pitchFamily="18" charset="0"/>
                                </a:rPr>
                                <m:t>𝟐</m:t>
                              </m:r>
                            </m:sup>
                          </m:sSup>
                          <m:r>
                            <a:rPr lang="en-GB" sz="2400" b="1" i="1" smtClean="0">
                              <a:latin typeface="Cambria Math" panose="02040503050406030204" pitchFamily="18" charset="0"/>
                            </a:rPr>
                            <m:t>−</m:t>
                          </m:r>
                          <m:r>
                            <a:rPr lang="en-GB" sz="2400" b="1" i="1" smtClean="0">
                              <a:latin typeface="Cambria Math" panose="02040503050406030204" pitchFamily="18" charset="0"/>
                            </a:rPr>
                            <m:t>𝟏</m:t>
                          </m:r>
                        </m:e>
                      </m:d>
                    </m:oMath>
                    <m:oMath xmlns:m="http://schemas.openxmlformats.org/officeDocument/2006/math">
                      <m:r>
                        <a:rPr lang="en-GB" sz="2400" b="1" i="1" smtClean="0">
                          <a:latin typeface="Cambria Math" panose="02040503050406030204" pitchFamily="18" charset="0"/>
                        </a:rPr>
                        <m:t>              =</m:t>
                      </m:r>
                      <m:r>
                        <a:rPr lang="en-GB" sz="2400" b="1" i="1" smtClean="0">
                          <a:latin typeface="Cambria Math" panose="02040503050406030204" pitchFamily="18" charset="0"/>
                        </a:rPr>
                        <m:t>𝒙</m:t>
                      </m:r>
                      <m:d>
                        <m:dPr>
                          <m:ctrlPr>
                            <a:rPr lang="en-GB" sz="2400" b="1" i="1" smtClean="0">
                              <a:latin typeface="Cambria Math" panose="02040503050406030204" pitchFamily="18" charset="0"/>
                            </a:rPr>
                          </m:ctrlPr>
                        </m:dPr>
                        <m:e>
                          <m:r>
                            <a:rPr lang="en-GB" sz="2400" b="1" i="1" smtClean="0">
                              <a:latin typeface="Cambria Math" panose="02040503050406030204" pitchFamily="18" charset="0"/>
                            </a:rPr>
                            <m:t>𝒙</m:t>
                          </m:r>
                          <m:r>
                            <a:rPr lang="en-GB" sz="2400" b="1" i="1" smtClean="0">
                              <a:latin typeface="Cambria Math" panose="02040503050406030204" pitchFamily="18" charset="0"/>
                            </a:rPr>
                            <m:t>+</m:t>
                          </m:r>
                          <m:r>
                            <a:rPr lang="en-GB" sz="2400" b="1" i="1" smtClean="0">
                              <a:latin typeface="Cambria Math" panose="02040503050406030204" pitchFamily="18" charset="0"/>
                            </a:rPr>
                            <m:t>𝟏</m:t>
                          </m:r>
                        </m:e>
                      </m:d>
                      <m:d>
                        <m:dPr>
                          <m:ctrlPr>
                            <a:rPr lang="en-GB" sz="2400" b="1" i="1" smtClean="0">
                              <a:latin typeface="Cambria Math" panose="02040503050406030204" pitchFamily="18" charset="0"/>
                            </a:rPr>
                          </m:ctrlPr>
                        </m:dPr>
                        <m:e>
                          <m:r>
                            <a:rPr lang="en-GB" sz="2400" b="1" i="1" smtClean="0">
                              <a:latin typeface="Cambria Math" panose="02040503050406030204" pitchFamily="18" charset="0"/>
                            </a:rPr>
                            <m:t>𝒙</m:t>
                          </m:r>
                          <m:r>
                            <a:rPr lang="en-GB" sz="2400" b="1" i="1" smtClean="0">
                              <a:latin typeface="Cambria Math" panose="02040503050406030204" pitchFamily="18" charset="0"/>
                            </a:rPr>
                            <m:t>−</m:t>
                          </m:r>
                          <m:r>
                            <a:rPr lang="en-GB" sz="2400" b="1" i="1" smtClean="0">
                              <a:latin typeface="Cambria Math" panose="02040503050406030204" pitchFamily="18" charset="0"/>
                            </a:rPr>
                            <m:t>𝟏</m:t>
                          </m:r>
                        </m:e>
                      </m:d>
                    </m:oMath>
                  </m:oMathPara>
                </a14:m>
                <a:endParaRPr lang="en-GB" sz="2400" b="1" dirty="0"/>
              </a:p>
            </p:txBody>
          </p:sp>
        </mc:Choice>
        <mc:Fallback xmlns="">
          <p:sp>
            <p:nvSpPr>
              <p:cNvPr id="22" name="TextBox 21"/>
              <p:cNvSpPr txBox="1">
                <a:spLocks noRot="1" noChangeAspect="1" noMove="1" noResize="1" noEditPoints="1" noAdjustHandles="1" noChangeArrowheads="1" noChangeShapeType="1" noTextEdit="1"/>
              </p:cNvSpPr>
              <p:nvPr/>
            </p:nvSpPr>
            <p:spPr>
              <a:xfrm>
                <a:off x="189110" y="4069913"/>
                <a:ext cx="3996444" cy="878510"/>
              </a:xfrm>
              <a:prstGeom prst="rect">
                <a:avLst/>
              </a:prstGeom>
              <a:blipFill>
                <a:blip r:embed="rId10"/>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8896580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714CB21-18A3-41C1-8C98-8DE389B33C51}"/>
              </a:ext>
            </a:extLst>
          </p:cNvPr>
          <p:cNvSpPr/>
          <p:nvPr/>
        </p:nvSpPr>
        <p:spPr>
          <a:xfrm>
            <a:off x="12919" y="2159000"/>
            <a:ext cx="9142856" cy="1918072"/>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b="1" dirty="0"/>
                <a:t>STARTER :: </a:t>
              </a:r>
              <a:r>
                <a:rPr lang="en-GB" sz="3200" dirty="0"/>
                <a:t>Patterns when expanding brackets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23528" y="852344"/>
                <a:ext cx="6984776" cy="1015663"/>
              </a:xfrm>
              <a:prstGeom prst="rect">
                <a:avLst/>
              </a:prstGeom>
              <a:noFill/>
            </p:spPr>
            <p:txBody>
              <a:bodyPr wrap="square" rtlCol="0">
                <a:spAutoFit/>
              </a:bodyPr>
              <a:lstStyle/>
              <a:p>
                <a:r>
                  <a:rPr lang="en-GB" sz="2000" dirty="0"/>
                  <a:t>Expand the following brackets. Do you notice anything about the relationship between the coefficient of </a:t>
                </a:r>
                <a14:m>
                  <m:oMath xmlns:m="http://schemas.openxmlformats.org/officeDocument/2006/math">
                    <m:r>
                      <a:rPr lang="en-GB" sz="2000" b="0" i="1" smtClean="0">
                        <a:latin typeface="Cambria Math" panose="02040503050406030204" pitchFamily="18" charset="0"/>
                      </a:rPr>
                      <m:t>𝑥</m:t>
                    </m:r>
                  </m:oMath>
                </a14:m>
                <a:r>
                  <a:rPr lang="en-GB" sz="2000" dirty="0"/>
                  <a:t> and constant term, and the numbers in the original brackets?</a:t>
                </a:r>
              </a:p>
            </p:txBody>
          </p:sp>
        </mc:Choice>
        <mc:Fallback xmlns="">
          <p:sp>
            <p:nvSpPr>
              <p:cNvPr id="5" name="TextBox 4"/>
              <p:cNvSpPr txBox="1">
                <a:spLocks noRot="1" noChangeAspect="1" noMove="1" noResize="1" noEditPoints="1" noAdjustHandles="1" noChangeArrowheads="1" noChangeShapeType="1" noTextEdit="1"/>
              </p:cNvSpPr>
              <p:nvPr/>
            </p:nvSpPr>
            <p:spPr>
              <a:xfrm>
                <a:off x="323528" y="852344"/>
                <a:ext cx="6984776" cy="1015663"/>
              </a:xfrm>
              <a:prstGeom prst="rect">
                <a:avLst/>
              </a:prstGeom>
              <a:blipFill>
                <a:blip r:embed="rId2"/>
                <a:stretch>
                  <a:fillRect l="-873" t="-3614" b="-1024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6160368" y="1835176"/>
                <a:ext cx="2808312" cy="34163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Key Terms</a:t>
                </a:r>
                <a:r>
                  <a:rPr lang="en-GB" dirty="0"/>
                  <a:t>: </a:t>
                </a:r>
              </a:p>
              <a:p>
                <a:pPr marL="285750" indent="-285750">
                  <a:buFont typeface="Arial" panose="020B0604020202020204" pitchFamily="34" charset="0"/>
                  <a:buChar char="•"/>
                </a:pPr>
                <a:r>
                  <a:rPr lang="en-GB" dirty="0"/>
                  <a:t>The </a:t>
                </a:r>
                <a:r>
                  <a:rPr lang="en-GB" b="1" u="sng" dirty="0"/>
                  <a:t>coefficient</a:t>
                </a:r>
                <a:r>
                  <a:rPr lang="en-GB" dirty="0"/>
                  <a:t> of an algebraic term is the number/constant in front of it. So the coefficient of </a:t>
                </a:r>
                <a14:m>
                  <m:oMath xmlns:m="http://schemas.openxmlformats.org/officeDocument/2006/math">
                    <m:r>
                      <a:rPr lang="en-GB" b="0" i="1" smtClean="0">
                        <a:latin typeface="Cambria Math" panose="02040503050406030204" pitchFamily="18" charset="0"/>
                      </a:rPr>
                      <m:t>3</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oMath>
                </a14:m>
                <a:r>
                  <a:rPr lang="en-GB" dirty="0"/>
                  <a:t> is 3 and the coefficient of </a:t>
                </a:r>
                <a14:m>
                  <m:oMath xmlns:m="http://schemas.openxmlformats.org/officeDocument/2006/math">
                    <m:r>
                      <a:rPr lang="en-GB" b="0" i="1" smtClean="0">
                        <a:latin typeface="Cambria Math" panose="02040503050406030204" pitchFamily="18" charset="0"/>
                      </a:rPr>
                      <m:t>5</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oMath>
                </a14:m>
                <a:r>
                  <a:rPr lang="en-GB" dirty="0"/>
                  <a:t> is 5.</a:t>
                </a:r>
              </a:p>
              <a:p>
                <a:pPr marL="285750" indent="-285750">
                  <a:buFont typeface="Arial" panose="020B0604020202020204" pitchFamily="34" charset="0"/>
                  <a:buChar char="•"/>
                </a:pPr>
                <a:r>
                  <a:rPr lang="en-GB" dirty="0"/>
                  <a:t>A </a:t>
                </a:r>
                <a:r>
                  <a:rPr lang="en-GB" b="1" u="sng" dirty="0"/>
                  <a:t>constant term</a:t>
                </a:r>
                <a:r>
                  <a:rPr lang="en-GB" dirty="0"/>
                  <a:t> is one without any variables in it. So in </a:t>
                </a:r>
                <a14:m>
                  <m:oMath xmlns:m="http://schemas.openxmlformats.org/officeDocument/2006/math">
                    <m:r>
                      <a:rPr lang="en-GB" b="0" i="1" smtClean="0">
                        <a:latin typeface="Cambria Math" panose="02040503050406030204" pitchFamily="18" charset="0"/>
                      </a:rPr>
                      <m:t>3</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+5</m:t>
                    </m:r>
                  </m:oMath>
                </a14:m>
                <a:r>
                  <a:rPr lang="en-GB" dirty="0"/>
                  <a:t>, the constant term is 5.</a:t>
                </a:r>
              </a:p>
            </p:txBody>
          </p:sp>
        </mc:Choice>
        <mc:Fallback xmlns="">
          <p:sp>
            <p:nvSpPr>
              <p:cNvPr id="6" name="TextBox 5"/>
              <p:cNvSpPr txBox="1">
                <a:spLocks noRot="1" noChangeAspect="1" noMove="1" noResize="1" noEditPoints="1" noAdjustHandles="1" noChangeArrowheads="1" noChangeShapeType="1" noTextEdit="1"/>
              </p:cNvSpPr>
              <p:nvPr/>
            </p:nvSpPr>
            <p:spPr>
              <a:xfrm>
                <a:off x="6160368" y="1835176"/>
                <a:ext cx="2808312" cy="3416320"/>
              </a:xfrm>
              <a:prstGeom prst="rect">
                <a:avLst/>
              </a:prstGeom>
              <a:blipFill>
                <a:blip r:embed="rId3"/>
                <a:stretch>
                  <a:fillRect l="-1509" t="-532" r="-2802" b="-159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79512" y="3140968"/>
                <a:ext cx="5472608"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sz="3200" b="0" i="1" smtClean="0">
                              <a:latin typeface="Cambria Math" panose="02040503050406030204" pitchFamily="18" charset="0"/>
                            </a:rPr>
                          </m:ctrlPr>
                        </m:dPr>
                        <m:e>
                          <m:r>
                            <a:rPr lang="en-GB" sz="3200" b="0" i="1" smtClean="0">
                              <a:latin typeface="Cambria Math" panose="02040503050406030204" pitchFamily="18" charset="0"/>
                            </a:rPr>
                            <m:t>𝑥</m:t>
                          </m:r>
                          <m:r>
                            <a:rPr lang="en-GB" sz="3200" b="0" i="1" smtClean="0">
                              <a:latin typeface="Cambria Math" panose="02040503050406030204" pitchFamily="18" charset="0"/>
                            </a:rPr>
                            <m:t>+2</m:t>
                          </m:r>
                        </m:e>
                      </m:d>
                      <m:d>
                        <m:dPr>
                          <m:ctrlPr>
                            <a:rPr lang="en-GB" sz="3200" b="0" i="1" smtClean="0">
                              <a:latin typeface="Cambria Math" panose="02040503050406030204" pitchFamily="18" charset="0"/>
                            </a:rPr>
                          </m:ctrlPr>
                        </m:dPr>
                        <m:e>
                          <m:r>
                            <a:rPr lang="en-GB" sz="3200" b="0" i="1" smtClean="0">
                              <a:latin typeface="Cambria Math" panose="02040503050406030204" pitchFamily="18" charset="0"/>
                            </a:rPr>
                            <m:t>𝑥</m:t>
                          </m:r>
                          <m:r>
                            <a:rPr lang="en-GB" sz="3200" b="0" i="1" smtClean="0">
                              <a:latin typeface="Cambria Math" panose="02040503050406030204" pitchFamily="18" charset="0"/>
                            </a:rPr>
                            <m:t>+3</m:t>
                          </m:r>
                        </m:e>
                      </m:d>
                      <m:r>
                        <a:rPr lang="en-GB" sz="3200" b="0" i="1" smtClean="0">
                          <a:latin typeface="Cambria Math" panose="02040503050406030204" pitchFamily="18" charset="0"/>
                        </a:rPr>
                        <m:t>=</m:t>
                      </m:r>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𝑥</m:t>
                          </m:r>
                        </m:e>
                        <m:sup>
                          <m:r>
                            <a:rPr lang="en-GB" sz="3200" b="0" i="1" smtClean="0">
                              <a:latin typeface="Cambria Math" panose="02040503050406030204" pitchFamily="18" charset="0"/>
                            </a:rPr>
                            <m:t>2</m:t>
                          </m:r>
                        </m:sup>
                      </m:sSup>
                      <m:r>
                        <a:rPr lang="en-GB" sz="3200" b="0" i="1" smtClean="0">
                          <a:latin typeface="Cambria Math" panose="02040503050406030204" pitchFamily="18" charset="0"/>
                        </a:rPr>
                        <m:t>+5</m:t>
                      </m:r>
                      <m:r>
                        <a:rPr lang="en-GB" sz="3200" b="0" i="1" smtClean="0">
                          <a:latin typeface="Cambria Math" panose="02040503050406030204" pitchFamily="18" charset="0"/>
                        </a:rPr>
                        <m:t>𝑥</m:t>
                      </m:r>
                      <m:r>
                        <a:rPr lang="en-GB" sz="3200" b="0" i="1" smtClean="0">
                          <a:latin typeface="Cambria Math" panose="02040503050406030204" pitchFamily="18" charset="0"/>
                        </a:rPr>
                        <m:t>+6</m:t>
                      </m:r>
                    </m:oMath>
                  </m:oMathPara>
                </a14:m>
                <a:endParaRPr lang="en-GB" sz="3200" dirty="0"/>
              </a:p>
            </p:txBody>
          </p:sp>
        </mc:Choice>
        <mc:Fallback xmlns="">
          <p:sp>
            <p:nvSpPr>
              <p:cNvPr id="7" name="TextBox 6"/>
              <p:cNvSpPr txBox="1">
                <a:spLocks noRot="1" noChangeAspect="1" noMove="1" noResize="1" noEditPoints="1" noAdjustHandles="1" noChangeArrowheads="1" noChangeShapeType="1" noTextEdit="1"/>
              </p:cNvSpPr>
              <p:nvPr/>
            </p:nvSpPr>
            <p:spPr>
              <a:xfrm>
                <a:off x="179512" y="3140968"/>
                <a:ext cx="5472608" cy="584775"/>
              </a:xfrm>
              <a:prstGeom prst="rect">
                <a:avLst/>
              </a:prstGeom>
              <a:blipFill>
                <a:blip r:embed="rId4"/>
                <a:stretch>
                  <a:fillRect/>
                </a:stretch>
              </a:blipFill>
            </p:spPr>
            <p:txBody>
              <a:bodyPr/>
              <a:lstStyle/>
              <a:p>
                <a:r>
                  <a:rPr lang="en-GB">
                    <a:noFill/>
                  </a:rPr>
                  <a:t> </a:t>
                </a:r>
              </a:p>
            </p:txBody>
          </p:sp>
        </mc:Fallback>
      </mc:AlternateContent>
      <p:sp>
        <p:nvSpPr>
          <p:cNvPr id="8" name="TextBox 7"/>
          <p:cNvSpPr txBox="1"/>
          <p:nvPr/>
        </p:nvSpPr>
        <p:spPr>
          <a:xfrm>
            <a:off x="1259632" y="2237500"/>
            <a:ext cx="4112840" cy="584775"/>
          </a:xfrm>
          <a:prstGeom prst="rect">
            <a:avLst/>
          </a:prstGeom>
          <a:noFill/>
        </p:spPr>
        <p:txBody>
          <a:bodyPr wrap="square" rtlCol="0">
            <a:spAutoFit/>
          </a:bodyPr>
          <a:lstStyle/>
          <a:p>
            <a:r>
              <a:rPr lang="en-GB" sz="1600" dirty="0"/>
              <a:t>i.e. How could we get these numbers instantly from the 2 and the 3 in the brackets?</a:t>
            </a:r>
          </a:p>
        </p:txBody>
      </p:sp>
      <p:cxnSp>
        <p:nvCxnSpPr>
          <p:cNvPr id="11" name="Straight Arrow Connector 10"/>
          <p:cNvCxnSpPr/>
          <p:nvPr/>
        </p:nvCxnSpPr>
        <p:spPr>
          <a:xfrm>
            <a:off x="4025900" y="2832100"/>
            <a:ext cx="355600" cy="4191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a:off x="4407148" y="2789639"/>
            <a:ext cx="812800" cy="4699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4" name="TextBox 13"/>
              <p:cNvSpPr txBox="1"/>
              <p:nvPr/>
            </p:nvSpPr>
            <p:spPr>
              <a:xfrm>
                <a:off x="323528" y="4436552"/>
                <a:ext cx="5040560" cy="12170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r>
                            <a:rPr lang="en-GB" sz="2400" b="0" i="1" smtClean="0">
                              <a:latin typeface="Cambria Math" panose="02040503050406030204" pitchFamily="18" charset="0"/>
                            </a:rPr>
                            <m:t>+4</m:t>
                          </m:r>
                        </m:e>
                      </m:d>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r>
                            <a:rPr lang="en-GB" sz="2400" b="0" i="1" smtClean="0">
                              <a:latin typeface="Cambria Math" panose="02040503050406030204" pitchFamily="18" charset="0"/>
                            </a:rPr>
                            <m:t>+2</m:t>
                          </m:r>
                        </m:e>
                      </m:d>
                      <m:r>
                        <a:rPr lang="en-GB" sz="2400" b="0" i="1" smtClean="0">
                          <a:latin typeface="Cambria Math" panose="02040503050406030204" pitchFamily="18" charset="0"/>
                        </a:rPr>
                        <m:t>=</m:t>
                      </m:r>
                      <m:sSup>
                        <m:sSupPr>
                          <m:ctrlPr>
                            <a:rPr lang="en-GB" sz="2400" b="1" i="1" smtClean="0">
                              <a:latin typeface="Cambria Math" panose="02040503050406030204" pitchFamily="18" charset="0"/>
                            </a:rPr>
                          </m:ctrlPr>
                        </m:sSupPr>
                        <m:e>
                          <m:r>
                            <a:rPr lang="en-GB" sz="2400" b="1" i="1" smtClean="0">
                              <a:latin typeface="Cambria Math" panose="02040503050406030204" pitchFamily="18" charset="0"/>
                            </a:rPr>
                            <m:t>𝒙</m:t>
                          </m:r>
                        </m:e>
                        <m:sup>
                          <m:r>
                            <a:rPr lang="en-GB" sz="2400" b="1" i="1" smtClean="0">
                              <a:latin typeface="Cambria Math" panose="02040503050406030204" pitchFamily="18" charset="0"/>
                            </a:rPr>
                            <m:t>𝟐</m:t>
                          </m:r>
                        </m:sup>
                      </m:sSup>
                      <m:r>
                        <a:rPr lang="en-GB" sz="2400" b="1" i="1" smtClean="0">
                          <a:latin typeface="Cambria Math" panose="02040503050406030204" pitchFamily="18" charset="0"/>
                        </a:rPr>
                        <m:t>+</m:t>
                      </m:r>
                      <m:r>
                        <a:rPr lang="en-GB" sz="2400" b="1" i="1" smtClean="0">
                          <a:latin typeface="Cambria Math" panose="02040503050406030204" pitchFamily="18" charset="0"/>
                        </a:rPr>
                        <m:t>𝟔</m:t>
                      </m:r>
                      <m:r>
                        <a:rPr lang="en-GB" sz="2400" b="1" i="1" smtClean="0">
                          <a:latin typeface="Cambria Math" panose="02040503050406030204" pitchFamily="18" charset="0"/>
                        </a:rPr>
                        <m:t>𝒙</m:t>
                      </m:r>
                      <m:r>
                        <a:rPr lang="en-GB" sz="2400" b="1" i="1" smtClean="0">
                          <a:latin typeface="Cambria Math" panose="02040503050406030204" pitchFamily="18" charset="0"/>
                        </a:rPr>
                        <m:t>+</m:t>
                      </m:r>
                      <m:r>
                        <a:rPr lang="en-GB" sz="2400" b="1" i="1" smtClean="0">
                          <a:latin typeface="Cambria Math" panose="02040503050406030204" pitchFamily="18" charset="0"/>
                        </a:rPr>
                        <m:t>𝟖</m:t>
                      </m:r>
                    </m:oMath>
                    <m:oMath xmlns:m="http://schemas.openxmlformats.org/officeDocument/2006/math">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r>
                            <a:rPr lang="en-GB" sz="2400" b="0" i="1" smtClean="0">
                              <a:latin typeface="Cambria Math" panose="02040503050406030204" pitchFamily="18" charset="0"/>
                            </a:rPr>
                            <m:t>+7</m:t>
                          </m:r>
                        </m:e>
                      </m:d>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r>
                            <a:rPr lang="en-GB" sz="2400" b="0" i="1" smtClean="0">
                              <a:latin typeface="Cambria Math" panose="02040503050406030204" pitchFamily="18" charset="0"/>
                            </a:rPr>
                            <m:t>+5</m:t>
                          </m:r>
                        </m:e>
                      </m:d>
                      <m:r>
                        <a:rPr lang="en-GB" sz="2400" b="0" i="1" smtClean="0">
                          <a:latin typeface="Cambria Math" panose="02040503050406030204" pitchFamily="18" charset="0"/>
                        </a:rPr>
                        <m:t>=</m:t>
                      </m:r>
                      <m:sSup>
                        <m:sSupPr>
                          <m:ctrlPr>
                            <a:rPr lang="en-GB" sz="2400" b="1" i="1" smtClean="0">
                              <a:latin typeface="Cambria Math" panose="02040503050406030204" pitchFamily="18" charset="0"/>
                            </a:rPr>
                          </m:ctrlPr>
                        </m:sSupPr>
                        <m:e>
                          <m:r>
                            <a:rPr lang="en-GB" sz="2400" b="1" i="1" smtClean="0">
                              <a:latin typeface="Cambria Math" panose="02040503050406030204" pitchFamily="18" charset="0"/>
                            </a:rPr>
                            <m:t>𝒙</m:t>
                          </m:r>
                        </m:e>
                        <m:sup>
                          <m:r>
                            <a:rPr lang="en-GB" sz="2400" b="1" i="1" smtClean="0">
                              <a:latin typeface="Cambria Math" panose="02040503050406030204" pitchFamily="18" charset="0"/>
                            </a:rPr>
                            <m:t>𝟐</m:t>
                          </m:r>
                        </m:sup>
                      </m:sSup>
                      <m:r>
                        <a:rPr lang="en-GB" sz="2400" b="1" i="1" smtClean="0">
                          <a:latin typeface="Cambria Math" panose="02040503050406030204" pitchFamily="18" charset="0"/>
                        </a:rPr>
                        <m:t>+</m:t>
                      </m:r>
                      <m:r>
                        <a:rPr lang="en-GB" sz="2400" b="1" i="1" smtClean="0">
                          <a:latin typeface="Cambria Math" panose="02040503050406030204" pitchFamily="18" charset="0"/>
                        </a:rPr>
                        <m:t>𝟏𝟐</m:t>
                      </m:r>
                      <m:r>
                        <a:rPr lang="en-GB" sz="2400" b="1" i="1" smtClean="0">
                          <a:latin typeface="Cambria Math" panose="02040503050406030204" pitchFamily="18" charset="0"/>
                        </a:rPr>
                        <m:t>𝒙</m:t>
                      </m:r>
                      <m:r>
                        <a:rPr lang="en-GB" sz="2400" b="1" i="1" smtClean="0">
                          <a:latin typeface="Cambria Math" panose="02040503050406030204" pitchFamily="18" charset="0"/>
                        </a:rPr>
                        <m:t>+</m:t>
                      </m:r>
                      <m:r>
                        <a:rPr lang="en-GB" sz="2400" b="1" i="1" smtClean="0">
                          <a:latin typeface="Cambria Math" panose="02040503050406030204" pitchFamily="18" charset="0"/>
                        </a:rPr>
                        <m:t>𝟑𝟓</m:t>
                      </m:r>
                    </m:oMath>
                    <m:oMath xmlns:m="http://schemas.openxmlformats.org/officeDocument/2006/math">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r>
                            <a:rPr lang="en-GB" sz="2400" b="0" i="1" smtClean="0">
                              <a:latin typeface="Cambria Math" panose="02040503050406030204" pitchFamily="18" charset="0"/>
                            </a:rPr>
                            <m:t>+8</m:t>
                          </m:r>
                        </m:e>
                      </m:d>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r>
                            <a:rPr lang="en-GB" sz="2400" b="0" i="1" smtClean="0">
                              <a:latin typeface="Cambria Math" panose="02040503050406030204" pitchFamily="18" charset="0"/>
                            </a:rPr>
                            <m:t>−3</m:t>
                          </m:r>
                        </m:e>
                      </m:d>
                      <m:r>
                        <a:rPr lang="en-GB" sz="2400" b="0" i="1" smtClean="0">
                          <a:latin typeface="Cambria Math" panose="02040503050406030204" pitchFamily="18" charset="0"/>
                        </a:rPr>
                        <m:t>=</m:t>
                      </m:r>
                      <m:sSup>
                        <m:sSupPr>
                          <m:ctrlPr>
                            <a:rPr lang="en-GB" sz="2400" b="1" i="1" smtClean="0">
                              <a:latin typeface="Cambria Math" panose="02040503050406030204" pitchFamily="18" charset="0"/>
                            </a:rPr>
                          </m:ctrlPr>
                        </m:sSupPr>
                        <m:e>
                          <m:r>
                            <a:rPr lang="en-GB" sz="2400" b="1" i="1" smtClean="0">
                              <a:latin typeface="Cambria Math" panose="02040503050406030204" pitchFamily="18" charset="0"/>
                            </a:rPr>
                            <m:t>𝒙</m:t>
                          </m:r>
                        </m:e>
                        <m:sup>
                          <m:r>
                            <a:rPr lang="en-GB" sz="2400" b="1" i="1" smtClean="0">
                              <a:latin typeface="Cambria Math" panose="02040503050406030204" pitchFamily="18" charset="0"/>
                            </a:rPr>
                            <m:t>𝟐</m:t>
                          </m:r>
                        </m:sup>
                      </m:sSup>
                      <m:r>
                        <a:rPr lang="en-GB" sz="2400" b="1" i="1" smtClean="0">
                          <a:latin typeface="Cambria Math" panose="02040503050406030204" pitchFamily="18" charset="0"/>
                        </a:rPr>
                        <m:t>+</m:t>
                      </m:r>
                      <m:r>
                        <a:rPr lang="en-GB" sz="2400" b="1" i="1" smtClean="0">
                          <a:latin typeface="Cambria Math" panose="02040503050406030204" pitchFamily="18" charset="0"/>
                        </a:rPr>
                        <m:t>𝟓</m:t>
                      </m:r>
                      <m:r>
                        <a:rPr lang="en-GB" sz="2400" b="1" i="1" smtClean="0">
                          <a:latin typeface="Cambria Math" panose="02040503050406030204" pitchFamily="18" charset="0"/>
                        </a:rPr>
                        <m:t>𝒙</m:t>
                      </m:r>
                      <m:r>
                        <a:rPr lang="en-GB" sz="2400" b="1" i="1" smtClean="0">
                          <a:latin typeface="Cambria Math" panose="02040503050406030204" pitchFamily="18" charset="0"/>
                        </a:rPr>
                        <m:t>−</m:t>
                      </m:r>
                      <m:r>
                        <a:rPr lang="en-GB" sz="2400" b="1" i="1" smtClean="0">
                          <a:latin typeface="Cambria Math" panose="02040503050406030204" pitchFamily="18" charset="0"/>
                        </a:rPr>
                        <m:t>𝟐𝟒</m:t>
                      </m:r>
                    </m:oMath>
                  </m:oMathPara>
                </a14:m>
                <a:br>
                  <a:rPr lang="en-GB" sz="2400" b="1" dirty="0"/>
                </a:br>
                <a:endParaRPr lang="en-GB" sz="2400" b="1" dirty="0"/>
              </a:p>
            </p:txBody>
          </p:sp>
        </mc:Choice>
        <mc:Fallback xmlns="">
          <p:sp>
            <p:nvSpPr>
              <p:cNvPr id="14" name="TextBox 13"/>
              <p:cNvSpPr txBox="1">
                <a:spLocks noRot="1" noChangeAspect="1" noMove="1" noResize="1" noEditPoints="1" noAdjustHandles="1" noChangeArrowheads="1" noChangeShapeType="1" noTextEdit="1"/>
              </p:cNvSpPr>
              <p:nvPr/>
            </p:nvSpPr>
            <p:spPr>
              <a:xfrm>
                <a:off x="323528" y="4436552"/>
                <a:ext cx="5040560" cy="1217064"/>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391344" y="5805264"/>
                <a:ext cx="3820616" cy="923330"/>
              </a:xfrm>
              <a:prstGeom prst="rect">
                <a:avLst/>
              </a:prstGeom>
              <a:noFill/>
            </p:spPr>
            <p:txBody>
              <a:bodyPr wrap="square" rtlCol="0">
                <a:spAutoFit/>
              </a:bodyPr>
              <a:lstStyle/>
              <a:p>
                <a:r>
                  <a:rPr lang="en-GB" dirty="0"/>
                  <a:t>The term in the middle term (“the coefficient of </a:t>
                </a:r>
                <a14:m>
                  <m:oMath xmlns:m="http://schemas.openxmlformats.org/officeDocument/2006/math">
                    <m:r>
                      <a:rPr lang="en-GB" b="0" i="1" smtClean="0">
                        <a:latin typeface="Cambria Math" panose="02040503050406030204" pitchFamily="18" charset="0"/>
                      </a:rPr>
                      <m:t>𝑥</m:t>
                    </m:r>
                  </m:oMath>
                </a14:m>
                <a:r>
                  <a:rPr lang="en-GB" dirty="0"/>
                  <a:t>”) is the </a:t>
                </a:r>
                <a:r>
                  <a:rPr lang="en-GB" b="1" dirty="0"/>
                  <a:t>sum </a:t>
                </a:r>
                <a:r>
                  <a:rPr lang="en-GB" dirty="0"/>
                  <a:t>of the numbers in the two brackets.</a:t>
                </a:r>
              </a:p>
            </p:txBody>
          </p:sp>
        </mc:Choice>
        <mc:Fallback xmlns="">
          <p:sp>
            <p:nvSpPr>
              <p:cNvPr id="15" name="TextBox 14"/>
              <p:cNvSpPr txBox="1">
                <a:spLocks noRot="1" noChangeAspect="1" noMove="1" noResize="1" noEditPoints="1" noAdjustHandles="1" noChangeArrowheads="1" noChangeShapeType="1" noTextEdit="1"/>
              </p:cNvSpPr>
              <p:nvPr/>
            </p:nvSpPr>
            <p:spPr>
              <a:xfrm>
                <a:off x="391344" y="5805264"/>
                <a:ext cx="3820616" cy="923330"/>
              </a:xfrm>
              <a:prstGeom prst="rect">
                <a:avLst/>
              </a:prstGeom>
              <a:blipFill>
                <a:blip r:embed="rId6"/>
                <a:stretch>
                  <a:fillRect l="-1276" t="-3289" b="-9211"/>
                </a:stretch>
              </a:blipFill>
            </p:spPr>
            <p:txBody>
              <a:bodyPr/>
              <a:lstStyle/>
              <a:p>
                <a:r>
                  <a:rPr lang="en-GB">
                    <a:noFill/>
                  </a:rPr>
                  <a:t> </a:t>
                </a:r>
              </a:p>
            </p:txBody>
          </p:sp>
        </mc:Fallback>
      </mc:AlternateContent>
      <p:sp>
        <p:nvSpPr>
          <p:cNvPr id="16" name="TextBox 15"/>
          <p:cNvSpPr txBox="1"/>
          <p:nvPr/>
        </p:nvSpPr>
        <p:spPr>
          <a:xfrm>
            <a:off x="4644008" y="5805264"/>
            <a:ext cx="3625056" cy="923330"/>
          </a:xfrm>
          <a:prstGeom prst="rect">
            <a:avLst/>
          </a:prstGeom>
          <a:noFill/>
        </p:spPr>
        <p:txBody>
          <a:bodyPr wrap="square" rtlCol="0">
            <a:spAutoFit/>
          </a:bodyPr>
          <a:lstStyle/>
          <a:p>
            <a:r>
              <a:rPr lang="en-GB" dirty="0"/>
              <a:t>The third term (the constant term) is the </a:t>
            </a:r>
            <a:r>
              <a:rPr lang="en-GB" b="1" dirty="0"/>
              <a:t>product</a:t>
            </a:r>
            <a:r>
              <a:rPr lang="en-GB" dirty="0"/>
              <a:t> of the numbers in the two brackets.</a:t>
            </a:r>
          </a:p>
        </p:txBody>
      </p:sp>
      <p:cxnSp>
        <p:nvCxnSpPr>
          <p:cNvPr id="17" name="Straight Arrow Connector 16"/>
          <p:cNvCxnSpPr/>
          <p:nvPr/>
        </p:nvCxnSpPr>
        <p:spPr>
          <a:xfrm flipV="1">
            <a:off x="3668617" y="5596569"/>
            <a:ext cx="110169" cy="2533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flipH="1" flipV="1">
            <a:off x="4549966" y="5618602"/>
            <a:ext cx="208497" cy="23686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Rectangle 21"/>
          <p:cNvSpPr/>
          <p:nvPr/>
        </p:nvSpPr>
        <p:spPr>
          <a:xfrm>
            <a:off x="3018049" y="4364062"/>
            <a:ext cx="1994626" cy="43929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3" name="Rectangle 22"/>
          <p:cNvSpPr/>
          <p:nvPr/>
        </p:nvSpPr>
        <p:spPr>
          <a:xfrm>
            <a:off x="3018049" y="4789193"/>
            <a:ext cx="1994626" cy="43929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4" name="Rectangle 23"/>
          <p:cNvSpPr/>
          <p:nvPr/>
        </p:nvSpPr>
        <p:spPr>
          <a:xfrm>
            <a:off x="3018049" y="5221173"/>
            <a:ext cx="1994626" cy="3753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821100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22"/>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22"/>
                                        </p:tgtEl>
                                      </p:cBhvr>
                                    </p:animEffect>
                                    <p:set>
                                      <p:cBhvr>
                                        <p:cTn id="24"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5" restart="whenNotActive" fill="hold" evtFilter="cancelBubble" nodeType="interactiveSeq">
                <p:stCondLst>
                  <p:cond evt="onClick" delay="0">
                    <p:tgtEl>
                      <p:spTgt spid="23"/>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grpId="0" nodeType="clickEffect">
                                  <p:stCondLst>
                                    <p:cond delay="0"/>
                                  </p:stCondLst>
                                  <p:childTnLst>
                                    <p:animEffect transition="out" filter="fade">
                                      <p:cBhvr>
                                        <p:cTn id="29" dur="500"/>
                                        <p:tgtEl>
                                          <p:spTgt spid="23"/>
                                        </p:tgtEl>
                                      </p:cBhvr>
                                    </p:animEffect>
                                    <p:set>
                                      <p:cBhvr>
                                        <p:cTn id="30"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31" restart="whenNotActive" fill="hold" evtFilter="cancelBubble" nodeType="interactiveSeq">
                <p:stCondLst>
                  <p:cond evt="onClick" delay="0">
                    <p:tgtEl>
                      <p:spTgt spid="24"/>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24"/>
                                        </p:tgtEl>
                                      </p:cBhvr>
                                    </p:animEffect>
                                    <p:set>
                                      <p:cBhvr>
                                        <p:cTn id="36"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bldLst>
      <p:bldP spid="15" grpId="0"/>
      <p:bldP spid="16" grpId="0"/>
      <p:bldP spid="22" grpId="0" animBg="1"/>
      <p:bldP spid="23" grpId="0" animBg="1"/>
      <p:bldP spid="2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3766</TotalTime>
  <Words>3746</Words>
  <Application>Microsoft Office PowerPoint</Application>
  <PresentationFormat>On-screen Show (4:3)</PresentationFormat>
  <Paragraphs>476</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Cambria Math</vt:lpstr>
      <vt:lpstr>Wingdings</vt:lpstr>
      <vt:lpstr>Office Theme</vt:lpstr>
      <vt:lpstr>Lesson 3B :: Factorising Quadratics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GCSE: Quadratic Functions and Simplifying Rational Expressions</dc:title>
  <dc:creator>rm</dc:creator>
  <cp:lastModifiedBy>Lyn ZHANG</cp:lastModifiedBy>
  <cp:revision>200</cp:revision>
  <cp:lastPrinted>2015-09-29T06:23:08Z</cp:lastPrinted>
  <dcterms:created xsi:type="dcterms:W3CDTF">2013-08-25T10:57:02Z</dcterms:created>
  <dcterms:modified xsi:type="dcterms:W3CDTF">2021-03-29T05:16:37Z</dcterms:modified>
</cp:coreProperties>
</file>