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9"/>
  </p:normalViewPr>
  <p:slideViewPr>
    <p:cSldViewPr snapToGrid="0" snapToObjects="1">
      <p:cViewPr varScale="1">
        <p:scale>
          <a:sx n="52" d="100"/>
          <a:sy n="52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84829-3D21-4D76-A3B9-F98378DB547F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4D943-24BC-45BD-BE4E-06DA4E5BA1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525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https://create.kahoot.it/details/efac1ab1-a8f4-4382-a264-5d337a986684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4D943-24BC-45BD-BE4E-06DA4E5BA1C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0656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2/27/2023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4259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7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3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2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4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74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7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0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3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1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lIns="109728" tIns="109728" rIns="109728" bIns="91440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2/27/2023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5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4200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14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14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14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14000"/>
        </a:lnSpc>
        <a:spcBef>
          <a:spcPts val="600"/>
        </a:spcBef>
        <a:buFontTx/>
        <a:buNone/>
        <a:defRPr sz="18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14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84E37-3E6D-6E4F-BCEC-D6F0BD240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2616" y="1517904"/>
            <a:ext cx="4579288" cy="279694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Quadratic equations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5ADF8-3D64-0E41-A0C2-3C68E2073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2616" y="4570807"/>
            <a:ext cx="4579288" cy="942889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3C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A19127-74BC-4D0B-A2B4-B639DF7FEA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97" r="18007" b="-2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353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2C00B-6205-BD4C-950C-228E31B8B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3" y="758952"/>
            <a:ext cx="10609943" cy="789867"/>
          </a:xfrm>
        </p:spPr>
        <p:txBody>
          <a:bodyPr/>
          <a:lstStyle/>
          <a:p>
            <a:r>
              <a:rPr lang="en-US" dirty="0"/>
              <a:t>Solving a quadratic equation by factorisation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2F2FE1-FE3B-B941-843A-4BC7BF260A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4743" y="1548818"/>
                <a:ext cx="10609943" cy="530918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sz="2400" dirty="0">
                    <a:solidFill>
                      <a:srgbClr val="0070C0"/>
                    </a:solidFill>
                  </a:rPr>
                  <a:t>Step 1 </a:t>
                </a:r>
                <a:r>
                  <a:rPr lang="en-US" sz="2400" dirty="0"/>
                  <a:t>Write the equation in the form 𝑎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+𝑏𝑥+𝑐=0.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>
                    <a:solidFill>
                      <a:srgbClr val="0070C0"/>
                    </a:solidFill>
                  </a:rPr>
                  <a:t>Step 2 </a:t>
                </a:r>
                <a:r>
                  <a:rPr lang="en-US" sz="2400" dirty="0"/>
                  <a:t>Factorise the quadratic expression.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>
                    <a:solidFill>
                      <a:srgbClr val="0070C0"/>
                    </a:solidFill>
                  </a:rPr>
                  <a:t>Step 3 </a:t>
                </a:r>
                <a:r>
                  <a:rPr lang="en-US" sz="2400" dirty="0"/>
                  <a:t>Use the result that 𝑚𝑛=0 implies 𝑚=0 or 𝑛=0 (or both); this is known as 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null factor theorem</a:t>
                </a:r>
                <a:r>
                  <a:rPr lang="en-US" sz="2400" dirty="0"/>
                  <a:t>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/>
                  <a:t>For example, to solve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−𝑥=12: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−𝑥=12 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−𝑥 − 12=0              (Step 1)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/>
                  <a:t> (𝑥−4)(𝑥+3)=0             (Step 2)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/>
                  <a:t>∴   𝑥−4=0 or 𝑥+3=0       (Step 3)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/>
                  <a:t>     x=4       or x= − 3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/>
                  <a:t>In the simplest cases, the first two steps may have been done already.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2F2FE1-FE3B-B941-843A-4BC7BF260A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4743" y="1548818"/>
                <a:ext cx="10609943" cy="5309181"/>
              </a:xfrm>
              <a:blipFill>
                <a:blip r:embed="rId2"/>
                <a:stretch>
                  <a:fillRect l="-718" b="-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40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65E5F92-5133-4040-BFC8-1232BB67AFD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253996" y="769257"/>
                <a:ext cx="9144000" cy="841248"/>
              </a:xfrm>
            </p:spPr>
            <p:txBody>
              <a:bodyPr/>
              <a:lstStyle/>
              <a:p>
                <a:r>
                  <a:rPr lang="en-US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4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44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+11𝑥+24=0.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65E5F92-5133-4040-BFC8-1232BB67AF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53996" y="769257"/>
                <a:ext cx="9144000" cy="841248"/>
              </a:xfrm>
              <a:blipFill>
                <a:blip r:embed="rId2"/>
                <a:stretch>
                  <a:fillRect l="-2358" b="-32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BDCF75-F5AD-AD4C-AA72-84D62E9450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94004" y="1498600"/>
                <a:ext cx="10648696" cy="4978400"/>
              </a:xfrm>
            </p:spPr>
            <p:txBody>
              <a:bodyPr/>
              <a:lstStyle/>
              <a:p>
                <a:r>
                  <a:rPr lang="en-US" sz="2200" dirty="0" err="1"/>
                  <a:t>Factorising</a:t>
                </a:r>
                <a:r>
                  <a:rPr lang="en-US" sz="2200" dirty="0"/>
                  <a:t> gives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/>
                  <a:t>+11x+24=0</a:t>
                </a:r>
              </a:p>
              <a:p>
                <a:r>
                  <a:rPr lang="en-US" sz="2200" dirty="0"/>
                  <a:t>(x+3)(x+8)=0</a:t>
                </a:r>
              </a:p>
              <a:p>
                <a:r>
                  <a:rPr lang="en-US" sz="2200" dirty="0"/>
                  <a:t>x+3=0  or x+8=0</a:t>
                </a:r>
              </a:p>
              <a:p>
                <a:r>
                  <a:rPr lang="en-US" sz="2200" dirty="0"/>
                  <a:t>x= − 3     or  x= − 8</a:t>
                </a:r>
              </a:p>
              <a:p>
                <a:r>
                  <a:rPr lang="en-US" sz="2200" dirty="0"/>
                  <a:t>The quadratic can also be </a:t>
                </a:r>
                <a:r>
                  <a:rPr lang="en-US" sz="2200" dirty="0" err="1"/>
                  <a:t>factorised</a:t>
                </a:r>
                <a:r>
                  <a:rPr lang="en-US" sz="2200" dirty="0"/>
                  <a:t> in the following way: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/>
                  <a:t>+11𝑥+24=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/>
                  <a:t>+8𝑥+3𝑥+24=𝑥(𝑥+8)+3(𝑥+8)=(𝑥+8)(𝑥+3)</a:t>
                </a:r>
              </a:p>
              <a:p>
                <a:r>
                  <a:rPr lang="en-US" sz="2200" dirty="0"/>
                  <a:t>Note: We can check the answer for this example by substituting into the equation: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200" dirty="0"/>
                          <m:t>(−3)</m:t>
                        </m:r>
                      </m:e>
                      <m:sup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/>
                  <a:t>+11(−3)+24=0</a:t>
                </a:r>
              </a:p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200" dirty="0"/>
                          <m:t>(−</m:t>
                        </m:r>
                        <m:r>
                          <m:rPr>
                            <m:nor/>
                          </m:rPr>
                          <a:rPr lang="en-AU" sz="2200" b="0" i="0" dirty="0" smtClean="0"/>
                          <m:t>8</m:t>
                        </m:r>
                        <m:r>
                          <m:rPr>
                            <m:nor/>
                          </m:rPr>
                          <a:rPr lang="en-US" sz="2200" dirty="0"/>
                          <m:t>)</m:t>
                        </m:r>
                      </m:e>
                      <m:sup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/>
                  <a:t>+11(−8)+24=0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BDCF75-F5AD-AD4C-AA72-84D62E9450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4004" y="1498600"/>
                <a:ext cx="10648696" cy="4978400"/>
              </a:xfrm>
              <a:blipFill>
                <a:blip r:embed="rId3"/>
                <a:stretch>
                  <a:fillRect l="-596" b="-2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F357270-269F-A54E-AF85-7B1053034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6400" y="776514"/>
            <a:ext cx="3416300" cy="2679700"/>
          </a:xfrm>
          <a:prstGeom prst="rect">
            <a:avLst/>
          </a:prstGeom>
        </p:spPr>
      </p:pic>
      <p:pic>
        <p:nvPicPr>
          <p:cNvPr id="1026" name="Picture 2" descr="39,046 Example Stock Illustrations, Cliparts and Royalty Free Example  Vectors">
            <a:extLst>
              <a:ext uri="{FF2B5EF4-FFF2-40B4-BE49-F238E27FC236}">
                <a16:creationId xmlns:a16="http://schemas.microsoft.com/office/drawing/2014/main" id="{12DBBE07-5A00-8B42-9A52-2EB05EA5C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04" y="776514"/>
            <a:ext cx="1101271" cy="9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73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65E5F92-5133-4040-BFC8-1232BB67AFD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253996" y="769257"/>
                <a:ext cx="9144000" cy="910384"/>
              </a:xfrm>
            </p:spPr>
            <p:txBody>
              <a:bodyPr/>
              <a:lstStyle/>
              <a:p>
                <a:r>
                  <a:rPr lang="en-US" dirty="0"/>
                  <a:t>Solve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4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+5𝑥−12=0.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65E5F92-5133-4040-BFC8-1232BB67AF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53996" y="769257"/>
                <a:ext cx="9144000" cy="910384"/>
              </a:xfrm>
              <a:blipFill>
                <a:blip r:embed="rId2"/>
                <a:stretch>
                  <a:fillRect l="-2358" b="-21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BDCF75-F5AD-AD4C-AA72-84D62E9450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94004" y="1498600"/>
                <a:ext cx="10648696" cy="4978400"/>
              </a:xfrm>
            </p:spPr>
            <p:txBody>
              <a:bodyPr/>
              <a:lstStyle/>
              <a:p>
                <a:r>
                  <a:rPr lang="en-US" sz="2200" dirty="0"/>
                  <a:t>Factorising gives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/>
                  <a:t>+5x − 12=0</a:t>
                </a:r>
              </a:p>
              <a:p>
                <a:r>
                  <a:rPr lang="en-US" sz="2200" dirty="0"/>
                  <a:t>(2𝑥−3)(𝑥+4)=0</a:t>
                </a:r>
              </a:p>
              <a:p>
                <a:r>
                  <a:rPr lang="en-US" sz="2200" dirty="0"/>
                  <a:t>2𝑥−3 =0  or x+4=0</a:t>
                </a:r>
              </a:p>
              <a:p>
                <a:r>
                  <a:rPr lang="en-US" sz="2200" dirty="0"/>
                  <a:t>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/>
                  <a:t>    or  x= − 4</a:t>
                </a:r>
              </a:p>
              <a:p>
                <a:r>
                  <a:rPr lang="en-US" sz="2200" dirty="0"/>
                  <a:t>The quadratic can also be </a:t>
                </a:r>
                <a:r>
                  <a:rPr lang="en-US" sz="2200" dirty="0" err="1"/>
                  <a:t>factorised</a:t>
                </a:r>
                <a:r>
                  <a:rPr lang="en-US" sz="2200" dirty="0"/>
                  <a:t> in the following way: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/>
                  <a:t>+5x − 12=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/>
                  <a:t>+8x − 3x − 12=2𝑥(𝑥+4)−3(𝑥+4)=(2𝑥−3)(𝑥+4)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BDCF75-F5AD-AD4C-AA72-84D62E9450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4004" y="1498600"/>
                <a:ext cx="10648696" cy="4978400"/>
              </a:xfrm>
              <a:blipFill>
                <a:blip r:embed="rId3"/>
                <a:stretch>
                  <a:fillRect l="-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39,046 Example Stock Illustrations, Cliparts and Royalty Free Example  Vectors">
            <a:extLst>
              <a:ext uri="{FF2B5EF4-FFF2-40B4-BE49-F238E27FC236}">
                <a16:creationId xmlns:a16="http://schemas.microsoft.com/office/drawing/2014/main" id="{12DBBE07-5A00-8B42-9A52-2EB05EA5C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04" y="776514"/>
            <a:ext cx="1101271" cy="9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3AFED0-DCCB-0941-A711-F9C8592A2D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7725" y="776514"/>
            <a:ext cx="3260271" cy="245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22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5F92-5133-4040-BFC8-1232BB67A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996" y="769257"/>
            <a:ext cx="9144000" cy="910384"/>
          </a:xfrm>
        </p:spPr>
        <p:txBody>
          <a:bodyPr/>
          <a:lstStyle/>
          <a:p>
            <a:r>
              <a:rPr lang="en-US" dirty="0"/>
              <a:t>Applications of quadratic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BDCF75-F5AD-AD4C-AA72-84D62E9450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94004" y="1498600"/>
                <a:ext cx="10648696" cy="4978400"/>
              </a:xfrm>
            </p:spPr>
            <p:txBody>
              <a:bodyPr/>
              <a:lstStyle/>
              <a:p>
                <a:r>
                  <a:rPr lang="en-US" sz="2200" dirty="0"/>
                  <a:t>The perimeter of a rectangle is 20 cm and its area is 24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b="0" i="1" dirty="0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AU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/>
                  <a:t>. Calculate the length and width of the rectangle.</a:t>
                </a:r>
              </a:p>
              <a:p>
                <a:r>
                  <a:rPr lang="en-US" sz="2200" dirty="0"/>
                  <a:t>Solution</a:t>
                </a:r>
              </a:p>
              <a:p>
                <a:r>
                  <a:rPr lang="en-US" sz="2200" dirty="0"/>
                  <a:t>Let 𝑥 cm be the length of the rectangle and 𝑦 cm the width.</a:t>
                </a:r>
              </a:p>
              <a:p>
                <a:r>
                  <a:rPr lang="en-US" sz="2200" dirty="0"/>
                  <a:t>Then 2(𝑥+𝑦)=20 and thus 𝑦=10−𝑥.</a:t>
                </a:r>
              </a:p>
              <a:p>
                <a:r>
                  <a:rPr lang="en-US" sz="2200" dirty="0"/>
                  <a:t>The area is 24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 dirty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AU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/>
                  <a:t> and therefore 𝑥𝑦=𝑥(10−𝑥)=24.</a:t>
                </a:r>
              </a:p>
              <a:p>
                <a:r>
                  <a:rPr lang="en-US" sz="2200" dirty="0"/>
                  <a:t>i.e.                10𝑥−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/>
                  <a:t>=24</a:t>
                </a:r>
              </a:p>
              <a:p>
                <a:r>
                  <a:rPr lang="en-US" sz="2200" dirty="0"/>
                  <a:t>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solidFill>
                      <a:srgbClr val="00B050"/>
                    </a:solidFill>
                  </a:rPr>
                  <a:t>−10</a:t>
                </a:r>
                <a:r>
                  <a:rPr lang="en-US" sz="2200" dirty="0"/>
                  <a:t>𝑥+</a:t>
                </a:r>
                <a:r>
                  <a:rPr lang="en-US" sz="2200" dirty="0">
                    <a:solidFill>
                      <a:srgbClr val="FF0000"/>
                    </a:solidFill>
                  </a:rPr>
                  <a:t>24</a:t>
                </a:r>
                <a:r>
                  <a:rPr lang="en-US" sz="2200" dirty="0"/>
                  <a:t>=0</a:t>
                </a:r>
              </a:p>
              <a:p>
                <a:r>
                  <a:rPr lang="en-US" sz="2200" dirty="0"/>
                  <a:t>                     (𝑥−6)(𝑥−4)=0</a:t>
                </a:r>
              </a:p>
              <a:p>
                <a:r>
                  <a:rPr lang="en-US" sz="2200" dirty="0"/>
                  <a:t>Thus the length is 6 cm or 4 cm. The width is 4 cm or 6 cm.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BDCF75-F5AD-AD4C-AA72-84D62E9450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4004" y="1498600"/>
                <a:ext cx="10648696" cy="4978400"/>
              </a:xfrm>
              <a:blipFill>
                <a:blip r:embed="rId2"/>
                <a:stretch>
                  <a:fillRect l="-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39,046 Example Stock Illustrations, Cliparts and Royalty Free Example  Vectors">
            <a:extLst>
              <a:ext uri="{FF2B5EF4-FFF2-40B4-BE49-F238E27FC236}">
                <a16:creationId xmlns:a16="http://schemas.microsoft.com/office/drawing/2014/main" id="{12DBBE07-5A00-8B42-9A52-2EB05EA5C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04" y="776514"/>
            <a:ext cx="1101271" cy="9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9385B1-881A-E24D-99AB-7A049BF5B83B}"/>
                  </a:ext>
                </a:extLst>
              </p:cNvPr>
              <p:cNvSpPr txBox="1"/>
              <p:nvPr/>
            </p:nvSpPr>
            <p:spPr>
              <a:xfrm>
                <a:off x="7746094" y="3066143"/>
                <a:ext cx="3773713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∵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2400" dirty="0"/>
                  <a:t>6)</a:t>
                </a:r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AU" sz="24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e>
                    </m:d>
                  </m:oMath>
                </a14:m>
                <a:r>
                  <a:rPr lang="en-US" sz="2400" dirty="0"/>
                  <a:t>=</a:t>
                </a:r>
                <a:r>
                  <a:rPr lang="en-US" sz="2400" dirty="0">
                    <a:solidFill>
                      <a:srgbClr val="FF0000"/>
                    </a:solidFill>
                  </a:rPr>
                  <a:t>24</a:t>
                </a:r>
              </a:p>
              <a:p>
                <a:r>
                  <a:rPr lang="en-US" sz="2400" dirty="0"/>
                  <a:t>1             −6        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pPr marL="457200" indent="-457200">
                  <a:buAutoNum type="arabicPlain"/>
                </a:pPr>
                <a:r>
                  <a:rPr lang="en-US" sz="2400" dirty="0"/>
                  <a:t>         −4</a:t>
                </a:r>
              </a:p>
              <a:p>
                <a:pPr marL="457200" indent="-457200">
                  <a:buAutoNum type="arabicPlain"/>
                </a:pPr>
                <a:endParaRPr lang="en-US" sz="2400" dirty="0"/>
              </a:p>
              <a:p>
                <a:r>
                  <a:rPr lang="en-US" sz="2400" dirty="0"/>
                  <a:t>1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+1×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−10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9385B1-881A-E24D-99AB-7A049BF5B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094" y="3066143"/>
                <a:ext cx="3773713" cy="2677656"/>
              </a:xfrm>
              <a:prstGeom prst="rect">
                <a:avLst/>
              </a:prstGeom>
              <a:blipFill>
                <a:blip r:embed="rId4"/>
                <a:stretch>
                  <a:fillRect l="-2685" t="-1415"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19DA4B-3DB4-BA46-965D-2E779FB4A59B}"/>
              </a:ext>
            </a:extLst>
          </p:cNvPr>
          <p:cNvCxnSpPr/>
          <p:nvPr/>
        </p:nvCxnSpPr>
        <p:spPr>
          <a:xfrm>
            <a:off x="8088992" y="3792916"/>
            <a:ext cx="783772" cy="84182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706CA80-F5BE-7143-B2C3-4C91B21FC1E7}"/>
              </a:ext>
            </a:extLst>
          </p:cNvPr>
          <p:cNvCxnSpPr>
            <a:cxnSpLocks/>
          </p:cNvCxnSpPr>
          <p:nvPr/>
        </p:nvCxnSpPr>
        <p:spPr>
          <a:xfrm flipV="1">
            <a:off x="8088992" y="3792916"/>
            <a:ext cx="783772" cy="84182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F73AF9B-A5A2-D945-BAB6-612F3370D1DB}"/>
              </a:ext>
            </a:extLst>
          </p:cNvPr>
          <p:cNvCxnSpPr>
            <a:cxnSpLocks/>
          </p:cNvCxnSpPr>
          <p:nvPr/>
        </p:nvCxnSpPr>
        <p:spPr>
          <a:xfrm>
            <a:off x="7395482" y="5022549"/>
            <a:ext cx="2307771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Frame 15">
            <a:extLst>
              <a:ext uri="{FF2B5EF4-FFF2-40B4-BE49-F238E27FC236}">
                <a16:creationId xmlns:a16="http://schemas.microsoft.com/office/drawing/2014/main" id="{379BF8A1-54EB-3B44-8D79-9EFA39451052}"/>
              </a:ext>
            </a:extLst>
          </p:cNvPr>
          <p:cNvSpPr/>
          <p:nvPr/>
        </p:nvSpPr>
        <p:spPr>
          <a:xfrm>
            <a:off x="7668987" y="3432629"/>
            <a:ext cx="1760763" cy="1569660"/>
          </a:xfrm>
          <a:prstGeom prst="frame">
            <a:avLst>
              <a:gd name="adj1" fmla="val 14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44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FFDE-787F-DE48-BFEF-42066EEFB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AB315E-9BFA-8B40-AE3E-C07D243A7D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solve a quadratic equation by factorisation: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Step 1 </a:t>
                </a:r>
                <a:r>
                  <a:rPr lang="en-US" dirty="0"/>
                  <a:t>Write the equation in the form 𝑎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+𝑏𝑥+𝑐=0.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Step 2 </a:t>
                </a:r>
                <a:r>
                  <a:rPr lang="en-US" dirty="0">
                    <a:solidFill>
                      <a:srgbClr val="FF0000"/>
                    </a:solidFill>
                  </a:rPr>
                  <a:t>Factorise</a:t>
                </a:r>
                <a:r>
                  <a:rPr lang="en-US" dirty="0"/>
                  <a:t> the quadratic polynomial.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Step 3 </a:t>
                </a:r>
                <a:r>
                  <a:rPr lang="en-US" dirty="0"/>
                  <a:t>Use the result that 𝑚𝑛=0 implies 𝑚=0 or 𝑛=0 (or both).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AB315E-9BFA-8B40-AE3E-C07D243A7D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301770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LeftStep">
      <a:dk1>
        <a:srgbClr val="000000"/>
      </a:dk1>
      <a:lt1>
        <a:srgbClr val="FFFFFF"/>
      </a:lt1>
      <a:dk2>
        <a:srgbClr val="351E1F"/>
      </a:dk2>
      <a:lt2>
        <a:srgbClr val="E8E2E4"/>
      </a:lt2>
      <a:accent1>
        <a:srgbClr val="46B195"/>
      </a:accent1>
      <a:accent2>
        <a:srgbClr val="3BB161"/>
      </a:accent2>
      <a:accent3>
        <a:srgbClr val="52B647"/>
      </a:accent3>
      <a:accent4>
        <a:srgbClr val="78B13B"/>
      </a:accent4>
      <a:accent5>
        <a:srgbClr val="9FA641"/>
      </a:accent5>
      <a:accent6>
        <a:srgbClr val="B1883B"/>
      </a:accent6>
      <a:hlink>
        <a:srgbClr val="BF3F61"/>
      </a:hlink>
      <a:folHlink>
        <a:srgbClr val="7F7F7F"/>
      </a:folHlink>
    </a:clrScheme>
    <a:fontScheme name="Custom 166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571</Words>
  <Application>Microsoft Office PowerPoint</Application>
  <PresentationFormat>Widescreen</PresentationFormat>
  <Paragraphs>56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Calibri</vt:lpstr>
      <vt:lpstr>Calibri Light</vt:lpstr>
      <vt:lpstr>Cambria Math</vt:lpstr>
      <vt:lpstr>PrismaticVTI</vt:lpstr>
      <vt:lpstr>Quadratic equations</vt:lpstr>
      <vt:lpstr>Solving a quadratic equation by factorisation</vt:lpstr>
      <vt:lpstr>Solve x^2+11𝑥+24=0.</vt:lpstr>
      <vt:lpstr>Solve 2x^2  +5𝑥−12=0.</vt:lpstr>
      <vt:lpstr>Applications of quadratic equations</vt:lpstr>
      <vt:lpstr>Section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 equations</dc:title>
  <dc:creator>Yongmei Zhang</dc:creator>
  <cp:lastModifiedBy>Lyn ZHANG</cp:lastModifiedBy>
  <cp:revision>11</cp:revision>
  <dcterms:created xsi:type="dcterms:W3CDTF">2021-04-12T03:58:39Z</dcterms:created>
  <dcterms:modified xsi:type="dcterms:W3CDTF">2023-02-26T23:20:41Z</dcterms:modified>
</cp:coreProperties>
</file>