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0"/>
  </p:notesMasterIdLst>
  <p:sldIdLst>
    <p:sldId id="256" r:id="rId2"/>
    <p:sldId id="272" r:id="rId3"/>
    <p:sldId id="281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 snapToObjects="1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74EFD-7A15-4447-9951-BA8EA2BE293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844A4-22F1-B14D-8156-EF9C879A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 That this graph has a minimum point, but no maximum point as the graph does to positive infinity. It is this vertex that the lesson is focused 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60BC-A57F-4F73-8D82-87B823A578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3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transformation which produces the graph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𝑦=2𝑥^2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 graph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𝑦=𝑥^2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called a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dilation of factor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𝑥x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-axis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844A4-22F1-B14D-8156-EF9C879A2B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transformation which produces the graph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𝑦=2𝑥^2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 graph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𝑦=𝑥^2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called a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dilation of factor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𝑥x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-axis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844A4-22F1-B14D-8156-EF9C879A2B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transformation which produces the graph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𝑦=2𝑥^2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 graph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𝑦=𝑥^2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called a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dilation of factor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𝑥x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-axis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844A4-22F1-B14D-8156-EF9C879A2B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3/1/2023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7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0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1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1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9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4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03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5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5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187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08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3/1/2023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8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4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8854FAA-1B28-4F69-AC7D-AC6DA5974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9B1C2-7D20-4F91-A660-197C98B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39445"/>
            <a:ext cx="6114985" cy="22983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B1682-FC9D-ED48-BCDE-C4C1106EC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19" y="2100845"/>
            <a:ext cx="4670234" cy="1975527"/>
          </a:xfrm>
        </p:spPr>
        <p:txBody>
          <a:bodyPr anchor="ctr">
            <a:normAutofit/>
          </a:bodyPr>
          <a:lstStyle/>
          <a:p>
            <a:pPr algn="l"/>
            <a:r>
              <a:rPr lang="en-US" sz="6600"/>
              <a:t>Graphing quadratics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C4E6E-ECA4-40E5-A54E-13E92B678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237771"/>
            <a:ext cx="6114982" cy="809351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62521-3259-C849-B961-111DDB1F5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19" y="4372379"/>
            <a:ext cx="4670233" cy="540135"/>
          </a:xfrm>
        </p:spPr>
        <p:txBody>
          <a:bodyPr anchor="ctr">
            <a:normAutofit/>
          </a:bodyPr>
          <a:lstStyle/>
          <a:p>
            <a:pPr algn="l"/>
            <a:r>
              <a:rPr lang="en-US" sz="2800"/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2194439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72C824-FEC6-2649-8EB2-EF455FC487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81372" y="303929"/>
                <a:ext cx="4963886" cy="1700784"/>
              </a:xfrm>
            </p:spPr>
            <p:txBody>
              <a:bodyPr>
                <a:normAutofit/>
              </a:bodyPr>
              <a:lstStyle/>
              <a:p>
                <a:r>
                  <a:rPr lang="en-US" sz="4400" dirty="0"/>
                  <a:t>Graphs of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/>
                  <a:t>+𝑘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72C824-FEC6-2649-8EB2-EF455FC48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81372" y="303929"/>
                <a:ext cx="4963886" cy="1700784"/>
              </a:xfrm>
              <a:blipFill>
                <a:blip r:embed="rId3"/>
                <a:stretch>
                  <a:fillRect l="-4847" r="-3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7C8D8-9FF0-A845-84CB-10C28F3F6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0743" y="3386393"/>
                <a:ext cx="5341257" cy="31676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− 2         (𝑘=−2) </a:t>
                </a:r>
              </a:p>
              <a:p>
                <a:r>
                  <a:rPr lang="en-US" dirty="0"/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dirty="0"/>
                  <a:t>       (𝑘=1)</a:t>
                </a:r>
              </a:p>
              <a:p>
                <a:r>
                  <a:rPr lang="en-US" dirty="0"/>
                  <a:t>All other features of the graph are unchanged. The axis of symmetry is still the 𝑦-axis.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7C8D8-9FF0-A845-84CB-10C28F3F6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0743" y="3386393"/>
                <a:ext cx="5341257" cy="3167678"/>
              </a:xfrm>
              <a:blipFill>
                <a:blip r:embed="rId4"/>
                <a:stretch>
                  <a:fillRect l="-2133" t="-1600" r="-711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8451190-266F-C248-B868-8D1177049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1608"/>
            <a:ext cx="6662058" cy="6088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A69E48-5365-6948-B71C-E133182E8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989"/>
            <a:ext cx="6662057" cy="6457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6BB88E-D6D1-DC43-9ACE-C7E58DE2576C}"/>
              </a:ext>
            </a:extLst>
          </p:cNvPr>
          <p:cNvSpPr/>
          <p:nvPr/>
        </p:nvSpPr>
        <p:spPr>
          <a:xfrm>
            <a:off x="4630057" y="2718647"/>
            <a:ext cx="7561943" cy="369332"/>
          </a:xfrm>
          <a:prstGeom prst="rect">
            <a:avLst/>
          </a:prstGeom>
          <a:ln>
            <a:solidFill>
              <a:srgbClr val="FF9300"/>
            </a:solidFill>
          </a:ln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FF9300"/>
                </a:solidFill>
                <a:latin typeface="Open Sans"/>
              </a:rPr>
              <a:t>𝑘=−2  </a:t>
            </a:r>
            <a:r>
              <a:rPr lang="en-AU" dirty="0">
                <a:solidFill>
                  <a:srgbClr val="FF9300"/>
                </a:solidFill>
                <a:latin typeface="Open Sans"/>
              </a:rPr>
              <a:t>Down 2 units of the 𝑦-axis. The vertex is (0,−2) and the range ≥−2.</a:t>
            </a:r>
            <a:endParaRPr lang="en-US" dirty="0">
              <a:solidFill>
                <a:srgbClr val="FF93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09323-D4DE-364E-A384-E3BD0ECD6BBB}"/>
              </a:ext>
            </a:extLst>
          </p:cNvPr>
          <p:cNvSpPr/>
          <p:nvPr/>
        </p:nvSpPr>
        <p:spPr>
          <a:xfrm>
            <a:off x="2362201" y="0"/>
            <a:ext cx="4296229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  <a:latin typeface="Open Sans"/>
              </a:rPr>
              <a:t>𝑘=1 </a:t>
            </a:r>
            <a:r>
              <a:rPr lang="en-AU" dirty="0">
                <a:solidFill>
                  <a:srgbClr val="0070C0"/>
                </a:solidFill>
                <a:latin typeface="Open Sans"/>
              </a:rPr>
              <a:t>Up1 unit of the 𝑦-axis. The vertex is (0,1) and the range ≥1.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72C824-FEC6-2649-8EB2-EF455FC487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658430" y="303929"/>
                <a:ext cx="5417456" cy="1700784"/>
              </a:xfrm>
            </p:spPr>
            <p:txBody>
              <a:bodyPr>
                <a:normAutofit/>
              </a:bodyPr>
              <a:lstStyle/>
              <a:p>
                <a:r>
                  <a:rPr lang="en-US" sz="4400" dirty="0"/>
                  <a:t>Graphs of 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dirty="0"/>
                          <m:t>(</m:t>
                        </m:r>
                        <m:r>
                          <m:rPr>
                            <m:nor/>
                          </m:rPr>
                          <a:rPr lang="en-US" sz="4400" dirty="0"/>
                          <m:t>𝑥</m:t>
                        </m:r>
                        <m:r>
                          <m:rPr>
                            <m:nor/>
                          </m:rPr>
                          <a:rPr lang="en-US" sz="4400" dirty="0"/>
                          <m:t>−</m:t>
                        </m:r>
                        <m:r>
                          <m:rPr>
                            <m:nor/>
                          </m:rPr>
                          <a:rPr lang="en-US" sz="4400" dirty="0"/>
                          <m:t>h</m:t>
                        </m:r>
                        <m:r>
                          <m:rPr>
                            <m:nor/>
                          </m:rPr>
                          <a:rPr lang="en-US" sz="4400" dirty="0"/>
                          <m:t>)</m:t>
                        </m:r>
                      </m:e>
                      <m:sup>
                        <m:r>
                          <a:rPr lang="en-AU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72C824-FEC6-2649-8EB2-EF455FC48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658430" y="303929"/>
                <a:ext cx="5417456" cy="1700784"/>
              </a:xfrm>
              <a:blipFill>
                <a:blip r:embed="rId3"/>
                <a:stretch>
                  <a:fillRect l="-4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7C8D8-9FF0-A845-84CB-10C28F3F6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34629" y="3401827"/>
                <a:ext cx="5341257" cy="31676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800" dirty="0"/>
                          <m:t>−</m:t>
                        </m:r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     (h=2) </a:t>
                </a:r>
              </a:p>
              <a:p>
                <a:r>
                  <a:rPr lang="en-US" dirty="0"/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AU" sz="2400" b="0" i="0" dirty="0" smtClean="0"/>
                          <m:t>+3</m:t>
                        </m:r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         (h=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−</m:t>
                    </m:r>
                  </m:oMath>
                </a14:m>
                <a:r>
                  <a:rPr lang="en-US" dirty="0"/>
                  <a:t>3)</a:t>
                </a:r>
              </a:p>
              <a:p>
                <a:r>
                  <a:rPr lang="en-US" dirty="0"/>
                  <a:t>In both cases, the range is unchanged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7C8D8-9FF0-A845-84CB-10C28F3F6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4629" y="3401827"/>
                <a:ext cx="5341257" cy="3167678"/>
              </a:xfrm>
              <a:blipFill>
                <a:blip r:embed="rId4"/>
                <a:stretch>
                  <a:fillRect l="-2138" t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1802208-4E12-2A40-AD8F-5A35DA309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1533"/>
            <a:ext cx="6668349" cy="5008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A69E48-5365-6948-B71C-E133182E8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9919"/>
            <a:ext cx="6662057" cy="1360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6BB88E-D6D1-DC43-9ACE-C7E58DE2576C}"/>
              </a:ext>
            </a:extLst>
          </p:cNvPr>
          <p:cNvSpPr/>
          <p:nvPr/>
        </p:nvSpPr>
        <p:spPr>
          <a:xfrm>
            <a:off x="6473372" y="2514144"/>
            <a:ext cx="5718627" cy="400110"/>
          </a:xfrm>
          <a:prstGeom prst="rect">
            <a:avLst/>
          </a:prstGeom>
          <a:ln>
            <a:solidFill>
              <a:srgbClr val="FF9300"/>
            </a:solidFill>
          </a:ln>
        </p:spPr>
        <p:txBody>
          <a:bodyPr wrap="square">
            <a:spAutoFit/>
          </a:bodyPr>
          <a:lstStyle/>
          <a:p>
            <a:r>
              <a:rPr lang="en-AU" sz="2000" b="1" dirty="0" err="1">
                <a:solidFill>
                  <a:srgbClr val="FF9300"/>
                </a:solidFill>
                <a:latin typeface="Open Sans"/>
              </a:rPr>
              <a:t>ℎ</a:t>
            </a:r>
            <a:r>
              <a:rPr lang="en-AU" sz="2000" b="1" dirty="0">
                <a:solidFill>
                  <a:srgbClr val="FF9300"/>
                </a:solidFill>
                <a:latin typeface="Open Sans"/>
              </a:rPr>
              <a:t>=2 </a:t>
            </a:r>
            <a:r>
              <a:rPr lang="en-AU" sz="2000" dirty="0">
                <a:solidFill>
                  <a:srgbClr val="FF9300"/>
                </a:solidFill>
                <a:latin typeface="Open Sans"/>
              </a:rPr>
              <a:t>Vertex (2,0) and the axis of symmetry </a:t>
            </a:r>
            <a:r>
              <a:rPr lang="en-AU" sz="2000" dirty="0">
                <a:solidFill>
                  <a:srgbClr val="FF9300"/>
                </a:solidFill>
                <a:latin typeface="Open Sans"/>
                <a:sym typeface="Wingdings" pitchFamily="2" charset="2"/>
              </a:rPr>
              <a:t></a:t>
            </a:r>
            <a:r>
              <a:rPr lang="en-AU" sz="2000" dirty="0">
                <a:solidFill>
                  <a:srgbClr val="FF9300"/>
                </a:solidFill>
                <a:latin typeface="Open Sans"/>
              </a:rPr>
              <a:t>𝑥=2.</a:t>
            </a:r>
            <a:endParaRPr lang="en-US" sz="2000" dirty="0">
              <a:solidFill>
                <a:srgbClr val="FF93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09323-D4DE-364E-A384-E3BD0ECD6BBB}"/>
              </a:ext>
            </a:extLst>
          </p:cNvPr>
          <p:cNvSpPr/>
          <p:nvPr/>
        </p:nvSpPr>
        <p:spPr>
          <a:xfrm>
            <a:off x="116114" y="790606"/>
            <a:ext cx="5704115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AU" b="1" dirty="0" err="1">
                <a:solidFill>
                  <a:srgbClr val="0070C0"/>
                </a:solidFill>
                <a:latin typeface="Open Sans"/>
              </a:rPr>
              <a:t>ℎ</a:t>
            </a:r>
            <a:r>
              <a:rPr lang="en-AU" b="1" dirty="0">
                <a:solidFill>
                  <a:srgbClr val="0070C0"/>
                </a:solidFill>
                <a:latin typeface="Open Sans"/>
              </a:rPr>
              <a:t>=−3 </a:t>
            </a:r>
            <a:r>
              <a:rPr lang="en-AU" dirty="0">
                <a:solidFill>
                  <a:srgbClr val="0070C0"/>
                </a:solidFill>
                <a:latin typeface="Open Sans"/>
              </a:rPr>
              <a:t>Vertex(−3,0) and the axis of symmetry </a:t>
            </a:r>
            <a:r>
              <a:rPr lang="en-AU" dirty="0">
                <a:solidFill>
                  <a:srgbClr val="0070C0"/>
                </a:solidFill>
                <a:latin typeface="Open Sans"/>
                <a:sym typeface="Wingdings" pitchFamily="2" charset="2"/>
              </a:rPr>
              <a:t> </a:t>
            </a:r>
            <a:r>
              <a:rPr lang="en-AU" dirty="0">
                <a:solidFill>
                  <a:srgbClr val="0070C0"/>
                </a:solidFill>
                <a:latin typeface="Open Sans"/>
              </a:rPr>
              <a:t>𝑥=−3.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FFAF4D-23E0-C540-9E0F-B555D6D7A0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317814"/>
                <a:ext cx="12090400" cy="170078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Transformations of 𝑦=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AU" b="0" i="0" dirty="0" smtClean="0"/>
                          <m:t>h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+k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FFAF4D-23E0-C540-9E0F-B555D6D7A0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17814"/>
                <a:ext cx="12090400" cy="1700784"/>
              </a:xfrm>
              <a:blipFill>
                <a:blip r:embed="rId2"/>
                <a:stretch>
                  <a:fillRect l="-3046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C81D9-F1D5-884A-A808-E9A4044C2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By combining dilations, reflections and translations, we can sketch the graph of any quadratic expressed in the form 𝑦=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AU" dirty="0"/>
                          <m:t>h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+k :</a:t>
                </a:r>
              </a:p>
              <a:p>
                <a:r>
                  <a:rPr lang="en-US" dirty="0"/>
                  <a:t>The vertex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(</a:t>
                </a:r>
                <a:r>
                  <a:rPr lang="en-US" dirty="0" err="1"/>
                  <a:t>ℎ</a:t>
                </a:r>
                <a:r>
                  <a:rPr lang="en-US" dirty="0"/>
                  <a:t>,𝑘).</a:t>
                </a:r>
              </a:p>
              <a:p>
                <a:r>
                  <a:rPr lang="en-US" dirty="0"/>
                  <a:t>The axis of symmetry is 𝑥=</a:t>
                </a:r>
                <a:r>
                  <a:rPr lang="en-US" dirty="0" err="1"/>
                  <a:t>ℎ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:r>
                  <a:rPr lang="en-US" dirty="0" err="1"/>
                  <a:t>ℎ</a:t>
                </a:r>
                <a:r>
                  <a:rPr lang="en-US" dirty="0"/>
                  <a:t> and 𝑘 are positive, then the graph of 𝑦=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AU" dirty="0"/>
                          <m:t>h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+k is obtained from the graph of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by translating </a:t>
                </a:r>
                <a:r>
                  <a:rPr lang="en-US" dirty="0" err="1"/>
                  <a:t>ℎ</a:t>
                </a:r>
                <a:r>
                  <a:rPr lang="en-US" dirty="0"/>
                  <a:t> units in the positive direction of the 𝑥-axis and 𝑘 units in the positive direction of the 𝑦-axis.</a:t>
                </a:r>
              </a:p>
              <a:p>
                <a:r>
                  <a:rPr lang="en-US" dirty="0"/>
                  <a:t>Similar results hold for different combinations of </a:t>
                </a:r>
                <a:r>
                  <a:rPr lang="en-US" dirty="0" err="1"/>
                  <a:t>ℎ</a:t>
                </a:r>
                <a:r>
                  <a:rPr lang="en-US" dirty="0"/>
                  <a:t> and 𝑘 positive and negative.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C81D9-F1D5-884A-A808-E9A4044C2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4" t="-3534" r="-617" b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8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73D7E2-4809-AA4E-A54A-54CFE0EDF8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3828" y="210312"/>
                <a:ext cx="6270171" cy="170078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Sketch the graph of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−3.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73D7E2-4809-AA4E-A54A-54CFE0ED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3828" y="210312"/>
                <a:ext cx="6270171" cy="1700784"/>
              </a:xfrm>
              <a:blipFill>
                <a:blip r:embed="rId2"/>
                <a:stretch>
                  <a:fillRect l="-5870" t="-16296" r="-5668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EDB02-E8A9-354B-90C2-ED7D184F43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828" y="2515181"/>
                <a:ext cx="6270171" cy="359359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vertex is now at (0,−3). The axis of symmetry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line 𝑥=0.</a:t>
                </a:r>
              </a:p>
              <a:p>
                <a:r>
                  <a:rPr lang="en-US" dirty="0"/>
                  <a:t>To find the 𝑥-axis intercepts, let 𝑦=0:</a:t>
                </a:r>
              </a:p>
              <a:p>
                <a:r>
                  <a:rPr lang="en-US" dirty="0"/>
                  <a:t>0=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−3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=3</a:t>
                </a:r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Hence the 𝑥-axis intercepts are 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EDB02-E8A9-354B-90C2-ED7D184F43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828" y="2515181"/>
                <a:ext cx="6270171" cy="3593592"/>
              </a:xfrm>
              <a:blipFill>
                <a:blip r:embed="rId3"/>
                <a:stretch>
                  <a:fillRect l="-1822" t="-282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DD871D5-9757-484A-B1EE-3CB2940BF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500" y="0"/>
            <a:ext cx="527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4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73D7E2-4809-AA4E-A54A-54CFE0EDF8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3828" y="210312"/>
                <a:ext cx="6270171" cy="170078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Sketch the graph of 𝑦=−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+1)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73D7E2-4809-AA4E-A54A-54CFE0ED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3828" y="210312"/>
                <a:ext cx="6270171" cy="1700784"/>
              </a:xfrm>
              <a:blipFill>
                <a:blip r:embed="rId2"/>
                <a:stretch>
                  <a:fillRect l="-5870" t="-16296" r="-5668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EDB02-E8A9-354B-90C2-ED7D184F43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828" y="2515181"/>
                <a:ext cx="6270171" cy="359359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graph of 𝑦=−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+1)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obtained from the graph of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by a reflection in the 𝑥-axis followed by a translation of 1 unit in the negative direction of the 𝑥-axis.</a:t>
                </a:r>
              </a:p>
              <a:p>
                <a:r>
                  <a:rPr lang="en-US" dirty="0"/>
                  <a:t>The vertex is now at (−1,0).</a:t>
                </a:r>
              </a:p>
              <a:p>
                <a:r>
                  <a:rPr lang="en-US" dirty="0"/>
                  <a:t>The axis of symmetry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𝑥=−1.</a:t>
                </a:r>
              </a:p>
              <a:p>
                <a:r>
                  <a:rPr lang="en-US" dirty="0"/>
                  <a:t>The 𝑥-axis intercept is −1.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EDB02-E8A9-354B-90C2-ED7D184F43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828" y="2515181"/>
                <a:ext cx="6270171" cy="3593592"/>
              </a:xfrm>
              <a:blipFill>
                <a:blip r:embed="rId3"/>
                <a:stretch>
                  <a:fillRect l="-1822" t="-2120" r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868DCF7-C1AA-BC4C-A0ED-D742510BA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998" y="0"/>
            <a:ext cx="5059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73D7E2-4809-AA4E-A54A-54CFE0EDF8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3828" y="210312"/>
                <a:ext cx="6270171" cy="170078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Sketch the graph of 𝑦=2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AU" b="0" i="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+3.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73D7E2-4809-AA4E-A54A-54CFE0ED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3828" y="210312"/>
                <a:ext cx="6270171" cy="1700784"/>
              </a:xfrm>
              <a:blipFill>
                <a:blip r:embed="rId2"/>
                <a:stretch>
                  <a:fillRect l="-5870" t="-16296" r="-5668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EDB02-E8A9-354B-90C2-ED7D184F43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8584" y="2292169"/>
                <a:ext cx="6516915" cy="455313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vertex has coordinates (1,3).</a:t>
                </a:r>
              </a:p>
              <a:p>
                <a:r>
                  <a:rPr lang="en-US" dirty="0"/>
                  <a:t>The axis of symmetry is the line 𝑥=1.</a:t>
                </a:r>
              </a:p>
              <a:p>
                <a:r>
                  <a:rPr lang="en-US" dirty="0"/>
                  <a:t>The graph will be narrower than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range will be 𝑦≥3.</a:t>
                </a:r>
              </a:p>
              <a:p>
                <a:r>
                  <a:rPr lang="en-US" dirty="0"/>
                  <a:t>𝑦-axis intercept</a:t>
                </a:r>
              </a:p>
              <a:p>
                <a:r>
                  <a:rPr lang="en-US" dirty="0"/>
                  <a:t>When 𝑥=0, 𝑦=2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AU" b="0" i="0" dirty="0" smtClean="0"/>
                          <m:t>0</m:t>
                        </m:r>
                        <m:r>
                          <m:rPr>
                            <m:nor/>
                          </m:rPr>
                          <a:rPr lang="en-AU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+3=5.</a:t>
                </a:r>
              </a:p>
              <a:p>
                <a:r>
                  <a:rPr lang="en-US" dirty="0"/>
                  <a:t>𝑥-axis intercepts</a:t>
                </a:r>
              </a:p>
              <a:p>
                <a:r>
                  <a:rPr lang="en-US" dirty="0"/>
                  <a:t>In this example, the minimum value of 𝑦 is 3. Therefore this graph has no 𝑥-axis intercepts.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EDB02-E8A9-354B-90C2-ED7D184F43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584" y="2292169"/>
                <a:ext cx="6516915" cy="4553131"/>
              </a:xfrm>
              <a:blipFill>
                <a:blip r:embed="rId3"/>
                <a:stretch>
                  <a:fillRect l="-1362" t="-1667" r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C575D0E-B4CC-064A-8F02-0329D7367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0" y="0"/>
            <a:ext cx="4445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8E9FB9-F575-174E-B632-5E20F56FE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457" y="2171700"/>
            <a:ext cx="5283200" cy="467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73D7E2-4809-AA4E-A54A-54CFE0EDF8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210312"/>
                <a:ext cx="7175499" cy="170078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Sketch the graph of 𝑦=−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+4.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73D7E2-4809-AA4E-A54A-54CFE0ED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10312"/>
                <a:ext cx="7175499" cy="1700784"/>
              </a:xfrm>
              <a:blipFill>
                <a:blip r:embed="rId3"/>
                <a:stretch>
                  <a:fillRect l="-5133" t="-16296" r="-5487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EDB02-E8A9-354B-90C2-ED7D184F43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8584" y="2292169"/>
                <a:ext cx="6516915" cy="455313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vertex has coordinates (−1,4) </a:t>
                </a:r>
              </a:p>
              <a:p>
                <a:r>
                  <a:rPr lang="en-US" dirty="0"/>
                  <a:t>The axis of symmetry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line 𝑥=−1.</a:t>
                </a:r>
              </a:p>
              <a:p>
                <a:r>
                  <a:rPr lang="en-US" dirty="0"/>
                  <a:t>When 𝑥=0, 𝑦=−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+4=3.</a:t>
                </a:r>
              </a:p>
              <a:p>
                <a:r>
                  <a:rPr lang="en-US" dirty="0"/>
                  <a:t>∴ the 𝑦-axis intercept is 3.</a:t>
                </a:r>
              </a:p>
              <a:p>
                <a:r>
                  <a:rPr lang="en-US" dirty="0"/>
                  <a:t>When 𝑦=0, 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+4=0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=4 </a:t>
                </a:r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=±2</a:t>
                </a:r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−3</a:t>
                </a:r>
              </a:p>
              <a:p>
                <a:r>
                  <a:rPr lang="en-US" dirty="0"/>
                  <a:t>∴ the 𝑥-axis intercepts are 1 and −3.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EDB02-E8A9-354B-90C2-ED7D184F43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584" y="2292169"/>
                <a:ext cx="6516915" cy="4553131"/>
              </a:xfrm>
              <a:blipFill>
                <a:blip r:embed="rId4"/>
                <a:stretch>
                  <a:fillRect l="-1362" t="-1667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0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C76A-F004-4E45-8EF6-BA566E65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7B11BD-DBA8-F249-ADC1-1B16C2479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The graph of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called a </a:t>
                </a:r>
                <a:r>
                  <a:rPr lang="en-US" dirty="0">
                    <a:solidFill>
                      <a:srgbClr val="C00000"/>
                    </a:solidFill>
                  </a:rPr>
                  <a:t>parabola</a:t>
                </a:r>
                <a:r>
                  <a:rPr lang="en-US" dirty="0"/>
                  <a:t>. The vertex (or turning point) is the point (0,0) and the axis of symmetry is the 𝑦-axis.</a:t>
                </a:r>
              </a:p>
              <a:p>
                <a:r>
                  <a:rPr lang="en-US" dirty="0"/>
                  <a:t>The graph of 𝑦=−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reflection of the graph of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in the 𝑥-axis.</a:t>
                </a:r>
              </a:p>
              <a:p>
                <a:r>
                  <a:rPr lang="en-US" dirty="0"/>
                  <a:t>For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rgbClr val="C00000"/>
                    </a:solidFill>
                  </a:rPr>
                  <a:t>𝑎&gt;1</a:t>
                </a:r>
                <a:r>
                  <a:rPr lang="en-US" dirty="0"/>
                  <a:t>, the graph is ‘</a:t>
                </a:r>
                <a:r>
                  <a:rPr lang="en-US" dirty="0">
                    <a:solidFill>
                      <a:srgbClr val="C00000"/>
                    </a:solidFill>
                  </a:rPr>
                  <a:t>narrower</a:t>
                </a:r>
                <a:r>
                  <a:rPr lang="en-US" dirty="0"/>
                  <a:t>’ than the graph of 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rgbClr val="C00000"/>
                    </a:solidFill>
                  </a:rPr>
                  <a:t>0&lt;𝑎&lt;1</a:t>
                </a:r>
                <a:r>
                  <a:rPr lang="en-US" dirty="0"/>
                  <a:t>, the graph is ‘</a:t>
                </a:r>
                <a:r>
                  <a:rPr lang="en-US" dirty="0">
                    <a:solidFill>
                      <a:srgbClr val="C00000"/>
                    </a:solidFill>
                  </a:rPr>
                  <a:t>broader</a:t>
                </a:r>
                <a:r>
                  <a:rPr lang="en-US" dirty="0"/>
                  <a:t>’ than the graph of 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All quadratic functions in polynomial form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+𝑏𝑥+𝑐 may be transposed into the turning point form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+𝑘.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7B11BD-DBA8-F249-ADC1-1B16C2479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4" t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04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D029-8C3F-DC46-A1BD-01A8E9AE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4F6BD-5DA7-004D-85FF-1013C6256E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graph of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+𝑘 is a parabola congruent to the graph of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C00000"/>
                    </a:solidFill>
                  </a:rPr>
                  <a:t>vertex (or turning point) </a:t>
                </a:r>
                <a:r>
                  <a:rPr lang="en-US" dirty="0"/>
                  <a:t>is the point (</a:t>
                </a:r>
                <a:r>
                  <a:rPr lang="en-US" dirty="0" err="1"/>
                  <a:t>ℎ</a:t>
                </a:r>
                <a:r>
                  <a:rPr lang="en-US" dirty="0"/>
                  <a:t>,𝑘).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C00000"/>
                    </a:solidFill>
                  </a:rPr>
                  <a:t>axis of symmetry </a:t>
                </a:r>
                <a:r>
                  <a:rPr lang="en-US" dirty="0"/>
                  <a:t>is 𝑥=</a:t>
                </a:r>
                <a:r>
                  <a:rPr lang="en-US" dirty="0" err="1"/>
                  <a:t>ℎ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:r>
                  <a:rPr lang="en-US" dirty="0" err="1"/>
                  <a:t>ℎ</a:t>
                </a:r>
                <a:r>
                  <a:rPr lang="en-US" dirty="0"/>
                  <a:t> and 𝑘 are positive numbers, then the graph of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+𝑘 is obtained from the graph of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by translating </a:t>
                </a:r>
                <a:r>
                  <a:rPr lang="en-US" dirty="0" err="1"/>
                  <a:t>ℎ</a:t>
                </a:r>
                <a:r>
                  <a:rPr lang="en-US" dirty="0"/>
                  <a:t> units in the positive direction of the 𝑥-axis and 𝑘 units in the positive direction of the 𝑦-axis.</a:t>
                </a:r>
              </a:p>
              <a:p>
                <a:r>
                  <a:rPr lang="en-US" dirty="0"/>
                  <a:t>Similar results hold for different combinations of </a:t>
                </a:r>
                <a:r>
                  <a:rPr lang="en-US" dirty="0" err="1"/>
                  <a:t>ℎ</a:t>
                </a:r>
                <a:r>
                  <a:rPr lang="en-US" dirty="0"/>
                  <a:t> and 𝑘 positive and negative.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4F6BD-5DA7-004D-85FF-1013C6256E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4" t="-2827" r="-741" b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46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DC72-3433-029E-7C12-9CE2FE59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17" y="0"/>
            <a:ext cx="11228832" cy="1255363"/>
          </a:xfrm>
        </p:spPr>
        <p:txBody>
          <a:bodyPr>
            <a:normAutofit fontScale="90000"/>
          </a:bodyPr>
          <a:lstStyle/>
          <a:p>
            <a:r>
              <a:rPr lang="en-US" dirty="0"/>
              <a:t>Expression Equation function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70FBA-1BCC-CA9A-86A2-7869ADD86D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0120" y="2308782"/>
                <a:ext cx="10268712" cy="4549217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Expression: </a:t>
                </a:r>
                <a14:m>
                  <m:oMath xmlns:m="http://schemas.openxmlformats.org/officeDocument/2006/math">
                    <m:r>
                      <a:rPr lang="en-AU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AU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AU" dirty="0">
                  <a:solidFill>
                    <a:srgbClr val="FF0000"/>
                  </a:solidFill>
                </a:endParaRPr>
              </a:p>
              <a:p>
                <a:r>
                  <a:rPr lang="en-AU" dirty="0"/>
                  <a:t>Can expand or factorise (2x+1)(x+1)</a:t>
                </a:r>
              </a:p>
              <a:p>
                <a:r>
                  <a:rPr lang="en-AU" dirty="0">
                    <a:solidFill>
                      <a:srgbClr val="FF0000"/>
                    </a:solidFill>
                  </a:rPr>
                  <a:t>Equation </a:t>
                </a:r>
                <a14:m>
                  <m:oMath xmlns:m="http://schemas.openxmlformats.org/officeDocument/2006/math">
                    <m:r>
                      <a:rPr lang="en-AU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AU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AU" dirty="0">
                    <a:solidFill>
                      <a:srgbClr val="FF0000"/>
                    </a:solidFill>
                  </a:rPr>
                  <a:t>=0</a:t>
                </a:r>
              </a:p>
              <a:p>
                <a:r>
                  <a:rPr lang="en-AU" dirty="0"/>
                  <a:t>Can be solved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0" dirty="0">
                        <a:latin typeface="Cambria Math" panose="02040503050406030204" pitchFamily="18" charset="0"/>
                      </a:rPr>
                      <m:t>=−1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AU" dirty="0"/>
              </a:p>
              <a:p>
                <a:r>
                  <a:rPr lang="en-AU" dirty="0">
                    <a:solidFill>
                      <a:srgbClr val="FF0000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AU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AU" dirty="0">
                  <a:solidFill>
                    <a:srgbClr val="FF0000"/>
                  </a:solidFill>
                </a:endParaRPr>
              </a:p>
              <a:p>
                <a:r>
                  <a:rPr lang="en-AU" dirty="0"/>
                  <a:t>Can sketch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=(2</m:t>
                    </m:r>
                    <m:r>
                      <a:rPr lang="en-AU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dirty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AU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70FBA-1BCC-CA9A-86A2-7869ADD86D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120" y="2308782"/>
                <a:ext cx="10268712" cy="4549217"/>
              </a:xfrm>
              <a:blipFill>
                <a:blip r:embed="rId2"/>
                <a:stretch>
                  <a:fillRect l="-1069" t="-17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BB05043-7ABD-72C6-8EEA-6AD72A56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142" y="2676364"/>
            <a:ext cx="4706007" cy="34580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D56CE4E-52B8-CB3D-BE93-E9AC4594CB7F}"/>
              </a:ext>
            </a:extLst>
          </p:cNvPr>
          <p:cNvSpPr/>
          <p:nvPr/>
        </p:nvSpPr>
        <p:spPr>
          <a:xfrm>
            <a:off x="8276095" y="4804475"/>
            <a:ext cx="123986" cy="92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1C236C-32F1-8790-5C9C-AD479009F5FA}"/>
              </a:ext>
            </a:extLst>
          </p:cNvPr>
          <p:cNvSpPr/>
          <p:nvPr/>
        </p:nvSpPr>
        <p:spPr>
          <a:xfrm>
            <a:off x="9342894" y="4817393"/>
            <a:ext cx="123986" cy="92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6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4346A-C301-0D50-A2F0-79FFC3B49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50" y="0"/>
            <a:ext cx="10880766" cy="6664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9557F-6F27-F6B1-286A-4CB6DB825813}"/>
              </a:ext>
            </a:extLst>
          </p:cNvPr>
          <p:cNvSpPr txBox="1"/>
          <p:nvPr/>
        </p:nvSpPr>
        <p:spPr>
          <a:xfrm>
            <a:off x="9453966" y="6027527"/>
            <a:ext cx="8679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Vertex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9E4E5-AD5D-0A36-D791-F9109028AD29}"/>
              </a:ext>
            </a:extLst>
          </p:cNvPr>
          <p:cNvSpPr txBox="1"/>
          <p:nvPr/>
        </p:nvSpPr>
        <p:spPr>
          <a:xfrm>
            <a:off x="9190495" y="4525505"/>
            <a:ext cx="12708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X-intercept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7DB9A-EA49-75BC-EEAF-32220AE211CB}"/>
              </a:ext>
            </a:extLst>
          </p:cNvPr>
          <p:cNvSpPr txBox="1"/>
          <p:nvPr/>
        </p:nvSpPr>
        <p:spPr>
          <a:xfrm>
            <a:off x="1469756" y="3964983"/>
            <a:ext cx="12708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X-intercept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63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6083F-3F3D-A70A-4553-5E1FB088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8" y="125105"/>
            <a:ext cx="11973743" cy="6607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1CA6A-CD3F-5DDA-716F-772872D4C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838" y="3087822"/>
            <a:ext cx="3767337" cy="627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BC563-E39C-7E5B-2812-629E09885D8C}"/>
              </a:ext>
            </a:extLst>
          </p:cNvPr>
          <p:cNvSpPr txBox="1"/>
          <p:nvPr/>
        </p:nvSpPr>
        <p:spPr>
          <a:xfrm>
            <a:off x="4494507" y="3059667"/>
            <a:ext cx="303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Symmetry line: x=h</a:t>
            </a:r>
            <a:endParaRPr lang="en-A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32D7EA-3BB6-F59C-1291-C2CAD703FB53}"/>
                  </a:ext>
                </a:extLst>
              </p:cNvPr>
              <p:cNvSpPr txBox="1"/>
              <p:nvPr/>
            </p:nvSpPr>
            <p:spPr>
              <a:xfrm>
                <a:off x="4646907" y="5238242"/>
                <a:ext cx="3037667" cy="510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Symmetry line: x=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32D7EA-3BB6-F59C-1291-C2CAD703F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07" y="5238242"/>
                <a:ext cx="3037667" cy="510011"/>
              </a:xfrm>
              <a:prstGeom prst="rect">
                <a:avLst/>
              </a:prstGeom>
              <a:blipFill>
                <a:blip r:embed="rId4"/>
                <a:stretch>
                  <a:fillRect l="-1603" b="-3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81CB66-1F3C-14C9-17EA-3C1685482DBA}"/>
                  </a:ext>
                </a:extLst>
              </p:cNvPr>
              <p:cNvSpPr txBox="1"/>
              <p:nvPr/>
            </p:nvSpPr>
            <p:spPr>
              <a:xfrm>
                <a:off x="4494508" y="6506919"/>
                <a:ext cx="3037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discriminant: </a:t>
                </a:r>
                <a:r>
                  <a:rPr lang="el-GR" dirty="0"/>
                  <a:t>Δ=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81CB66-1F3C-14C9-17EA-3C168548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508" y="6506919"/>
                <a:ext cx="3037667" cy="369332"/>
              </a:xfrm>
              <a:prstGeom prst="rect">
                <a:avLst/>
              </a:prstGeom>
              <a:blipFill>
                <a:blip r:embed="rId5"/>
                <a:stretch>
                  <a:fillRect l="-1603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00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D11DA-AC75-5F0E-856F-A93A94E4D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30" y="0"/>
            <a:ext cx="11530739" cy="6767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2900C-DB16-67F5-E36A-0A7B1259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37" y="2980452"/>
            <a:ext cx="712922" cy="3559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6EBF82-1344-BF5F-E84C-E8A118FB3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24" y="88619"/>
            <a:ext cx="3202984" cy="252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DC6E17-FBD9-8B0B-23B8-4D457CA10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371" y="6404768"/>
            <a:ext cx="4602997" cy="36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9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1CAB5B-626E-C243-8B2C-8E270ACDD8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parabola 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1CAB5B-626E-C243-8B2C-8E270ACDD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95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BDF733-41C3-B740-8518-18DA2FF05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321052"/>
                <a:ext cx="6879771" cy="359359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 quadratic polynomial function is defined by the general rule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+𝑏𝑥+𝑐</a:t>
                </a:r>
              </a:p>
              <a:p>
                <a:r>
                  <a:rPr lang="en-US" sz="2400" dirty="0"/>
                  <a:t>where 𝑎, 𝑏 and 𝑐 are constants and 𝑎≠0. This is called polynomial form.</a:t>
                </a:r>
              </a:p>
              <a:p>
                <a:r>
                  <a:rPr lang="en-US" sz="2400" dirty="0"/>
                  <a:t>The simplest quadratic function is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. If a table of values is constructed for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−3≤𝑥≤3, these points can be plotted and then connected to produce a continuous curve.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BDF733-41C3-B740-8518-18DA2FF05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21052"/>
                <a:ext cx="6879771" cy="3593592"/>
              </a:xfrm>
              <a:blipFill>
                <a:blip r:embed="rId3"/>
                <a:stretch>
                  <a:fillRect l="-1476" t="-1408" r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18653BE-8B3A-0640-98D6-7D6D188E4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22097"/>
            <a:ext cx="6444343" cy="990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629D0-785D-2C4E-90A7-04713FDD8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613" y="2321052"/>
            <a:ext cx="5110387" cy="43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217C62-AFD8-E742-B925-BCD2A03830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6114" y="317814"/>
                <a:ext cx="11112718" cy="170078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Features of the graph of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217C62-AFD8-E742-B925-BCD2A0383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6114" y="317814"/>
                <a:ext cx="11112718" cy="1700784"/>
              </a:xfrm>
              <a:blipFill>
                <a:blip r:embed="rId2"/>
                <a:stretch>
                  <a:fillRect l="-3311" r="-685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C56C6-5485-2A4C-9373-96416F6F8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5" y="2420111"/>
            <a:ext cx="7082971" cy="42419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graph is called a </a:t>
            </a:r>
            <a:r>
              <a:rPr lang="en-US" b="1" dirty="0">
                <a:solidFill>
                  <a:srgbClr val="0070C0"/>
                </a:solidFill>
              </a:rPr>
              <a:t>parabola</a:t>
            </a:r>
            <a:r>
              <a:rPr lang="en-US" dirty="0"/>
              <a:t>.</a:t>
            </a:r>
          </a:p>
          <a:p>
            <a:r>
              <a:rPr lang="en-US" dirty="0"/>
              <a:t>The possible 𝑦-values are all positive real numbers and 0. (This is called the </a:t>
            </a:r>
            <a:r>
              <a:rPr lang="en-US" dirty="0">
                <a:solidFill>
                  <a:srgbClr val="FF0000"/>
                </a:solidFill>
              </a:rPr>
              <a:t>range</a:t>
            </a:r>
            <a:r>
              <a:rPr lang="en-US" dirty="0"/>
              <a:t> of the quadratic.)</a:t>
            </a:r>
          </a:p>
          <a:p>
            <a:r>
              <a:rPr lang="en-US" dirty="0"/>
              <a:t>The graph is symmetrical about the 𝑦-axis. The line about which the graph is symmetrical is called the </a:t>
            </a:r>
            <a:r>
              <a:rPr lang="en-US" b="1" dirty="0">
                <a:solidFill>
                  <a:srgbClr val="0070C0"/>
                </a:solidFill>
              </a:rPr>
              <a:t>axis of symmetry.</a:t>
            </a:r>
          </a:p>
          <a:p>
            <a:r>
              <a:rPr lang="en-US" dirty="0"/>
              <a:t>The graph has a </a:t>
            </a:r>
            <a:r>
              <a:rPr lang="en-US" b="1" dirty="0">
                <a:solidFill>
                  <a:srgbClr val="0070C0"/>
                </a:solidFill>
              </a:rPr>
              <a:t>vertex</a:t>
            </a:r>
            <a:r>
              <a:rPr lang="en-US" dirty="0"/>
              <a:t> or </a:t>
            </a:r>
            <a:r>
              <a:rPr lang="en-US" b="1" dirty="0">
                <a:solidFill>
                  <a:srgbClr val="0070C0"/>
                </a:solidFill>
              </a:rPr>
              <a:t>turning point </a:t>
            </a:r>
            <a:r>
              <a:rPr lang="en-US" dirty="0"/>
              <a:t>at the origin (0,0).</a:t>
            </a:r>
          </a:p>
          <a:p>
            <a:r>
              <a:rPr lang="en-US" dirty="0"/>
              <a:t>The minimum value of 𝑦 is 0 and it occurs at the turning point.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D3FE3-084A-3A45-847C-F56E4C287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613" y="2321052"/>
            <a:ext cx="5110387" cy="43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D28EAE-0BB5-E246-A167-CAC7989A69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Transformations of 𝑦=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D28EAE-0BB5-E246-A167-CAC7989A6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95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75F79-7D63-E64B-B757-686C3FA486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2462" y="2457124"/>
                <a:ext cx="11710851" cy="426299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By a process called completing the square (to be discussed in Section 3E), all quadratics in polynomial form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+𝑏𝑥+𝑐 may be transposed into what will be called the turning point form: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+𝑘</a:t>
                </a:r>
              </a:p>
              <a:p>
                <a:r>
                  <a:rPr lang="en-US" dirty="0"/>
                  <a:t>We first consider the effect of changing the value of 𝑎 for our basic graph of 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then consider the effect of changing </a:t>
                </a:r>
                <a:r>
                  <a:rPr lang="en-US" dirty="0" err="1"/>
                  <a:t>ℎ</a:t>
                </a:r>
                <a:r>
                  <a:rPr lang="en-US" dirty="0"/>
                  <a:t> and 𝑘 for graphs of the form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Graphs of the form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+𝑘 are formed by translating the graph of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 graph of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+𝑘 is exactly the same shape as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All of these graphs are indeed congruent to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each other.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75F79-7D63-E64B-B757-686C3FA486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462" y="2457124"/>
                <a:ext cx="11710851" cy="4262990"/>
              </a:xfrm>
              <a:blipFill>
                <a:blip r:embed="rId3"/>
                <a:stretch>
                  <a:fillRect l="-833" t="-15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15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72C824-FEC6-2649-8EB2-EF455FC487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81372" y="303929"/>
                <a:ext cx="4963886" cy="1700784"/>
              </a:xfrm>
            </p:spPr>
            <p:txBody>
              <a:bodyPr>
                <a:normAutofit/>
              </a:bodyPr>
              <a:lstStyle/>
              <a:p>
                <a:r>
                  <a:rPr lang="en-US" sz="4400" dirty="0"/>
                  <a:t>Graphs of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72C824-FEC6-2649-8EB2-EF455FC48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81372" y="303929"/>
                <a:ext cx="4963886" cy="1700784"/>
              </a:xfrm>
              <a:blipFill>
                <a:blip r:embed="rId3"/>
                <a:stretch>
                  <a:fillRect l="-4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7C8D8-9FF0-A845-84CB-10C28F3F6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30572" y="3087004"/>
                <a:ext cx="5065486" cy="1868714"/>
              </a:xfrm>
            </p:spPr>
            <p:txBody>
              <a:bodyPr/>
              <a:lstStyle/>
              <a:p>
                <a:r>
                  <a:rPr lang="en-US" dirty="0"/>
                  <a:t>We first consider graphs of the form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In this case both </a:t>
                </a:r>
                <a:r>
                  <a:rPr lang="en-US" dirty="0" err="1"/>
                  <a:t>ℎ</a:t>
                </a:r>
                <a:r>
                  <a:rPr lang="en-US" dirty="0"/>
                  <a:t>=0 and 𝑘=0. In the basic graph of </a:t>
                </a:r>
                <a:r>
                  <a:rPr lang="en-US" dirty="0">
                    <a:solidFill>
                      <a:srgbClr val="C00000"/>
                    </a:solidFill>
                  </a:rPr>
                  <a:t>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𝑎 is 1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7C8D8-9FF0-A845-84CB-10C28F3F6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30572" y="3087004"/>
                <a:ext cx="5065486" cy="1868714"/>
              </a:xfrm>
              <a:blipFill>
                <a:blip r:embed="rId4"/>
                <a:stretch>
                  <a:fillRect l="-2000" t="-3356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966339D-5673-124C-9DCC-90DAB986A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D09323-D4DE-364E-A384-E3BD0ECD6BBB}"/>
                  </a:ext>
                </a:extLst>
              </p:cNvPr>
              <p:cNvSpPr/>
              <p:nvPr/>
            </p:nvSpPr>
            <p:spPr>
              <a:xfrm>
                <a:off x="2957286" y="-19237"/>
                <a:ext cx="4296229" cy="646331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AU" b="1" dirty="0">
                    <a:solidFill>
                      <a:srgbClr val="0070C0"/>
                    </a:solidFill>
                    <a:latin typeface="Open Sans"/>
                  </a:rPr>
                  <a:t>a=2 </a:t>
                </a:r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If </a:t>
                </a:r>
                <a:r>
                  <a:rPr lang="en-AU" dirty="0">
                    <a:solidFill>
                      <a:srgbClr val="0070C0"/>
                    </a:solidFill>
                    <a:latin typeface="STIXGeneral-Italic" pitchFamily="2" charset="2"/>
                  </a:rPr>
                  <a:t>𝑎</a:t>
                </a:r>
                <a:r>
                  <a:rPr lang="en-AU" dirty="0">
                    <a:solidFill>
                      <a:srgbClr val="0070C0"/>
                    </a:solidFill>
                    <a:latin typeface="STIXGeneral-Regular" pitchFamily="2" charset="2"/>
                  </a:rPr>
                  <a:t>&gt;1</a:t>
                </a:r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, the graph is ‘narrower’.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b="1" dirty="0">
                    <a:solidFill>
                      <a:srgbClr val="0070C0"/>
                    </a:solidFill>
                    <a:latin typeface="Open Sans"/>
                  </a:rPr>
                  <a:t>Dilation of factor </a:t>
                </a:r>
                <a:r>
                  <a:rPr lang="en-AU" dirty="0">
                    <a:solidFill>
                      <a:srgbClr val="0070C0"/>
                    </a:solidFill>
                    <a:latin typeface="STIXGeneral-Regular" pitchFamily="2" charset="2"/>
                  </a:rPr>
                  <a:t>2</a:t>
                </a:r>
                <a:r>
                  <a:rPr lang="en-AU" b="1" dirty="0">
                    <a:solidFill>
                      <a:srgbClr val="0070C0"/>
                    </a:solidFill>
                    <a:latin typeface="Open Sans"/>
                  </a:rPr>
                  <a:t> from the </a:t>
                </a:r>
                <a:r>
                  <a:rPr lang="en-AU" dirty="0">
                    <a:solidFill>
                      <a:srgbClr val="0070C0"/>
                    </a:solidFill>
                    <a:latin typeface="STIXGeneral-Italic" pitchFamily="2" charset="2"/>
                  </a:rPr>
                  <a:t>𝑥</a:t>
                </a:r>
                <a:r>
                  <a:rPr lang="en-AU" b="1" dirty="0">
                    <a:solidFill>
                      <a:srgbClr val="0070C0"/>
                    </a:solidFill>
                    <a:latin typeface="Open Sans"/>
                  </a:rPr>
                  <a:t>-axis</a:t>
                </a:r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D09323-D4DE-364E-A384-E3BD0ECD6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86" y="-19237"/>
                <a:ext cx="4296229" cy="646331"/>
              </a:xfrm>
              <a:prstGeom prst="rect">
                <a:avLst/>
              </a:prstGeom>
              <a:blipFill>
                <a:blip r:embed="rId6"/>
                <a:stretch>
                  <a:fillRect l="-1176" t="-7692" b="-1538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6BB88E-D6D1-DC43-9ACE-C7E58DE2576C}"/>
                  </a:ext>
                </a:extLst>
              </p:cNvPr>
              <p:cNvSpPr/>
              <p:nvPr/>
            </p:nvSpPr>
            <p:spPr>
              <a:xfrm>
                <a:off x="5290798" y="2394239"/>
                <a:ext cx="3911007" cy="491096"/>
              </a:xfrm>
              <a:prstGeom prst="rect">
                <a:avLst/>
              </a:prstGeom>
              <a:ln>
                <a:solidFill>
                  <a:srgbClr val="FF93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AU" b="1" dirty="0">
                    <a:solidFill>
                      <a:srgbClr val="FF9300"/>
                    </a:solidFill>
                    <a:latin typeface="Open Sans"/>
                  </a:rPr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1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AU" b="1" dirty="0">
                    <a:solidFill>
                      <a:srgbClr val="FF9300"/>
                    </a:solidFill>
                    <a:latin typeface="Open Sans"/>
                  </a:rPr>
                  <a:t>  </a:t>
                </a:r>
                <a:r>
                  <a:rPr lang="en-AU" dirty="0">
                    <a:solidFill>
                      <a:srgbClr val="FF9300"/>
                    </a:solidFill>
                    <a:latin typeface="Open Sans"/>
                  </a:rPr>
                  <a:t>If </a:t>
                </a:r>
                <a:r>
                  <a:rPr lang="en-AU" dirty="0">
                    <a:solidFill>
                      <a:srgbClr val="FF9300"/>
                    </a:solidFill>
                    <a:latin typeface="STIXGeneral-Regular" pitchFamily="2" charset="2"/>
                  </a:rPr>
                  <a:t>0&lt;</a:t>
                </a:r>
                <a:r>
                  <a:rPr lang="en-AU" dirty="0">
                    <a:solidFill>
                      <a:srgbClr val="FF9300"/>
                    </a:solidFill>
                    <a:latin typeface="STIXGeneral-Italic" pitchFamily="2" charset="2"/>
                  </a:rPr>
                  <a:t>𝑎</a:t>
                </a:r>
                <a:r>
                  <a:rPr lang="en-AU" dirty="0">
                    <a:solidFill>
                      <a:srgbClr val="FF9300"/>
                    </a:solidFill>
                    <a:latin typeface="STIXGeneral-Regular" pitchFamily="2" charset="2"/>
                  </a:rPr>
                  <a:t>&lt;1</a:t>
                </a:r>
                <a:r>
                  <a:rPr lang="en-AU" dirty="0">
                    <a:solidFill>
                      <a:srgbClr val="FF9300"/>
                    </a:solidFill>
                    <a:latin typeface="Open Sans"/>
                  </a:rPr>
                  <a:t>, the graph is ‘broader’.</a:t>
                </a:r>
                <a:endParaRPr lang="en-US" dirty="0">
                  <a:solidFill>
                    <a:srgbClr val="FF93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6BB88E-D6D1-DC43-9ACE-C7E58DE25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798" y="2394239"/>
                <a:ext cx="3911007" cy="491096"/>
              </a:xfrm>
              <a:prstGeom prst="rect">
                <a:avLst/>
              </a:prstGeom>
              <a:blipFill>
                <a:blip r:embed="rId7"/>
                <a:stretch>
                  <a:fillRect l="-1294" r="-324" b="-12500"/>
                </a:stretch>
              </a:blipFill>
              <a:ln>
                <a:solidFill>
                  <a:srgbClr val="FF9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11AB39-B1DF-B346-BF87-999837197ED7}"/>
                  </a:ext>
                </a:extLst>
              </p:cNvPr>
              <p:cNvSpPr/>
              <p:nvPr/>
            </p:nvSpPr>
            <p:spPr>
              <a:xfrm>
                <a:off x="4510316" y="5165018"/>
                <a:ext cx="6096000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r>
                  <a:rPr lang="en-AU" b="1" dirty="0">
                    <a:solidFill>
                      <a:srgbClr val="000000"/>
                    </a:solidFill>
                    <a:latin typeface="Open Sans"/>
                  </a:rPr>
                  <a:t>a=</a:t>
                </a:r>
                <a14:m>
                  <m:oMath xmlns:m="http://schemas.openxmlformats.org/officeDocument/2006/math">
                    <m:r>
                      <a:rPr lang="en-AU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b="1" dirty="0">
                    <a:solidFill>
                      <a:srgbClr val="000000"/>
                    </a:solidFill>
                    <a:latin typeface="Open Sans"/>
                  </a:rPr>
                  <a:t>2</a:t>
                </a:r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, When </a:t>
                </a:r>
                <a:r>
                  <a:rPr lang="en-AU" dirty="0">
                    <a:solidFill>
                      <a:srgbClr val="000000"/>
                    </a:solidFill>
                    <a:latin typeface="STIXGeneral-Italic" pitchFamily="2" charset="2"/>
                  </a:rPr>
                  <a:t>𝑎</a:t>
                </a:r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 is negative, the graph is a </a:t>
                </a:r>
                <a:r>
                  <a:rPr lang="en-AU" b="1" i="0" dirty="0">
                    <a:solidFill>
                      <a:srgbClr val="C41130"/>
                    </a:solidFill>
                    <a:effectLst/>
                    <a:latin typeface="Open Sans"/>
                  </a:rPr>
                  <a:t>reflection in the </a:t>
                </a:r>
                <a:r>
                  <a:rPr lang="en-AU" b="0" i="0" u="none" strike="noStrike" dirty="0">
                    <a:solidFill>
                      <a:srgbClr val="C41130"/>
                    </a:solidFill>
                    <a:effectLst/>
                    <a:latin typeface="STIXGeneral-Italic" pitchFamily="2" charset="2"/>
                  </a:rPr>
                  <a:t>𝑥</a:t>
                </a:r>
                <a:r>
                  <a:rPr lang="en-AU" b="1" i="0" dirty="0">
                    <a:solidFill>
                      <a:srgbClr val="C41130"/>
                    </a:solidFill>
                    <a:effectLst/>
                    <a:latin typeface="Open Sans"/>
                  </a:rPr>
                  <a:t>-axis from </a:t>
                </a:r>
                <a:r>
                  <a:rPr lang="en-US" dirty="0"/>
                  <a:t>𝑦=2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11AB39-B1DF-B346-BF87-999837197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316" y="5165018"/>
                <a:ext cx="6096000" cy="646331"/>
              </a:xfrm>
              <a:prstGeom prst="rect">
                <a:avLst/>
              </a:prstGeom>
              <a:blipFill>
                <a:blip r:embed="rId8"/>
                <a:stretch>
                  <a:fillRect l="-830" t="-5769" b="-15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29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JuxtaposeVTI">
  <a:themeElements>
    <a:clrScheme name="AnalogousFromDarkSeedLeftStep">
      <a:dk1>
        <a:srgbClr val="000000"/>
      </a:dk1>
      <a:lt1>
        <a:srgbClr val="FFFFFF"/>
      </a:lt1>
      <a:dk2>
        <a:srgbClr val="243241"/>
      </a:dk2>
      <a:lt2>
        <a:srgbClr val="E7E8E2"/>
      </a:lt2>
      <a:accent1>
        <a:srgbClr val="5E4DC3"/>
      </a:accent1>
      <a:accent2>
        <a:srgbClr val="3B5BB1"/>
      </a:accent2>
      <a:accent3>
        <a:srgbClr val="4D9EC3"/>
      </a:accent3>
      <a:accent4>
        <a:srgbClr val="3BB1A5"/>
      </a:accent4>
      <a:accent5>
        <a:srgbClr val="48B77D"/>
      </a:accent5>
      <a:accent6>
        <a:srgbClr val="3BB142"/>
      </a:accent6>
      <a:hlink>
        <a:srgbClr val="319471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1545</Words>
  <Application>Microsoft Office PowerPoint</Application>
  <PresentationFormat>Widescreen</PresentationFormat>
  <Paragraphs>106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STIXGeneral-Italic</vt:lpstr>
      <vt:lpstr>STIXGeneral-Regular</vt:lpstr>
      <vt:lpstr>Arial</vt:lpstr>
      <vt:lpstr>Calibri</vt:lpstr>
      <vt:lpstr>Cambria Math</vt:lpstr>
      <vt:lpstr>Franklin Gothic Demi Cond</vt:lpstr>
      <vt:lpstr>Franklin Gothic Medium</vt:lpstr>
      <vt:lpstr>Open Sans</vt:lpstr>
      <vt:lpstr>Wingdings</vt:lpstr>
      <vt:lpstr>JuxtaposeVTI</vt:lpstr>
      <vt:lpstr>Graphing quadratics</vt:lpstr>
      <vt:lpstr>Expression Equation function</vt:lpstr>
      <vt:lpstr>PowerPoint Presentation</vt:lpstr>
      <vt:lpstr>PowerPoint Presentation</vt:lpstr>
      <vt:lpstr>PowerPoint Presentation</vt:lpstr>
      <vt:lpstr>The parabola 𝑦=x^2</vt:lpstr>
      <vt:lpstr>Features of the graph of 𝑦= x^2:</vt:lpstr>
      <vt:lpstr>Transformations of 𝑦= x^2</vt:lpstr>
      <vt:lpstr>Graphs of 𝑦=𝑎x^2</vt:lpstr>
      <vt:lpstr>Graphs of 𝑦= x^2+𝑘</vt:lpstr>
      <vt:lpstr>Graphs of 𝑦=〖"(x-h)" 〗^2</vt:lpstr>
      <vt:lpstr>Transformations of 𝑦= a〖"(x-h)" 〗^2+k</vt:lpstr>
      <vt:lpstr>Sketch the graph of 𝑦= x^2−3.</vt:lpstr>
      <vt:lpstr>Sketch the graph of 𝑦=− 〖"(x+1)" 〗^2.</vt:lpstr>
      <vt:lpstr>Sketch the graph of 𝑦=2 〖"(x-1)" 〗^2  +3.</vt:lpstr>
      <vt:lpstr>Sketch the graph of 𝑦=−〖(x+1)〗^2+4.</vt:lpstr>
      <vt:lpstr>Section summary</vt:lpstr>
      <vt:lpstr>Section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 quadratics</dc:title>
  <dc:creator>Yongmei Zhang</dc:creator>
  <cp:lastModifiedBy>Lyn ZHANG</cp:lastModifiedBy>
  <cp:revision>23</cp:revision>
  <dcterms:created xsi:type="dcterms:W3CDTF">2021-04-12T04:43:08Z</dcterms:created>
  <dcterms:modified xsi:type="dcterms:W3CDTF">2023-03-01T01:51:40Z</dcterms:modified>
</cp:coreProperties>
</file>