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556" r:id="rId4"/>
    <p:sldId id="586" r:id="rId5"/>
    <p:sldId id="588" r:id="rId6"/>
    <p:sldId id="590" r:id="rId7"/>
    <p:sldId id="591" r:id="rId8"/>
    <p:sldId id="604" r:id="rId9"/>
    <p:sldId id="595" r:id="rId10"/>
    <p:sldId id="598" r:id="rId11"/>
    <p:sldId id="600" r:id="rId12"/>
    <p:sldId id="602" r:id="rId13"/>
    <p:sldId id="587" r:id="rId14"/>
    <p:sldId id="603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13"/>
  </p:normalViewPr>
  <p:slideViewPr>
    <p:cSldViewPr snapToGrid="0" snapToObjects="1">
      <p:cViewPr varScale="1">
        <p:scale>
          <a:sx n="87" d="100"/>
          <a:sy n="87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9C045-3AA4-47AB-A457-BC6DFD885F0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A05976C-4B84-4D2D-8144-CB6B4011EA64}">
      <dgm:prSet custT="1"/>
      <dgm:spPr/>
      <dgm:t>
        <a:bodyPr/>
        <a:lstStyle/>
        <a:p>
          <a:r>
            <a:rPr lang="en-US" sz="2400" dirty="0"/>
            <a:t>This can be done by two different but related methods: </a:t>
          </a:r>
        </a:p>
      </dgm:t>
    </dgm:pt>
    <dgm:pt modelId="{D577C630-F9CB-4C32-AEED-3C7EAF878F6D}" type="parTrans" cxnId="{8E4060C7-F32C-4F5E-98AB-E8A5B2092C59}">
      <dgm:prSet/>
      <dgm:spPr/>
      <dgm:t>
        <a:bodyPr/>
        <a:lstStyle/>
        <a:p>
          <a:endParaRPr lang="en-US"/>
        </a:p>
      </dgm:t>
    </dgm:pt>
    <dgm:pt modelId="{E3C75460-D6D3-4AB3-8D9B-C4F352F83885}" type="sibTrans" cxnId="{8E4060C7-F32C-4F5E-98AB-E8A5B2092C59}">
      <dgm:prSet/>
      <dgm:spPr/>
      <dgm:t>
        <a:bodyPr/>
        <a:lstStyle/>
        <a:p>
          <a:endParaRPr lang="en-US"/>
        </a:p>
      </dgm:t>
    </dgm:pt>
    <dgm:pt modelId="{101FB1C0-5140-4443-B529-D8FBD0B84C89}">
      <dgm:prSet/>
      <dgm:spPr/>
      <dgm:t>
        <a:bodyPr/>
        <a:lstStyle/>
        <a:p>
          <a:r>
            <a:rPr lang="en-US" dirty="0"/>
            <a:t>by completing the square </a:t>
          </a:r>
        </a:p>
      </dgm:t>
    </dgm:pt>
    <dgm:pt modelId="{1CE4356A-D2A8-4614-8784-1CE1300CF643}" type="parTrans" cxnId="{F907C4DF-7220-4BC3-B28C-41A6FE578000}">
      <dgm:prSet/>
      <dgm:spPr/>
      <dgm:t>
        <a:bodyPr/>
        <a:lstStyle/>
        <a:p>
          <a:endParaRPr lang="en-US"/>
        </a:p>
      </dgm:t>
    </dgm:pt>
    <dgm:pt modelId="{82F0B0FE-C9B6-44A0-A5E7-2276A411AEAE}" type="sibTrans" cxnId="{F907C4DF-7220-4BC3-B28C-41A6FE578000}">
      <dgm:prSet/>
      <dgm:spPr/>
      <dgm:t>
        <a:bodyPr/>
        <a:lstStyle/>
        <a:p>
          <a:endParaRPr lang="en-US"/>
        </a:p>
      </dgm:t>
    </dgm:pt>
    <dgm:pt modelId="{64BAF2E4-C1D4-4CD8-B314-5964E8D377A3}">
      <dgm:prSet/>
      <dgm:spPr/>
      <dgm:t>
        <a:bodyPr/>
        <a:lstStyle/>
        <a:p>
          <a:r>
            <a:rPr lang="en-US" dirty="0"/>
            <a:t>and </a:t>
          </a:r>
        </a:p>
      </dgm:t>
    </dgm:pt>
    <dgm:pt modelId="{05BACF2F-0B55-4F16-AA71-060DE8C56222}" type="parTrans" cxnId="{F7EA93CD-427B-4019-B97C-65045CC7FF98}">
      <dgm:prSet/>
      <dgm:spPr/>
      <dgm:t>
        <a:bodyPr/>
        <a:lstStyle/>
        <a:p>
          <a:endParaRPr lang="en-US"/>
        </a:p>
      </dgm:t>
    </dgm:pt>
    <dgm:pt modelId="{CDF10085-629A-41F2-94F5-AE9B8E63C5CC}" type="sibTrans" cxnId="{F7EA93CD-427B-4019-B97C-65045CC7FF98}">
      <dgm:prSet/>
      <dgm:spPr/>
      <dgm:t>
        <a:bodyPr/>
        <a:lstStyle/>
        <a:p>
          <a:endParaRPr lang="en-US"/>
        </a:p>
      </dgm:t>
    </dgm:pt>
    <dgm:pt modelId="{3D66BD08-6F82-4DC1-9F52-147BC4C7348D}">
      <dgm:prSet/>
      <dgm:spPr/>
      <dgm:t>
        <a:bodyPr/>
        <a:lstStyle/>
        <a:p>
          <a:r>
            <a:rPr lang="en-US" dirty="0"/>
            <a:t>by using the equation of the axis of symmetry.</a:t>
          </a:r>
        </a:p>
      </dgm:t>
    </dgm:pt>
    <dgm:pt modelId="{ED048616-2C38-4BE0-92A6-2A12FD249EFF}" type="parTrans" cxnId="{DEA0F90B-7F83-4380-9BC5-132314E91B47}">
      <dgm:prSet/>
      <dgm:spPr/>
      <dgm:t>
        <a:bodyPr/>
        <a:lstStyle/>
        <a:p>
          <a:endParaRPr lang="en-US"/>
        </a:p>
      </dgm:t>
    </dgm:pt>
    <dgm:pt modelId="{56A4C7A4-E8A3-44D8-A3EA-3B25D5BC03D0}" type="sibTrans" cxnId="{DEA0F90B-7F83-4380-9BC5-132314E91B47}">
      <dgm:prSet/>
      <dgm:spPr/>
      <dgm:t>
        <a:bodyPr/>
        <a:lstStyle/>
        <a:p>
          <a:endParaRPr lang="en-US"/>
        </a:p>
      </dgm:t>
    </dgm:pt>
    <dgm:pt modelId="{752C30C3-AB4E-4A53-9590-646A7288E8A1}" type="pres">
      <dgm:prSet presAssocID="{9F89C045-3AA4-47AB-A457-BC6DFD885F0F}" presName="root" presStyleCnt="0">
        <dgm:presLayoutVars>
          <dgm:dir/>
          <dgm:resizeHandles val="exact"/>
        </dgm:presLayoutVars>
      </dgm:prSet>
      <dgm:spPr/>
    </dgm:pt>
    <dgm:pt modelId="{2FE18561-413E-4907-AE39-1626155434E8}" type="pres">
      <dgm:prSet presAssocID="{9A05976C-4B84-4D2D-8144-CB6B4011EA64}" presName="compNode" presStyleCnt="0"/>
      <dgm:spPr/>
    </dgm:pt>
    <dgm:pt modelId="{BA4822C5-FAE7-433C-B8F9-D135D3AC2CE7}" type="pres">
      <dgm:prSet presAssocID="{9A05976C-4B84-4D2D-8144-CB6B4011EA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2556101E-CB34-47FE-8E4B-B9F9C8BB0589}" type="pres">
      <dgm:prSet presAssocID="{9A05976C-4B84-4D2D-8144-CB6B4011EA64}" presName="spaceRect" presStyleCnt="0"/>
      <dgm:spPr/>
    </dgm:pt>
    <dgm:pt modelId="{481CBD61-1BE2-4BF5-AEFD-DF0D68C12F11}" type="pres">
      <dgm:prSet presAssocID="{9A05976C-4B84-4D2D-8144-CB6B4011EA64}" presName="textRect" presStyleLbl="revTx" presStyleIdx="0" presStyleCnt="4">
        <dgm:presLayoutVars>
          <dgm:chMax val="1"/>
          <dgm:chPref val="1"/>
        </dgm:presLayoutVars>
      </dgm:prSet>
      <dgm:spPr/>
    </dgm:pt>
    <dgm:pt modelId="{91E6C811-C0A3-43F7-9147-7E6D401996B6}" type="pres">
      <dgm:prSet presAssocID="{E3C75460-D6D3-4AB3-8D9B-C4F352F83885}" presName="sibTrans" presStyleCnt="0"/>
      <dgm:spPr/>
    </dgm:pt>
    <dgm:pt modelId="{128812AD-9CE6-4625-9695-83596820FB74}" type="pres">
      <dgm:prSet presAssocID="{101FB1C0-5140-4443-B529-D8FBD0B84C89}" presName="compNode" presStyleCnt="0"/>
      <dgm:spPr/>
    </dgm:pt>
    <dgm:pt modelId="{3E4067ED-EE2D-418C-B039-571974A9EEA0}" type="pres">
      <dgm:prSet presAssocID="{101FB1C0-5140-4443-B529-D8FBD0B84C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83EF7E54-D89B-4175-8688-D158A9BCC308}" type="pres">
      <dgm:prSet presAssocID="{101FB1C0-5140-4443-B529-D8FBD0B84C89}" presName="spaceRect" presStyleCnt="0"/>
      <dgm:spPr/>
    </dgm:pt>
    <dgm:pt modelId="{F78ED456-5149-4F29-A014-B0542B8D687D}" type="pres">
      <dgm:prSet presAssocID="{101FB1C0-5140-4443-B529-D8FBD0B84C89}" presName="textRect" presStyleLbl="revTx" presStyleIdx="1" presStyleCnt="4">
        <dgm:presLayoutVars>
          <dgm:chMax val="1"/>
          <dgm:chPref val="1"/>
        </dgm:presLayoutVars>
      </dgm:prSet>
      <dgm:spPr/>
    </dgm:pt>
    <dgm:pt modelId="{CC2C5472-DA4F-4838-B2AE-7F9097B6EC26}" type="pres">
      <dgm:prSet presAssocID="{82F0B0FE-C9B6-44A0-A5E7-2276A411AEAE}" presName="sibTrans" presStyleCnt="0"/>
      <dgm:spPr/>
    </dgm:pt>
    <dgm:pt modelId="{56BB5754-9E02-44B5-92B6-B0E0CE5B6875}" type="pres">
      <dgm:prSet presAssocID="{64BAF2E4-C1D4-4CD8-B314-5964E8D377A3}" presName="compNode" presStyleCnt="0"/>
      <dgm:spPr/>
    </dgm:pt>
    <dgm:pt modelId="{4D9BA3C6-E573-4814-8CF9-A06489C05D12}" type="pres">
      <dgm:prSet presAssocID="{64BAF2E4-C1D4-4CD8-B314-5964E8D377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A0DABE03-54B1-4859-9821-38232277B50B}" type="pres">
      <dgm:prSet presAssocID="{64BAF2E4-C1D4-4CD8-B314-5964E8D377A3}" presName="spaceRect" presStyleCnt="0"/>
      <dgm:spPr/>
    </dgm:pt>
    <dgm:pt modelId="{719A80C6-5B63-43DB-9C07-CA326C7062B0}" type="pres">
      <dgm:prSet presAssocID="{64BAF2E4-C1D4-4CD8-B314-5964E8D377A3}" presName="textRect" presStyleLbl="revTx" presStyleIdx="2" presStyleCnt="4">
        <dgm:presLayoutVars>
          <dgm:chMax val="1"/>
          <dgm:chPref val="1"/>
        </dgm:presLayoutVars>
      </dgm:prSet>
      <dgm:spPr/>
    </dgm:pt>
    <dgm:pt modelId="{4091EB64-213C-40C7-8140-611E15782AC2}" type="pres">
      <dgm:prSet presAssocID="{CDF10085-629A-41F2-94F5-AE9B8E63C5CC}" presName="sibTrans" presStyleCnt="0"/>
      <dgm:spPr/>
    </dgm:pt>
    <dgm:pt modelId="{8FFF7C24-2ECF-4A33-81A7-22946CEE6E4B}" type="pres">
      <dgm:prSet presAssocID="{3D66BD08-6F82-4DC1-9F52-147BC4C7348D}" presName="compNode" presStyleCnt="0"/>
      <dgm:spPr/>
    </dgm:pt>
    <dgm:pt modelId="{402CEDA9-8E97-4C6A-8A71-D5F8C420AE2A}" type="pres">
      <dgm:prSet presAssocID="{3D66BD08-6F82-4DC1-9F52-147BC4C7348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4986065E-F271-4321-AB7C-36D9195B4A55}" type="pres">
      <dgm:prSet presAssocID="{3D66BD08-6F82-4DC1-9F52-147BC4C7348D}" presName="spaceRect" presStyleCnt="0"/>
      <dgm:spPr/>
    </dgm:pt>
    <dgm:pt modelId="{7606BFEA-D14C-42ED-8C1B-C792F80640E0}" type="pres">
      <dgm:prSet presAssocID="{3D66BD08-6F82-4DC1-9F52-147BC4C7348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A0F90B-7F83-4380-9BC5-132314E91B47}" srcId="{9F89C045-3AA4-47AB-A457-BC6DFD885F0F}" destId="{3D66BD08-6F82-4DC1-9F52-147BC4C7348D}" srcOrd="3" destOrd="0" parTransId="{ED048616-2C38-4BE0-92A6-2A12FD249EFF}" sibTransId="{56A4C7A4-E8A3-44D8-A3EA-3B25D5BC03D0}"/>
    <dgm:cxn modelId="{C647FA0E-151B-4601-A61D-C8819066399A}" type="presOf" srcId="{9F89C045-3AA4-47AB-A457-BC6DFD885F0F}" destId="{752C30C3-AB4E-4A53-9590-646A7288E8A1}" srcOrd="0" destOrd="0" presId="urn:microsoft.com/office/officeart/2018/2/layout/IconLabelList"/>
    <dgm:cxn modelId="{78C7CE37-44D9-4968-80A6-E4C6AC94935A}" type="presOf" srcId="{64BAF2E4-C1D4-4CD8-B314-5964E8D377A3}" destId="{719A80C6-5B63-43DB-9C07-CA326C7062B0}" srcOrd="0" destOrd="0" presId="urn:microsoft.com/office/officeart/2018/2/layout/IconLabelList"/>
    <dgm:cxn modelId="{8E4060C7-F32C-4F5E-98AB-E8A5B2092C59}" srcId="{9F89C045-3AA4-47AB-A457-BC6DFD885F0F}" destId="{9A05976C-4B84-4D2D-8144-CB6B4011EA64}" srcOrd="0" destOrd="0" parTransId="{D577C630-F9CB-4C32-AEED-3C7EAF878F6D}" sibTransId="{E3C75460-D6D3-4AB3-8D9B-C4F352F83885}"/>
    <dgm:cxn modelId="{F7EA93CD-427B-4019-B97C-65045CC7FF98}" srcId="{9F89C045-3AA4-47AB-A457-BC6DFD885F0F}" destId="{64BAF2E4-C1D4-4CD8-B314-5964E8D377A3}" srcOrd="2" destOrd="0" parTransId="{05BACF2F-0B55-4F16-AA71-060DE8C56222}" sibTransId="{CDF10085-629A-41F2-94F5-AE9B8E63C5CC}"/>
    <dgm:cxn modelId="{7B0FDDDC-9AAA-4842-A183-D0197BC048B3}" type="presOf" srcId="{3D66BD08-6F82-4DC1-9F52-147BC4C7348D}" destId="{7606BFEA-D14C-42ED-8C1B-C792F80640E0}" srcOrd="0" destOrd="0" presId="urn:microsoft.com/office/officeart/2018/2/layout/IconLabelList"/>
    <dgm:cxn modelId="{F907C4DF-7220-4BC3-B28C-41A6FE578000}" srcId="{9F89C045-3AA4-47AB-A457-BC6DFD885F0F}" destId="{101FB1C0-5140-4443-B529-D8FBD0B84C89}" srcOrd="1" destOrd="0" parTransId="{1CE4356A-D2A8-4614-8784-1CE1300CF643}" sibTransId="{82F0B0FE-C9B6-44A0-A5E7-2276A411AEAE}"/>
    <dgm:cxn modelId="{208F34E0-955E-4D6F-B444-0D17B8E42254}" type="presOf" srcId="{101FB1C0-5140-4443-B529-D8FBD0B84C89}" destId="{F78ED456-5149-4F29-A014-B0542B8D687D}" srcOrd="0" destOrd="0" presId="urn:microsoft.com/office/officeart/2018/2/layout/IconLabelList"/>
    <dgm:cxn modelId="{063A49EA-5F90-43A7-A496-30B4E2AB06A1}" type="presOf" srcId="{9A05976C-4B84-4D2D-8144-CB6B4011EA64}" destId="{481CBD61-1BE2-4BF5-AEFD-DF0D68C12F11}" srcOrd="0" destOrd="0" presId="urn:microsoft.com/office/officeart/2018/2/layout/IconLabelList"/>
    <dgm:cxn modelId="{5DF28D46-1923-4976-8EFC-769DD7A211F2}" type="presParOf" srcId="{752C30C3-AB4E-4A53-9590-646A7288E8A1}" destId="{2FE18561-413E-4907-AE39-1626155434E8}" srcOrd="0" destOrd="0" presId="urn:microsoft.com/office/officeart/2018/2/layout/IconLabelList"/>
    <dgm:cxn modelId="{650CC8E9-FCBE-4362-BD9B-515705186780}" type="presParOf" srcId="{2FE18561-413E-4907-AE39-1626155434E8}" destId="{BA4822C5-FAE7-433C-B8F9-D135D3AC2CE7}" srcOrd="0" destOrd="0" presId="urn:microsoft.com/office/officeart/2018/2/layout/IconLabelList"/>
    <dgm:cxn modelId="{153A928C-5708-415F-B294-A5C90048C21B}" type="presParOf" srcId="{2FE18561-413E-4907-AE39-1626155434E8}" destId="{2556101E-CB34-47FE-8E4B-B9F9C8BB0589}" srcOrd="1" destOrd="0" presId="urn:microsoft.com/office/officeart/2018/2/layout/IconLabelList"/>
    <dgm:cxn modelId="{6A4100B6-F5ED-4058-B0F0-52271200C4F9}" type="presParOf" srcId="{2FE18561-413E-4907-AE39-1626155434E8}" destId="{481CBD61-1BE2-4BF5-AEFD-DF0D68C12F11}" srcOrd="2" destOrd="0" presId="urn:microsoft.com/office/officeart/2018/2/layout/IconLabelList"/>
    <dgm:cxn modelId="{E6619F9A-1385-4F49-A62C-73D7A1C486CD}" type="presParOf" srcId="{752C30C3-AB4E-4A53-9590-646A7288E8A1}" destId="{91E6C811-C0A3-43F7-9147-7E6D401996B6}" srcOrd="1" destOrd="0" presId="urn:microsoft.com/office/officeart/2018/2/layout/IconLabelList"/>
    <dgm:cxn modelId="{85E86807-28AF-4B28-BE7D-C0C98A8600CE}" type="presParOf" srcId="{752C30C3-AB4E-4A53-9590-646A7288E8A1}" destId="{128812AD-9CE6-4625-9695-83596820FB74}" srcOrd="2" destOrd="0" presId="urn:microsoft.com/office/officeart/2018/2/layout/IconLabelList"/>
    <dgm:cxn modelId="{3783EB42-0ED6-4153-B8B8-020C8C721111}" type="presParOf" srcId="{128812AD-9CE6-4625-9695-83596820FB74}" destId="{3E4067ED-EE2D-418C-B039-571974A9EEA0}" srcOrd="0" destOrd="0" presId="urn:microsoft.com/office/officeart/2018/2/layout/IconLabelList"/>
    <dgm:cxn modelId="{765F642F-7390-42DF-8776-348C5D3A7570}" type="presParOf" srcId="{128812AD-9CE6-4625-9695-83596820FB74}" destId="{83EF7E54-D89B-4175-8688-D158A9BCC308}" srcOrd="1" destOrd="0" presId="urn:microsoft.com/office/officeart/2018/2/layout/IconLabelList"/>
    <dgm:cxn modelId="{1B15BC58-5534-4A8D-ADCE-DD554795C8CA}" type="presParOf" srcId="{128812AD-9CE6-4625-9695-83596820FB74}" destId="{F78ED456-5149-4F29-A014-B0542B8D687D}" srcOrd="2" destOrd="0" presId="urn:microsoft.com/office/officeart/2018/2/layout/IconLabelList"/>
    <dgm:cxn modelId="{77EAC663-9FCA-4A86-8DF2-FD8AF0EBA5B4}" type="presParOf" srcId="{752C30C3-AB4E-4A53-9590-646A7288E8A1}" destId="{CC2C5472-DA4F-4838-B2AE-7F9097B6EC26}" srcOrd="3" destOrd="0" presId="urn:microsoft.com/office/officeart/2018/2/layout/IconLabelList"/>
    <dgm:cxn modelId="{44F404BA-63BE-45F4-A45A-D8DF1FFBF0CB}" type="presParOf" srcId="{752C30C3-AB4E-4A53-9590-646A7288E8A1}" destId="{56BB5754-9E02-44B5-92B6-B0E0CE5B6875}" srcOrd="4" destOrd="0" presId="urn:microsoft.com/office/officeart/2018/2/layout/IconLabelList"/>
    <dgm:cxn modelId="{9339ED63-B34E-426B-8C17-9EDC9EC1ECB9}" type="presParOf" srcId="{56BB5754-9E02-44B5-92B6-B0E0CE5B6875}" destId="{4D9BA3C6-E573-4814-8CF9-A06489C05D12}" srcOrd="0" destOrd="0" presId="urn:microsoft.com/office/officeart/2018/2/layout/IconLabelList"/>
    <dgm:cxn modelId="{88500D3E-6C44-43BE-AACE-940991C1570C}" type="presParOf" srcId="{56BB5754-9E02-44B5-92B6-B0E0CE5B6875}" destId="{A0DABE03-54B1-4859-9821-38232277B50B}" srcOrd="1" destOrd="0" presId="urn:microsoft.com/office/officeart/2018/2/layout/IconLabelList"/>
    <dgm:cxn modelId="{20B271ED-344B-403B-888C-10A9D29A8AA3}" type="presParOf" srcId="{56BB5754-9E02-44B5-92B6-B0E0CE5B6875}" destId="{719A80C6-5B63-43DB-9C07-CA326C7062B0}" srcOrd="2" destOrd="0" presId="urn:microsoft.com/office/officeart/2018/2/layout/IconLabelList"/>
    <dgm:cxn modelId="{438F5A93-5C2E-4815-AB16-10CB5CA6B11C}" type="presParOf" srcId="{752C30C3-AB4E-4A53-9590-646A7288E8A1}" destId="{4091EB64-213C-40C7-8140-611E15782AC2}" srcOrd="5" destOrd="0" presId="urn:microsoft.com/office/officeart/2018/2/layout/IconLabelList"/>
    <dgm:cxn modelId="{105DC5B7-AF20-4C57-91D9-B077E238B77E}" type="presParOf" srcId="{752C30C3-AB4E-4A53-9590-646A7288E8A1}" destId="{8FFF7C24-2ECF-4A33-81A7-22946CEE6E4B}" srcOrd="6" destOrd="0" presId="urn:microsoft.com/office/officeart/2018/2/layout/IconLabelList"/>
    <dgm:cxn modelId="{E6B0A9BD-D215-4546-ACEE-ABF62865C7CD}" type="presParOf" srcId="{8FFF7C24-2ECF-4A33-81A7-22946CEE6E4B}" destId="{402CEDA9-8E97-4C6A-8A71-D5F8C420AE2A}" srcOrd="0" destOrd="0" presId="urn:microsoft.com/office/officeart/2018/2/layout/IconLabelList"/>
    <dgm:cxn modelId="{C71F9369-7801-413E-A49C-5AF8C61313F7}" type="presParOf" srcId="{8FFF7C24-2ECF-4A33-81A7-22946CEE6E4B}" destId="{4986065E-F271-4321-AB7C-36D9195B4A55}" srcOrd="1" destOrd="0" presId="urn:microsoft.com/office/officeart/2018/2/layout/IconLabelList"/>
    <dgm:cxn modelId="{14D13EA8-F4D4-4D21-831F-91ADF7D46F8A}" type="presParOf" srcId="{8FFF7C24-2ECF-4A33-81A7-22946CEE6E4B}" destId="{7606BFEA-D14C-42ED-8C1B-C792F80640E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822C5-FAE7-433C-B8F9-D135D3AC2CE7}">
      <dsp:nvSpPr>
        <dsp:cNvPr id="0" name=""/>
        <dsp:cNvSpPr/>
      </dsp:nvSpPr>
      <dsp:spPr>
        <a:xfrm>
          <a:off x="1167622" y="1114419"/>
          <a:ext cx="1097784" cy="1097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CBD61-1BE2-4BF5-AEFD-DF0D68C12F11}">
      <dsp:nvSpPr>
        <dsp:cNvPr id="0" name=""/>
        <dsp:cNvSpPr/>
      </dsp:nvSpPr>
      <dsp:spPr>
        <a:xfrm>
          <a:off x="496754" y="2644464"/>
          <a:ext cx="2439521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This can be done by two different but related methods: </a:t>
          </a:r>
        </a:p>
      </dsp:txBody>
      <dsp:txXfrm>
        <a:off x="496754" y="2644464"/>
        <a:ext cx="2439521" cy="1350000"/>
      </dsp:txXfrm>
    </dsp:sp>
    <dsp:sp modelId="{3E4067ED-EE2D-418C-B039-571974A9EEA0}">
      <dsp:nvSpPr>
        <dsp:cNvPr id="0" name=""/>
        <dsp:cNvSpPr/>
      </dsp:nvSpPr>
      <dsp:spPr>
        <a:xfrm>
          <a:off x="4034060" y="1114419"/>
          <a:ext cx="1097784" cy="1097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ED456-5149-4F29-A014-B0542B8D687D}">
      <dsp:nvSpPr>
        <dsp:cNvPr id="0" name=""/>
        <dsp:cNvSpPr/>
      </dsp:nvSpPr>
      <dsp:spPr>
        <a:xfrm>
          <a:off x="3363191" y="2644464"/>
          <a:ext cx="2439521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by completing the square </a:t>
          </a:r>
        </a:p>
      </dsp:txBody>
      <dsp:txXfrm>
        <a:off x="3363191" y="2644464"/>
        <a:ext cx="2439521" cy="1350000"/>
      </dsp:txXfrm>
    </dsp:sp>
    <dsp:sp modelId="{4D9BA3C6-E573-4814-8CF9-A06489C05D12}">
      <dsp:nvSpPr>
        <dsp:cNvPr id="0" name=""/>
        <dsp:cNvSpPr/>
      </dsp:nvSpPr>
      <dsp:spPr>
        <a:xfrm>
          <a:off x="6900498" y="1114419"/>
          <a:ext cx="1097784" cy="1097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A80C6-5B63-43DB-9C07-CA326C7062B0}">
      <dsp:nvSpPr>
        <dsp:cNvPr id="0" name=""/>
        <dsp:cNvSpPr/>
      </dsp:nvSpPr>
      <dsp:spPr>
        <a:xfrm>
          <a:off x="6229629" y="2644464"/>
          <a:ext cx="2439521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and </a:t>
          </a:r>
        </a:p>
      </dsp:txBody>
      <dsp:txXfrm>
        <a:off x="6229629" y="2644464"/>
        <a:ext cx="2439521" cy="1350000"/>
      </dsp:txXfrm>
    </dsp:sp>
    <dsp:sp modelId="{402CEDA9-8E97-4C6A-8A71-D5F8C420AE2A}">
      <dsp:nvSpPr>
        <dsp:cNvPr id="0" name=""/>
        <dsp:cNvSpPr/>
      </dsp:nvSpPr>
      <dsp:spPr>
        <a:xfrm>
          <a:off x="9766935" y="1114419"/>
          <a:ext cx="1097784" cy="1097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6BFEA-D14C-42ED-8C1B-C792F80640E0}">
      <dsp:nvSpPr>
        <dsp:cNvPr id="0" name=""/>
        <dsp:cNvSpPr/>
      </dsp:nvSpPr>
      <dsp:spPr>
        <a:xfrm>
          <a:off x="9096067" y="2644464"/>
          <a:ext cx="2439521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by using the equation of the axis of symmetry.</a:t>
          </a:r>
        </a:p>
      </dsp:txBody>
      <dsp:txXfrm>
        <a:off x="9096067" y="2644464"/>
        <a:ext cx="2439521" cy="13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F2D2-7A9E-9E4A-BB38-C5B614AC79F6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C0359-EDBF-9A45-A534-52800CA26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8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9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4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7BEE4-8661-4ED8-812F-5AEC5E898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7" r="2" b="987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BCC40-434D-774D-96AF-5AF103CFA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Completing the square and turning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1A4B7-6A50-C946-AA22-30F8697FC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3E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7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D7363-2EE4-4050-889D-BA20071E7B69}"/>
              </a:ext>
            </a:extLst>
          </p:cNvPr>
          <p:cNvGrpSpPr/>
          <p:nvPr/>
        </p:nvGrpSpPr>
        <p:grpSpPr>
          <a:xfrm>
            <a:off x="152400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C7469C-6A36-417E-9BD4-2B6415D63643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Application #2 </a:t>
              </a:r>
              <a:r>
                <a:rPr lang="en-GB" sz="3200" dirty="0"/>
                <a:t>:: Minimum/Maximum Values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178C53-D4AE-49CD-AD53-3F96016918F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19536" y="1628801"/>
                <a:ext cx="654603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For the quadratic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dirty="0"/>
                  <a:t>,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Determine its minimum value.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Determine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this minimum occurs.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628801"/>
                <a:ext cx="654603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79836" y="7351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Completing the square also allows us to find the minimum or maximum value of a quadratic.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207569" y="2799240"/>
                <a:ext cx="25073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−4+11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2799240"/>
                <a:ext cx="250730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86F7DE3-CAE0-4970-941C-D07BFB1AE565}"/>
              </a:ext>
            </a:extLst>
          </p:cNvPr>
          <p:cNvSpPr txBox="1"/>
          <p:nvPr/>
        </p:nvSpPr>
        <p:spPr>
          <a:xfrm>
            <a:off x="6279133" y="2841261"/>
            <a:ext cx="3419301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First complete the square.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9895E2-3E45-4BEA-AC04-E32CC247093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667376" y="2995150"/>
            <a:ext cx="611757" cy="33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978967" y="3540249"/>
                <a:ext cx="914285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Let’s experiment with different values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see what gives us the smallest value: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      →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+7=11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       →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+7=8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       →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2−2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+7=7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=3       → 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+7=8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 the minimum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dirty="0"/>
                  <a:t> appears to be 7,    which occurs 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 But why is this?</a:t>
                </a:r>
              </a:p>
              <a:p>
                <a:r>
                  <a:rPr lang="en-GB" b="1" dirty="0"/>
                  <a:t>Anything squared is at least 0. So we choose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such that the squared term is 0 in order to minimise it.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67" y="3540249"/>
                <a:ext cx="9142855" cy="3139321"/>
              </a:xfrm>
              <a:prstGeom prst="rect">
                <a:avLst/>
              </a:prstGeom>
              <a:blipFill>
                <a:blip r:embed="rId4"/>
                <a:stretch>
                  <a:fillRect l="-694" t="-803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2205261" y="2707911"/>
            <a:ext cx="2242915" cy="749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392488" y="4058857"/>
            <a:ext cx="2208213" cy="307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392487" y="4366261"/>
            <a:ext cx="2208213" cy="307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392486" y="4680134"/>
            <a:ext cx="2208213" cy="280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392486" y="4960620"/>
            <a:ext cx="2208213" cy="3401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7549139" y="5495576"/>
            <a:ext cx="329943" cy="3401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10436506" y="5495576"/>
            <a:ext cx="460699" cy="3401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1971707" y="6073148"/>
            <a:ext cx="8925497" cy="5486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12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D7363-2EE4-4050-889D-BA20071E7B69}"/>
              </a:ext>
            </a:extLst>
          </p:cNvPr>
          <p:cNvGrpSpPr/>
          <p:nvPr/>
        </p:nvGrpSpPr>
        <p:grpSpPr>
          <a:xfrm>
            <a:off x="152400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C7469C-6A36-417E-9BD4-2B6415D63643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Turning Points of Quadratics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178C53-D4AE-49CD-AD53-3F96016918F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3359696" y="980728"/>
            <a:ext cx="0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40360" y="2670696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060700" y="1130301"/>
            <a:ext cx="2006600" cy="1206591"/>
          </a:xfrm>
          <a:custGeom>
            <a:avLst/>
            <a:gdLst>
              <a:gd name="connsiteX0" fmla="*/ 0 w 2006600"/>
              <a:gd name="connsiteY0" fmla="*/ 0 h 1206591"/>
              <a:gd name="connsiteX1" fmla="*/ 1079500 w 2006600"/>
              <a:gd name="connsiteY1" fmla="*/ 1206500 h 1206591"/>
              <a:gd name="connsiteX2" fmla="*/ 2006600 w 2006600"/>
              <a:gd name="connsiteY2" fmla="*/ 50800 h 120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6600" h="1206591">
                <a:moveTo>
                  <a:pt x="0" y="0"/>
                </a:moveTo>
                <a:cubicBezTo>
                  <a:pt x="372533" y="599016"/>
                  <a:pt x="745067" y="1198033"/>
                  <a:pt x="1079500" y="1206500"/>
                </a:cubicBezTo>
                <a:cubicBezTo>
                  <a:pt x="1413933" y="1214967"/>
                  <a:pt x="1710266" y="632883"/>
                  <a:pt x="2006600" y="50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48956" y="224084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56" y="2240847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083968" y="2284016"/>
            <a:ext cx="119732" cy="110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591943" y="1052736"/>
                <a:ext cx="4559743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+17</m:t>
                    </m:r>
                  </m:oMath>
                </a14:m>
                <a:r>
                  <a:rPr lang="en-GB" dirty="0"/>
                  <a:t> has a turning point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 Determine the coordinates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43" y="1052736"/>
                <a:ext cx="455974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11019" y="2180481"/>
                <a:ext cx="434067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At the turning point, the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+17</m:t>
                    </m:r>
                  </m:oMath>
                </a14:m>
                <a:r>
                  <a:rPr lang="en-GB" sz="1400" dirty="0"/>
                  <a:t>, is minimised. We know how to do this!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019" y="2180481"/>
                <a:ext cx="4340671" cy="523220"/>
              </a:xfrm>
              <a:prstGeom prst="rect">
                <a:avLst/>
              </a:prstGeom>
              <a:blipFill>
                <a:blip r:embed="rId4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483521" y="3224353"/>
                <a:ext cx="44644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−16+17</m:t>
                      </m:r>
                    </m:oMath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(4,1)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21" y="3224353"/>
                <a:ext cx="4464496" cy="923330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064000" y="3168557"/>
            <a:ext cx="3472160" cy="979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8524" y="4606712"/>
            <a:ext cx="214992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/>
              <a:t>Quickfire</a:t>
            </a:r>
            <a:r>
              <a:rPr lang="en-GB" dirty="0"/>
              <a:t>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224336" y="5266160"/>
                <a:ext cx="6024315" cy="120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          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+7            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−1,7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          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−6            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3,−6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+4       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−21          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−5,−21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       =2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−7           (−2,−7)</m:t>
                      </m:r>
                    </m:oMath>
                  </m:oMathPara>
                </a14:m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36" y="5266160"/>
                <a:ext cx="6024315" cy="1200393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715890" y="4655456"/>
            <a:ext cx="220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Completed Square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0717" y="4883756"/>
            <a:ext cx="19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Turning Point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715890" y="5234628"/>
            <a:ext cx="1386460" cy="340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6547468" y="5234627"/>
            <a:ext cx="1386460" cy="340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715890" y="5575301"/>
            <a:ext cx="1386460" cy="301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6547468" y="5575300"/>
            <a:ext cx="1386460" cy="3016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715890" y="5870114"/>
            <a:ext cx="1386460" cy="273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6547468" y="5870113"/>
            <a:ext cx="1386460" cy="273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715890" y="6143627"/>
            <a:ext cx="1386460" cy="273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6547468" y="6143626"/>
            <a:ext cx="1386460" cy="273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82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D7363-2EE4-4050-889D-BA20071E7B69}"/>
              </a:ext>
            </a:extLst>
          </p:cNvPr>
          <p:cNvGrpSpPr/>
          <p:nvPr/>
        </p:nvGrpSpPr>
        <p:grpSpPr>
          <a:xfrm>
            <a:off x="1524463" y="20453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C7469C-6A36-417E-9BD4-2B6415D63643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178C53-D4AE-49CD-AD53-3F96016918F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20702" y="770037"/>
                <a:ext cx="3600400" cy="587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turning point of the curves with the following equations: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+1          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+13         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+31      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+30      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+1      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+21    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=8−4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=1−8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Find the minimum value of the following expressions: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+2            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+4         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+7            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+2              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02" y="770037"/>
                <a:ext cx="3600400" cy="5878276"/>
              </a:xfrm>
              <a:prstGeom prst="rect">
                <a:avLst/>
              </a:prstGeom>
              <a:blipFill>
                <a:blip r:embed="rId2"/>
                <a:stretch>
                  <a:fillRect l="-1761" t="-431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36862" y="836713"/>
            <a:ext cx="216024" cy="2106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6862" y="1700809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6862" y="1988841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6862" y="2264223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36862" y="2539605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6862" y="2814987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6862" y="3090369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6862" y="3356876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36862" y="3623383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6862" y="4149081"/>
            <a:ext cx="216024" cy="2106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6862" y="4665787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6862" y="4953819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36862" y="5229201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6862" y="5661249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6862" y="6021289"/>
            <a:ext cx="216024" cy="210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6629400" y="894243"/>
                <a:ext cx="3537148" cy="5697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4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1400" i="1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Edexcel</a:t>
                </a:r>
                <a:r>
                  <a:rPr lang="en-US" sz="14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GCSE(9-1) Mock Set 1 Autumn 2016 - 1H Q15]</a:t>
                </a:r>
                <a:br>
                  <a:rPr lang="en-US" sz="1400" i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Here is a sketch of a vertical cross section through the </a:t>
                </a:r>
                <a:r>
                  <a:rPr lang="en-US" sz="1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centre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a bowl.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dirty="0"/>
                  <a:t>The cross section is the shaded region between the curve and the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/>
                  <a:t> -axis.</a:t>
                </a:r>
                <a:br>
                  <a:rPr lang="en-US" sz="1200" dirty="0"/>
                </a:br>
                <a:r>
                  <a:rPr lang="en-US" sz="1200" dirty="0"/>
                  <a:t>The curve has equation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2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/>
                  <a:t>  where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/>
                  <a:t>  and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/>
                  <a:t>  are both measured in </a:t>
                </a:r>
                <a:r>
                  <a:rPr lang="en-US" sz="1200" dirty="0" err="1"/>
                  <a:t>centimetres</a:t>
                </a:r>
                <a:r>
                  <a:rPr lang="en-US" sz="1200" dirty="0"/>
                  <a:t>.</a:t>
                </a:r>
                <a:br>
                  <a:rPr lang="en-US" sz="1200" dirty="0"/>
                </a:br>
                <a:r>
                  <a:rPr lang="en-US" sz="1200" dirty="0"/>
                  <a:t>Find the depth of the bowl.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d>
                        <m:d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d>
                        <m:d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GB" sz="1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𝟐𝟐𝟓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sSup>
                        <m:sSupPr>
                          <m:ctrlP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1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e>
                          </m:d>
                        </m:e>
                        <m:sup>
                          <m:r>
                            <a:rPr lang="en-GB" sz="1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sz="1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n-GB" sz="1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Minimum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,−</m:t>
                        </m:r>
                        <m: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  <m: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GB" sz="1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GB" sz="1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 depth is 22.5 cm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894243"/>
                <a:ext cx="3537148" cy="5697585"/>
              </a:xfrm>
              <a:prstGeom prst="rect">
                <a:avLst/>
              </a:prstGeom>
              <a:blipFill>
                <a:blip r:embed="rId3"/>
                <a:stretch>
                  <a:fillRect l="-717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../uploads/users/6190/images/img-6190-1514396134-97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0729" y="2034106"/>
            <a:ext cx="1854721" cy="107104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1631858"/>
            <a:ext cx="1092200" cy="2985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1932253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2207182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2474913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2742644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3400" y="3010375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40364" y="3278106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4337328" y="3544817"/>
            <a:ext cx="1092200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954780" y="4636167"/>
            <a:ext cx="1145188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954780" y="4911096"/>
            <a:ext cx="1145188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954780" y="5178827"/>
            <a:ext cx="1145188" cy="2699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954780" y="5437853"/>
            <a:ext cx="1145188" cy="536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3950623" y="5984286"/>
            <a:ext cx="1145188" cy="3250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6629400" y="4640977"/>
            <a:ext cx="3057525" cy="1902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07138" y="942058"/>
            <a:ext cx="216024" cy="2106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7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E27943-A711-40D0-B831-5CCF6FFF63BF}"/>
              </a:ext>
            </a:extLst>
          </p:cNvPr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90A5A47-4271-483B-878A-282BD265F36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Spot the Student Error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B65721-A6B3-4EE0-84BD-028455500D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6A2FE7-C944-44F9-9C3C-201BF4A096D8}"/>
                  </a:ext>
                </a:extLst>
              </p:cNvPr>
              <p:cNvSpPr txBox="1"/>
              <p:nvPr/>
            </p:nvSpPr>
            <p:spPr>
              <a:xfrm>
                <a:off x="1968304" y="990632"/>
                <a:ext cx="540060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“Complete the square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6A2FE7-C944-44F9-9C3C-201BF4A09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04" y="990632"/>
                <a:ext cx="5400600" cy="369332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89F96E5-A95A-44B8-8681-2627CD7FD420}"/>
              </a:ext>
            </a:extLst>
          </p:cNvPr>
          <p:cNvSpPr txBox="1"/>
          <p:nvPr/>
        </p:nvSpPr>
        <p:spPr>
          <a:xfrm>
            <a:off x="1991544" y="144592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Student Answer: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031F85-7062-4112-A5E2-A6FAED708E25}"/>
                  </a:ext>
                </a:extLst>
              </p:cNvPr>
              <p:cNvSpPr txBox="1"/>
              <p:nvPr/>
            </p:nvSpPr>
            <p:spPr>
              <a:xfrm>
                <a:off x="4356760" y="1445920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+6)(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1600" dirty="0"/>
                  <a:t>”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031F85-7062-4112-A5E2-A6FAED708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760" y="1445920"/>
                <a:ext cx="2376264" cy="338554"/>
              </a:xfrm>
              <a:prstGeom prst="rect">
                <a:avLst/>
              </a:prstGeom>
              <a:blipFill>
                <a:blip r:embed="rId3"/>
                <a:stretch>
                  <a:fillRect l="-1604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1A0DDEA-9D6E-4A13-903F-DA2347D0E8A4}"/>
              </a:ext>
            </a:extLst>
          </p:cNvPr>
          <p:cNvSpPr txBox="1"/>
          <p:nvPr/>
        </p:nvSpPr>
        <p:spPr>
          <a:xfrm>
            <a:off x="1991544" y="181525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What’s wrong: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0FAC2-0332-4737-8AEA-5B0A37F159D1}"/>
              </a:ext>
            </a:extLst>
          </p:cNvPr>
          <p:cNvSpPr txBox="1"/>
          <p:nvPr/>
        </p:nvSpPr>
        <p:spPr>
          <a:xfrm>
            <a:off x="4157472" y="1877998"/>
            <a:ext cx="6047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student factorised rather than completed the square.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 </a:t>
            </a:r>
            <a:r>
              <a:rPr lang="en-GB" sz="1600" b="1" dirty="0"/>
              <a:t>factorise</a:t>
            </a:r>
            <a:r>
              <a:rPr lang="en-GB" sz="1600" dirty="0"/>
              <a:t> when we want to find the </a:t>
            </a:r>
            <a:r>
              <a:rPr lang="en-GB" sz="1600" b="1" u="sng" dirty="0"/>
              <a:t>roots</a:t>
            </a:r>
            <a:r>
              <a:rPr lang="en-GB" sz="1600" dirty="0"/>
              <a:t> of a quadratic.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Meanwhile, we </a:t>
            </a:r>
            <a:r>
              <a:rPr lang="en-GB" sz="1600" b="1" dirty="0"/>
              <a:t>complete the square </a:t>
            </a:r>
            <a:r>
              <a:rPr lang="en-GB" sz="1600" dirty="0"/>
              <a:t>when we want to find the </a:t>
            </a:r>
            <a:r>
              <a:rPr lang="en-GB" sz="1600" b="1" u="sng" dirty="0"/>
              <a:t>turning point</a:t>
            </a:r>
            <a:r>
              <a:rPr lang="en-GB" sz="1600" b="1" dirty="0"/>
              <a:t> </a:t>
            </a:r>
            <a:r>
              <a:rPr lang="en-GB" sz="1600" dirty="0"/>
              <a:t>of a quadratic.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004B0-64ED-4387-8B31-CB978C082156}"/>
                  </a:ext>
                </a:extLst>
              </p:cNvPr>
              <p:cNvSpPr txBox="1"/>
              <p:nvPr/>
            </p:nvSpPr>
            <p:spPr>
              <a:xfrm>
                <a:off x="1979352" y="3132485"/>
                <a:ext cx="540060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+11    →  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+9+11=…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8004B0-64ED-4387-8B31-CB978C082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52" y="3132485"/>
                <a:ext cx="54006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ACD5F65-5E33-4DA5-9068-DB9845A4D78E}"/>
              </a:ext>
            </a:extLst>
          </p:cNvPr>
          <p:cNvSpPr txBox="1"/>
          <p:nvPr/>
        </p:nvSpPr>
        <p:spPr>
          <a:xfrm>
            <a:off x="1983584" y="36151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What’s wrong: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8E116A-AA53-41DF-93F1-F21766C8DEB4}"/>
                  </a:ext>
                </a:extLst>
              </p:cNvPr>
              <p:cNvSpPr txBox="1"/>
              <p:nvPr/>
            </p:nvSpPr>
            <p:spPr>
              <a:xfrm>
                <a:off x="4105304" y="3610730"/>
                <a:ext cx="6047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9 should have been subtracted (and it should always be a subtraction regardless of whether the coefficient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positive or negative.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8E116A-AA53-41DF-93F1-F21766C8D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04" y="3610730"/>
                <a:ext cx="6047232" cy="830997"/>
              </a:xfrm>
              <a:prstGeom prst="rect">
                <a:avLst/>
              </a:prstGeom>
              <a:blipFill>
                <a:blip r:embed="rId5"/>
                <a:stretch>
                  <a:fillRect l="-629" t="-3030" r="-104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00878-ED66-4DC2-8B7F-5CA5365AACC8}"/>
                  </a:ext>
                </a:extLst>
              </p:cNvPr>
              <p:cNvSpPr txBox="1"/>
              <p:nvPr/>
            </p:nvSpPr>
            <p:spPr>
              <a:xfrm>
                <a:off x="1956112" y="4656982"/>
                <a:ext cx="540060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“Write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dirty="0"/>
                  <a:t>” in the form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00878-ED66-4DC2-8B7F-5CA5365A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12" y="4656982"/>
                <a:ext cx="5400600" cy="369332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5F8FB43-FB46-45E6-BDAB-6ED4FC8546A1}"/>
              </a:ext>
            </a:extLst>
          </p:cNvPr>
          <p:cNvSpPr txBox="1"/>
          <p:nvPr/>
        </p:nvSpPr>
        <p:spPr>
          <a:xfrm>
            <a:off x="2072328" y="512384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Student Answer: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C1E1ED-F180-4313-A03D-980FC8FB79A4}"/>
                  </a:ext>
                </a:extLst>
              </p:cNvPr>
              <p:cNvSpPr txBox="1"/>
              <p:nvPr/>
            </p:nvSpPr>
            <p:spPr>
              <a:xfrm>
                <a:off x="4113672" y="5124281"/>
                <a:ext cx="3914352" cy="86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C1E1ED-F180-4313-A03D-980FC8FB7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672" y="5124281"/>
                <a:ext cx="3914352" cy="8627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FD313E2-4E9A-4243-8F37-CDB63EDFEFB1}"/>
              </a:ext>
            </a:extLst>
          </p:cNvPr>
          <p:cNvSpPr txBox="1"/>
          <p:nvPr/>
        </p:nvSpPr>
        <p:spPr>
          <a:xfrm>
            <a:off x="2097448" y="602699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What’s wrong: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26D341-B486-40A6-B3DE-58DA0997C353}"/>
                  </a:ext>
                </a:extLst>
              </p:cNvPr>
              <p:cNvSpPr txBox="1"/>
              <p:nvPr/>
            </p:nvSpPr>
            <p:spPr>
              <a:xfrm>
                <a:off x="4126664" y="6075764"/>
                <a:ext cx="6047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the last line of working, they did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−4+11  → +7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They forgot to multiply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1600" dirty="0"/>
                  <a:t> by 2.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26D341-B486-40A6-B3DE-58DA0997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64" y="6075764"/>
                <a:ext cx="6047232" cy="584775"/>
              </a:xfrm>
              <a:prstGeom prst="rect">
                <a:avLst/>
              </a:prstGeom>
              <a:blipFill>
                <a:blip r:embed="rId8"/>
                <a:stretch>
                  <a:fillRect l="-418" t="-2128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DD80720-2922-4987-8DFF-8CDD53F34DFD}"/>
              </a:ext>
            </a:extLst>
          </p:cNvPr>
          <p:cNvSpPr/>
          <p:nvPr/>
        </p:nvSpPr>
        <p:spPr>
          <a:xfrm>
            <a:off x="4152637" y="1891525"/>
            <a:ext cx="5624791" cy="10566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944DC8-0547-4EB3-8854-26C15F68080D}"/>
              </a:ext>
            </a:extLst>
          </p:cNvPr>
          <p:cNvSpPr/>
          <p:nvPr/>
        </p:nvSpPr>
        <p:spPr>
          <a:xfrm>
            <a:off x="4157473" y="3588912"/>
            <a:ext cx="5624791" cy="885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B2F0F7-AC05-4696-9757-55BBBC8DAF22}"/>
              </a:ext>
            </a:extLst>
          </p:cNvPr>
          <p:cNvSpPr/>
          <p:nvPr/>
        </p:nvSpPr>
        <p:spPr>
          <a:xfrm>
            <a:off x="4157473" y="6047914"/>
            <a:ext cx="5624791" cy="718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0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E27943-A711-40D0-B831-5CCF6FFF63BF}"/>
              </a:ext>
            </a:extLst>
          </p:cNvPr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90A5A47-4271-483B-878A-282BD265F36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Proof of the Quadratic Formula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B65721-A6B3-4EE0-84BD-028455500D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91543" y="908720"/>
                <a:ext cx="8037359" cy="9621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By completing the square, show that the solution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3" y="908720"/>
                <a:ext cx="8037359" cy="962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66467" y="2143523"/>
                <a:ext cx="4680520" cy="407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67" y="2143523"/>
                <a:ext cx="4680520" cy="4072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DD80720-2922-4987-8DFF-8CDD53F34DFD}"/>
              </a:ext>
            </a:extLst>
          </p:cNvPr>
          <p:cNvSpPr/>
          <p:nvPr/>
        </p:nvSpPr>
        <p:spPr>
          <a:xfrm>
            <a:off x="1991544" y="1881137"/>
            <a:ext cx="7416824" cy="4515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54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1C3F-C7E1-9B4C-8761-53166C18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70E1-9CF6-764B-862E-6B5ACC924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187" y="1607573"/>
                <a:ext cx="11135032" cy="498495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To complete the square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+𝑏𝑥+𝑐:</a:t>
                </a:r>
              </a:p>
              <a:p>
                <a:r>
                  <a:rPr lang="en-US" dirty="0"/>
                  <a:t>Take half the coefficient of 𝑥 (that is,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 and add and subtract its square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complete the square of 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+𝑏𝑥+𝑐:</a:t>
                </a:r>
              </a:p>
              <a:p>
                <a:r>
                  <a:rPr lang="en-US" dirty="0"/>
                  <a:t>First take out 𝑎 as a factor and then complete the square inside the bracket.</a:t>
                </a:r>
              </a:p>
              <a:p>
                <a:r>
                  <a:rPr lang="en-US" dirty="0"/>
                  <a:t>The axis of symmetry of the graph of the quadratic function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 is 𝑥=−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convert the quadratic function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 into turning point form using the axis of symmetry:</a:t>
                </a:r>
              </a:p>
              <a:p>
                <a:r>
                  <a:rPr lang="en-US" dirty="0"/>
                  <a:t>The 𝑥-coordinate </a:t>
                </a:r>
                <a:r>
                  <a:rPr lang="en-US" dirty="0" err="1"/>
                  <a:t>ℎ</a:t>
                </a:r>
                <a:r>
                  <a:rPr lang="en-US" dirty="0"/>
                  <a:t> of the vertex of the parabola is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Find the 𝑦-coordinate 𝑘 of the vertex by substituting in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+𝑏𝑥+𝑐.</a:t>
                </a:r>
              </a:p>
              <a:p>
                <a:r>
                  <a:rPr lang="en-US" dirty="0"/>
                  <a:t>Substitute these values for </a:t>
                </a:r>
                <a:r>
                  <a:rPr lang="en-US" dirty="0" err="1"/>
                  <a:t>ℎ</a:t>
                </a:r>
                <a:r>
                  <a:rPr lang="en-US" dirty="0"/>
                  <a:t> and 𝑘 in 𝑦=𝑎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𝑥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+𝑘.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70E1-9CF6-764B-862E-6B5ACC924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187" y="1607573"/>
                <a:ext cx="11135032" cy="4984955"/>
              </a:xfrm>
              <a:blipFill>
                <a:blip r:embed="rId2"/>
                <a:stretch>
                  <a:fillRect l="-683" t="-1527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85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5B9E5-9A1B-BE45-AE37-AA3074A4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3100"/>
              <a:t>The quadratic to be expressed in turning point form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A69E9B-1840-4158-B243-A44C148F6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396348"/>
              </p:ext>
            </p:extLst>
          </p:nvPr>
        </p:nvGraphicFramePr>
        <p:xfrm>
          <a:off x="159657" y="1739972"/>
          <a:ext cx="12032343" cy="510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24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73824" y="2652766"/>
                <a:ext cx="777686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+16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32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824" y="2652766"/>
                <a:ext cx="7776864" cy="20621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46528" y="973596"/>
                <a:ext cx="81388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Expand the following brackets.</a:t>
                </a:r>
              </a:p>
              <a:p>
                <a:r>
                  <a:rPr lang="en-GB" sz="2400" dirty="0"/>
                  <a:t>Do you notice any relationship between the original expression and coefficient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in the expanded expression in each case?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28" y="973596"/>
                <a:ext cx="8138851" cy="1569660"/>
              </a:xfrm>
              <a:prstGeom prst="rect">
                <a:avLst/>
              </a:prstGeom>
              <a:blipFill>
                <a:blip r:embed="rId4"/>
                <a:stretch>
                  <a:fillRect l="-1246" t="-32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Starter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303A98-2261-40E4-81EB-5B9F9F9BE2BD}"/>
                  </a:ext>
                </a:extLst>
              </p:cNvPr>
              <p:cNvSpPr txBox="1"/>
              <p:nvPr/>
            </p:nvSpPr>
            <p:spPr>
              <a:xfrm>
                <a:off x="7799136" y="2490010"/>
                <a:ext cx="3668000" cy="23083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Key Term</a:t>
                </a:r>
                <a:r>
                  <a:rPr lang="en-GB" sz="2400" dirty="0"/>
                  <a:t>: The </a:t>
                </a:r>
                <a:r>
                  <a:rPr lang="en-GB" sz="2400" u="sng" dirty="0"/>
                  <a:t>coefficient</a:t>
                </a:r>
                <a:r>
                  <a:rPr lang="en-GB" sz="2400" dirty="0"/>
                  <a:t> of a term is the number on front of it. So the coefficient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is 3 and the coefficient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is 5.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303A98-2261-40E4-81EB-5B9F9F9BE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136" y="2490010"/>
                <a:ext cx="3668000" cy="2308324"/>
              </a:xfrm>
              <a:prstGeom prst="rect">
                <a:avLst/>
              </a:prstGeom>
              <a:blipFill>
                <a:blip r:embed="rId5"/>
                <a:stretch>
                  <a:fillRect l="-2405" t="-1630" r="-4124" b="-4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4DA0266-0D2E-4565-A19C-8C807D036D8C}"/>
              </a:ext>
            </a:extLst>
          </p:cNvPr>
          <p:cNvSpPr/>
          <p:nvPr/>
        </p:nvSpPr>
        <p:spPr>
          <a:xfrm>
            <a:off x="4408208" y="2657856"/>
            <a:ext cx="2772880" cy="495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48B507-133A-4279-93CB-00F19F1A4195}"/>
              </a:ext>
            </a:extLst>
          </p:cNvPr>
          <p:cNvSpPr/>
          <p:nvPr/>
        </p:nvSpPr>
        <p:spPr>
          <a:xfrm>
            <a:off x="4408208" y="3153160"/>
            <a:ext cx="2772880" cy="495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AA897-DE29-42C3-ABE7-785D562AA382}"/>
              </a:ext>
            </a:extLst>
          </p:cNvPr>
          <p:cNvSpPr/>
          <p:nvPr/>
        </p:nvSpPr>
        <p:spPr>
          <a:xfrm>
            <a:off x="4408208" y="3641608"/>
            <a:ext cx="2772880" cy="495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EBE299-DD8A-4E9E-92C4-223214335271}"/>
              </a:ext>
            </a:extLst>
          </p:cNvPr>
          <p:cNvSpPr/>
          <p:nvPr/>
        </p:nvSpPr>
        <p:spPr>
          <a:xfrm>
            <a:off x="4408208" y="4120448"/>
            <a:ext cx="2772880" cy="495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80F76F-686A-46C1-B15E-A958ED7134E6}"/>
                  </a:ext>
                </a:extLst>
              </p:cNvPr>
              <p:cNvSpPr txBox="1"/>
              <p:nvPr/>
            </p:nvSpPr>
            <p:spPr>
              <a:xfrm>
                <a:off x="2398208" y="5149577"/>
                <a:ext cx="7403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The coefficient of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is double the number after the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the bracket.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80F76F-686A-46C1-B15E-A958ED713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208" y="5149577"/>
                <a:ext cx="7403592" cy="646331"/>
              </a:xfrm>
              <a:prstGeom prst="rect">
                <a:avLst/>
              </a:prstGeom>
              <a:blipFill>
                <a:blip r:embed="rId6"/>
                <a:stretch>
                  <a:fillRect l="-68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BFD2248-245D-4787-83DC-E04EA99A3481}"/>
              </a:ext>
            </a:extLst>
          </p:cNvPr>
          <p:cNvSpPr/>
          <p:nvPr/>
        </p:nvSpPr>
        <p:spPr>
          <a:xfrm>
            <a:off x="2390200" y="5086589"/>
            <a:ext cx="71621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 Relationship</a:t>
            </a:r>
          </a:p>
        </p:txBody>
      </p:sp>
    </p:spTree>
    <p:extLst>
      <p:ext uri="{BB962C8B-B14F-4D97-AF65-F5344CB8AC3E}">
        <p14:creationId xmlns:p14="http://schemas.microsoft.com/office/powerpoint/2010/main" val="1143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E27943-A711-40D0-B831-5CCF6FFF63BF}"/>
              </a:ext>
            </a:extLst>
          </p:cNvPr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90A5A47-4271-483B-878A-282BD265F36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Therefore…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AB65721-A6B3-4EE0-84BD-028455500D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75272-3D15-45FF-A295-12826033335B}"/>
                  </a:ext>
                </a:extLst>
              </p:cNvPr>
              <p:cNvSpPr txBox="1"/>
              <p:nvPr/>
            </p:nvSpPr>
            <p:spPr>
              <a:xfrm>
                <a:off x="1930584" y="833280"/>
                <a:ext cx="7272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Therefore, it seems as if we can </a:t>
                </a:r>
                <a:r>
                  <a:rPr lang="en-GB" sz="2000" b="1" dirty="0"/>
                  <a:t>halve the coefficient of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to get the missing number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+__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375272-3D15-45FF-A295-128260333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84" y="833280"/>
                <a:ext cx="7272808" cy="707886"/>
              </a:xfrm>
              <a:prstGeom prst="rect">
                <a:avLst/>
              </a:prstGeom>
              <a:blipFill>
                <a:blip r:embed="rId2"/>
                <a:stretch>
                  <a:fillRect l="-1047" t="-5263" r="-175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46284-81FE-41DF-B684-3D1A2FD13C12}"/>
                  </a:ext>
                </a:extLst>
              </p:cNvPr>
              <p:cNvSpPr txBox="1"/>
              <p:nvPr/>
            </p:nvSpPr>
            <p:spPr>
              <a:xfrm>
                <a:off x="1928296" y="2719597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46284-81FE-41DF-B684-3D1A2FD13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96" y="2719597"/>
                <a:ext cx="4896544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65B954-552C-4282-91B7-66E5C51C16EC}"/>
                  </a:ext>
                </a:extLst>
              </p:cNvPr>
              <p:cNvSpPr txBox="1"/>
              <p:nvPr/>
            </p:nvSpPr>
            <p:spPr>
              <a:xfrm>
                <a:off x="7159350" y="2511818"/>
                <a:ext cx="4507477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A65B954-552C-4282-91B7-66E5C51C1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350" y="2511818"/>
                <a:ext cx="45074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694EB4-3D29-4BC4-AAE9-1449E38517A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644640" y="2696484"/>
            <a:ext cx="514710" cy="34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F4527-801E-40B0-BEDA-8BD2055DEECE}"/>
                  </a:ext>
                </a:extLst>
              </p:cNvPr>
              <p:cNvSpPr txBox="1"/>
              <p:nvPr/>
            </p:nvSpPr>
            <p:spPr>
              <a:xfrm>
                <a:off x="1928296" y="3181262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0F4527-801E-40B0-BEDA-8BD2055D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96" y="3181262"/>
                <a:ext cx="4896544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4ADF34-D063-435D-AAD9-D61014C212BB}"/>
                  </a:ext>
                </a:extLst>
              </p:cNvPr>
              <p:cNvSpPr txBox="1"/>
              <p:nvPr/>
            </p:nvSpPr>
            <p:spPr>
              <a:xfrm>
                <a:off x="1928296" y="3645017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4ADF34-D063-435D-AAD9-D61014C2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296" y="3645017"/>
                <a:ext cx="4896544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0A714-94E8-4EFA-B4D2-DF196C42EDFD}"/>
                  </a:ext>
                </a:extLst>
              </p:cNvPr>
              <p:cNvSpPr txBox="1"/>
              <p:nvPr/>
            </p:nvSpPr>
            <p:spPr>
              <a:xfrm>
                <a:off x="1967160" y="4100478"/>
                <a:ext cx="4896544" cy="8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10A714-94E8-4EFA-B4D2-DF196C42E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60" y="4100478"/>
                <a:ext cx="4896544" cy="867032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8B9A8-183C-4ABE-8A8C-46E6D1CD93B2}"/>
                  </a:ext>
                </a:extLst>
              </p:cNvPr>
              <p:cNvSpPr txBox="1"/>
              <p:nvPr/>
            </p:nvSpPr>
            <p:spPr>
              <a:xfrm>
                <a:off x="1524000" y="2061992"/>
                <a:ext cx="5120640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the following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B8B9A8-183C-4ABE-8A8C-46E6D1CD9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61992"/>
                <a:ext cx="5120640" cy="400110"/>
              </a:xfrm>
              <a:prstGeom prst="rect">
                <a:avLst/>
              </a:prstGeom>
              <a:blipFill>
                <a:blip r:embed="rId8"/>
                <a:stretch>
                  <a:fillRect b="-68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644155-2C5C-4EC8-ACA8-4852BE2B2058}"/>
                  </a:ext>
                </a:extLst>
              </p:cNvPr>
              <p:cNvSpPr txBox="1"/>
              <p:nvPr/>
            </p:nvSpPr>
            <p:spPr>
              <a:xfrm>
                <a:off x="7500043" y="4015328"/>
                <a:ext cx="4507477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+[−25]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644155-2C5C-4EC8-ACA8-4852BE2B2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043" y="4015328"/>
                <a:ext cx="4507477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D1143-86B7-47ED-9823-8E2766999BCE}"/>
              </a:ext>
            </a:extLst>
          </p:cNvPr>
          <p:cNvCxnSpPr>
            <a:cxnSpLocks/>
          </p:cNvCxnSpPr>
          <p:nvPr/>
        </p:nvCxnSpPr>
        <p:spPr>
          <a:xfrm flipH="1" flipV="1">
            <a:off x="6522720" y="3169920"/>
            <a:ext cx="929240" cy="1116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4C2ECF-AB28-45AF-BAFD-B53BA02E33ED}"/>
                  </a:ext>
                </a:extLst>
              </p:cNvPr>
              <p:cNvSpPr txBox="1"/>
              <p:nvPr/>
            </p:nvSpPr>
            <p:spPr>
              <a:xfrm>
                <a:off x="1839340" y="5205924"/>
                <a:ext cx="4896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4C2ECF-AB28-45AF-BAFD-B53BA02E3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40" y="5205924"/>
                <a:ext cx="489654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282069-162B-427F-92B8-DFE2B3353A9B}"/>
                  </a:ext>
                </a:extLst>
              </p:cNvPr>
              <p:cNvSpPr txBox="1"/>
              <p:nvPr/>
            </p:nvSpPr>
            <p:spPr>
              <a:xfrm>
                <a:off x="7388756" y="5667589"/>
                <a:ext cx="4683381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don’t want the +9, so we subtract just as before.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282069-162B-427F-92B8-DFE2B335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756" y="5667589"/>
                <a:ext cx="4683381" cy="923330"/>
              </a:xfrm>
              <a:prstGeom prst="rect">
                <a:avLst/>
              </a:prstGeom>
              <a:blipFill>
                <a:blip r:embed="rId11"/>
                <a:stretch>
                  <a:fillRect l="-108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695CA9-C481-4A50-9EC1-17FE7A22747C}"/>
              </a:ext>
            </a:extLst>
          </p:cNvPr>
          <p:cNvCxnSpPr>
            <a:cxnSpLocks/>
          </p:cNvCxnSpPr>
          <p:nvPr/>
        </p:nvCxnSpPr>
        <p:spPr>
          <a:xfrm flipH="1" flipV="1">
            <a:off x="6522720" y="5449824"/>
            <a:ext cx="924632" cy="54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272063-5291-41F4-81DE-12997355271B}"/>
                  </a:ext>
                </a:extLst>
              </p:cNvPr>
              <p:cNvSpPr txBox="1"/>
              <p:nvPr/>
            </p:nvSpPr>
            <p:spPr>
              <a:xfrm>
                <a:off x="1807552" y="5684606"/>
                <a:ext cx="5044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272063-5291-41F4-81DE-129973552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52" y="5684606"/>
                <a:ext cx="5044352" cy="461665"/>
              </a:xfrm>
              <a:prstGeom prst="rect">
                <a:avLst/>
              </a:prstGeom>
              <a:blipFill>
                <a:blip r:embed="rId12"/>
                <a:stretch>
                  <a:fillRect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258B53-2DD6-4D4B-BDEE-76680C106088}"/>
                  </a:ext>
                </a:extLst>
              </p:cNvPr>
              <p:cNvSpPr txBox="1"/>
              <p:nvPr/>
            </p:nvSpPr>
            <p:spPr>
              <a:xfrm>
                <a:off x="1807552" y="6100006"/>
                <a:ext cx="5044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258B53-2DD6-4D4B-BDEE-76680C106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52" y="6100006"/>
                <a:ext cx="5044352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1974985-2456-4ADC-B59C-83AF424B66FB}"/>
              </a:ext>
            </a:extLst>
          </p:cNvPr>
          <p:cNvSpPr/>
          <p:nvPr/>
        </p:nvSpPr>
        <p:spPr>
          <a:xfrm>
            <a:off x="4591088" y="2682240"/>
            <a:ext cx="1846288" cy="475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E3251A-72E8-4D49-B31E-3ED427E1B8EC}"/>
              </a:ext>
            </a:extLst>
          </p:cNvPr>
          <p:cNvSpPr/>
          <p:nvPr/>
        </p:nvSpPr>
        <p:spPr>
          <a:xfrm>
            <a:off x="4591088" y="3203940"/>
            <a:ext cx="1870672" cy="4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0B5818-B0BC-4C2D-8CC1-F6C32C7EEFBF}"/>
              </a:ext>
            </a:extLst>
          </p:cNvPr>
          <p:cNvSpPr/>
          <p:nvPr/>
        </p:nvSpPr>
        <p:spPr>
          <a:xfrm>
            <a:off x="4591088" y="3667553"/>
            <a:ext cx="1870672" cy="429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6EF0D2-52BA-413B-8172-BC4D3C207DB8}"/>
              </a:ext>
            </a:extLst>
          </p:cNvPr>
          <p:cNvSpPr/>
          <p:nvPr/>
        </p:nvSpPr>
        <p:spPr>
          <a:xfrm>
            <a:off x="4527088" y="4167889"/>
            <a:ext cx="1910288" cy="86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770120-9C87-449E-8DA6-0354DFDB6197}"/>
              </a:ext>
            </a:extLst>
          </p:cNvPr>
          <p:cNvSpPr/>
          <p:nvPr/>
        </p:nvSpPr>
        <p:spPr>
          <a:xfrm>
            <a:off x="4559088" y="5216771"/>
            <a:ext cx="1756368" cy="41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C2416-8D99-42CC-8F64-07BF913724C0}"/>
              </a:ext>
            </a:extLst>
          </p:cNvPr>
          <p:cNvSpPr/>
          <p:nvPr/>
        </p:nvSpPr>
        <p:spPr>
          <a:xfrm>
            <a:off x="4559088" y="5693582"/>
            <a:ext cx="2146512" cy="390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B94757-7FBC-4F37-8B5E-BAFB2883E12C}"/>
              </a:ext>
            </a:extLst>
          </p:cNvPr>
          <p:cNvSpPr/>
          <p:nvPr/>
        </p:nvSpPr>
        <p:spPr>
          <a:xfrm>
            <a:off x="4559088" y="6155247"/>
            <a:ext cx="2146512" cy="390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61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650E33-EA53-49ED-87ED-7B49F69E92F3}"/>
              </a:ext>
            </a:extLst>
          </p:cNvPr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58AF76-5AAC-436F-86F8-12D15F03996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13507ED-8D34-434D-A739-3555C8A92D2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83F5-B716-45B0-8354-80E026F5DB93}"/>
                  </a:ext>
                </a:extLst>
              </p:cNvPr>
              <p:cNvSpPr txBox="1"/>
              <p:nvPr/>
            </p:nvSpPr>
            <p:spPr>
              <a:xfrm>
                <a:off x="1991544" y="980729"/>
                <a:ext cx="784887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Putting a quadratic expression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is known as ‘</a:t>
                </a:r>
                <a:r>
                  <a:rPr lang="en-GB" b="1" dirty="0"/>
                  <a:t>completing the square</a:t>
                </a:r>
                <a:r>
                  <a:rPr lang="en-GB" dirty="0"/>
                  <a:t>’.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583F5-B716-45B0-8354-80E026F5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980729"/>
                <a:ext cx="7848872" cy="646331"/>
              </a:xfrm>
              <a:prstGeom prst="rect">
                <a:avLst/>
              </a:prstGeom>
              <a:blipFill>
                <a:blip r:embed="rId2"/>
                <a:stretch>
                  <a:fillRect l="-645"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85B6B-007B-48A9-9F92-15BAA3D153A3}"/>
                  </a:ext>
                </a:extLst>
              </p:cNvPr>
              <p:cNvSpPr txBox="1"/>
              <p:nvPr/>
            </p:nvSpPr>
            <p:spPr>
              <a:xfrm>
                <a:off x="1991544" y="1772816"/>
                <a:ext cx="75608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key motivation is that while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r>
                  <a:rPr lang="en-GB" dirty="0"/>
                  <a:t> contains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 and a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term, its ‘completed square’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only contains a single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. We will see later why this has a number of useful applications.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85B6B-007B-48A9-9F92-15BAA3D15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1772816"/>
                <a:ext cx="7560840" cy="923330"/>
              </a:xfrm>
              <a:prstGeom prst="rect">
                <a:avLst/>
              </a:prstGeom>
              <a:blipFill>
                <a:blip r:embed="rId3"/>
                <a:stretch>
                  <a:fillRect l="-670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C65C94-404E-4921-A2A9-F093EF0976E5}"/>
                  </a:ext>
                </a:extLst>
              </p:cNvPr>
              <p:cNvSpPr txBox="1"/>
              <p:nvPr/>
            </p:nvSpPr>
            <p:spPr>
              <a:xfrm>
                <a:off x="2064696" y="2939816"/>
                <a:ext cx="5648710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the following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C65C94-404E-4921-A2A9-F093EF09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696" y="2939816"/>
                <a:ext cx="5648710" cy="400110"/>
              </a:xfrm>
              <a:prstGeom prst="rect">
                <a:avLst/>
              </a:prstGeom>
              <a:blipFill>
                <a:blip r:embed="rId4"/>
                <a:stretch>
                  <a:fillRect b="-68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761FF-5DA6-4658-B527-52E982B7CA8B}"/>
                  </a:ext>
                </a:extLst>
              </p:cNvPr>
              <p:cNvSpPr txBox="1"/>
              <p:nvPr/>
            </p:nvSpPr>
            <p:spPr>
              <a:xfrm>
                <a:off x="1952680" y="3512077"/>
                <a:ext cx="6231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   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−16+3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6761FF-5DA6-4658-B527-52E982B7C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0" y="3512077"/>
                <a:ext cx="6231552" cy="830997"/>
              </a:xfrm>
              <a:prstGeom prst="rect">
                <a:avLst/>
              </a:prstGeom>
              <a:blipFill>
                <a:blip r:embed="rId5"/>
                <a:stretch>
                  <a:fillRect l="-101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7F7258-C2D8-4F56-8F90-E8AD3267A858}"/>
              </a:ext>
            </a:extLst>
          </p:cNvPr>
          <p:cNvSpPr txBox="1"/>
          <p:nvPr/>
        </p:nvSpPr>
        <p:spPr>
          <a:xfrm>
            <a:off x="8415128" y="3504080"/>
            <a:ext cx="2251728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+3 is still there!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0717F9-9279-46FC-9240-892E3B76956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985760" y="3657969"/>
            <a:ext cx="429368" cy="9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7271F-5774-4E69-A5F5-5B600B33BFF4}"/>
                  </a:ext>
                </a:extLst>
              </p:cNvPr>
              <p:cNvSpPr txBox="1"/>
              <p:nvPr/>
            </p:nvSpPr>
            <p:spPr>
              <a:xfrm>
                <a:off x="1952680" y="4453903"/>
                <a:ext cx="6231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+10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−1+10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7271F-5774-4E69-A5F5-5B600B33B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0" y="4453903"/>
                <a:ext cx="6231552" cy="830997"/>
              </a:xfrm>
              <a:prstGeom prst="rect">
                <a:avLst/>
              </a:prstGeom>
              <a:blipFill>
                <a:blip r:embed="rId6"/>
                <a:stretch>
                  <a:fillRect l="-1016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B8AED9-2024-49EF-9E7C-8B8BC52BBD3E}"/>
                  </a:ext>
                </a:extLst>
              </p:cNvPr>
              <p:cNvSpPr txBox="1"/>
              <p:nvPr/>
            </p:nvSpPr>
            <p:spPr>
              <a:xfrm>
                <a:off x="1939736" y="5284900"/>
                <a:ext cx="6231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−1         →   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−36−1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                                           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B8AED9-2024-49EF-9E7C-8B8BC52B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736" y="5284900"/>
                <a:ext cx="6231552" cy="830997"/>
              </a:xfrm>
              <a:prstGeom prst="rect">
                <a:avLst/>
              </a:prstGeom>
              <a:blipFill>
                <a:blip r:embed="rId7"/>
                <a:stretch>
                  <a:fillRect l="-101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BECB50-A436-46CC-8DA2-53498027E844}"/>
                  </a:ext>
                </a:extLst>
              </p:cNvPr>
              <p:cNvSpPr txBox="1"/>
              <p:nvPr/>
            </p:nvSpPr>
            <p:spPr>
              <a:xfrm>
                <a:off x="1913456" y="6027003"/>
                <a:ext cx="7413424" cy="73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+1                      →  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+1     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BECB50-A436-46CC-8DA2-53498027E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56" y="6027003"/>
                <a:ext cx="7413424" cy="737766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FB0E859-8609-4202-A51A-F038DE82595A}"/>
              </a:ext>
            </a:extLst>
          </p:cNvPr>
          <p:cNvSpPr/>
          <p:nvPr/>
        </p:nvSpPr>
        <p:spPr>
          <a:xfrm>
            <a:off x="4871504" y="3523488"/>
            <a:ext cx="2614384" cy="768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6FA79-5052-42F7-8651-54BA9BA45DA6}"/>
              </a:ext>
            </a:extLst>
          </p:cNvPr>
          <p:cNvSpPr/>
          <p:nvPr/>
        </p:nvSpPr>
        <p:spPr>
          <a:xfrm>
            <a:off x="4892064" y="4453902"/>
            <a:ext cx="2614384" cy="768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DC8FCE-28DC-404B-B3CD-2C6C212E49A1}"/>
              </a:ext>
            </a:extLst>
          </p:cNvPr>
          <p:cNvSpPr/>
          <p:nvPr/>
        </p:nvSpPr>
        <p:spPr>
          <a:xfrm>
            <a:off x="4892064" y="5284899"/>
            <a:ext cx="2614384" cy="768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7C4C2F-57A4-4390-A3C8-3A27D129D9D1}"/>
              </a:ext>
            </a:extLst>
          </p:cNvPr>
          <p:cNvSpPr/>
          <p:nvPr/>
        </p:nvSpPr>
        <p:spPr>
          <a:xfrm>
            <a:off x="4892064" y="6122682"/>
            <a:ext cx="4142208" cy="768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75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181908-8764-42EA-97A6-707CC25D9128}"/>
              </a:ext>
            </a:extLst>
          </p:cNvPr>
          <p:cNvGrpSpPr/>
          <p:nvPr/>
        </p:nvGrpSpPr>
        <p:grpSpPr>
          <a:xfrm>
            <a:off x="1524000" y="0"/>
            <a:ext cx="9143074" cy="587744"/>
            <a:chOff x="0" y="13335"/>
            <a:chExt cx="9144218" cy="587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7C6A9A7-9BCB-4E7B-BA0B-84D023F4952C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What if the coefficient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3200" dirty="0"/>
                    <a:t> is not 1?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7C6A9A7-9BCB-4E7B-BA0B-84D023F495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84775"/>
                </a:xfrm>
                <a:prstGeom prst="rect">
                  <a:avLst/>
                </a:prstGeom>
                <a:blipFill>
                  <a:blip r:embed="rId2"/>
                  <a:stretch>
                    <a:fillRect t="-12500" b="-3437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659B3D-E483-4450-B0D0-DE23D307A95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CD4AA2-B89A-48C2-8009-C4585978FFF3}"/>
                  </a:ext>
                </a:extLst>
              </p:cNvPr>
              <p:cNvSpPr txBox="1"/>
              <p:nvPr/>
            </p:nvSpPr>
            <p:spPr>
              <a:xfrm>
                <a:off x="1891468" y="869208"/>
                <a:ext cx="527133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CD4AA2-B89A-48C2-8009-C4585978F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68" y="869208"/>
                <a:ext cx="5271332" cy="400110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7DB72-86A0-4CA6-89A4-A2E4F5641CE5}"/>
                  </a:ext>
                </a:extLst>
              </p:cNvPr>
              <p:cNvSpPr txBox="1"/>
              <p:nvPr/>
            </p:nvSpPr>
            <p:spPr>
              <a:xfrm>
                <a:off x="2085008" y="1540644"/>
                <a:ext cx="392209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−8+7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C7DB72-86A0-4CA6-89A4-A2E4F5641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08" y="1540644"/>
                <a:ext cx="3922092" cy="1617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330EF-B7B9-47AB-934B-3B51590280E4}"/>
                  </a:ext>
                </a:extLst>
              </p:cNvPr>
              <p:cNvSpPr txBox="1"/>
              <p:nvPr/>
            </p:nvSpPr>
            <p:spPr>
              <a:xfrm>
                <a:off x="6256908" y="1489844"/>
                <a:ext cx="38164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Factorise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out of the first two terms (leave last term outside brackets)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7330EF-B7B9-47AB-934B-3B5159028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908" y="1489844"/>
                <a:ext cx="3816424" cy="523220"/>
              </a:xfrm>
              <a:prstGeom prst="rect">
                <a:avLst/>
              </a:prstGeom>
              <a:blipFill>
                <a:blip r:embed="rId5"/>
                <a:stretch>
                  <a:fillRect l="-33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5B5EF4D-AE2F-426C-8331-2A4EEE2113DD}"/>
              </a:ext>
            </a:extLst>
          </p:cNvPr>
          <p:cNvSpPr/>
          <p:nvPr/>
        </p:nvSpPr>
        <p:spPr>
          <a:xfrm>
            <a:off x="2565905" y="1523652"/>
            <a:ext cx="3149095" cy="4194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18C01-1186-420D-B6FC-EA160E0A367F}"/>
              </a:ext>
            </a:extLst>
          </p:cNvPr>
          <p:cNvSpPr/>
          <p:nvPr/>
        </p:nvSpPr>
        <p:spPr>
          <a:xfrm>
            <a:off x="2858006" y="1943101"/>
            <a:ext cx="3009395" cy="4194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279EA0-6655-4C92-90F4-F592C39B6A2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6019800" y="1727200"/>
            <a:ext cx="237108" cy="2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E07160D-DFFC-49DA-8939-992DB6477B55}"/>
              </a:ext>
            </a:extLst>
          </p:cNvPr>
          <p:cNvSpPr txBox="1"/>
          <p:nvPr/>
        </p:nvSpPr>
        <p:spPr>
          <a:xfrm>
            <a:off x="6256908" y="2100940"/>
            <a:ext cx="3596084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Complete the square within brackets</a:t>
            </a:r>
            <a:br>
              <a:rPr lang="en-GB" sz="1400" dirty="0"/>
            </a:br>
            <a:r>
              <a:rPr lang="en-GB" sz="1100" dirty="0"/>
              <a:t>(you should have a bracket within a bracket)</a:t>
            </a:r>
            <a:endParaRPr lang="en-GB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CC970D-5598-4B3B-803D-F36F2D0A9D6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943600" y="2235203"/>
            <a:ext cx="313308" cy="10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078BAB-5A36-4052-99BA-9AE1B995EA56}"/>
              </a:ext>
            </a:extLst>
          </p:cNvPr>
          <p:cNvSpPr txBox="1"/>
          <p:nvPr/>
        </p:nvSpPr>
        <p:spPr>
          <a:xfrm>
            <a:off x="6256908" y="2651058"/>
            <a:ext cx="195999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Expand outer bracket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EDE8A9-9982-4E08-A463-ECFBF7DB3B4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5918200" y="2641600"/>
            <a:ext cx="338708" cy="16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6F7DE3-CAE0-4970-941C-D07BFB1AE565}"/>
              </a:ext>
            </a:extLst>
          </p:cNvPr>
          <p:cNvSpPr txBox="1"/>
          <p:nvPr/>
        </p:nvSpPr>
        <p:spPr>
          <a:xfrm>
            <a:off x="6256908" y="3079385"/>
            <a:ext cx="171869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Final simplification.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9895E2-3E45-4BEA-AC04-E32CC2470939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930900" y="3022601"/>
            <a:ext cx="326008" cy="318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4D3E7C9-EB3E-4045-AED4-9AC5DA325702}"/>
              </a:ext>
            </a:extLst>
          </p:cNvPr>
          <p:cNvSpPr/>
          <p:nvPr/>
        </p:nvSpPr>
        <p:spPr>
          <a:xfrm>
            <a:off x="2858006" y="2362550"/>
            <a:ext cx="3009395" cy="393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AC7CBA-1FB7-484A-B247-7222AF3B90F0}"/>
              </a:ext>
            </a:extLst>
          </p:cNvPr>
          <p:cNvSpPr/>
          <p:nvPr/>
        </p:nvSpPr>
        <p:spPr>
          <a:xfrm>
            <a:off x="2858006" y="2755901"/>
            <a:ext cx="3009395" cy="393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4D42F4-D596-453A-A3A6-1929DC762CF8}"/>
                  </a:ext>
                </a:extLst>
              </p:cNvPr>
              <p:cNvSpPr txBox="1"/>
              <p:nvPr/>
            </p:nvSpPr>
            <p:spPr>
              <a:xfrm>
                <a:off x="1958144" y="3886822"/>
                <a:ext cx="356635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4D42F4-D596-453A-A3A6-1929DC762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144" y="3886822"/>
                <a:ext cx="356635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8CF3AC-2B66-42AE-B4AB-AFAB22F253B3}"/>
                  </a:ext>
                </a:extLst>
              </p:cNvPr>
              <p:cNvSpPr txBox="1"/>
              <p:nvPr/>
            </p:nvSpPr>
            <p:spPr>
              <a:xfrm>
                <a:off x="1911574" y="4763773"/>
                <a:ext cx="392209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8CF3AC-2B66-42AE-B4AB-AFAB22F2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574" y="4763773"/>
                <a:ext cx="3922092" cy="1617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F058A-7035-4FC2-875D-9C2006C25D98}"/>
                  </a:ext>
                </a:extLst>
              </p:cNvPr>
              <p:cNvSpPr txBox="1"/>
              <p:nvPr/>
            </p:nvSpPr>
            <p:spPr>
              <a:xfrm>
                <a:off x="5997204" y="3841757"/>
                <a:ext cx="3566357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+40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F058A-7035-4FC2-875D-9C2006C25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204" y="3841757"/>
                <a:ext cx="3566357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3F57B0-9C4C-4EFB-8969-B36BC3F152DD}"/>
                  </a:ext>
                </a:extLst>
              </p:cNvPr>
              <p:cNvSpPr txBox="1"/>
              <p:nvPr/>
            </p:nvSpPr>
            <p:spPr>
              <a:xfrm>
                <a:off x="5930900" y="4792135"/>
                <a:ext cx="392209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−4+11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3F57B0-9C4C-4EFB-8969-B36BC3F1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4792135"/>
                <a:ext cx="3922092" cy="16171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027BB2A-6010-4EE8-A004-D39D49E73FA8}"/>
              </a:ext>
            </a:extLst>
          </p:cNvPr>
          <p:cNvSpPr/>
          <p:nvPr/>
        </p:nvSpPr>
        <p:spPr>
          <a:xfrm>
            <a:off x="2236624" y="4783378"/>
            <a:ext cx="3408273" cy="1617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D238A8-C90D-4D9A-9936-235960FA6214}"/>
              </a:ext>
            </a:extLst>
          </p:cNvPr>
          <p:cNvSpPr/>
          <p:nvPr/>
        </p:nvSpPr>
        <p:spPr>
          <a:xfrm>
            <a:off x="6271464" y="4783378"/>
            <a:ext cx="3408273" cy="16174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89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0B1FBB-722F-4223-B0F6-3826DD3B9496}"/>
              </a:ext>
            </a:extLst>
          </p:cNvPr>
          <p:cNvGrpSpPr/>
          <p:nvPr/>
        </p:nvGrpSpPr>
        <p:grpSpPr>
          <a:xfrm>
            <a:off x="152400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C730B5B-B0B2-4D46-AEF7-3583A5263B9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318F26-4EB0-4574-A743-E52FB45A94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49CE1E-619D-40C9-B5DB-AB511443886B}"/>
                  </a:ext>
                </a:extLst>
              </p:cNvPr>
              <p:cNvSpPr txBox="1"/>
              <p:nvPr/>
            </p:nvSpPr>
            <p:spPr>
              <a:xfrm>
                <a:off x="1891468" y="869208"/>
                <a:ext cx="527133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3−12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49CE1E-619D-40C9-B5DB-AB5114438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68" y="869208"/>
                <a:ext cx="5271332" cy="400110"/>
              </a:xfrm>
              <a:prstGeom prst="rect">
                <a:avLst/>
              </a:prstGeom>
              <a:blipFill>
                <a:blip r:embed="rId2"/>
                <a:stretch>
                  <a:fillRect b="-681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9D281-9D58-48CA-ACEC-6A84C766B5C5}"/>
                  </a:ext>
                </a:extLst>
              </p:cNvPr>
              <p:cNvSpPr txBox="1"/>
              <p:nvPr/>
            </p:nvSpPr>
            <p:spPr>
              <a:xfrm>
                <a:off x="2607616" y="1568984"/>
                <a:ext cx="4817312" cy="16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+12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−36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+36+3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+39   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 39−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29D281-9D58-48CA-ACEC-6A84C766B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616" y="1568984"/>
                <a:ext cx="4817312" cy="1670842"/>
              </a:xfrm>
              <a:prstGeom prst="rect">
                <a:avLst/>
              </a:prstGeom>
              <a:blipFill>
                <a:blip r:embed="rId3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105606B-7053-49BC-8437-4174A89CE1C0}"/>
              </a:ext>
            </a:extLst>
          </p:cNvPr>
          <p:cNvSpPr/>
          <p:nvPr/>
        </p:nvSpPr>
        <p:spPr>
          <a:xfrm>
            <a:off x="2748278" y="1451356"/>
            <a:ext cx="4688843" cy="184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20F7B2-2463-4612-B363-13AF7ACBD039}"/>
                  </a:ext>
                </a:extLst>
              </p:cNvPr>
              <p:cNvSpPr txBox="1"/>
              <p:nvPr/>
            </p:nvSpPr>
            <p:spPr>
              <a:xfrm>
                <a:off x="1891468" y="3591507"/>
                <a:ext cx="5271332" cy="5288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20F7B2-2463-4612-B363-13AF7ACBD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68" y="3591507"/>
                <a:ext cx="5271332" cy="528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55B6E-3EC8-4583-8F6B-AFD490E6ABC2}"/>
                  </a:ext>
                </a:extLst>
              </p:cNvPr>
              <p:cNvSpPr txBox="1"/>
              <p:nvPr/>
            </p:nvSpPr>
            <p:spPr>
              <a:xfrm>
                <a:off x="2728392" y="4300712"/>
                <a:ext cx="3355416" cy="2173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+40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+20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−400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−40−3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D55B6E-3EC8-4583-8F6B-AFD490E6A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92" y="4300712"/>
                <a:ext cx="3355416" cy="2173928"/>
              </a:xfrm>
              <a:prstGeom prst="rect">
                <a:avLst/>
              </a:prstGeom>
              <a:blipFill>
                <a:blip r:embed="rId5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BCAC6C1-4E15-4F55-8A94-5981A3863122}"/>
              </a:ext>
            </a:extLst>
          </p:cNvPr>
          <p:cNvSpPr/>
          <p:nvPr/>
        </p:nvSpPr>
        <p:spPr>
          <a:xfrm>
            <a:off x="2748278" y="4300712"/>
            <a:ext cx="4688843" cy="22829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49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D7363-2EE4-4050-889D-BA20071E7B69}"/>
              </a:ext>
            </a:extLst>
          </p:cNvPr>
          <p:cNvGrpSpPr/>
          <p:nvPr/>
        </p:nvGrpSpPr>
        <p:grpSpPr>
          <a:xfrm>
            <a:off x="152400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C7469C-6A36-417E-9BD4-2B6415D63643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complete the square?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178C53-D4AE-49CD-AD53-3F96016918F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2F990F-E5CE-4CD3-8E0C-3F53A920CA54}"/>
              </a:ext>
            </a:extLst>
          </p:cNvPr>
          <p:cNvSpPr txBox="1"/>
          <p:nvPr/>
        </p:nvSpPr>
        <p:spPr>
          <a:xfrm>
            <a:off x="1902644" y="8410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3 major applications of completing the square, two of which we will look at: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F9021-F69F-4050-A86B-D1401A3C6D67}"/>
              </a:ext>
            </a:extLst>
          </p:cNvPr>
          <p:cNvSpPr/>
          <p:nvPr/>
        </p:nvSpPr>
        <p:spPr>
          <a:xfrm>
            <a:off x="1902644" y="1556792"/>
            <a:ext cx="2796356" cy="897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 :: Solving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85D0B-43F8-4935-BE62-CFC39AA2585B}"/>
                  </a:ext>
                </a:extLst>
              </p:cNvPr>
              <p:cNvSpPr txBox="1"/>
              <p:nvPr/>
            </p:nvSpPr>
            <p:spPr>
              <a:xfrm>
                <a:off x="4699000" y="1531020"/>
                <a:ext cx="54006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“(a)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:r>
                  <a:rPr lang="en-GB" dirty="0"/>
                  <a:t>  (b) Hence determine the exact solutions of: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85D0B-43F8-4935-BE62-CFC39AA25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1531020"/>
                <a:ext cx="5400600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BF5EF10-ECF7-43BD-B865-0E2E693DA5CE}"/>
              </a:ext>
            </a:extLst>
          </p:cNvPr>
          <p:cNvSpPr txBox="1"/>
          <p:nvPr/>
        </p:nvSpPr>
        <p:spPr>
          <a:xfrm>
            <a:off x="3063280" y="2543820"/>
            <a:ext cx="609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Solving quadratic equations in this way also allows us to derive the quadratic formula! (The proof is later in these slides)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17401-7881-433D-B90C-CEC5A86B3556}"/>
              </a:ext>
            </a:extLst>
          </p:cNvPr>
          <p:cNvSpPr/>
          <p:nvPr/>
        </p:nvSpPr>
        <p:spPr>
          <a:xfrm>
            <a:off x="1902644" y="3456801"/>
            <a:ext cx="2796356" cy="897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 :: Finding the Turning Point of a Parabola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BBEE29-93B6-4F57-B31A-11BD232E012C}"/>
                  </a:ext>
                </a:extLst>
              </p:cNvPr>
              <p:cNvSpPr txBox="1"/>
              <p:nvPr/>
            </p:nvSpPr>
            <p:spPr>
              <a:xfrm>
                <a:off x="4699000" y="3459073"/>
                <a:ext cx="540060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“Determine the turning point of the line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”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BBEE29-93B6-4F57-B31A-11BD232E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3459073"/>
                <a:ext cx="540060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F26974-1B3E-48EC-BEE0-02FD0CD7DF25}"/>
              </a:ext>
            </a:extLst>
          </p:cNvPr>
          <p:cNvSpPr txBox="1"/>
          <p:nvPr/>
        </p:nvSpPr>
        <p:spPr>
          <a:xfrm>
            <a:off x="7183646" y="4354359"/>
            <a:ext cx="336526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Key Term</a:t>
            </a:r>
            <a:r>
              <a:rPr lang="en-GB" sz="1400" dirty="0"/>
              <a:t>: A </a:t>
            </a:r>
            <a:r>
              <a:rPr lang="en-GB" sz="1400" i="1" dirty="0"/>
              <a:t>parabola</a:t>
            </a:r>
            <a:r>
              <a:rPr lang="en-GB" sz="1400" dirty="0"/>
              <a:t> is the name of a line which has a quadratic equation.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EC96D5-8810-41DE-991A-491AE4BF4800}"/>
              </a:ext>
            </a:extLst>
          </p:cNvPr>
          <p:cNvSpPr/>
          <p:nvPr/>
        </p:nvSpPr>
        <p:spPr>
          <a:xfrm>
            <a:off x="1902644" y="5085184"/>
            <a:ext cx="2796356" cy="10391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 :: (Further Maths A Level) Integrating reciprocals of quadratics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A1D703-8FB0-4B0E-9AEC-DE8EC6671B29}"/>
                  </a:ext>
                </a:extLst>
              </p:cNvPr>
              <p:cNvSpPr txBox="1"/>
              <p:nvPr/>
            </p:nvSpPr>
            <p:spPr>
              <a:xfrm>
                <a:off x="4699000" y="5085185"/>
                <a:ext cx="5400600" cy="10391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“Determine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dirty="0"/>
                  <a:t>”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A1D703-8FB0-4B0E-9AEC-DE8EC6671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0" y="5085185"/>
                <a:ext cx="5400600" cy="1039195"/>
              </a:xfrm>
              <a:prstGeom prst="rect">
                <a:avLst/>
              </a:prstGeom>
              <a:blipFill>
                <a:blip r:embed="rId4"/>
                <a:stretch>
                  <a:fillRect t="-33684" b="-842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BA5C7D-124F-49F1-B540-8CA926AB58F7}"/>
                  </a:ext>
                </a:extLst>
              </p:cNvPr>
              <p:cNvSpPr txBox="1"/>
              <p:nvPr/>
            </p:nvSpPr>
            <p:spPr>
              <a:xfrm>
                <a:off x="7183646" y="5789130"/>
                <a:ext cx="3365264" cy="9622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GB" sz="1400" dirty="0"/>
                  <a:t> means “integrate”. This allows us to find the </a:t>
                </a:r>
                <a:r>
                  <a:rPr lang="en-GB" sz="1400" b="1" dirty="0"/>
                  <a:t>area under a graph</a:t>
                </a:r>
                <a:r>
                  <a:rPr lang="en-GB" sz="1400" dirty="0"/>
                  <a:t>. You won’t need to worry about this for some time!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BA5C7D-124F-49F1-B540-8CA926AB5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646" y="5789130"/>
                <a:ext cx="3365264" cy="962251"/>
              </a:xfrm>
              <a:prstGeom prst="rect">
                <a:avLst/>
              </a:prstGeom>
              <a:blipFill>
                <a:blip r:embed="rId5"/>
                <a:stretch>
                  <a:fillRect r="-112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0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40D7363-2EE4-4050-889D-BA20071E7B69}"/>
              </a:ext>
            </a:extLst>
          </p:cNvPr>
          <p:cNvGrpSpPr/>
          <p:nvPr/>
        </p:nvGrpSpPr>
        <p:grpSpPr>
          <a:xfrm>
            <a:off x="1347018" y="240372"/>
            <a:ext cx="10112477" cy="587744"/>
            <a:chOff x="-1" y="13335"/>
            <a:chExt cx="10113742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C7469C-6A36-417E-9BD4-2B6415D63643}"/>
                </a:ext>
              </a:extLst>
            </p:cNvPr>
            <p:cNvSpPr txBox="1"/>
            <p:nvPr/>
          </p:nvSpPr>
          <p:spPr>
            <a:xfrm>
              <a:off x="-1" y="13335"/>
              <a:ext cx="10113742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Application #1 </a:t>
              </a:r>
              <a:r>
                <a:rPr lang="en-GB" sz="3200" dirty="0"/>
                <a:t>:: Solving by Completing the Square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0178C53-D4AE-49CD-AD53-3F96016918F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33923" y="1007626"/>
                <a:ext cx="66050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a)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b) Hence, determine the exact solutions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−7=0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23" y="1007626"/>
                <a:ext cx="6605032" cy="646331"/>
              </a:xfrm>
              <a:prstGeom prst="rect">
                <a:avLst/>
              </a:prstGeom>
              <a:blipFill>
                <a:blip r:embed="rId2"/>
                <a:stretch>
                  <a:fillRect b="-31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57686" y="1720999"/>
                <a:ext cx="5112568" cy="2084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−4−7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−11=0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=−2±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86" y="1720999"/>
                <a:ext cx="5112568" cy="2084610"/>
              </a:xfrm>
              <a:prstGeom prst="rect">
                <a:avLst/>
              </a:prstGeom>
              <a:blipFill>
                <a:blip r:embed="rId3"/>
                <a:stretch>
                  <a:fillRect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/>
              <p:nvPr/>
            </p:nvSpPr>
            <p:spPr>
              <a:xfrm>
                <a:off x="5119654" y="1879545"/>
                <a:ext cx="3419301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Because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now only appears once in the equation, we can use our ‘changing the subject’ skills to make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the subject.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654" y="1879545"/>
                <a:ext cx="3419301" cy="738664"/>
              </a:xfrm>
              <a:prstGeom prst="rect">
                <a:avLst/>
              </a:prstGeom>
              <a:blipFill>
                <a:blip r:embed="rId4"/>
                <a:stretch>
                  <a:fillRect l="-369" t="-1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895E2-3E45-4BEA-AC04-E32CC2470939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501547" y="2000561"/>
            <a:ext cx="618106" cy="24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/>
              <p:nvPr/>
            </p:nvSpPr>
            <p:spPr>
              <a:xfrm>
                <a:off x="5119653" y="2909182"/>
                <a:ext cx="429372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Don’t forget the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sz="1400" dirty="0"/>
                  <a:t>. Suppose for example we were solving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.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653" y="2909182"/>
                <a:ext cx="4293722" cy="738664"/>
              </a:xfrm>
              <a:prstGeom prst="rect">
                <a:avLst/>
              </a:prstGeom>
              <a:blipFill>
                <a:blip r:embed="rId5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9895E2-3E45-4BEA-AC04-E32CC247093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498535" y="2845292"/>
            <a:ext cx="621118" cy="43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/>
              <p:nvPr/>
            </p:nvSpPr>
            <p:spPr>
              <a:xfrm>
                <a:off x="5086558" y="3623614"/>
                <a:ext cx="4293722" cy="56175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tend to write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GB" sz="1400" dirty="0"/>
                  <a:t> rather than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GB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to avoid ambiguity of what is included under the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6F7DE3-CAE0-4970-941C-D07BFB1A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558" y="3623614"/>
                <a:ext cx="4293722" cy="561757"/>
              </a:xfrm>
              <a:prstGeom prst="rect">
                <a:avLst/>
              </a:prstGeom>
              <a:blipFill>
                <a:blip r:embed="rId6"/>
                <a:stretch>
                  <a:fillRect l="-29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9895E2-3E45-4BEA-AC04-E32CC2470939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465440" y="3294286"/>
            <a:ext cx="621118" cy="61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2182366" y="1699768"/>
            <a:ext cx="2113435" cy="649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F9E16-586D-486D-9539-E78FED575640}"/>
              </a:ext>
            </a:extLst>
          </p:cNvPr>
          <p:cNvSpPr/>
          <p:nvPr/>
        </p:nvSpPr>
        <p:spPr>
          <a:xfrm>
            <a:off x="1810446" y="1705385"/>
            <a:ext cx="246954" cy="2662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0F9E16-586D-486D-9539-E78FED575640}"/>
              </a:ext>
            </a:extLst>
          </p:cNvPr>
          <p:cNvSpPr/>
          <p:nvPr/>
        </p:nvSpPr>
        <p:spPr>
          <a:xfrm>
            <a:off x="1810446" y="2630159"/>
            <a:ext cx="246954" cy="2662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2176686" y="2584085"/>
            <a:ext cx="2113435" cy="5305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2176686" y="3114675"/>
            <a:ext cx="2113435" cy="323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FDB89D-219D-4069-89D6-4E574460E062}"/>
              </a:ext>
            </a:extLst>
          </p:cNvPr>
          <p:cNvSpPr/>
          <p:nvPr/>
        </p:nvSpPr>
        <p:spPr>
          <a:xfrm>
            <a:off x="2176685" y="3430623"/>
            <a:ext cx="2113435" cy="323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51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11C22"/>
      </a:dk2>
      <a:lt2>
        <a:srgbClr val="F0F3F3"/>
      </a:lt2>
      <a:accent1>
        <a:srgbClr val="CD5143"/>
      </a:accent1>
      <a:accent2>
        <a:srgbClr val="BB315D"/>
      </a:accent2>
      <a:accent3>
        <a:srgbClr val="CD43A8"/>
      </a:accent3>
      <a:accent4>
        <a:srgbClr val="A631BB"/>
      </a:accent4>
      <a:accent5>
        <a:srgbClr val="7F43CD"/>
      </a:accent5>
      <a:accent6>
        <a:srgbClr val="3F3DBF"/>
      </a:accent6>
      <a:hlink>
        <a:srgbClr val="8C3F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2035</Words>
  <Application>Microsoft Macintosh PowerPoint</Application>
  <PresentationFormat>Widescreen</PresentationFormat>
  <Paragraphs>226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Cambria Math</vt:lpstr>
      <vt:lpstr>Wingdings</vt:lpstr>
      <vt:lpstr>AccentBoxVTI</vt:lpstr>
      <vt:lpstr>Completing the square and turning points</vt:lpstr>
      <vt:lpstr>The quadratic to be expressed in turning point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the square and turning points</dc:title>
  <dc:creator>Yongmei Zhang</dc:creator>
  <cp:lastModifiedBy>Yongmei Zhang</cp:lastModifiedBy>
  <cp:revision>4</cp:revision>
  <dcterms:created xsi:type="dcterms:W3CDTF">2021-04-12T07:24:36Z</dcterms:created>
  <dcterms:modified xsi:type="dcterms:W3CDTF">2021-04-12T07:54:30Z</dcterms:modified>
</cp:coreProperties>
</file>