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9" r:id="rId1"/>
  </p:sldMasterIdLst>
  <p:sldIdLst>
    <p:sldId id="256" r:id="rId2"/>
    <p:sldId id="270" r:id="rId3"/>
    <p:sldId id="257" r:id="rId4"/>
    <p:sldId id="258" r:id="rId5"/>
    <p:sldId id="259" r:id="rId6"/>
    <p:sldId id="260" r:id="rId7"/>
    <p:sldId id="261" r:id="rId8"/>
    <p:sldId id="262" r:id="rId9"/>
    <p:sldId id="263" r:id="rId10"/>
    <p:sldId id="264" r:id="rId11"/>
    <p:sldId id="265"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4599"/>
  </p:normalViewPr>
  <p:slideViewPr>
    <p:cSldViewPr snapToGrid="0" snapToObjects="1">
      <p:cViewPr varScale="1">
        <p:scale>
          <a:sx n="62" d="100"/>
          <a:sy n="62" d="100"/>
        </p:scale>
        <p:origin x="816"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9E3965E-AC41-4711-9D10-E25ABB132D86}"/>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90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645152"/>
            <a:ext cx="10058400" cy="1143000"/>
          </a:xfrm>
        </p:spPr>
        <p:txBody>
          <a:bodyPr lIns="91440" rIns="9144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cxnSp>
        <p:nvCxnSpPr>
          <p:cNvPr id="9" name="Straight Connector 8">
            <a:extLst>
              <a:ext uri="{FF2B5EF4-FFF2-40B4-BE49-F238E27FC236}">
                <a16:creationId xmlns:a16="http://schemas.microsoft.com/office/drawing/2014/main" id="{1F5DC8C3-BA5F-4EED-BB9A-A14272BD82A1}"/>
              </a:ext>
            </a:extLst>
          </p:cNvPr>
          <p:cNvCxnSpPr/>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p:txBody>
          <a:bodyPr/>
          <a:lstStyle/>
          <a:p>
            <a:fld id="{9184DA70-C731-4C70-880D-CCD4705E623C}" type="datetime1">
              <a:rPr lang="en-US" smtClean="0"/>
              <a:t>3/2/2023</a:t>
            </a:fld>
            <a:endParaRPr lang="en-US" dirty="0"/>
          </a:p>
        </p:txBody>
      </p:sp>
      <p:sp>
        <p:nvSpPr>
          <p:cNvPr id="5" name="Footer Placeholder 4">
            <a:extLst>
              <a:ext uri="{FF2B5EF4-FFF2-40B4-BE49-F238E27FC236}">
                <a16:creationId xmlns:a16="http://schemas.microsoft.com/office/drawing/2014/main" id="{051A78A9-3DFF-4937-A9F2-5D8CF495F36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6899983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7D5506EE-1026-4F35-9ACC-BD05BE0F9B36}"/>
              </a:ext>
            </a:extLst>
          </p:cNvPr>
          <p:cNvSpPr>
            <a:spLocks noGrp="1"/>
          </p:cNvSpPr>
          <p:nvPr>
            <p:ph type="dt" sz="half" idx="10"/>
          </p:nvPr>
        </p:nvSpPr>
        <p:spPr/>
        <p:txBody>
          <a:bodyPr/>
          <a:lstStyle/>
          <a:p>
            <a:fld id="{B612A279-0833-481D-8C56-F67FD0AC6C50}" type="datetime1">
              <a:rPr lang="en-US" smtClean="0"/>
              <a:t>3/2/2023</a:t>
            </a:fld>
            <a:endParaRPr lang="en-US" dirty="0"/>
          </a:p>
        </p:txBody>
      </p:sp>
      <p:sp>
        <p:nvSpPr>
          <p:cNvPr id="8" name="Footer Placeholder 7">
            <a:extLst>
              <a:ext uri="{FF2B5EF4-FFF2-40B4-BE49-F238E27FC236}">
                <a16:creationId xmlns:a16="http://schemas.microsoft.com/office/drawing/2014/main" id="{B7696E5F-8D95-4450-AE52-5438E6EDE2BF}"/>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999B2253-74CC-409E-BEB0-F8EFCFCB562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2447410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1B68A5B-D9FA-424B-A4EB-30E7223836B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AF33D6B0-F070-45C4-A472-19F432BE3932}"/>
              </a:ext>
            </a:extLst>
          </p:cNvPr>
          <p:cNvSpPr>
            <a:spLocks noGrp="1"/>
          </p:cNvSpPr>
          <p:nvPr>
            <p:ph type="dt" sz="half" idx="10"/>
          </p:nvPr>
        </p:nvSpPr>
        <p:spPr/>
        <p:txBody>
          <a:bodyPr/>
          <a:lstStyle/>
          <a:p>
            <a:fld id="{6587DA83-5663-4C9C-B9AA-0B40A3DAFF81}" type="datetime1">
              <a:rPr lang="en-US" smtClean="0"/>
              <a:t>3/2/2023</a:t>
            </a:fld>
            <a:endParaRPr lang="en-US" dirty="0"/>
          </a:p>
        </p:txBody>
      </p:sp>
      <p:sp>
        <p:nvSpPr>
          <p:cNvPr id="8" name="Footer Placeholder 7">
            <a:extLst>
              <a:ext uri="{FF2B5EF4-FFF2-40B4-BE49-F238E27FC236}">
                <a16:creationId xmlns:a16="http://schemas.microsoft.com/office/drawing/2014/main" id="{9975399F-DAB2-410D-967F-ED17E6F796E7}"/>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F762A46F-6BE5-4D12-9412-5CA7672EA8EC}"/>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2033104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fld id="{4BE1D723-8F53-4F53-90B0-1982A396982E}" type="datetime1">
              <a:rPr lang="en-US" smtClean="0"/>
              <a:t>3/2/2023</a:t>
            </a:fld>
            <a:endParaRPr lang="en-US" dirty="0"/>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3169157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585C21A-8B93-4657-B5DF-7EAEAD3BE127}"/>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90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663440"/>
            <a:ext cx="10058400" cy="1143000"/>
          </a:xfrm>
        </p:spPr>
        <p:txBody>
          <a:bodyPr lIns="91440" rIns="91440" anchor="t" anchorCtr="0">
            <a:normAutofit/>
          </a:bodyPr>
          <a:lstStyle>
            <a:lvl1pPr marL="0" indent="0">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9" name="Straight Connector 8">
            <a:extLst>
              <a:ext uri="{FF2B5EF4-FFF2-40B4-BE49-F238E27FC236}">
                <a16:creationId xmlns:a16="http://schemas.microsoft.com/office/drawing/2014/main" id="{459DE2C1-4C52-40A3-8959-27B2C1BEBFF6}"/>
              </a:ext>
            </a:extLst>
          </p:cNvPr>
          <p:cNvCxnSpPr/>
          <p:nvPr/>
        </p:nvCxnSpPr>
        <p:spPr>
          <a:xfrm>
            <a:off x="1207658" y="4485132"/>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Date Placeholder 6">
            <a:extLst>
              <a:ext uri="{FF2B5EF4-FFF2-40B4-BE49-F238E27FC236}">
                <a16:creationId xmlns:a16="http://schemas.microsoft.com/office/drawing/2014/main" id="{AAF2E137-EC28-48F8-9198-1F02539029B6}"/>
              </a:ext>
            </a:extLst>
          </p:cNvPr>
          <p:cNvSpPr>
            <a:spLocks noGrp="1"/>
          </p:cNvSpPr>
          <p:nvPr>
            <p:ph type="dt" sz="half" idx="10"/>
          </p:nvPr>
        </p:nvSpPr>
        <p:spPr/>
        <p:txBody>
          <a:bodyPr/>
          <a:lstStyle/>
          <a:p>
            <a:fld id="{97669AF7-7BEB-44E4-9852-375E34362B5B}" type="datetime1">
              <a:rPr lang="en-US" smtClean="0"/>
              <a:t>3/2/2023</a:t>
            </a:fld>
            <a:endParaRPr lang="en-US" dirty="0"/>
          </a:p>
        </p:txBody>
      </p:sp>
      <p:sp>
        <p:nvSpPr>
          <p:cNvPr id="8" name="Footer Placeholder 7">
            <a:extLst>
              <a:ext uri="{FF2B5EF4-FFF2-40B4-BE49-F238E27FC236}">
                <a16:creationId xmlns:a16="http://schemas.microsoft.com/office/drawing/2014/main" id="{189422CD-6F62-4DD6-89EF-07A60B42D219}"/>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8845238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2120900"/>
            <a:ext cx="4639736" cy="37481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15944" y="2120900"/>
            <a:ext cx="4639736" cy="37481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5782D47D-B0DC-4C40-BCC6-BBBA32584A38}"/>
              </a:ext>
            </a:extLst>
          </p:cNvPr>
          <p:cNvSpPr>
            <a:spLocks noGrp="1"/>
          </p:cNvSpPr>
          <p:nvPr>
            <p:ph type="dt" sz="half" idx="10"/>
          </p:nvPr>
        </p:nvSpPr>
        <p:spPr/>
        <p:txBody>
          <a:bodyPr/>
          <a:lstStyle/>
          <a:p>
            <a:fld id="{BAAAC38D-0552-4C82-B593-E6124DFADBE2}" type="datetime1">
              <a:rPr lang="en-US" smtClean="0"/>
              <a:t>3/2/2023</a:t>
            </a:fld>
            <a:endParaRPr lang="en-US" dirty="0"/>
          </a:p>
        </p:txBody>
      </p:sp>
      <p:sp>
        <p:nvSpPr>
          <p:cNvPr id="9" name="Footer Placeholder 8">
            <a:extLst>
              <a:ext uri="{FF2B5EF4-FFF2-40B4-BE49-F238E27FC236}">
                <a16:creationId xmlns:a16="http://schemas.microsoft.com/office/drawing/2014/main" id="{4690D34E-7EBD-44B2-83CA-4C126A18D7EF}"/>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220250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958274"/>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15944"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15944" y="2958273"/>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8AF8A515-AA94-45D1-9223-5C2272618D85}"/>
              </a:ext>
            </a:extLst>
          </p:cNvPr>
          <p:cNvSpPr>
            <a:spLocks noGrp="1"/>
          </p:cNvSpPr>
          <p:nvPr>
            <p:ph type="dt" sz="half" idx="10"/>
          </p:nvPr>
        </p:nvSpPr>
        <p:spPr/>
        <p:txBody>
          <a:bodyPr/>
          <a:lstStyle/>
          <a:p>
            <a:fld id="{D9DF0F1C-5577-4ACB-BB62-DF8F3C494C7E}" type="datetime1">
              <a:rPr lang="en-US" smtClean="0"/>
              <a:t>3/2/2023</a:t>
            </a:fld>
            <a:endParaRPr lang="en-US" dirty="0"/>
          </a:p>
        </p:txBody>
      </p:sp>
      <p:sp>
        <p:nvSpPr>
          <p:cNvPr id="11" name="Footer Placeholder 10">
            <a:extLst>
              <a:ext uri="{FF2B5EF4-FFF2-40B4-BE49-F238E27FC236}">
                <a16:creationId xmlns:a16="http://schemas.microsoft.com/office/drawing/2014/main" id="{D052F5BC-98E0-4D60-AD67-9547738B7DD4}"/>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5196731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5">
            <a:extLst>
              <a:ext uri="{FF2B5EF4-FFF2-40B4-BE49-F238E27FC236}">
                <a16:creationId xmlns:a16="http://schemas.microsoft.com/office/drawing/2014/main" id="{7392073F-158F-44A3-8913-917AFFC1BC20}"/>
              </a:ext>
            </a:extLst>
          </p:cNvPr>
          <p:cNvSpPr>
            <a:spLocks noGrp="1"/>
          </p:cNvSpPr>
          <p:nvPr>
            <p:ph type="dt" sz="half" idx="10"/>
          </p:nvPr>
        </p:nvSpPr>
        <p:spPr/>
        <p:txBody>
          <a:bodyPr/>
          <a:lstStyle/>
          <a:p>
            <a:fld id="{1775B394-D9F9-4F0C-B15D-605F45CB9E9F}" type="datetime1">
              <a:rPr lang="en-US" smtClean="0"/>
              <a:t>3/2/2023</a:t>
            </a:fld>
            <a:endParaRPr lang="en-US" dirty="0"/>
          </a:p>
        </p:txBody>
      </p:sp>
      <p:sp>
        <p:nvSpPr>
          <p:cNvPr id="7" name="Footer Placeholder 6">
            <a:extLst>
              <a:ext uri="{FF2B5EF4-FFF2-40B4-BE49-F238E27FC236}">
                <a16:creationId xmlns:a16="http://schemas.microsoft.com/office/drawing/2014/main" id="{EED72207-24CA-42B7-A975-2F8E41CBA904}"/>
              </a:ext>
            </a:extLst>
          </p:cNvPr>
          <p:cNvSpPr>
            <a:spLocks noGrp="1"/>
          </p:cNvSpPr>
          <p:nvPr>
            <p:ph type="ftr" sz="quarter" idx="11"/>
          </p:nvPr>
        </p:nvSpPr>
        <p:spPr/>
        <p:txBody>
          <a:bodyPr/>
          <a:lstStyle/>
          <a:p>
            <a:endParaRPr lang="en-US" dirty="0"/>
          </a:p>
        </p:txBody>
      </p:sp>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9873717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E9C91B-7EAD-4562-AB0E-DFB9663AECE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39667345-2558-425A-8533-9BFDBCE15005}" type="datetime1">
              <a:rPr lang="en-US" smtClean="0"/>
              <a:t>3/2/2023</a:t>
            </a:fld>
            <a:endParaRPr lang="en-US"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9262562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D90D66-BCB9-4229-A829-628874352AC0}"/>
              </a:ext>
            </a:extLst>
          </p:cNvPr>
          <p:cNvSpPr/>
          <p:nvPr/>
        </p:nvSpPr>
        <p:spPr>
          <a:xfrm>
            <a:off x="16" y="0"/>
            <a:ext cx="4654296"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3466" y="786383"/>
            <a:ext cx="3517567" cy="2093975"/>
          </a:xfrm>
        </p:spPr>
        <p:txBody>
          <a:bodyPr anchor="b">
            <a:normAutofit/>
          </a:bodyPr>
          <a:lstStyle>
            <a:lvl1pPr>
              <a:lnSpc>
                <a:spcPct val="90000"/>
              </a:lnSpc>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5458984" y="812799"/>
            <a:ext cx="5928344" cy="52947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43465" y="3043050"/>
            <a:ext cx="3517567" cy="3064505"/>
          </a:xfrm>
        </p:spPr>
        <p:txBody>
          <a:bodyPr lIns="91440" rIns="9144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43464" y="6446520"/>
            <a:ext cx="3517568" cy="365125"/>
          </a:xfrm>
        </p:spPr>
        <p:txBody>
          <a:bodyPr/>
          <a:lstStyle>
            <a:lvl1pPr algn="l">
              <a:defRPr/>
            </a:lvl1pPr>
          </a:lstStyle>
          <a:p>
            <a:fld id="{92BEA474-078D-4E9B-9B14-09A87B19DC46}" type="datetime1">
              <a:rPr lang="en-US" smtClean="0"/>
              <a:t>3/2/2023</a:t>
            </a:fld>
            <a:endParaRPr lang="en-US" dirty="0"/>
          </a:p>
        </p:txBody>
      </p:sp>
      <p:sp>
        <p:nvSpPr>
          <p:cNvPr id="6" name="Footer Placeholder 5"/>
          <p:cNvSpPr>
            <a:spLocks noGrp="1"/>
          </p:cNvSpPr>
          <p:nvPr>
            <p:ph type="ftr" sz="quarter" idx="11"/>
          </p:nvPr>
        </p:nvSpPr>
        <p:spPr>
          <a:xfrm>
            <a:off x="5458983" y="6446520"/>
            <a:ext cx="5334019"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41700567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134939-39C0-4522-A125-A13DFDA66490}"/>
              </a:ext>
            </a:extLst>
          </p:cNvPr>
          <p:cNvSpPr/>
          <p:nvPr/>
        </p:nvSpPr>
        <p:spPr>
          <a:xfrm>
            <a:off x="0" y="4578350"/>
            <a:ext cx="12188825"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15" y="0"/>
            <a:ext cx="12191985" cy="4578350"/>
          </a:xfrm>
          <a:solidFill>
            <a:schemeClr val="bg1">
              <a:lumMod val="85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1097279" y="4799362"/>
            <a:ext cx="10113645" cy="743682"/>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1097279" y="5715000"/>
            <a:ext cx="10113264" cy="609600"/>
          </a:xfrm>
        </p:spPr>
        <p:txBody>
          <a:bodyPr lIns="91440" tIns="0" rIns="91440" bIns="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4907D986-8816-4272-A432-0437A28A9828}" type="datetime1">
              <a:rPr lang="en-US" smtClean="0"/>
              <a:t>3/2/2023</a:t>
            </a:fld>
            <a:endParaRPr lang="en-US" dirty="0"/>
          </a:p>
        </p:txBody>
      </p:sp>
      <p:sp>
        <p:nvSpPr>
          <p:cNvPr id="6" name="Footer Placeholder 5"/>
          <p:cNvSpPr>
            <a:spLocks noGrp="1"/>
          </p:cNvSpPr>
          <p:nvPr>
            <p:ph type="ftr" sz="quarter" idx="11"/>
          </p:nvPr>
        </p:nvSpPr>
        <p:spPr>
          <a:xfrm>
            <a:off x="1097279" y="6446838"/>
            <a:ext cx="6818262" cy="365125"/>
          </a:xfrm>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4843349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16A0E3C-60E6-4F39-BC55-5F7C224E1F7C}"/>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900">
                <a:solidFill>
                  <a:srgbClr val="FFFFFF"/>
                </a:solidFill>
              </a:defRPr>
            </a:lvl1pPr>
          </a:lstStyle>
          <a:p>
            <a:fld id="{62D6E202-B606-4609-B914-27C9371A1F6D}" type="datetime1">
              <a:rPr lang="en-US" smtClean="0"/>
              <a:t>3/2/2023</a:t>
            </a:fld>
            <a:endParaRPr lang="en-US" dirty="0"/>
          </a:p>
        </p:txBody>
      </p:sp>
      <p:sp>
        <p:nvSpPr>
          <p:cNvPr id="5" name="Footer Placeholder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900">
                <a:solidFill>
                  <a:srgbClr val="FFFFFF"/>
                </a:solidFill>
              </a:defRPr>
            </a:lvl1pPr>
          </a:lstStyle>
          <a:p>
            <a:fld id="{3A98EE3D-8CD1-4C3F-BD1C-C98C9596463C}" type="slidenum">
              <a:rPr lang="en-US" smtClean="0"/>
              <a:t>‹#›</a:t>
            </a:fld>
            <a:endParaRPr lang="en-US" dirty="0"/>
          </a:p>
        </p:txBody>
      </p:sp>
      <p:cxnSp>
        <p:nvCxnSpPr>
          <p:cNvPr id="10" name="Straight Connector 9">
            <a:extLst>
              <a:ext uri="{FF2B5EF4-FFF2-40B4-BE49-F238E27FC236}">
                <a16:creationId xmlns:a16="http://schemas.microsoft.com/office/drawing/2014/main" id="{C5025DAC-8B93-4160-B017-3A274A5828C0}"/>
              </a:ext>
            </a:extLst>
          </p:cNvPr>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18851753"/>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8" r:id="rId6"/>
    <p:sldLayoutId id="2147483693" r:id="rId7"/>
    <p:sldLayoutId id="2147483694" r:id="rId8"/>
    <p:sldLayoutId id="2147483695" r:id="rId9"/>
    <p:sldLayoutId id="2147483697" r:id="rId10"/>
    <p:sldLayoutId id="2147483696" r:id="rId11"/>
  </p:sldLayoutIdLst>
  <p:hf sldNum="0" hdr="0" ftr="0" dt="0"/>
  <p:txStyles>
    <p:titleStyle>
      <a:lvl1pPr algn="l" defTabSz="914400" rtl="0" eaLnBrk="1" latinLnBrk="0" hangingPunct="1">
        <a:lnSpc>
          <a:spcPct val="90000"/>
        </a:lnSpc>
        <a:spcBef>
          <a:spcPct val="0"/>
        </a:spcBef>
        <a:buNone/>
        <a:defRPr sz="53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00000"/>
        </a:lnSpc>
        <a:spcBef>
          <a:spcPts val="1200"/>
        </a:spcBef>
        <a:spcAft>
          <a:spcPts val="200"/>
        </a:spcAft>
        <a:buClr>
          <a:schemeClr val="accent1"/>
        </a:buClr>
        <a:buSzPct val="100000"/>
        <a:buFont typeface="Calibri" panose="020F0502020204030204" pitchFamily="34" charset="0"/>
        <a:buChar char=" "/>
        <a:defRPr sz="24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20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6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6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6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9286AD2-18A9-4868-A4E3-7A2097A208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1"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05E222C-0B2B-5248-85C0-28BD03284F7F}"/>
              </a:ext>
            </a:extLst>
          </p:cNvPr>
          <p:cNvSpPr>
            <a:spLocks noGrp="1"/>
          </p:cNvSpPr>
          <p:nvPr>
            <p:ph type="ctrTitle"/>
          </p:nvPr>
        </p:nvSpPr>
        <p:spPr>
          <a:xfrm>
            <a:off x="648929" y="639097"/>
            <a:ext cx="6253317" cy="3686015"/>
          </a:xfrm>
        </p:spPr>
        <p:txBody>
          <a:bodyPr>
            <a:normAutofit/>
          </a:bodyPr>
          <a:lstStyle/>
          <a:p>
            <a:r>
              <a:rPr lang="en-US" sz="7400" dirty="0"/>
              <a:t>Graphing quadratics in polynomial form</a:t>
            </a:r>
          </a:p>
        </p:txBody>
      </p:sp>
      <p:sp>
        <p:nvSpPr>
          <p:cNvPr id="3" name="Subtitle 2">
            <a:extLst>
              <a:ext uri="{FF2B5EF4-FFF2-40B4-BE49-F238E27FC236}">
                <a16:creationId xmlns:a16="http://schemas.microsoft.com/office/drawing/2014/main" id="{F3996E9C-C3FB-4044-8E98-4F2AFF9F9658}"/>
              </a:ext>
            </a:extLst>
          </p:cNvPr>
          <p:cNvSpPr>
            <a:spLocks noGrp="1"/>
          </p:cNvSpPr>
          <p:nvPr>
            <p:ph type="subTitle" idx="1"/>
          </p:nvPr>
        </p:nvSpPr>
        <p:spPr>
          <a:xfrm>
            <a:off x="632899" y="4672739"/>
            <a:ext cx="6269347" cy="1021498"/>
          </a:xfrm>
        </p:spPr>
        <p:txBody>
          <a:bodyPr>
            <a:normAutofit/>
          </a:bodyPr>
          <a:lstStyle/>
          <a:p>
            <a:r>
              <a:rPr lang="en-US" dirty="0">
                <a:solidFill>
                  <a:schemeClr val="tx1">
                    <a:lumMod val="85000"/>
                    <a:lumOff val="15000"/>
                  </a:schemeClr>
                </a:solidFill>
              </a:rPr>
              <a:t>3F</a:t>
            </a:r>
          </a:p>
        </p:txBody>
      </p:sp>
      <p:cxnSp>
        <p:nvCxnSpPr>
          <p:cNvPr id="11" name="Straight Connector 10">
            <a:extLst>
              <a:ext uri="{FF2B5EF4-FFF2-40B4-BE49-F238E27FC236}">
                <a16:creationId xmlns:a16="http://schemas.microsoft.com/office/drawing/2014/main" id="{E7A7CD63-7EC3-44F3-95D0-595C4019FF2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44179" y="4498925"/>
            <a:ext cx="5636107"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02886393-FCA8-4FFB-89A6-77AB6B7BA864}"/>
              </a:ext>
            </a:extLst>
          </p:cNvPr>
          <p:cNvPicPr>
            <a:picLocks noChangeAspect="1"/>
          </p:cNvPicPr>
          <p:nvPr/>
        </p:nvPicPr>
        <p:blipFill rotWithShape="1">
          <a:blip r:embed="rId2"/>
          <a:srcRect l="36960" r="8968" b="-1"/>
          <a:stretch/>
        </p:blipFill>
        <p:spPr>
          <a:xfrm>
            <a:off x="7556686" y="1"/>
            <a:ext cx="4635315" cy="6857999"/>
          </a:xfrm>
          <a:prstGeom prst="rect">
            <a:avLst/>
          </a:prstGeom>
        </p:spPr>
      </p:pic>
    </p:spTree>
    <p:extLst>
      <p:ext uri="{BB962C8B-B14F-4D97-AF65-F5344CB8AC3E}">
        <p14:creationId xmlns:p14="http://schemas.microsoft.com/office/powerpoint/2010/main" val="31502415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65233446-8545-4E43-B375-EFF2E1AA91C4}"/>
                  </a:ext>
                </a:extLst>
              </p:cNvPr>
              <p:cNvSpPr>
                <a:spLocks noGrp="1"/>
              </p:cNvSpPr>
              <p:nvPr>
                <p:ph type="title"/>
              </p:nvPr>
            </p:nvSpPr>
            <p:spPr>
              <a:xfrm>
                <a:off x="30480" y="141460"/>
                <a:ext cx="12192000" cy="1450757"/>
              </a:xfrm>
            </p:spPr>
            <p:txBody>
              <a:bodyPr>
                <a:normAutofit fontScale="90000"/>
              </a:bodyPr>
              <a:lstStyle/>
              <a:p>
                <a:r>
                  <a:rPr lang="en-US" dirty="0"/>
                  <a:t>Find the 𝑥- and 𝑦-axis intercepts and the turning point, and hence sketch the graph of 𝑦=</a:t>
                </a:r>
                <a14:m>
                  <m:oMath xmlns:m="http://schemas.openxmlformats.org/officeDocument/2006/math">
                    <m:sSup>
                      <m:sSupPr>
                        <m:ctrlPr>
                          <a:rPr lang="en-US" i="1">
                            <a:latin typeface="Cambria Math" panose="02040503050406030204" pitchFamily="18" charset="0"/>
                          </a:rPr>
                        </m:ctrlPr>
                      </m:sSupPr>
                      <m:e>
                        <m:r>
                          <a:rPr lang="en-AU" i="1">
                            <a:latin typeface="Cambria Math" panose="02040503050406030204" pitchFamily="18" charset="0"/>
                          </a:rPr>
                          <m:t>𝑥</m:t>
                        </m:r>
                      </m:e>
                      <m:sup>
                        <m:r>
                          <a:rPr lang="en-AU" i="1">
                            <a:latin typeface="Cambria Math" panose="02040503050406030204" pitchFamily="18" charset="0"/>
                          </a:rPr>
                          <m:t>2</m:t>
                        </m:r>
                      </m:sup>
                    </m:sSup>
                  </m:oMath>
                </a14:m>
                <a:r>
                  <a:rPr lang="en-US" dirty="0"/>
                  <a:t>+𝑥−12.</a:t>
                </a:r>
              </a:p>
            </p:txBody>
          </p:sp>
        </mc:Choice>
        <mc:Fallback xmlns="">
          <p:sp>
            <p:nvSpPr>
              <p:cNvPr id="2" name="Title 1">
                <a:extLst>
                  <a:ext uri="{FF2B5EF4-FFF2-40B4-BE49-F238E27FC236}">
                    <a16:creationId xmlns:a16="http://schemas.microsoft.com/office/drawing/2014/main" id="{65233446-8545-4E43-B375-EFF2E1AA91C4}"/>
                  </a:ext>
                </a:extLst>
              </p:cNvPr>
              <p:cNvSpPr>
                <a:spLocks noGrp="1" noRot="1" noChangeAspect="1" noMove="1" noResize="1" noEditPoints="1" noAdjustHandles="1" noChangeArrowheads="1" noChangeShapeType="1" noTextEdit="1"/>
              </p:cNvSpPr>
              <p:nvPr>
                <p:ph type="title"/>
              </p:nvPr>
            </p:nvSpPr>
            <p:spPr>
              <a:xfrm>
                <a:off x="30480" y="141460"/>
                <a:ext cx="12192000" cy="1450757"/>
              </a:xfrm>
              <a:blipFill>
                <a:blip r:embed="rId2"/>
                <a:stretch>
                  <a:fillRect l="-2289" t="-12174" r="-728" b="-2260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5DC09A50-2F4A-A045-946B-1982DCE88274}"/>
                  </a:ext>
                </a:extLst>
              </p:cNvPr>
              <p:cNvSpPr>
                <a:spLocks noGrp="1"/>
              </p:cNvSpPr>
              <p:nvPr>
                <p:ph idx="1"/>
              </p:nvPr>
            </p:nvSpPr>
            <p:spPr>
              <a:xfrm>
                <a:off x="146737" y="1885498"/>
                <a:ext cx="7280184" cy="4261756"/>
              </a:xfrm>
            </p:spPr>
            <p:txBody>
              <a:bodyPr>
                <a:normAutofit fontScale="92500" lnSpcReduction="20000"/>
              </a:bodyPr>
              <a:lstStyle/>
              <a:p>
                <a:r>
                  <a:rPr lang="en-US" dirty="0">
                    <a:solidFill>
                      <a:srgbClr val="0070C0"/>
                    </a:solidFill>
                  </a:rPr>
                  <a:t>Step 1 </a:t>
                </a:r>
                <a:r>
                  <a:rPr lang="en-US" dirty="0"/>
                  <a:t>𝑐= −12. Therefore the 𝑦-axis intercept is −12.</a:t>
                </a:r>
              </a:p>
              <a:p>
                <a:r>
                  <a:rPr lang="en-US" dirty="0">
                    <a:solidFill>
                      <a:srgbClr val="0070C0"/>
                    </a:solidFill>
                  </a:rPr>
                  <a:t>Step 2 </a:t>
                </a:r>
                <a:r>
                  <a:rPr lang="en-US" dirty="0"/>
                  <a:t>Let 𝑦=0. Then</a:t>
                </a:r>
              </a:p>
              <a:p>
                <a:r>
                  <a:rPr lang="en-US" dirty="0"/>
                  <a:t>0= </a:t>
                </a:r>
                <a14:m>
                  <m:oMath xmlns:m="http://schemas.openxmlformats.org/officeDocument/2006/math">
                    <m:sSup>
                      <m:sSupPr>
                        <m:ctrlPr>
                          <a:rPr lang="en-US" i="1">
                            <a:latin typeface="Cambria Math" panose="02040503050406030204" pitchFamily="18" charset="0"/>
                          </a:rPr>
                        </m:ctrlPr>
                      </m:sSupPr>
                      <m:e>
                        <m:r>
                          <a:rPr lang="en-AU" i="1">
                            <a:latin typeface="Cambria Math" panose="02040503050406030204" pitchFamily="18" charset="0"/>
                          </a:rPr>
                          <m:t>𝑥</m:t>
                        </m:r>
                      </m:e>
                      <m:sup>
                        <m:r>
                          <a:rPr lang="en-AU" i="1">
                            <a:latin typeface="Cambria Math" panose="02040503050406030204" pitchFamily="18" charset="0"/>
                          </a:rPr>
                          <m:t>2</m:t>
                        </m:r>
                      </m:sup>
                    </m:sSup>
                  </m:oMath>
                </a14:m>
                <a:r>
                  <a:rPr lang="en-US" dirty="0"/>
                  <a:t>+𝑥−12 = (𝑥+4)(𝑥−3)</a:t>
                </a:r>
              </a:p>
              <a:p>
                <a:r>
                  <a:rPr lang="en-US" dirty="0"/>
                  <a:t>∴𝑥=3   or   𝑥=−4</a:t>
                </a:r>
              </a:p>
              <a:p>
                <a:r>
                  <a:rPr lang="en-US" dirty="0"/>
                  <a:t>The 𝑥-axis intercepts are 3 and −4.</a:t>
                </a:r>
              </a:p>
              <a:p>
                <a:r>
                  <a:rPr lang="en-US" dirty="0">
                    <a:solidFill>
                      <a:srgbClr val="0070C0"/>
                    </a:solidFill>
                  </a:rPr>
                  <a:t>Step 3 </a:t>
                </a:r>
                <a:r>
                  <a:rPr lang="en-US" dirty="0"/>
                  <a:t>The axis of symmetry is the line with equation 𝑥=</a:t>
                </a:r>
                <a14:m>
                  <m:oMath xmlns:m="http://schemas.openxmlformats.org/officeDocument/2006/math">
                    <m:f>
                      <m:fPr>
                        <m:ctrlPr>
                          <a:rPr lang="en-US" i="1" smtClean="0">
                            <a:latin typeface="Cambria Math" panose="02040503050406030204" pitchFamily="18" charset="0"/>
                          </a:rPr>
                        </m:ctrlPr>
                      </m:fPr>
                      <m:num>
                        <m:r>
                          <a:rPr lang="en-AU" b="0" i="1" smtClean="0">
                            <a:latin typeface="Cambria Math" panose="02040503050406030204" pitchFamily="18" charset="0"/>
                          </a:rPr>
                          <m:t>3−4</m:t>
                        </m:r>
                      </m:num>
                      <m:den>
                        <m:r>
                          <a:rPr lang="en-AU" b="0" i="1" smtClean="0">
                            <a:latin typeface="Cambria Math" panose="02040503050406030204" pitchFamily="18" charset="0"/>
                          </a:rPr>
                          <m:t>2</m:t>
                        </m:r>
                      </m:den>
                    </m:f>
                  </m:oMath>
                </a14:m>
                <a:r>
                  <a:rPr lang="en-US" dirty="0"/>
                  <a:t>, that is, 𝑥= −</a:t>
                </a:r>
                <a14:m>
                  <m:oMath xmlns:m="http://schemas.openxmlformats.org/officeDocument/2006/math">
                    <m:f>
                      <m:fPr>
                        <m:ctrlPr>
                          <a:rPr lang="en-US" i="1" smtClean="0">
                            <a:latin typeface="Cambria Math" panose="02040503050406030204" pitchFamily="18" charset="0"/>
                          </a:rPr>
                        </m:ctrlPr>
                      </m:fPr>
                      <m:num>
                        <m:r>
                          <a:rPr lang="en-AU" b="0" i="1" smtClean="0">
                            <a:latin typeface="Cambria Math" panose="02040503050406030204" pitchFamily="18" charset="0"/>
                          </a:rPr>
                          <m:t>1</m:t>
                        </m:r>
                      </m:num>
                      <m:den>
                        <m:r>
                          <a:rPr lang="en-AU" b="0" i="1" smtClean="0">
                            <a:latin typeface="Cambria Math" panose="02040503050406030204" pitchFamily="18" charset="0"/>
                          </a:rPr>
                          <m:t>2</m:t>
                        </m:r>
                      </m:den>
                    </m:f>
                  </m:oMath>
                </a14:m>
                <a:r>
                  <a:rPr lang="en-US" dirty="0"/>
                  <a:t>.</a:t>
                </a:r>
              </a:p>
              <a:p>
                <a:r>
                  <a:rPr lang="en-US" dirty="0">
                    <a:solidFill>
                      <a:srgbClr val="0070C0"/>
                    </a:solidFill>
                  </a:rPr>
                  <a:t>Step 4 </a:t>
                </a:r>
                <a:r>
                  <a:rPr lang="en-US" dirty="0"/>
                  <a:t>When 𝑥= −</a:t>
                </a:r>
                <a14:m>
                  <m:oMath xmlns:m="http://schemas.openxmlformats.org/officeDocument/2006/math">
                    <m:f>
                      <m:fPr>
                        <m:ctrlPr>
                          <a:rPr lang="en-US" i="1">
                            <a:latin typeface="Cambria Math" panose="02040503050406030204" pitchFamily="18" charset="0"/>
                          </a:rPr>
                        </m:ctrlPr>
                      </m:fPr>
                      <m:num>
                        <m:r>
                          <a:rPr lang="en-AU" i="1">
                            <a:latin typeface="Cambria Math" panose="02040503050406030204" pitchFamily="18" charset="0"/>
                          </a:rPr>
                          <m:t>1</m:t>
                        </m:r>
                      </m:num>
                      <m:den>
                        <m:r>
                          <a:rPr lang="en-AU" i="1">
                            <a:latin typeface="Cambria Math" panose="02040503050406030204" pitchFamily="18" charset="0"/>
                          </a:rPr>
                          <m:t>2</m:t>
                        </m:r>
                      </m:den>
                    </m:f>
                  </m:oMath>
                </a14:m>
                <a:r>
                  <a:rPr lang="en-US" dirty="0"/>
                  <a:t>, 𝑦= </a:t>
                </a:r>
                <a14:m>
                  <m:oMath xmlns:m="http://schemas.openxmlformats.org/officeDocument/2006/math">
                    <m:sSup>
                      <m:sSupPr>
                        <m:ctrlPr>
                          <a:rPr lang="en-US" i="1">
                            <a:latin typeface="Cambria Math" panose="02040503050406030204" pitchFamily="18" charset="0"/>
                          </a:rPr>
                        </m:ctrlPr>
                      </m:sSupPr>
                      <m:e>
                        <m:r>
                          <a:rPr lang="en-AU" b="0" i="1" smtClean="0">
                            <a:latin typeface="Cambria Math" panose="02040503050406030204" pitchFamily="18" charset="0"/>
                          </a:rPr>
                          <m:t>(</m:t>
                        </m:r>
                        <m:r>
                          <m:rPr>
                            <m:nor/>
                          </m:rPr>
                          <a:rPr lang="en-US" dirty="0"/>
                          <m:t>−</m:t>
                        </m:r>
                        <m:f>
                          <m:fPr>
                            <m:ctrlPr>
                              <a:rPr lang="en-US" i="1">
                                <a:latin typeface="Cambria Math" panose="02040503050406030204" pitchFamily="18" charset="0"/>
                              </a:rPr>
                            </m:ctrlPr>
                          </m:fPr>
                          <m:num>
                            <m:r>
                              <a:rPr lang="en-AU" i="1">
                                <a:latin typeface="Cambria Math" panose="02040503050406030204" pitchFamily="18" charset="0"/>
                              </a:rPr>
                              <m:t>1</m:t>
                            </m:r>
                          </m:num>
                          <m:den>
                            <m:r>
                              <a:rPr lang="en-AU" i="1">
                                <a:latin typeface="Cambria Math" panose="02040503050406030204" pitchFamily="18" charset="0"/>
                              </a:rPr>
                              <m:t>2</m:t>
                            </m:r>
                          </m:den>
                        </m:f>
                        <m:r>
                          <a:rPr lang="en-AU" b="0" i="1" smtClean="0">
                            <a:latin typeface="Cambria Math" panose="02040503050406030204" pitchFamily="18" charset="0"/>
                          </a:rPr>
                          <m:t>)</m:t>
                        </m:r>
                      </m:e>
                      <m:sup>
                        <m:r>
                          <a:rPr lang="en-AU" i="1">
                            <a:latin typeface="Cambria Math" panose="02040503050406030204" pitchFamily="18" charset="0"/>
                          </a:rPr>
                          <m:t>2</m:t>
                        </m:r>
                      </m:sup>
                    </m:sSup>
                  </m:oMath>
                </a14:m>
                <a:r>
                  <a:rPr lang="en-US" dirty="0"/>
                  <a:t>+(−</a:t>
                </a:r>
                <a14:m>
                  <m:oMath xmlns:m="http://schemas.openxmlformats.org/officeDocument/2006/math">
                    <m:f>
                      <m:fPr>
                        <m:ctrlPr>
                          <a:rPr lang="en-US" i="1">
                            <a:latin typeface="Cambria Math" panose="02040503050406030204" pitchFamily="18" charset="0"/>
                          </a:rPr>
                        </m:ctrlPr>
                      </m:fPr>
                      <m:num>
                        <m:r>
                          <a:rPr lang="en-AU" i="1">
                            <a:latin typeface="Cambria Math" panose="02040503050406030204" pitchFamily="18" charset="0"/>
                          </a:rPr>
                          <m:t>1</m:t>
                        </m:r>
                      </m:num>
                      <m:den>
                        <m:r>
                          <a:rPr lang="en-AU" i="1">
                            <a:latin typeface="Cambria Math" panose="02040503050406030204" pitchFamily="18" charset="0"/>
                          </a:rPr>
                          <m:t>2</m:t>
                        </m:r>
                      </m:den>
                    </m:f>
                  </m:oMath>
                </a14:m>
                <a:r>
                  <a:rPr lang="en-US" dirty="0"/>
                  <a:t>)−12 =−12</a:t>
                </a:r>
                <a14:m>
                  <m:oMath xmlns:m="http://schemas.openxmlformats.org/officeDocument/2006/math">
                    <m:f>
                      <m:fPr>
                        <m:ctrlPr>
                          <a:rPr lang="en-US" i="1">
                            <a:latin typeface="Cambria Math" panose="02040503050406030204" pitchFamily="18" charset="0"/>
                          </a:rPr>
                        </m:ctrlPr>
                      </m:fPr>
                      <m:num>
                        <m:r>
                          <a:rPr lang="en-AU" i="1">
                            <a:latin typeface="Cambria Math" panose="02040503050406030204" pitchFamily="18" charset="0"/>
                          </a:rPr>
                          <m:t>1</m:t>
                        </m:r>
                      </m:num>
                      <m:den>
                        <m:r>
                          <a:rPr lang="en-AU" b="0" i="1" smtClean="0">
                            <a:latin typeface="Cambria Math" panose="02040503050406030204" pitchFamily="18" charset="0"/>
                          </a:rPr>
                          <m:t>4</m:t>
                        </m:r>
                      </m:den>
                    </m:f>
                  </m:oMath>
                </a14:m>
                <a:r>
                  <a:rPr lang="en-US" dirty="0"/>
                  <a:t>. The turning point has coordinates (−</a:t>
                </a:r>
                <a14:m>
                  <m:oMath xmlns:m="http://schemas.openxmlformats.org/officeDocument/2006/math">
                    <m:f>
                      <m:fPr>
                        <m:ctrlPr>
                          <a:rPr lang="en-US" i="1">
                            <a:latin typeface="Cambria Math" panose="02040503050406030204" pitchFamily="18" charset="0"/>
                          </a:rPr>
                        </m:ctrlPr>
                      </m:fPr>
                      <m:num>
                        <m:r>
                          <a:rPr lang="en-AU" i="1">
                            <a:latin typeface="Cambria Math" panose="02040503050406030204" pitchFamily="18" charset="0"/>
                          </a:rPr>
                          <m:t>1</m:t>
                        </m:r>
                      </m:num>
                      <m:den>
                        <m:r>
                          <a:rPr lang="en-AU" i="1">
                            <a:latin typeface="Cambria Math" panose="02040503050406030204" pitchFamily="18" charset="0"/>
                          </a:rPr>
                          <m:t>2</m:t>
                        </m:r>
                      </m:den>
                    </m:f>
                  </m:oMath>
                </a14:m>
                <a:r>
                  <a:rPr lang="en-US" dirty="0"/>
                  <a:t>, −12</a:t>
                </a:r>
                <a14:m>
                  <m:oMath xmlns:m="http://schemas.openxmlformats.org/officeDocument/2006/math">
                    <m:f>
                      <m:fPr>
                        <m:ctrlPr>
                          <a:rPr lang="en-US" i="1">
                            <a:latin typeface="Cambria Math" panose="02040503050406030204" pitchFamily="18" charset="0"/>
                          </a:rPr>
                        </m:ctrlPr>
                      </m:fPr>
                      <m:num>
                        <m:r>
                          <a:rPr lang="en-AU" i="1">
                            <a:latin typeface="Cambria Math" panose="02040503050406030204" pitchFamily="18" charset="0"/>
                          </a:rPr>
                          <m:t>1</m:t>
                        </m:r>
                      </m:num>
                      <m:den>
                        <m:r>
                          <a:rPr lang="en-AU" i="1">
                            <a:latin typeface="Cambria Math" panose="02040503050406030204" pitchFamily="18" charset="0"/>
                          </a:rPr>
                          <m:t>4</m:t>
                        </m:r>
                      </m:den>
                    </m:f>
                  </m:oMath>
                </a14:m>
                <a:r>
                  <a:rPr lang="en-US" dirty="0"/>
                  <a:t>).</a:t>
                </a:r>
              </a:p>
            </p:txBody>
          </p:sp>
        </mc:Choice>
        <mc:Fallback xmlns="">
          <p:sp>
            <p:nvSpPr>
              <p:cNvPr id="3" name="Content Placeholder 2">
                <a:extLst>
                  <a:ext uri="{FF2B5EF4-FFF2-40B4-BE49-F238E27FC236}">
                    <a16:creationId xmlns:a16="http://schemas.microsoft.com/office/drawing/2014/main" id="{5DC09A50-2F4A-A045-946B-1982DCE88274}"/>
                  </a:ext>
                </a:extLst>
              </p:cNvPr>
              <p:cNvSpPr>
                <a:spLocks noGrp="1" noRot="1" noChangeAspect="1" noMove="1" noResize="1" noEditPoints="1" noAdjustHandles="1" noChangeArrowheads="1" noChangeShapeType="1" noTextEdit="1"/>
              </p:cNvSpPr>
              <p:nvPr>
                <p:ph idx="1"/>
              </p:nvPr>
            </p:nvSpPr>
            <p:spPr>
              <a:xfrm>
                <a:off x="146737" y="1885498"/>
                <a:ext cx="7280184" cy="4261756"/>
              </a:xfrm>
              <a:blipFill>
                <a:blip r:embed="rId3"/>
                <a:stretch>
                  <a:fillRect l="-1045" t="-2381" r="-2439"/>
                </a:stretch>
              </a:blipFill>
            </p:spPr>
            <p:txBody>
              <a:bodyPr/>
              <a:lstStyle/>
              <a:p>
                <a:r>
                  <a:rPr lang="en-US">
                    <a:noFill/>
                  </a:rPr>
                  <a:t> </a:t>
                </a:r>
              </a:p>
            </p:txBody>
          </p:sp>
        </mc:Fallback>
      </mc:AlternateContent>
      <p:pic>
        <p:nvPicPr>
          <p:cNvPr id="4" name="Picture 3">
            <a:extLst>
              <a:ext uri="{FF2B5EF4-FFF2-40B4-BE49-F238E27FC236}">
                <a16:creationId xmlns:a16="http://schemas.microsoft.com/office/drawing/2014/main" id="{1169EFEC-7D01-7E4C-ABF8-D4243ED23ADD}"/>
              </a:ext>
            </a:extLst>
          </p:cNvPr>
          <p:cNvPicPr>
            <a:picLocks noChangeAspect="1"/>
          </p:cNvPicPr>
          <p:nvPr/>
        </p:nvPicPr>
        <p:blipFill>
          <a:blip r:embed="rId4"/>
          <a:stretch>
            <a:fillRect/>
          </a:stretch>
        </p:blipFill>
        <p:spPr>
          <a:xfrm>
            <a:off x="7552191" y="1885497"/>
            <a:ext cx="4493072" cy="4485063"/>
          </a:xfrm>
          <a:prstGeom prst="rect">
            <a:avLst/>
          </a:prstGeom>
        </p:spPr>
      </p:pic>
    </p:spTree>
    <p:extLst>
      <p:ext uri="{BB962C8B-B14F-4D97-AF65-F5344CB8AC3E}">
        <p14:creationId xmlns:p14="http://schemas.microsoft.com/office/powerpoint/2010/main" val="883024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additive="base">
                                        <p:cTn id="49" dur="500" fill="hold"/>
                                        <p:tgtEl>
                                          <p:spTgt spid="4"/>
                                        </p:tgtEl>
                                        <p:attrNameLst>
                                          <p:attrName>ppt_x</p:attrName>
                                        </p:attrNameLst>
                                      </p:cBhvr>
                                      <p:tavLst>
                                        <p:tav tm="0">
                                          <p:val>
                                            <p:strVal val="#ppt_x"/>
                                          </p:val>
                                        </p:tav>
                                        <p:tav tm="100000">
                                          <p:val>
                                            <p:strVal val="#ppt_x"/>
                                          </p:val>
                                        </p:tav>
                                      </p:tavLst>
                                    </p:anim>
                                    <p:anim calcmode="lin" valueType="num">
                                      <p:cBhvr additive="base">
                                        <p:cTn id="5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6A163C-A271-8542-96CF-F2BFCBF2E496}"/>
              </a:ext>
            </a:extLst>
          </p:cNvPr>
          <p:cNvSpPr>
            <a:spLocks noGrp="1"/>
          </p:cNvSpPr>
          <p:nvPr>
            <p:ph type="title"/>
          </p:nvPr>
        </p:nvSpPr>
        <p:spPr/>
        <p:txBody>
          <a:bodyPr/>
          <a:lstStyle/>
          <a:p>
            <a:r>
              <a:rPr lang="en-US" dirty="0"/>
              <a:t>Section summary</a:t>
            </a:r>
          </a:p>
        </p:txBody>
      </p:sp>
      <p:sp>
        <p:nvSpPr>
          <p:cNvPr id="3" name="Content Placeholder 2">
            <a:extLst>
              <a:ext uri="{FF2B5EF4-FFF2-40B4-BE49-F238E27FC236}">
                <a16:creationId xmlns:a16="http://schemas.microsoft.com/office/drawing/2014/main" id="{E309F145-3157-4C48-8644-EC0262295352}"/>
              </a:ext>
            </a:extLst>
          </p:cNvPr>
          <p:cNvSpPr>
            <a:spLocks noGrp="1"/>
          </p:cNvSpPr>
          <p:nvPr>
            <p:ph idx="1"/>
          </p:nvPr>
        </p:nvSpPr>
        <p:spPr/>
        <p:txBody>
          <a:bodyPr>
            <a:normAutofit/>
          </a:bodyPr>
          <a:lstStyle/>
          <a:p>
            <a:r>
              <a:rPr lang="en-US" dirty="0"/>
              <a:t>Steps for sketching the graph of a </a:t>
            </a:r>
            <a:r>
              <a:rPr lang="en-US" dirty="0">
                <a:solidFill>
                  <a:srgbClr val="C00000"/>
                </a:solidFill>
              </a:rPr>
              <a:t>quadratic function </a:t>
            </a:r>
            <a:r>
              <a:rPr lang="en-US" dirty="0"/>
              <a:t>given in polynomial form:</a:t>
            </a:r>
          </a:p>
          <a:p>
            <a:r>
              <a:rPr lang="en-US" dirty="0">
                <a:solidFill>
                  <a:srgbClr val="0070C0"/>
                </a:solidFill>
              </a:rPr>
              <a:t>Step 1 </a:t>
            </a:r>
            <a:r>
              <a:rPr lang="en-US" dirty="0"/>
              <a:t>Find the 𝑦-axis intercept.</a:t>
            </a:r>
          </a:p>
          <a:p>
            <a:r>
              <a:rPr lang="en-US" dirty="0">
                <a:solidFill>
                  <a:srgbClr val="0070C0"/>
                </a:solidFill>
              </a:rPr>
              <a:t>Step 2 </a:t>
            </a:r>
            <a:r>
              <a:rPr lang="en-US" dirty="0"/>
              <a:t>Find the 𝑥-axis intercepts.</a:t>
            </a:r>
          </a:p>
          <a:p>
            <a:r>
              <a:rPr lang="en-US" dirty="0">
                <a:solidFill>
                  <a:srgbClr val="0070C0"/>
                </a:solidFill>
              </a:rPr>
              <a:t>Step 3 </a:t>
            </a:r>
            <a:r>
              <a:rPr lang="en-US" dirty="0"/>
              <a:t>Find the equation of the axis of symmetry.</a:t>
            </a:r>
          </a:p>
          <a:p>
            <a:r>
              <a:rPr lang="en-US" dirty="0">
                <a:solidFill>
                  <a:srgbClr val="0070C0"/>
                </a:solidFill>
              </a:rPr>
              <a:t>Step 4 </a:t>
            </a:r>
            <a:r>
              <a:rPr lang="en-US" dirty="0"/>
              <a:t>Find the coordinates of the turning point.</a:t>
            </a:r>
          </a:p>
        </p:txBody>
      </p:sp>
    </p:spTree>
    <p:extLst>
      <p:ext uri="{BB962C8B-B14F-4D97-AF65-F5344CB8AC3E}">
        <p14:creationId xmlns:p14="http://schemas.microsoft.com/office/powerpoint/2010/main" val="2577360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1F6083F-3F3D-A70A-4553-5E1FB088B13F}"/>
              </a:ext>
            </a:extLst>
          </p:cNvPr>
          <p:cNvPicPr>
            <a:picLocks noChangeAspect="1"/>
          </p:cNvPicPr>
          <p:nvPr/>
        </p:nvPicPr>
        <p:blipFill>
          <a:blip r:embed="rId2"/>
          <a:stretch>
            <a:fillRect/>
          </a:stretch>
        </p:blipFill>
        <p:spPr>
          <a:xfrm>
            <a:off x="109128" y="125105"/>
            <a:ext cx="11973743" cy="6607789"/>
          </a:xfrm>
          <a:prstGeom prst="rect">
            <a:avLst/>
          </a:prstGeom>
        </p:spPr>
      </p:pic>
    </p:spTree>
    <p:extLst>
      <p:ext uri="{BB962C8B-B14F-4D97-AF65-F5344CB8AC3E}">
        <p14:creationId xmlns:p14="http://schemas.microsoft.com/office/powerpoint/2010/main" val="32380039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7FB188-B623-3646-9337-4A0F844FFEE3}"/>
              </a:ext>
            </a:extLst>
          </p:cNvPr>
          <p:cNvSpPr>
            <a:spLocks noGrp="1"/>
          </p:cNvSpPr>
          <p:nvPr>
            <p:ph type="title"/>
          </p:nvPr>
        </p:nvSpPr>
        <p:spPr>
          <a:xfrm>
            <a:off x="1097280" y="286604"/>
            <a:ext cx="10058400" cy="1092254"/>
          </a:xfrm>
        </p:spPr>
        <p:txBody>
          <a:bodyPr>
            <a:normAutofit fontScale="90000"/>
          </a:bodyPr>
          <a:lstStyle/>
          <a:p>
            <a:r>
              <a:rPr lang="en-US" dirty="0"/>
              <a:t>Graphing quadratics in polynomial form</a:t>
            </a:r>
          </a:p>
        </p:txBody>
      </p:sp>
      <p:sp>
        <p:nvSpPr>
          <p:cNvPr id="3" name="Content Placeholder 2">
            <a:extLst>
              <a:ext uri="{FF2B5EF4-FFF2-40B4-BE49-F238E27FC236}">
                <a16:creationId xmlns:a16="http://schemas.microsoft.com/office/drawing/2014/main" id="{F4948ABF-95F8-C940-91B7-FBDA31943136}"/>
              </a:ext>
            </a:extLst>
          </p:cNvPr>
          <p:cNvSpPr>
            <a:spLocks noGrp="1"/>
          </p:cNvSpPr>
          <p:nvPr>
            <p:ph idx="1"/>
          </p:nvPr>
        </p:nvSpPr>
        <p:spPr>
          <a:xfrm>
            <a:off x="1097279" y="2108201"/>
            <a:ext cx="10339977" cy="3760891"/>
          </a:xfrm>
        </p:spPr>
        <p:txBody>
          <a:bodyPr/>
          <a:lstStyle/>
          <a:p>
            <a:r>
              <a:rPr lang="en-US" dirty="0"/>
              <a:t>Rather than converting a quadratic to turning point form in order to sketch its graph.</a:t>
            </a:r>
          </a:p>
          <a:p>
            <a:r>
              <a:rPr lang="en-US" dirty="0"/>
              <a:t>We can </a:t>
            </a:r>
          </a:p>
          <a:p>
            <a:r>
              <a:rPr lang="en-US" dirty="0"/>
              <a:t>Find the 𝑥- and 𝑦-axis intercepts </a:t>
            </a:r>
          </a:p>
          <a:p>
            <a:r>
              <a:rPr lang="en-US" dirty="0"/>
              <a:t>Find the axis of symmetry from polynomial form by other methods </a:t>
            </a:r>
          </a:p>
          <a:p>
            <a:r>
              <a:rPr lang="en-US" dirty="0"/>
              <a:t>Use these details to sketch the graph.</a:t>
            </a:r>
          </a:p>
        </p:txBody>
      </p:sp>
    </p:spTree>
    <p:extLst>
      <p:ext uri="{BB962C8B-B14F-4D97-AF65-F5344CB8AC3E}">
        <p14:creationId xmlns:p14="http://schemas.microsoft.com/office/powerpoint/2010/main" val="42519405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C94B8E-E02E-8845-8D59-242295EF1D13}"/>
              </a:ext>
            </a:extLst>
          </p:cNvPr>
          <p:cNvSpPr>
            <a:spLocks noGrp="1"/>
          </p:cNvSpPr>
          <p:nvPr>
            <p:ph type="title"/>
          </p:nvPr>
        </p:nvSpPr>
        <p:spPr/>
        <p:txBody>
          <a:bodyPr>
            <a:normAutofit/>
          </a:bodyPr>
          <a:lstStyle/>
          <a:p>
            <a:r>
              <a:rPr lang="en-US" dirty="0"/>
              <a:t>Step 1 Find the 𝑦-axis intercept</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B0B45BC2-3EAB-C04F-ABC7-C06E9FD459DB}"/>
                  </a:ext>
                </a:extLst>
              </p:cNvPr>
              <p:cNvSpPr>
                <a:spLocks noGrp="1"/>
              </p:cNvSpPr>
              <p:nvPr>
                <p:ph idx="1"/>
              </p:nvPr>
            </p:nvSpPr>
            <p:spPr/>
            <p:txBody>
              <a:bodyPr/>
              <a:lstStyle/>
              <a:p>
                <a:r>
                  <a:rPr lang="en-US" dirty="0"/>
                  <a:t>Let 𝑥=0. For the general quadratic 𝑦=𝑎</a:t>
                </a:r>
                <a14:m>
                  <m:oMath xmlns:m="http://schemas.openxmlformats.org/officeDocument/2006/math">
                    <m:sSup>
                      <m:sSupPr>
                        <m:ctrlPr>
                          <a:rPr lang="en-US" i="1" smtClean="0">
                            <a:latin typeface="Cambria Math" panose="02040503050406030204" pitchFamily="18" charset="0"/>
                          </a:rPr>
                        </m:ctrlPr>
                      </m:sSupPr>
                      <m:e>
                        <m:r>
                          <a:rPr lang="en-AU" b="0" i="1" smtClean="0">
                            <a:latin typeface="Cambria Math" panose="02040503050406030204" pitchFamily="18" charset="0"/>
                          </a:rPr>
                          <m:t>𝑥</m:t>
                        </m:r>
                      </m:e>
                      <m:sup>
                        <m:r>
                          <a:rPr lang="en-AU" b="0" i="1" smtClean="0">
                            <a:latin typeface="Cambria Math" panose="02040503050406030204" pitchFamily="18" charset="0"/>
                          </a:rPr>
                          <m:t>2</m:t>
                        </m:r>
                      </m:sup>
                    </m:sSup>
                  </m:oMath>
                </a14:m>
                <a:r>
                  <a:rPr lang="en-US" dirty="0"/>
                  <a:t>+𝑏𝑥+𝑐, this gives</a:t>
                </a:r>
              </a:p>
              <a:p>
                <a:endParaRPr lang="en-US" dirty="0"/>
              </a:p>
              <a:p>
                <a:r>
                  <a:rPr lang="en-US" dirty="0"/>
                  <a:t>𝑦 =𝑎 </a:t>
                </a:r>
                <a14:m>
                  <m:oMath xmlns:m="http://schemas.openxmlformats.org/officeDocument/2006/math">
                    <m:sSup>
                      <m:sSupPr>
                        <m:ctrlPr>
                          <a:rPr lang="en-US" i="1">
                            <a:latin typeface="Cambria Math" panose="02040503050406030204" pitchFamily="18" charset="0"/>
                          </a:rPr>
                        </m:ctrlPr>
                      </m:sSupPr>
                      <m:e>
                        <m:r>
                          <a:rPr lang="en-AU" b="0" i="1" smtClean="0">
                            <a:latin typeface="Cambria Math" panose="02040503050406030204" pitchFamily="18" charset="0"/>
                          </a:rPr>
                          <m:t>(0)</m:t>
                        </m:r>
                      </m:e>
                      <m:sup>
                        <m:r>
                          <a:rPr lang="en-AU" i="1">
                            <a:latin typeface="Cambria Math" panose="02040503050406030204" pitchFamily="18" charset="0"/>
                          </a:rPr>
                          <m:t>2</m:t>
                        </m:r>
                      </m:sup>
                    </m:sSup>
                    <m:r>
                      <a:rPr lang="en-AU" i="1">
                        <a:latin typeface="Cambria Math" panose="02040503050406030204" pitchFamily="18" charset="0"/>
                      </a:rPr>
                      <m:t> </m:t>
                    </m:r>
                  </m:oMath>
                </a14:m>
                <a:r>
                  <a:rPr lang="en-US" dirty="0"/>
                  <a:t>+𝑏(0)+𝑐</a:t>
                </a:r>
              </a:p>
              <a:p>
                <a:r>
                  <a:rPr lang="en-US" dirty="0"/>
                  <a:t>𝑦 =𝑐</a:t>
                </a:r>
              </a:p>
              <a:p>
                <a:endParaRPr lang="en-US" dirty="0"/>
              </a:p>
              <a:p>
                <a:r>
                  <a:rPr lang="en-US" dirty="0"/>
                  <a:t>Hence the 𝑦-axis intercept is always equal to 𝑐.</a:t>
                </a:r>
              </a:p>
            </p:txBody>
          </p:sp>
        </mc:Choice>
        <mc:Fallback xmlns="">
          <p:sp>
            <p:nvSpPr>
              <p:cNvPr id="3" name="Content Placeholder 2">
                <a:extLst>
                  <a:ext uri="{FF2B5EF4-FFF2-40B4-BE49-F238E27FC236}">
                    <a16:creationId xmlns:a16="http://schemas.microsoft.com/office/drawing/2014/main" id="{B0B45BC2-3EAB-C04F-ABC7-C06E9FD459DB}"/>
                  </a:ext>
                </a:extLst>
              </p:cNvPr>
              <p:cNvSpPr>
                <a:spLocks noGrp="1" noRot="1" noChangeAspect="1" noMove="1" noResize="1" noEditPoints="1" noAdjustHandles="1" noChangeArrowheads="1" noChangeShapeType="1" noTextEdit="1"/>
              </p:cNvSpPr>
              <p:nvPr>
                <p:ph idx="1"/>
              </p:nvPr>
            </p:nvSpPr>
            <p:spPr>
              <a:blipFill>
                <a:blip r:embed="rId2"/>
                <a:stretch>
                  <a:fillRect l="-1892" t="-1347"/>
                </a:stretch>
              </a:blipFill>
            </p:spPr>
            <p:txBody>
              <a:bodyPr/>
              <a:lstStyle/>
              <a:p>
                <a:r>
                  <a:rPr lang="en-US">
                    <a:noFill/>
                  </a:rPr>
                  <a:t> </a:t>
                </a:r>
              </a:p>
            </p:txBody>
          </p:sp>
        </mc:Fallback>
      </mc:AlternateContent>
    </p:spTree>
    <p:extLst>
      <p:ext uri="{BB962C8B-B14F-4D97-AF65-F5344CB8AC3E}">
        <p14:creationId xmlns:p14="http://schemas.microsoft.com/office/powerpoint/2010/main" val="17976981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59BC53-DD53-1149-B1E1-45D77671F72B}"/>
              </a:ext>
            </a:extLst>
          </p:cNvPr>
          <p:cNvSpPr>
            <a:spLocks noGrp="1"/>
          </p:cNvSpPr>
          <p:nvPr>
            <p:ph type="title"/>
          </p:nvPr>
        </p:nvSpPr>
        <p:spPr>
          <a:xfrm>
            <a:off x="1097280" y="286603"/>
            <a:ext cx="10058400" cy="918083"/>
          </a:xfrm>
        </p:spPr>
        <p:txBody>
          <a:bodyPr/>
          <a:lstStyle/>
          <a:p>
            <a:r>
              <a:rPr lang="en-US" dirty="0"/>
              <a:t>Step 2 Find the 𝑥-axis intercepts</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8827E467-3A48-B84B-9B22-F4FD3A4C55EF}"/>
                  </a:ext>
                </a:extLst>
              </p:cNvPr>
              <p:cNvSpPr>
                <a:spLocks noGrp="1"/>
              </p:cNvSpPr>
              <p:nvPr>
                <p:ph idx="1"/>
              </p:nvPr>
            </p:nvSpPr>
            <p:spPr>
              <a:xfrm>
                <a:off x="1066800" y="1397001"/>
                <a:ext cx="10058400" cy="3760891"/>
              </a:xfrm>
            </p:spPr>
            <p:txBody>
              <a:bodyPr>
                <a:normAutofit/>
              </a:bodyPr>
              <a:lstStyle/>
              <a:p>
                <a:r>
                  <a:rPr lang="en-US" dirty="0"/>
                  <a:t>Let 𝑦=0. In general, this gives</a:t>
                </a:r>
              </a:p>
              <a:p>
                <a:r>
                  <a:rPr lang="en-US" dirty="0">
                    <a:solidFill>
                      <a:srgbClr val="FF0000"/>
                    </a:solidFill>
                  </a:rPr>
                  <a:t>0=𝑎</a:t>
                </a:r>
                <a14:m>
                  <m:oMath xmlns:m="http://schemas.openxmlformats.org/officeDocument/2006/math">
                    <m:sSup>
                      <m:sSupPr>
                        <m:ctrlPr>
                          <a:rPr lang="en-US" i="1">
                            <a:solidFill>
                              <a:srgbClr val="FF0000"/>
                            </a:solidFill>
                            <a:latin typeface="Cambria Math" panose="02040503050406030204" pitchFamily="18" charset="0"/>
                          </a:rPr>
                        </m:ctrlPr>
                      </m:sSupPr>
                      <m:e>
                        <m:r>
                          <a:rPr lang="en-AU" i="1">
                            <a:solidFill>
                              <a:srgbClr val="FF0000"/>
                            </a:solidFill>
                            <a:latin typeface="Cambria Math" panose="02040503050406030204" pitchFamily="18" charset="0"/>
                          </a:rPr>
                          <m:t>𝑥</m:t>
                        </m:r>
                      </m:e>
                      <m:sup>
                        <m:r>
                          <a:rPr lang="en-AU" i="1">
                            <a:solidFill>
                              <a:srgbClr val="FF0000"/>
                            </a:solidFill>
                            <a:latin typeface="Cambria Math" panose="02040503050406030204" pitchFamily="18" charset="0"/>
                          </a:rPr>
                          <m:t>2</m:t>
                        </m:r>
                      </m:sup>
                    </m:sSup>
                    <m:r>
                      <a:rPr lang="en-AU" i="1">
                        <a:solidFill>
                          <a:srgbClr val="FF0000"/>
                        </a:solidFill>
                        <a:latin typeface="Cambria Math" panose="02040503050406030204" pitchFamily="18" charset="0"/>
                      </a:rPr>
                      <m:t> </m:t>
                    </m:r>
                  </m:oMath>
                </a14:m>
                <a:r>
                  <a:rPr lang="en-US" dirty="0">
                    <a:solidFill>
                      <a:srgbClr val="FF0000"/>
                    </a:solidFill>
                  </a:rPr>
                  <a:t>+𝑏𝑥+𝑐</a:t>
                </a:r>
              </a:p>
              <a:p>
                <a:r>
                  <a:rPr lang="en-US" dirty="0"/>
                  <a:t>In order to solve such an equation it is necessary to </a:t>
                </a:r>
                <a:r>
                  <a:rPr lang="en-US" dirty="0" err="1"/>
                  <a:t>factorise</a:t>
                </a:r>
                <a:r>
                  <a:rPr lang="en-US" dirty="0"/>
                  <a:t> the right-hand side and then use the </a:t>
                </a:r>
                <a:r>
                  <a:rPr lang="en-US" dirty="0">
                    <a:solidFill>
                      <a:srgbClr val="C00000"/>
                    </a:solidFill>
                  </a:rPr>
                  <a:t>null factor theorem</a:t>
                </a:r>
                <a:r>
                  <a:rPr lang="en-US" dirty="0"/>
                  <a:t>.</a:t>
                </a:r>
              </a:p>
            </p:txBody>
          </p:sp>
        </mc:Choice>
        <mc:Fallback>
          <p:sp>
            <p:nvSpPr>
              <p:cNvPr id="3" name="Content Placeholder 2">
                <a:extLst>
                  <a:ext uri="{FF2B5EF4-FFF2-40B4-BE49-F238E27FC236}">
                    <a16:creationId xmlns:a16="http://schemas.microsoft.com/office/drawing/2014/main" id="{8827E467-3A48-B84B-9B22-F4FD3A4C55EF}"/>
                  </a:ext>
                </a:extLst>
              </p:cNvPr>
              <p:cNvSpPr>
                <a:spLocks noGrp="1" noRot="1" noChangeAspect="1" noMove="1" noResize="1" noEditPoints="1" noAdjustHandles="1" noChangeArrowheads="1" noChangeShapeType="1" noTextEdit="1"/>
              </p:cNvSpPr>
              <p:nvPr>
                <p:ph idx="1"/>
              </p:nvPr>
            </p:nvSpPr>
            <p:spPr>
              <a:xfrm>
                <a:off x="1066800" y="1397001"/>
                <a:ext cx="10058400" cy="3760891"/>
              </a:xfrm>
              <a:blipFill>
                <a:blip r:embed="rId2"/>
                <a:stretch>
                  <a:fillRect l="-909" t="-1621" r="-2242"/>
                </a:stretch>
              </a:blipFill>
            </p:spPr>
            <p:txBody>
              <a:bodyPr/>
              <a:lstStyle/>
              <a:p>
                <a:r>
                  <a:rPr lang="en-AU">
                    <a:noFill/>
                  </a:rPr>
                  <a:t> </a:t>
                </a:r>
              </a:p>
            </p:txBody>
          </p:sp>
        </mc:Fallback>
      </mc:AlternateContent>
      <p:pic>
        <p:nvPicPr>
          <p:cNvPr id="4" name="Picture 3">
            <a:extLst>
              <a:ext uri="{FF2B5EF4-FFF2-40B4-BE49-F238E27FC236}">
                <a16:creationId xmlns:a16="http://schemas.microsoft.com/office/drawing/2014/main" id="{7086C752-CA0C-3D4D-9D61-9BEB83E195D8}"/>
              </a:ext>
            </a:extLst>
          </p:cNvPr>
          <p:cNvPicPr>
            <a:picLocks noChangeAspect="1"/>
          </p:cNvPicPr>
          <p:nvPr/>
        </p:nvPicPr>
        <p:blipFill>
          <a:blip r:embed="rId3"/>
          <a:stretch>
            <a:fillRect/>
          </a:stretch>
        </p:blipFill>
        <p:spPr>
          <a:xfrm>
            <a:off x="1206190" y="3429000"/>
            <a:ext cx="9779619" cy="2870200"/>
          </a:xfrm>
          <a:prstGeom prst="rect">
            <a:avLst/>
          </a:prstGeom>
        </p:spPr>
      </p:pic>
    </p:spTree>
    <p:extLst>
      <p:ext uri="{BB962C8B-B14F-4D97-AF65-F5344CB8AC3E}">
        <p14:creationId xmlns:p14="http://schemas.microsoft.com/office/powerpoint/2010/main" val="1612354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3DE37E-EABF-F34E-837A-4450FE762C06}"/>
              </a:ext>
            </a:extLst>
          </p:cNvPr>
          <p:cNvSpPr>
            <a:spLocks noGrp="1"/>
          </p:cNvSpPr>
          <p:nvPr>
            <p:ph type="title"/>
          </p:nvPr>
        </p:nvSpPr>
        <p:spPr>
          <a:xfrm>
            <a:off x="114300" y="286603"/>
            <a:ext cx="11811000" cy="1059597"/>
          </a:xfrm>
        </p:spPr>
        <p:txBody>
          <a:bodyPr>
            <a:normAutofit fontScale="90000"/>
          </a:bodyPr>
          <a:lstStyle/>
          <a:p>
            <a:r>
              <a:rPr lang="en-US"/>
              <a:t>Step 3 Find the equation of the axis of symmetry</a:t>
            </a:r>
            <a:endParaRPr lang="en-US" dirty="0"/>
          </a:p>
        </p:txBody>
      </p:sp>
      <p:sp>
        <p:nvSpPr>
          <p:cNvPr id="3" name="Content Placeholder 2">
            <a:extLst>
              <a:ext uri="{FF2B5EF4-FFF2-40B4-BE49-F238E27FC236}">
                <a16:creationId xmlns:a16="http://schemas.microsoft.com/office/drawing/2014/main" id="{5CA70E21-70F6-0441-8121-2EF6EE8AB804}"/>
              </a:ext>
            </a:extLst>
          </p:cNvPr>
          <p:cNvSpPr>
            <a:spLocks noGrp="1"/>
          </p:cNvSpPr>
          <p:nvPr>
            <p:ph idx="1"/>
          </p:nvPr>
        </p:nvSpPr>
        <p:spPr>
          <a:xfrm>
            <a:off x="1097280" y="2108201"/>
            <a:ext cx="5283200" cy="3760891"/>
          </a:xfrm>
        </p:spPr>
        <p:txBody>
          <a:bodyPr/>
          <a:lstStyle/>
          <a:p>
            <a:r>
              <a:rPr lang="en-US" dirty="0"/>
              <a:t>Once the 𝑥-axis intercepts have been found, the equation of the axis of symmetry can be found by using the symmetry properties of the parabola. The axis of symmetry is the perpendicular bisector of the line segment joining the 𝑥-axis intercepts.</a:t>
            </a:r>
          </a:p>
        </p:txBody>
      </p:sp>
      <p:pic>
        <p:nvPicPr>
          <p:cNvPr id="4" name="Picture 3">
            <a:extLst>
              <a:ext uri="{FF2B5EF4-FFF2-40B4-BE49-F238E27FC236}">
                <a16:creationId xmlns:a16="http://schemas.microsoft.com/office/drawing/2014/main" id="{34C9D0AA-C67F-E04E-A298-8AFA485E3F27}"/>
              </a:ext>
            </a:extLst>
          </p:cNvPr>
          <p:cNvPicPr>
            <a:picLocks noChangeAspect="1"/>
          </p:cNvPicPr>
          <p:nvPr/>
        </p:nvPicPr>
        <p:blipFill>
          <a:blip r:embed="rId2"/>
          <a:stretch>
            <a:fillRect/>
          </a:stretch>
        </p:blipFill>
        <p:spPr>
          <a:xfrm>
            <a:off x="6821714" y="1794329"/>
            <a:ext cx="5283200" cy="4673600"/>
          </a:xfrm>
          <a:prstGeom prst="rect">
            <a:avLst/>
          </a:prstGeom>
        </p:spPr>
      </p:pic>
      <p:cxnSp>
        <p:nvCxnSpPr>
          <p:cNvPr id="6" name="Straight Connector 5">
            <a:extLst>
              <a:ext uri="{FF2B5EF4-FFF2-40B4-BE49-F238E27FC236}">
                <a16:creationId xmlns:a16="http://schemas.microsoft.com/office/drawing/2014/main" id="{47AD42F9-D348-5145-9362-B0B83284D770}"/>
              </a:ext>
            </a:extLst>
          </p:cNvPr>
          <p:cNvCxnSpPr/>
          <p:nvPr/>
        </p:nvCxnSpPr>
        <p:spPr>
          <a:xfrm>
            <a:off x="8955314" y="2002971"/>
            <a:ext cx="0" cy="4281715"/>
          </a:xfrm>
          <a:prstGeom prst="line">
            <a:avLst/>
          </a:prstGeom>
          <a:ln w="539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2122D749-1E42-9945-A685-8D0F2ACC0D27}"/>
              </a:ext>
            </a:extLst>
          </p:cNvPr>
          <p:cNvCxnSpPr>
            <a:cxnSpLocks/>
          </p:cNvCxnSpPr>
          <p:nvPr/>
        </p:nvCxnSpPr>
        <p:spPr>
          <a:xfrm>
            <a:off x="7629072" y="4789714"/>
            <a:ext cx="2632528" cy="0"/>
          </a:xfrm>
          <a:prstGeom prst="line">
            <a:avLst/>
          </a:prstGeom>
          <a:ln w="53975">
            <a:solidFill>
              <a:srgbClr val="00B0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81642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9B8E0B-2D2F-4148-9055-B2C605D621F1}"/>
              </a:ext>
            </a:extLst>
          </p:cNvPr>
          <p:cNvSpPr>
            <a:spLocks noGrp="1"/>
          </p:cNvSpPr>
          <p:nvPr>
            <p:ph type="title"/>
          </p:nvPr>
        </p:nvSpPr>
        <p:spPr>
          <a:xfrm>
            <a:off x="457200" y="286603"/>
            <a:ext cx="11341100" cy="1110397"/>
          </a:xfrm>
        </p:spPr>
        <p:txBody>
          <a:bodyPr>
            <a:normAutofit fontScale="90000"/>
          </a:bodyPr>
          <a:lstStyle/>
          <a:p>
            <a:r>
              <a:rPr lang="en-US" dirty="0"/>
              <a:t>Step 4 Find the coordinates of the turning point</a:t>
            </a:r>
          </a:p>
        </p:txBody>
      </p:sp>
      <p:sp>
        <p:nvSpPr>
          <p:cNvPr id="3" name="Content Placeholder 2">
            <a:extLst>
              <a:ext uri="{FF2B5EF4-FFF2-40B4-BE49-F238E27FC236}">
                <a16:creationId xmlns:a16="http://schemas.microsoft.com/office/drawing/2014/main" id="{C5AA6512-C456-404B-BA7E-4D408A7D7523}"/>
              </a:ext>
            </a:extLst>
          </p:cNvPr>
          <p:cNvSpPr>
            <a:spLocks noGrp="1"/>
          </p:cNvSpPr>
          <p:nvPr>
            <p:ph idx="1"/>
          </p:nvPr>
        </p:nvSpPr>
        <p:spPr>
          <a:xfrm>
            <a:off x="1097280" y="2108201"/>
            <a:ext cx="4998720" cy="3760891"/>
          </a:xfrm>
        </p:spPr>
        <p:txBody>
          <a:bodyPr/>
          <a:lstStyle/>
          <a:p>
            <a:r>
              <a:rPr lang="en-US" dirty="0"/>
              <a:t>The axis of symmetry gives the 𝑥-coordinate of the turning point. Substitute this into the quadratic polynomial to obtain the 𝑦-coordinate.</a:t>
            </a:r>
          </a:p>
          <a:p>
            <a:endParaRPr lang="en-US" dirty="0"/>
          </a:p>
          <a:p>
            <a:r>
              <a:rPr lang="en-US" dirty="0"/>
              <a:t> </a:t>
            </a:r>
          </a:p>
          <a:p>
            <a:endParaRPr lang="en-US" dirty="0"/>
          </a:p>
        </p:txBody>
      </p:sp>
      <p:pic>
        <p:nvPicPr>
          <p:cNvPr id="4" name="Picture 3">
            <a:extLst>
              <a:ext uri="{FF2B5EF4-FFF2-40B4-BE49-F238E27FC236}">
                <a16:creationId xmlns:a16="http://schemas.microsoft.com/office/drawing/2014/main" id="{F905FC4D-CEA0-F047-B109-D351B9B3DAAF}"/>
              </a:ext>
            </a:extLst>
          </p:cNvPr>
          <p:cNvPicPr>
            <a:picLocks noChangeAspect="1"/>
          </p:cNvPicPr>
          <p:nvPr/>
        </p:nvPicPr>
        <p:blipFill>
          <a:blip r:embed="rId2"/>
          <a:stretch>
            <a:fillRect/>
          </a:stretch>
        </p:blipFill>
        <p:spPr>
          <a:xfrm>
            <a:off x="6821714" y="1794329"/>
            <a:ext cx="5283200" cy="4673600"/>
          </a:xfrm>
          <a:prstGeom prst="rect">
            <a:avLst/>
          </a:prstGeom>
        </p:spPr>
      </p:pic>
      <p:sp>
        <p:nvSpPr>
          <p:cNvPr id="5" name="Doughnut 4">
            <a:extLst>
              <a:ext uri="{FF2B5EF4-FFF2-40B4-BE49-F238E27FC236}">
                <a16:creationId xmlns:a16="http://schemas.microsoft.com/office/drawing/2014/main" id="{048C747E-72BB-C54F-B030-DA81703A654E}"/>
              </a:ext>
            </a:extLst>
          </p:cNvPr>
          <p:cNvSpPr/>
          <p:nvPr/>
        </p:nvSpPr>
        <p:spPr>
          <a:xfrm>
            <a:off x="8403771" y="2728686"/>
            <a:ext cx="551543" cy="700314"/>
          </a:xfrm>
          <a:prstGeom prst="donut">
            <a:avLst>
              <a:gd name="adj" fmla="val 649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D3F65D10-3EBA-004D-BA1A-F931B85EA34E}"/>
                  </a:ext>
                </a:extLst>
              </p:cNvPr>
              <p:cNvSpPr/>
              <p:nvPr/>
            </p:nvSpPr>
            <p:spPr>
              <a:xfrm>
                <a:off x="4234888" y="5499760"/>
                <a:ext cx="2223879" cy="461665"/>
              </a:xfrm>
              <a:prstGeom prst="rect">
                <a:avLst/>
              </a:prstGeom>
            </p:spPr>
            <p:txBody>
              <a:bodyPr wrap="none">
                <a:spAutoFit/>
              </a:bodyPr>
              <a:lstStyle/>
              <a:p>
                <a:r>
                  <a:rPr lang="en-US" sz="2400" dirty="0"/>
                  <a:t>𝑦=−</a:t>
                </a:r>
                <a14:m>
                  <m:oMath xmlns:m="http://schemas.openxmlformats.org/officeDocument/2006/math">
                    <m:sSup>
                      <m:sSupPr>
                        <m:ctrlPr>
                          <a:rPr lang="en-US" sz="2400" i="1">
                            <a:latin typeface="Cambria Math" panose="02040503050406030204" pitchFamily="18" charset="0"/>
                          </a:rPr>
                        </m:ctrlPr>
                      </m:sSupPr>
                      <m:e>
                        <m:r>
                          <a:rPr lang="en-AU" sz="2400" b="0" i="1" smtClean="0">
                            <a:latin typeface="Cambria Math" panose="02040503050406030204" pitchFamily="18" charset="0"/>
                          </a:rPr>
                          <m:t>(</m:t>
                        </m:r>
                        <m:r>
                          <a:rPr lang="en-AU" sz="2400" i="1">
                            <a:latin typeface="Cambria Math" panose="02040503050406030204" pitchFamily="18" charset="0"/>
                          </a:rPr>
                          <m:t>𝑥</m:t>
                        </m:r>
                        <m:r>
                          <a:rPr lang="en-AU" sz="2400" b="0" i="1" smtClean="0">
                            <a:latin typeface="Cambria Math" panose="02040503050406030204" pitchFamily="18" charset="0"/>
                          </a:rPr>
                          <m:t>+1)</m:t>
                        </m:r>
                      </m:e>
                      <m:sup>
                        <m:r>
                          <a:rPr lang="en-AU" sz="2400" i="1">
                            <a:latin typeface="Cambria Math" panose="02040503050406030204" pitchFamily="18" charset="0"/>
                          </a:rPr>
                          <m:t>2</m:t>
                        </m:r>
                      </m:sup>
                    </m:sSup>
                  </m:oMath>
                </a14:m>
                <a:r>
                  <a:rPr lang="en-US" sz="2400" dirty="0"/>
                  <a:t>+4</a:t>
                </a:r>
              </a:p>
            </p:txBody>
          </p:sp>
        </mc:Choice>
        <mc:Fallback xmlns="">
          <p:sp>
            <p:nvSpPr>
              <p:cNvPr id="6" name="Rectangle 5">
                <a:extLst>
                  <a:ext uri="{FF2B5EF4-FFF2-40B4-BE49-F238E27FC236}">
                    <a16:creationId xmlns:a16="http://schemas.microsoft.com/office/drawing/2014/main" id="{D3F65D10-3EBA-004D-BA1A-F931B85EA34E}"/>
                  </a:ext>
                </a:extLst>
              </p:cNvPr>
              <p:cNvSpPr>
                <a:spLocks noRot="1" noChangeAspect="1" noMove="1" noResize="1" noEditPoints="1" noAdjustHandles="1" noChangeArrowheads="1" noChangeShapeType="1" noTextEdit="1"/>
              </p:cNvSpPr>
              <p:nvPr/>
            </p:nvSpPr>
            <p:spPr>
              <a:xfrm>
                <a:off x="4234888" y="5499760"/>
                <a:ext cx="2223879" cy="461665"/>
              </a:xfrm>
              <a:prstGeom prst="rect">
                <a:avLst/>
              </a:prstGeom>
              <a:blipFill>
                <a:blip r:embed="rId3"/>
                <a:stretch>
                  <a:fillRect l="-4545" t="-7895" r="-3409" b="-28947"/>
                </a:stretch>
              </a:blipFill>
            </p:spPr>
            <p:txBody>
              <a:bodyPr/>
              <a:lstStyle/>
              <a:p>
                <a:r>
                  <a:rPr lang="en-US">
                    <a:noFill/>
                  </a:rPr>
                  <a:t> </a:t>
                </a:r>
              </a:p>
            </p:txBody>
          </p:sp>
        </mc:Fallback>
      </mc:AlternateContent>
    </p:spTree>
    <p:extLst>
      <p:ext uri="{BB962C8B-B14F-4D97-AF65-F5344CB8AC3E}">
        <p14:creationId xmlns:p14="http://schemas.microsoft.com/office/powerpoint/2010/main" val="1132679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65233446-8545-4E43-B375-EFF2E1AA91C4}"/>
                  </a:ext>
                </a:extLst>
              </p:cNvPr>
              <p:cNvSpPr>
                <a:spLocks noGrp="1"/>
              </p:cNvSpPr>
              <p:nvPr>
                <p:ph type="title"/>
              </p:nvPr>
            </p:nvSpPr>
            <p:spPr>
              <a:xfrm>
                <a:off x="30480" y="141460"/>
                <a:ext cx="12192000" cy="1450757"/>
              </a:xfrm>
            </p:spPr>
            <p:txBody>
              <a:bodyPr>
                <a:normAutofit fontScale="90000"/>
              </a:bodyPr>
              <a:lstStyle/>
              <a:p>
                <a:r>
                  <a:rPr lang="en-US" dirty="0"/>
                  <a:t>Find the 𝑥- and 𝑦-axis intercepts and the turning point, and hence sketch the graph of 𝑦=</a:t>
                </a:r>
                <a14:m>
                  <m:oMath xmlns:m="http://schemas.openxmlformats.org/officeDocument/2006/math">
                    <m:sSup>
                      <m:sSupPr>
                        <m:ctrlPr>
                          <a:rPr lang="en-US" i="1">
                            <a:latin typeface="Cambria Math" panose="02040503050406030204" pitchFamily="18" charset="0"/>
                          </a:rPr>
                        </m:ctrlPr>
                      </m:sSupPr>
                      <m:e>
                        <m:r>
                          <a:rPr lang="en-AU" i="1">
                            <a:latin typeface="Cambria Math" panose="02040503050406030204" pitchFamily="18" charset="0"/>
                          </a:rPr>
                          <m:t>𝑥</m:t>
                        </m:r>
                      </m:e>
                      <m:sup>
                        <m:r>
                          <a:rPr lang="en-AU" i="1">
                            <a:latin typeface="Cambria Math" panose="02040503050406030204" pitchFamily="18" charset="0"/>
                          </a:rPr>
                          <m:t>2</m:t>
                        </m:r>
                      </m:sup>
                    </m:sSup>
                  </m:oMath>
                </a14:m>
                <a:r>
                  <a:rPr lang="en-US" dirty="0"/>
                  <a:t>−4𝑥.</a:t>
                </a:r>
              </a:p>
            </p:txBody>
          </p:sp>
        </mc:Choice>
        <mc:Fallback xmlns="">
          <p:sp>
            <p:nvSpPr>
              <p:cNvPr id="2" name="Title 1">
                <a:extLst>
                  <a:ext uri="{FF2B5EF4-FFF2-40B4-BE49-F238E27FC236}">
                    <a16:creationId xmlns:a16="http://schemas.microsoft.com/office/drawing/2014/main" id="{65233446-8545-4E43-B375-EFF2E1AA91C4}"/>
                  </a:ext>
                </a:extLst>
              </p:cNvPr>
              <p:cNvSpPr>
                <a:spLocks noGrp="1" noRot="1" noChangeAspect="1" noMove="1" noResize="1" noEditPoints="1" noAdjustHandles="1" noChangeArrowheads="1" noChangeShapeType="1" noTextEdit="1"/>
              </p:cNvSpPr>
              <p:nvPr>
                <p:ph type="title"/>
              </p:nvPr>
            </p:nvSpPr>
            <p:spPr>
              <a:xfrm>
                <a:off x="30480" y="141460"/>
                <a:ext cx="12192000" cy="1450757"/>
              </a:xfrm>
              <a:blipFill>
                <a:blip r:embed="rId2"/>
                <a:stretch>
                  <a:fillRect l="-2289" t="-12174" b="-2260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5DC09A50-2F4A-A045-946B-1982DCE88274}"/>
                  </a:ext>
                </a:extLst>
              </p:cNvPr>
              <p:cNvSpPr>
                <a:spLocks noGrp="1"/>
              </p:cNvSpPr>
              <p:nvPr>
                <p:ph idx="1"/>
              </p:nvPr>
            </p:nvSpPr>
            <p:spPr>
              <a:xfrm>
                <a:off x="168366" y="2006601"/>
                <a:ext cx="7280184" cy="4261756"/>
              </a:xfrm>
            </p:spPr>
            <p:txBody>
              <a:bodyPr>
                <a:normAutofit fontScale="92500" lnSpcReduction="10000"/>
              </a:bodyPr>
              <a:lstStyle/>
              <a:p>
                <a:r>
                  <a:rPr lang="en-US" dirty="0">
                    <a:solidFill>
                      <a:srgbClr val="0070C0"/>
                    </a:solidFill>
                  </a:rPr>
                  <a:t>Step 1 </a:t>
                </a:r>
                <a:r>
                  <a:rPr lang="en-US" dirty="0"/>
                  <a:t>𝑐=0. Therefore the 𝑦-axis intercept is 0.</a:t>
                </a:r>
              </a:p>
              <a:p>
                <a:r>
                  <a:rPr lang="en-US" dirty="0">
                    <a:solidFill>
                      <a:srgbClr val="0070C0"/>
                    </a:solidFill>
                  </a:rPr>
                  <a:t>Step 2 </a:t>
                </a:r>
                <a:r>
                  <a:rPr lang="en-US" dirty="0"/>
                  <a:t>Let 𝑦=0. Then</a:t>
                </a:r>
              </a:p>
              <a:p>
                <a:r>
                  <a:rPr lang="en-US" dirty="0"/>
                  <a:t>0=</a:t>
                </a:r>
                <a14:m>
                  <m:oMath xmlns:m="http://schemas.openxmlformats.org/officeDocument/2006/math">
                    <m:sSup>
                      <m:sSupPr>
                        <m:ctrlPr>
                          <a:rPr lang="en-US" i="1">
                            <a:latin typeface="Cambria Math" panose="02040503050406030204" pitchFamily="18" charset="0"/>
                          </a:rPr>
                        </m:ctrlPr>
                      </m:sSupPr>
                      <m:e>
                        <m:r>
                          <a:rPr lang="en-AU" i="1">
                            <a:latin typeface="Cambria Math" panose="02040503050406030204" pitchFamily="18" charset="0"/>
                          </a:rPr>
                          <m:t>𝑥</m:t>
                        </m:r>
                      </m:e>
                      <m:sup>
                        <m:r>
                          <a:rPr lang="en-AU" i="1">
                            <a:latin typeface="Cambria Math" panose="02040503050406030204" pitchFamily="18" charset="0"/>
                          </a:rPr>
                          <m:t>2</m:t>
                        </m:r>
                      </m:sup>
                    </m:sSup>
                  </m:oMath>
                </a14:m>
                <a:r>
                  <a:rPr lang="en-US" dirty="0"/>
                  <a:t>−4𝑥= 𝑥(𝑥−4)</a:t>
                </a:r>
              </a:p>
              <a:p>
                <a:r>
                  <a:rPr lang="en-US" dirty="0"/>
                  <a:t>∴𝑥=0   or   𝑥=4</a:t>
                </a:r>
              </a:p>
              <a:p>
                <a:r>
                  <a:rPr lang="en-US" dirty="0"/>
                  <a:t>The 𝑥-axis intercepts are 0 and 4.</a:t>
                </a:r>
              </a:p>
              <a:p>
                <a:r>
                  <a:rPr lang="en-US" dirty="0">
                    <a:solidFill>
                      <a:srgbClr val="0070C0"/>
                    </a:solidFill>
                  </a:rPr>
                  <a:t>Step 3 </a:t>
                </a:r>
                <a:r>
                  <a:rPr lang="en-US" dirty="0"/>
                  <a:t>The axis of symmetry is the line with equation 𝑥=</a:t>
                </a:r>
                <a14:m>
                  <m:oMath xmlns:m="http://schemas.openxmlformats.org/officeDocument/2006/math">
                    <m:f>
                      <m:fPr>
                        <m:ctrlPr>
                          <a:rPr lang="en-US" i="1" smtClean="0">
                            <a:latin typeface="Cambria Math" panose="02040503050406030204" pitchFamily="18" charset="0"/>
                          </a:rPr>
                        </m:ctrlPr>
                      </m:fPr>
                      <m:num>
                        <m:r>
                          <a:rPr lang="en-AU" b="0" i="1" smtClean="0">
                            <a:latin typeface="Cambria Math" panose="02040503050406030204" pitchFamily="18" charset="0"/>
                          </a:rPr>
                          <m:t>0+4</m:t>
                        </m:r>
                      </m:num>
                      <m:den>
                        <m:r>
                          <a:rPr lang="en-AU" b="0" i="1" smtClean="0">
                            <a:latin typeface="Cambria Math" panose="02040503050406030204" pitchFamily="18" charset="0"/>
                          </a:rPr>
                          <m:t>2</m:t>
                        </m:r>
                      </m:den>
                    </m:f>
                  </m:oMath>
                </a14:m>
                <a:r>
                  <a:rPr lang="en-US" dirty="0"/>
                  <a:t>, that is, 𝑥=2.</a:t>
                </a:r>
              </a:p>
              <a:p>
                <a:r>
                  <a:rPr lang="en-US" dirty="0">
                    <a:solidFill>
                      <a:srgbClr val="0070C0"/>
                    </a:solidFill>
                  </a:rPr>
                  <a:t>Step 4 </a:t>
                </a:r>
                <a:r>
                  <a:rPr lang="en-US" dirty="0"/>
                  <a:t>When 𝑥=2, 𝑦= </a:t>
                </a:r>
                <a14:m>
                  <m:oMath xmlns:m="http://schemas.openxmlformats.org/officeDocument/2006/math">
                    <m:sSup>
                      <m:sSupPr>
                        <m:ctrlPr>
                          <a:rPr lang="en-US" i="1">
                            <a:latin typeface="Cambria Math" panose="02040503050406030204" pitchFamily="18" charset="0"/>
                          </a:rPr>
                        </m:ctrlPr>
                      </m:sSupPr>
                      <m:e>
                        <m:r>
                          <a:rPr lang="en-AU" b="0" i="1" smtClean="0">
                            <a:latin typeface="Cambria Math" panose="02040503050406030204" pitchFamily="18" charset="0"/>
                          </a:rPr>
                          <m:t>2</m:t>
                        </m:r>
                      </m:e>
                      <m:sup>
                        <m:r>
                          <a:rPr lang="en-AU" i="1">
                            <a:latin typeface="Cambria Math" panose="02040503050406030204" pitchFamily="18" charset="0"/>
                          </a:rPr>
                          <m:t>2</m:t>
                        </m:r>
                      </m:sup>
                    </m:sSup>
                  </m:oMath>
                </a14:m>
                <a:r>
                  <a:rPr lang="en-US" dirty="0"/>
                  <a:t>−4×2=−4. The turning point has coordinates (2,−4).</a:t>
                </a:r>
              </a:p>
            </p:txBody>
          </p:sp>
        </mc:Choice>
        <mc:Fallback xmlns="">
          <p:sp>
            <p:nvSpPr>
              <p:cNvPr id="3" name="Content Placeholder 2">
                <a:extLst>
                  <a:ext uri="{FF2B5EF4-FFF2-40B4-BE49-F238E27FC236}">
                    <a16:creationId xmlns:a16="http://schemas.microsoft.com/office/drawing/2014/main" id="{5DC09A50-2F4A-A045-946B-1982DCE88274}"/>
                  </a:ext>
                </a:extLst>
              </p:cNvPr>
              <p:cNvSpPr>
                <a:spLocks noGrp="1" noRot="1" noChangeAspect="1" noMove="1" noResize="1" noEditPoints="1" noAdjustHandles="1" noChangeArrowheads="1" noChangeShapeType="1" noTextEdit="1"/>
              </p:cNvSpPr>
              <p:nvPr>
                <p:ph idx="1"/>
              </p:nvPr>
            </p:nvSpPr>
            <p:spPr>
              <a:xfrm>
                <a:off x="168366" y="2006601"/>
                <a:ext cx="7280184" cy="4261756"/>
              </a:xfrm>
              <a:blipFill>
                <a:blip r:embed="rId3"/>
                <a:stretch>
                  <a:fillRect l="-1045" t="-1780" r="-2265"/>
                </a:stretch>
              </a:blipFill>
            </p:spPr>
            <p:txBody>
              <a:bodyPr/>
              <a:lstStyle/>
              <a:p>
                <a:r>
                  <a:rPr lang="en-US">
                    <a:noFill/>
                  </a:rPr>
                  <a:t> </a:t>
                </a:r>
              </a:p>
            </p:txBody>
          </p:sp>
        </mc:Fallback>
      </mc:AlternateContent>
      <p:pic>
        <p:nvPicPr>
          <p:cNvPr id="4" name="Picture 3">
            <a:extLst>
              <a:ext uri="{FF2B5EF4-FFF2-40B4-BE49-F238E27FC236}">
                <a16:creationId xmlns:a16="http://schemas.microsoft.com/office/drawing/2014/main" id="{1F7DAF80-0D5E-8F4A-B089-2ABAFAB85108}"/>
              </a:ext>
            </a:extLst>
          </p:cNvPr>
          <p:cNvPicPr>
            <a:picLocks noChangeAspect="1"/>
          </p:cNvPicPr>
          <p:nvPr/>
        </p:nvPicPr>
        <p:blipFill>
          <a:blip r:embed="rId4"/>
          <a:stretch>
            <a:fillRect/>
          </a:stretch>
        </p:blipFill>
        <p:spPr>
          <a:xfrm>
            <a:off x="7448550" y="1759858"/>
            <a:ext cx="4258027" cy="4508499"/>
          </a:xfrm>
          <a:prstGeom prst="rect">
            <a:avLst/>
          </a:prstGeom>
        </p:spPr>
      </p:pic>
    </p:spTree>
    <p:extLst>
      <p:ext uri="{BB962C8B-B14F-4D97-AF65-F5344CB8AC3E}">
        <p14:creationId xmlns:p14="http://schemas.microsoft.com/office/powerpoint/2010/main" val="142699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4"/>
                                        </p:tgtEl>
                                        <p:attrNameLst>
                                          <p:attrName>style.visibility</p:attrName>
                                        </p:attrNameLst>
                                      </p:cBhvr>
                                      <p:to>
                                        <p:strVal val="visible"/>
                                      </p:to>
                                    </p:set>
                                    <p:anim calcmode="lin" valueType="num">
                                      <p:cBhvr additive="base">
                                        <p:cTn id="43" dur="500" fill="hold"/>
                                        <p:tgtEl>
                                          <p:spTgt spid="4"/>
                                        </p:tgtEl>
                                        <p:attrNameLst>
                                          <p:attrName>ppt_x</p:attrName>
                                        </p:attrNameLst>
                                      </p:cBhvr>
                                      <p:tavLst>
                                        <p:tav tm="0">
                                          <p:val>
                                            <p:strVal val="#ppt_x"/>
                                          </p:val>
                                        </p:tav>
                                        <p:tav tm="100000">
                                          <p:val>
                                            <p:strVal val="#ppt_x"/>
                                          </p:val>
                                        </p:tav>
                                      </p:tavLst>
                                    </p:anim>
                                    <p:anim calcmode="lin" valueType="num">
                                      <p:cBhvr additive="base">
                                        <p:cTn id="4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65233446-8545-4E43-B375-EFF2E1AA91C4}"/>
                  </a:ext>
                </a:extLst>
              </p:cNvPr>
              <p:cNvSpPr>
                <a:spLocks noGrp="1"/>
              </p:cNvSpPr>
              <p:nvPr>
                <p:ph type="title"/>
              </p:nvPr>
            </p:nvSpPr>
            <p:spPr>
              <a:xfrm>
                <a:off x="30480" y="141460"/>
                <a:ext cx="12192000" cy="1450757"/>
              </a:xfrm>
            </p:spPr>
            <p:txBody>
              <a:bodyPr>
                <a:normAutofit fontScale="90000"/>
              </a:bodyPr>
              <a:lstStyle/>
              <a:p>
                <a:r>
                  <a:rPr lang="en-US" dirty="0"/>
                  <a:t>Find the 𝑥- and 𝑦-axis intercepts and the turning point, and hence sketch the graph of 𝑦=</a:t>
                </a:r>
                <a14:m>
                  <m:oMath xmlns:m="http://schemas.openxmlformats.org/officeDocument/2006/math">
                    <m:sSup>
                      <m:sSupPr>
                        <m:ctrlPr>
                          <a:rPr lang="en-US" i="1">
                            <a:latin typeface="Cambria Math" panose="02040503050406030204" pitchFamily="18" charset="0"/>
                          </a:rPr>
                        </m:ctrlPr>
                      </m:sSupPr>
                      <m:e>
                        <m:r>
                          <a:rPr lang="en-AU" i="1">
                            <a:latin typeface="Cambria Math" panose="02040503050406030204" pitchFamily="18" charset="0"/>
                          </a:rPr>
                          <m:t>𝑥</m:t>
                        </m:r>
                      </m:e>
                      <m:sup>
                        <m:r>
                          <a:rPr lang="en-AU" i="1">
                            <a:latin typeface="Cambria Math" panose="02040503050406030204" pitchFamily="18" charset="0"/>
                          </a:rPr>
                          <m:t>2</m:t>
                        </m:r>
                      </m:sup>
                    </m:sSup>
                  </m:oMath>
                </a14:m>
                <a:r>
                  <a:rPr lang="en-US" dirty="0"/>
                  <a:t>−9.</a:t>
                </a:r>
              </a:p>
            </p:txBody>
          </p:sp>
        </mc:Choice>
        <mc:Fallback xmlns="">
          <p:sp>
            <p:nvSpPr>
              <p:cNvPr id="2" name="Title 1">
                <a:extLst>
                  <a:ext uri="{FF2B5EF4-FFF2-40B4-BE49-F238E27FC236}">
                    <a16:creationId xmlns:a16="http://schemas.microsoft.com/office/drawing/2014/main" id="{65233446-8545-4E43-B375-EFF2E1AA91C4}"/>
                  </a:ext>
                </a:extLst>
              </p:cNvPr>
              <p:cNvSpPr>
                <a:spLocks noGrp="1" noRot="1" noChangeAspect="1" noMove="1" noResize="1" noEditPoints="1" noAdjustHandles="1" noChangeArrowheads="1" noChangeShapeType="1" noTextEdit="1"/>
              </p:cNvSpPr>
              <p:nvPr>
                <p:ph type="title"/>
              </p:nvPr>
            </p:nvSpPr>
            <p:spPr>
              <a:xfrm>
                <a:off x="30480" y="141460"/>
                <a:ext cx="12192000" cy="1450757"/>
              </a:xfrm>
              <a:blipFill>
                <a:blip r:embed="rId2"/>
                <a:stretch>
                  <a:fillRect l="-2289" t="-12174" b="-2260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5DC09A50-2F4A-A045-946B-1982DCE88274}"/>
                  </a:ext>
                </a:extLst>
              </p:cNvPr>
              <p:cNvSpPr>
                <a:spLocks noGrp="1"/>
              </p:cNvSpPr>
              <p:nvPr>
                <p:ph idx="1"/>
              </p:nvPr>
            </p:nvSpPr>
            <p:spPr>
              <a:xfrm>
                <a:off x="168366" y="2006601"/>
                <a:ext cx="7280184" cy="4261756"/>
              </a:xfrm>
            </p:spPr>
            <p:txBody>
              <a:bodyPr>
                <a:normAutofit fontScale="92500" lnSpcReduction="10000"/>
              </a:bodyPr>
              <a:lstStyle/>
              <a:p>
                <a:r>
                  <a:rPr lang="en-US" dirty="0">
                    <a:solidFill>
                      <a:srgbClr val="0070C0"/>
                    </a:solidFill>
                  </a:rPr>
                  <a:t>Step 1 </a:t>
                </a:r>
                <a:r>
                  <a:rPr lang="en-US" dirty="0"/>
                  <a:t>𝑐= −9. Therefore the 𝑦-axis intercept is −9.</a:t>
                </a:r>
              </a:p>
              <a:p>
                <a:r>
                  <a:rPr lang="en-US" dirty="0">
                    <a:solidFill>
                      <a:srgbClr val="0070C0"/>
                    </a:solidFill>
                  </a:rPr>
                  <a:t>Step 2 </a:t>
                </a:r>
                <a:r>
                  <a:rPr lang="en-US" dirty="0"/>
                  <a:t>Let 𝑦=0. Then</a:t>
                </a:r>
              </a:p>
              <a:p>
                <a:r>
                  <a:rPr lang="en-US" dirty="0"/>
                  <a:t>0= </a:t>
                </a:r>
                <a14:m>
                  <m:oMath xmlns:m="http://schemas.openxmlformats.org/officeDocument/2006/math">
                    <m:sSup>
                      <m:sSupPr>
                        <m:ctrlPr>
                          <a:rPr lang="en-US" i="1">
                            <a:latin typeface="Cambria Math" panose="02040503050406030204" pitchFamily="18" charset="0"/>
                          </a:rPr>
                        </m:ctrlPr>
                      </m:sSupPr>
                      <m:e>
                        <m:r>
                          <a:rPr lang="en-AU" i="1">
                            <a:latin typeface="Cambria Math" panose="02040503050406030204" pitchFamily="18" charset="0"/>
                          </a:rPr>
                          <m:t>𝑥</m:t>
                        </m:r>
                      </m:e>
                      <m:sup>
                        <m:r>
                          <a:rPr lang="en-AU" i="1">
                            <a:latin typeface="Cambria Math" panose="02040503050406030204" pitchFamily="18" charset="0"/>
                          </a:rPr>
                          <m:t>2</m:t>
                        </m:r>
                      </m:sup>
                    </m:sSup>
                  </m:oMath>
                </a14:m>
                <a:r>
                  <a:rPr lang="en-US" dirty="0"/>
                  <a:t>−9 = (𝑥+3)(𝑥−3)</a:t>
                </a:r>
              </a:p>
              <a:p>
                <a:r>
                  <a:rPr lang="en-US" dirty="0"/>
                  <a:t>∴𝑥=3   or   𝑥=−3</a:t>
                </a:r>
              </a:p>
              <a:p>
                <a:r>
                  <a:rPr lang="en-US" dirty="0"/>
                  <a:t>The 𝑥-axis intercepts are 3 and −3.</a:t>
                </a:r>
              </a:p>
              <a:p>
                <a:r>
                  <a:rPr lang="en-US" dirty="0">
                    <a:solidFill>
                      <a:srgbClr val="0070C0"/>
                    </a:solidFill>
                  </a:rPr>
                  <a:t>Step 3 </a:t>
                </a:r>
                <a:r>
                  <a:rPr lang="en-US" dirty="0"/>
                  <a:t>The axis of symmetry is the line with equation 𝑥=</a:t>
                </a:r>
                <a14:m>
                  <m:oMath xmlns:m="http://schemas.openxmlformats.org/officeDocument/2006/math">
                    <m:f>
                      <m:fPr>
                        <m:ctrlPr>
                          <a:rPr lang="en-US" i="1" smtClean="0">
                            <a:latin typeface="Cambria Math" panose="02040503050406030204" pitchFamily="18" charset="0"/>
                          </a:rPr>
                        </m:ctrlPr>
                      </m:fPr>
                      <m:num>
                        <m:r>
                          <a:rPr lang="en-AU" b="0" i="1" smtClean="0">
                            <a:latin typeface="Cambria Math" panose="02040503050406030204" pitchFamily="18" charset="0"/>
                          </a:rPr>
                          <m:t>3−3</m:t>
                        </m:r>
                      </m:num>
                      <m:den>
                        <m:r>
                          <a:rPr lang="en-AU" b="0" i="1" smtClean="0">
                            <a:latin typeface="Cambria Math" panose="02040503050406030204" pitchFamily="18" charset="0"/>
                          </a:rPr>
                          <m:t>2</m:t>
                        </m:r>
                      </m:den>
                    </m:f>
                  </m:oMath>
                </a14:m>
                <a:r>
                  <a:rPr lang="en-US" dirty="0"/>
                  <a:t>, that is, 𝑥=0.</a:t>
                </a:r>
              </a:p>
              <a:p>
                <a:r>
                  <a:rPr lang="en-US" dirty="0">
                    <a:solidFill>
                      <a:srgbClr val="0070C0"/>
                    </a:solidFill>
                  </a:rPr>
                  <a:t>Step 4 </a:t>
                </a:r>
                <a:r>
                  <a:rPr lang="en-US" dirty="0"/>
                  <a:t>When 𝑥=0, 𝑦= </a:t>
                </a:r>
                <a14:m>
                  <m:oMath xmlns:m="http://schemas.openxmlformats.org/officeDocument/2006/math">
                    <m:sSup>
                      <m:sSupPr>
                        <m:ctrlPr>
                          <a:rPr lang="en-US" i="1">
                            <a:latin typeface="Cambria Math" panose="02040503050406030204" pitchFamily="18" charset="0"/>
                          </a:rPr>
                        </m:ctrlPr>
                      </m:sSupPr>
                      <m:e>
                        <m:r>
                          <a:rPr lang="en-AU" b="0" i="1" smtClean="0">
                            <a:latin typeface="Cambria Math" panose="02040503050406030204" pitchFamily="18" charset="0"/>
                          </a:rPr>
                          <m:t>0</m:t>
                        </m:r>
                      </m:e>
                      <m:sup>
                        <m:r>
                          <a:rPr lang="en-AU" i="1">
                            <a:latin typeface="Cambria Math" panose="02040503050406030204" pitchFamily="18" charset="0"/>
                          </a:rPr>
                          <m:t>2</m:t>
                        </m:r>
                      </m:sup>
                    </m:sSup>
                  </m:oMath>
                </a14:m>
                <a:r>
                  <a:rPr lang="en-US" dirty="0"/>
                  <a:t>−9=−9. The turning point has coordinates (0,−9).</a:t>
                </a:r>
              </a:p>
            </p:txBody>
          </p:sp>
        </mc:Choice>
        <mc:Fallback xmlns="">
          <p:sp>
            <p:nvSpPr>
              <p:cNvPr id="3" name="Content Placeholder 2">
                <a:extLst>
                  <a:ext uri="{FF2B5EF4-FFF2-40B4-BE49-F238E27FC236}">
                    <a16:creationId xmlns:a16="http://schemas.microsoft.com/office/drawing/2014/main" id="{5DC09A50-2F4A-A045-946B-1982DCE88274}"/>
                  </a:ext>
                </a:extLst>
              </p:cNvPr>
              <p:cNvSpPr>
                <a:spLocks noGrp="1" noRot="1" noChangeAspect="1" noMove="1" noResize="1" noEditPoints="1" noAdjustHandles="1" noChangeArrowheads="1" noChangeShapeType="1" noTextEdit="1"/>
              </p:cNvSpPr>
              <p:nvPr>
                <p:ph idx="1"/>
              </p:nvPr>
            </p:nvSpPr>
            <p:spPr>
              <a:xfrm>
                <a:off x="168366" y="2006601"/>
                <a:ext cx="7280184" cy="4261756"/>
              </a:xfrm>
              <a:blipFill>
                <a:blip r:embed="rId3"/>
                <a:stretch>
                  <a:fillRect l="-1045" t="-1780" r="-2265"/>
                </a:stretch>
              </a:blipFill>
            </p:spPr>
            <p:txBody>
              <a:bodyPr/>
              <a:lstStyle/>
              <a:p>
                <a:r>
                  <a:rPr lang="en-US">
                    <a:noFill/>
                  </a:rPr>
                  <a:t> </a:t>
                </a:r>
              </a:p>
            </p:txBody>
          </p:sp>
        </mc:Fallback>
      </mc:AlternateContent>
      <p:pic>
        <p:nvPicPr>
          <p:cNvPr id="5" name="Picture 4">
            <a:extLst>
              <a:ext uri="{FF2B5EF4-FFF2-40B4-BE49-F238E27FC236}">
                <a16:creationId xmlns:a16="http://schemas.microsoft.com/office/drawing/2014/main" id="{15D779EF-A8CA-6845-AB03-4A9500A762FC}"/>
              </a:ext>
            </a:extLst>
          </p:cNvPr>
          <p:cNvPicPr>
            <a:picLocks noChangeAspect="1"/>
          </p:cNvPicPr>
          <p:nvPr/>
        </p:nvPicPr>
        <p:blipFill>
          <a:blip r:embed="rId4"/>
          <a:stretch>
            <a:fillRect/>
          </a:stretch>
        </p:blipFill>
        <p:spPr>
          <a:xfrm>
            <a:off x="7426921" y="2006601"/>
            <a:ext cx="4795559" cy="4019550"/>
          </a:xfrm>
          <a:prstGeom prst="rect">
            <a:avLst/>
          </a:prstGeom>
        </p:spPr>
      </p:pic>
    </p:spTree>
    <p:extLst>
      <p:ext uri="{BB962C8B-B14F-4D97-AF65-F5344CB8AC3E}">
        <p14:creationId xmlns:p14="http://schemas.microsoft.com/office/powerpoint/2010/main" val="1833787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5"/>
                                        </p:tgtEl>
                                        <p:attrNameLst>
                                          <p:attrName>style.visibility</p:attrName>
                                        </p:attrNameLst>
                                      </p:cBhvr>
                                      <p:to>
                                        <p:strVal val="visible"/>
                                      </p:to>
                                    </p:set>
                                    <p:anim calcmode="lin" valueType="num">
                                      <p:cBhvr additive="base">
                                        <p:cTn id="49" dur="500" fill="hold"/>
                                        <p:tgtEl>
                                          <p:spTgt spid="5"/>
                                        </p:tgtEl>
                                        <p:attrNameLst>
                                          <p:attrName>ppt_x</p:attrName>
                                        </p:attrNameLst>
                                      </p:cBhvr>
                                      <p:tavLst>
                                        <p:tav tm="0">
                                          <p:val>
                                            <p:strVal val="#ppt_x"/>
                                          </p:val>
                                        </p:tav>
                                        <p:tav tm="100000">
                                          <p:val>
                                            <p:strVal val="#ppt_x"/>
                                          </p:val>
                                        </p:tav>
                                      </p:tavLst>
                                    </p:anim>
                                    <p:anim calcmode="lin" valueType="num">
                                      <p:cBhvr additive="base">
                                        <p:cTn id="5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RetrospectVTI">
  <a:themeElements>
    <a:clrScheme name="AnalogousFromRegularSeedLeftStep">
      <a:dk1>
        <a:srgbClr val="000000"/>
      </a:dk1>
      <a:lt1>
        <a:srgbClr val="FFFFFF"/>
      </a:lt1>
      <a:dk2>
        <a:srgbClr val="1B302A"/>
      </a:dk2>
      <a:lt2>
        <a:srgbClr val="F3F1F0"/>
      </a:lt2>
      <a:accent1>
        <a:srgbClr val="43AEBF"/>
      </a:accent1>
      <a:accent2>
        <a:srgbClr val="33B490"/>
      </a:accent2>
      <a:accent3>
        <a:srgbClr val="3FB563"/>
      </a:accent3>
      <a:accent4>
        <a:srgbClr val="44B834"/>
      </a:accent4>
      <a:accent5>
        <a:srgbClr val="79AF3D"/>
      </a:accent5>
      <a:accent6>
        <a:srgbClr val="A1A830"/>
      </a:accent6>
      <a:hlink>
        <a:srgbClr val="BF5241"/>
      </a:hlink>
      <a:folHlink>
        <a:srgbClr val="7F7F7F"/>
      </a:folHlink>
    </a:clrScheme>
    <a:fontScheme name="Retrospect">
      <a:majorFont>
        <a:latin typeface="Garamond"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VTI" id="{ABE3C30C-0FC0-4450-828E-52DE70F1BCCB}" vid="{A6E2497D-935A-4CFD-B9FD-6DCB15FA68BF}"/>
    </a:ext>
  </a:extLst>
</a:theme>
</file>

<file path=docProps/app.xml><?xml version="1.0" encoding="utf-8"?>
<Properties xmlns="http://schemas.openxmlformats.org/officeDocument/2006/extended-properties" xmlns:vt="http://schemas.openxmlformats.org/officeDocument/2006/docPropsVTypes">
  <TotalTime>309</TotalTime>
  <Words>728</Words>
  <Application>Microsoft Office PowerPoint</Application>
  <PresentationFormat>Widescreen</PresentationFormat>
  <Paragraphs>56</Paragraphs>
  <Slides>11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Calibri</vt:lpstr>
      <vt:lpstr>Cambria Math</vt:lpstr>
      <vt:lpstr>Garamond</vt:lpstr>
      <vt:lpstr>RetrospectVTI</vt:lpstr>
      <vt:lpstr>Graphing quadratics in polynomial form</vt:lpstr>
      <vt:lpstr>PowerPoint Presentation</vt:lpstr>
      <vt:lpstr>Graphing quadratics in polynomial form</vt:lpstr>
      <vt:lpstr>Step 1 Find the 𝑦-axis intercept</vt:lpstr>
      <vt:lpstr>Step 2 Find the 𝑥-axis intercepts</vt:lpstr>
      <vt:lpstr>Step 3 Find the equation of the axis of symmetry</vt:lpstr>
      <vt:lpstr>Step 4 Find the coordinates of the turning point</vt:lpstr>
      <vt:lpstr>Find the 𝑥- and 𝑦-axis intercepts and the turning point, and hence sketch the graph of 𝑦=x^2−4𝑥.</vt:lpstr>
      <vt:lpstr>Find the 𝑥- and 𝑦-axis intercepts and the turning point, and hence sketch the graph of 𝑦=x^2−9.</vt:lpstr>
      <vt:lpstr>Find the 𝑥- and 𝑦-axis intercepts and the turning point, and hence sketch the graph of 𝑦=x^2+𝑥−12.</vt:lpstr>
      <vt:lpstr>Section summary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Graphing quadratics in polynomial form</dc:title>
  <dc:creator>Yongmei Zhang</dc:creator>
  <cp:lastModifiedBy>Lyn ZHANG</cp:lastModifiedBy>
  <cp:revision>8</cp:revision>
  <dcterms:created xsi:type="dcterms:W3CDTF">2021-04-12T07:56:54Z</dcterms:created>
  <dcterms:modified xsi:type="dcterms:W3CDTF">2023-03-02T00:45:41Z</dcterms:modified>
</cp:coreProperties>
</file>