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8"/>
  </p:notesMasterIdLst>
  <p:sldIdLst>
    <p:sldId id="256" r:id="rId2"/>
    <p:sldId id="603" r:id="rId3"/>
    <p:sldId id="257" r:id="rId4"/>
    <p:sldId id="604" r:id="rId5"/>
    <p:sldId id="605" r:id="rId6"/>
    <p:sldId id="60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05"/>
    <p:restoredTop sz="94712"/>
  </p:normalViewPr>
  <p:slideViewPr>
    <p:cSldViewPr snapToGrid="0" snapToObjects="1">
      <p:cViewPr varScale="1">
        <p:scale>
          <a:sx n="62" d="100"/>
          <a:sy n="62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1F3D2-8BBD-4445-99BA-03DDF994C407}" type="datetimeFigureOut">
              <a:rPr lang="en-AU" smtClean="0"/>
              <a:t>6/03/2023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96290-6AE8-4E60-9F8D-2F0CE4A45E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1310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https://drive.google.com/drive/folders/1eXK2LhICKNPuCREked-A8CB5yen-L11V</a:t>
            </a:r>
          </a:p>
          <a:p>
            <a:r>
              <a:rPr lang="en-AU" dirty="0"/>
              <a:t>https://docs.google.com/presentation/d/16kNWM5itQMdWKI_fZ-YU9S4BRpOsVqQriGLKYIJPGiw/edit#slide=id.gcf340aa6bf_0_6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96290-6AE8-4E60-9F8D-2F0CE4A45ED4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1118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6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9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1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9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4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36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8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4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6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8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0D4398-84C2-41B8-BF30-3157F7B18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731C71-54A6-4851-95C1-D9E3470F9D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7" r="1" b="1"/>
          <a:stretch/>
        </p:blipFill>
        <p:spPr>
          <a:xfrm>
            <a:off x="20" y="62003"/>
            <a:ext cx="9137156" cy="6857989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1E519840-CB5B-442F-AF8C-F848E7699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5558" y="-6724"/>
            <a:ext cx="4265457" cy="6868736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240216 w 5664007"/>
              <a:gd name="connsiteY0" fmla="*/ 0 h 6857998"/>
              <a:gd name="connsiteX1" fmla="*/ 5664007 w 5664007"/>
              <a:gd name="connsiteY1" fmla="*/ 0 h 6857998"/>
              <a:gd name="connsiteX2" fmla="*/ 5664007 w 5664007"/>
              <a:gd name="connsiteY2" fmla="*/ 6857998 h 6857998"/>
              <a:gd name="connsiteX3" fmla="*/ 0 w 5664007"/>
              <a:gd name="connsiteY3" fmla="*/ 6846045 h 6857998"/>
              <a:gd name="connsiteX4" fmla="*/ 2240216 w 5664007"/>
              <a:gd name="connsiteY4" fmla="*/ 0 h 6857998"/>
              <a:gd name="connsiteX0" fmla="*/ 2170935 w 5594726"/>
              <a:gd name="connsiteY0" fmla="*/ 0 h 6865085"/>
              <a:gd name="connsiteX1" fmla="*/ 5594726 w 5594726"/>
              <a:gd name="connsiteY1" fmla="*/ 0 h 6865085"/>
              <a:gd name="connsiteX2" fmla="*/ 5594726 w 5594726"/>
              <a:gd name="connsiteY2" fmla="*/ 6857998 h 6865085"/>
              <a:gd name="connsiteX3" fmla="*/ 0 w 5594726"/>
              <a:gd name="connsiteY3" fmla="*/ 6865085 h 6865085"/>
              <a:gd name="connsiteX4" fmla="*/ 2170935 w 5594726"/>
              <a:gd name="connsiteY4" fmla="*/ 0 h 6865085"/>
              <a:gd name="connsiteX0" fmla="*/ 1747097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747097 w 5170888"/>
              <a:gd name="connsiteY4" fmla="*/ 0 h 6865085"/>
              <a:gd name="connsiteX0" fmla="*/ 1404766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404766 w 5170888"/>
              <a:gd name="connsiteY4" fmla="*/ 0 h 686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0888" h="6865085">
                <a:moveTo>
                  <a:pt x="1404766" y="0"/>
                </a:moveTo>
                <a:lnTo>
                  <a:pt x="5170888" y="0"/>
                </a:lnTo>
                <a:lnTo>
                  <a:pt x="5170888" y="6857998"/>
                </a:lnTo>
                <a:lnTo>
                  <a:pt x="0" y="6865085"/>
                </a:lnTo>
                <a:lnTo>
                  <a:pt x="1404766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F652BE-DC71-BD4F-8295-D979FCB04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4880" y="3025587"/>
            <a:ext cx="3153720" cy="2985247"/>
          </a:xfrm>
        </p:spPr>
        <p:txBody>
          <a:bodyPr>
            <a:normAutofit/>
          </a:bodyPr>
          <a:lstStyle/>
          <a:p>
            <a:pPr algn="r"/>
            <a:r>
              <a:rPr lang="en-US" sz="3700"/>
              <a:t>The general quadratic formula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B5349-30EC-8F4D-8300-BC8574330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7176" y="1116873"/>
            <a:ext cx="2521424" cy="1520669"/>
          </a:xfrm>
        </p:spPr>
        <p:txBody>
          <a:bodyPr>
            <a:normAutofit/>
          </a:bodyPr>
          <a:lstStyle/>
          <a:p>
            <a:pPr algn="r"/>
            <a:r>
              <a:rPr lang="en-US" sz="1600" dirty="0"/>
              <a:t>3H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7EF422-3076-48F2-A38B-7CA851778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31959" y="0"/>
            <a:ext cx="5279056" cy="77792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896548C-21A4-493D-B220-64E89F1EF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81082" y="-6724"/>
            <a:ext cx="2279175" cy="686472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10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AE27943-A711-40D0-B831-5CCF6FFF63BF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90A5A47-4271-483B-878A-282BD265F36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of the Quadratic Formula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AB65721-A6B3-4EE0-84BD-028455500D4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27745" y="599128"/>
                <a:ext cx="8037359" cy="96212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By completing the square, show that the solution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is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745" y="599128"/>
                <a:ext cx="8037359" cy="9621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98843" y="1262666"/>
                <a:ext cx="6993169" cy="5399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𝑎𝑐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40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843" y="1262666"/>
                <a:ext cx="6993169" cy="5399107"/>
              </a:xfrm>
              <a:prstGeom prst="rect">
                <a:avLst/>
              </a:prstGeom>
              <a:blipFill>
                <a:blip r:embed="rId3"/>
                <a:stretch>
                  <a:fillRect b="-270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C0AAB2DB-F81E-2743-8E1B-E8FB4FE7F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72" y="468528"/>
            <a:ext cx="12192000" cy="113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28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3092-632B-C644-8CE1-291BF5674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823" y="627398"/>
            <a:ext cx="9906000" cy="1382156"/>
          </a:xfrm>
        </p:spPr>
        <p:txBody>
          <a:bodyPr/>
          <a:lstStyle/>
          <a:p>
            <a:r>
              <a:rPr lang="en-US" dirty="0"/>
              <a:t>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EBDC1A-3B22-8B4B-9C6F-4D899AB512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/>
                  <a:t>Derived from this general formula: </a:t>
                </a:r>
              </a:p>
              <a:p>
                <a:r>
                  <a:rPr lang="en-US" sz="3600" dirty="0"/>
                  <a:t>The axis of symmetry is the line with equation   𝑥=</a:t>
                </a:r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sz="3600" dirty="0"/>
              </a:p>
              <a:p>
                <a:r>
                  <a:rPr lang="en-US" sz="36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/>
                  <a:t>−4𝑎𝑐 &gt; 0, there are two solutions.</a:t>
                </a:r>
              </a:p>
              <a:p>
                <a:r>
                  <a:rPr lang="en-US" sz="36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/>
                  <a:t>−4𝑎𝑐 = 0, there is one solution.</a:t>
                </a:r>
              </a:p>
              <a:p>
                <a:r>
                  <a:rPr lang="en-US" sz="36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/>
                  <a:t>−4𝑎𝑐 &lt; 0, there are no real solutions.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EBDC1A-3B22-8B4B-9C6F-4D899AB51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52" t="-2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3A42841-08EC-5841-A5E2-B1EF8E07D967}"/>
                  </a:ext>
                </a:extLst>
              </p:cNvPr>
              <p:cNvSpPr/>
              <p:nvPr/>
            </p:nvSpPr>
            <p:spPr>
              <a:xfrm>
                <a:off x="7341318" y="1654249"/>
                <a:ext cx="3707682" cy="1014380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3A42841-08EC-5841-A5E2-B1EF8E07D9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318" y="1654249"/>
                <a:ext cx="3707682" cy="1014380"/>
              </a:xfrm>
              <a:prstGeom prst="rect">
                <a:avLst/>
              </a:prstGeom>
              <a:blipFill>
                <a:blip r:embed="rId3"/>
                <a:stretch>
                  <a:fillRect b="-6098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ame 4">
            <a:extLst>
              <a:ext uri="{FF2B5EF4-FFF2-40B4-BE49-F238E27FC236}">
                <a16:creationId xmlns:a16="http://schemas.microsoft.com/office/drawing/2014/main" id="{26477420-E7AB-F344-978A-5132CBCFAB36}"/>
              </a:ext>
            </a:extLst>
          </p:cNvPr>
          <p:cNvSpPr/>
          <p:nvPr/>
        </p:nvSpPr>
        <p:spPr>
          <a:xfrm>
            <a:off x="9358312" y="2706509"/>
            <a:ext cx="1676400" cy="988971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0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5770B-A42C-6D4D-AFF0-006578858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82156"/>
          </a:xfrm>
        </p:spPr>
        <p:txBody>
          <a:bodyPr>
            <a:normAutofit fontScale="90000"/>
          </a:bodyPr>
          <a:lstStyle/>
          <a:p>
            <a:r>
              <a:rPr lang="en-US" dirty="0"/>
              <a:t>Solve each of the following equations for 𝑥 by using the quadratic formula: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FCBDF3-7FDD-304E-90BB-B0BF54EB2E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7250" y="1214438"/>
                <a:ext cx="10929938" cy="481954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dirty="0"/>
                  <a:t>1.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−𝑥−1=0</a:t>
                </a:r>
              </a:p>
              <a:p>
                <a:pPr marL="0" indent="0">
                  <a:buNone/>
                </a:pPr>
                <a:r>
                  <a:rPr lang="en-GB" dirty="0"/>
                  <a:t>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−2𝑘𝑥−3=0</a:t>
                </a:r>
              </a:p>
              <a:p>
                <a:pPr marL="0" indent="0">
                  <a:buNone/>
                </a:pPr>
                <a:r>
                  <a:rPr lang="en-US" dirty="0"/>
                  <a:t>Solution:</a:t>
                </a:r>
              </a:p>
              <a:p>
                <a:pPr marL="0" indent="0">
                  <a:buNone/>
                </a:pPr>
                <a:r>
                  <a:rPr lang="en-US" dirty="0"/>
                  <a:t>1. Here 𝑎=1, 𝑏=−1 and 𝑐=−1.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(−1)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×1×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(−1)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×1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1+4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2. Here 𝑎=1, 𝑏=−2𝑘 and 𝑐=−3.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×1×(−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×1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1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ra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Note that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/>
                  <a:t>3 ≥ 0 for all values of 𝑘,since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≥ 0.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FCBDF3-7FDD-304E-90BB-B0BF54EB2E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7250" y="1214438"/>
                <a:ext cx="10929938" cy="4819540"/>
              </a:xfrm>
              <a:blipFill>
                <a:blip r:embed="rId2"/>
                <a:stretch>
                  <a:fillRect l="-812" t="-10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8B8B765-4886-CF4A-ACB0-887AD77653F0}"/>
                  </a:ext>
                </a:extLst>
              </p:cNvPr>
              <p:cNvSpPr/>
              <p:nvPr/>
            </p:nvSpPr>
            <p:spPr>
              <a:xfrm>
                <a:off x="6912693" y="1214438"/>
                <a:ext cx="3441776" cy="1014380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8B8B765-4886-CF4A-ACB0-887AD77653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693" y="1214438"/>
                <a:ext cx="3441776" cy="1014380"/>
              </a:xfrm>
              <a:prstGeom prst="rect">
                <a:avLst/>
              </a:prstGeom>
              <a:blipFill>
                <a:blip r:embed="rId3"/>
                <a:stretch>
                  <a:fillRect b="-4878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743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A75770B-A42C-6D4D-AFF0-006578858BF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12192000" cy="1214438"/>
              </a:xfrm>
            </p:spPr>
            <p:txBody>
              <a:bodyPr>
                <a:noAutofit/>
              </a:bodyPr>
              <a:lstStyle/>
              <a:p>
                <a:r>
                  <a:rPr lang="en-US" sz="3000" dirty="0"/>
                  <a:t>Sketch the graph of 𝑦=</a:t>
                </a:r>
                <a:r>
                  <a:rPr lang="en-US" sz="3000" dirty="0">
                    <a:solidFill>
                      <a:srgbClr val="0070C0"/>
                    </a:solidFill>
                  </a:rPr>
                  <a:t>−3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00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0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000" dirty="0">
                    <a:solidFill>
                      <a:srgbClr val="0070C0"/>
                    </a:solidFill>
                  </a:rPr>
                  <a:t>−12</a:t>
                </a:r>
                <a:r>
                  <a:rPr lang="en-US" sz="3000" dirty="0"/>
                  <a:t>𝑥</a:t>
                </a:r>
                <a:r>
                  <a:rPr lang="en-US" sz="3000" dirty="0">
                    <a:solidFill>
                      <a:srgbClr val="0070C0"/>
                    </a:solidFill>
                  </a:rPr>
                  <a:t>−7</a:t>
                </a:r>
                <a:r>
                  <a:rPr lang="en-US" sz="3000" dirty="0"/>
                  <a:t>. Use the quadratic formula to calculate the 𝑥-axis intercepts.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A75770B-A42C-6D4D-AFF0-006578858B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12192000" cy="1214438"/>
              </a:xfrm>
              <a:blipFill>
                <a:blip r:embed="rId2"/>
                <a:stretch>
                  <a:fillRect l="-1249"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FCBDF3-7FDD-304E-90BB-B0BF54EB2E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1031" y="1228726"/>
                <a:ext cx="10929938" cy="562927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GB" dirty="0"/>
                  <a:t>Solution</a:t>
                </a:r>
                <a:r>
                  <a:rPr lang="en-GB" dirty="0">
                    <a:sym typeface="Wingdings" pitchFamily="2" charset="2"/>
                  </a:rPr>
                  <a:t>: </a:t>
                </a:r>
                <a:r>
                  <a:rPr lang="en-GB" dirty="0">
                    <a:solidFill>
                      <a:srgbClr val="0070C0"/>
                    </a:solidFill>
                    <a:sym typeface="Wingdings" pitchFamily="2" charset="2"/>
                  </a:rPr>
                  <a:t>a=</a:t>
                </a:r>
                <a:r>
                  <a:rPr lang="en-GB" dirty="0">
                    <a:solidFill>
                      <a:srgbClr val="0070C0"/>
                    </a:solidFill>
                  </a:rPr>
                  <a:t> −3, b= −12, c= −7</a:t>
                </a:r>
              </a:p>
              <a:p>
                <a:pPr marL="0" indent="0">
                  <a:buNone/>
                </a:pPr>
                <a:r>
                  <a:rPr lang="en-GB" dirty="0"/>
                  <a:t>Since 𝑐=−7, the </a:t>
                </a:r>
                <a:r>
                  <a:rPr lang="en-GB" dirty="0">
                    <a:solidFill>
                      <a:srgbClr val="0070C0"/>
                    </a:solidFill>
                  </a:rPr>
                  <a:t>𝑦-axis intercept </a:t>
                </a:r>
                <a:r>
                  <a:rPr lang="en-GB" dirty="0"/>
                  <a:t>is −7.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0070C0"/>
                    </a:solidFill>
                  </a:rPr>
                  <a:t>Axis of symmetry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𝑥=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𝑥=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=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×(−3)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=−2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0070C0"/>
                    </a:solidFill>
                  </a:rPr>
                  <a:t>Turning point</a:t>
                </a:r>
              </a:p>
              <a:p>
                <a:pPr marL="0" indent="0">
                  <a:buNone/>
                </a:pPr>
                <a:r>
                  <a:rPr lang="en-GB" dirty="0"/>
                  <a:t>When 𝑥=−2, 𝑦=−3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dirty="0">
                            <a:solidFill>
                              <a:schemeClr val="tx1"/>
                            </a:solidFill>
                          </a:rPr>
                          <m:t>(−2)</m:t>
                        </m:r>
                      </m:e>
                      <m:sup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−12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× </m:t>
                    </m:r>
                  </m:oMath>
                </a14:m>
                <a:r>
                  <a:rPr lang="en-GB" dirty="0"/>
                  <a:t>(−2)−7=5. </a:t>
                </a:r>
              </a:p>
              <a:p>
                <a:pPr marL="0" indent="0">
                  <a:buNone/>
                </a:pPr>
                <a:r>
                  <a:rPr lang="en-GB" dirty="0"/>
                  <a:t>The turning point coordinates are (−2,5).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0070C0"/>
                    </a:solidFill>
                  </a:rPr>
                  <a:t>𝑥-axis intercepts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(−3)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×(−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(−3)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144−84</m:t>
                            </m:r>
                          </m:e>
                        </m:rad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</m:rad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AU" dirty="0"/>
                  <a:t>2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∓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</m:ra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GB" dirty="0"/>
                  <a:t>≈−3.29 or −0.71 (to two decimal places)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FCBDF3-7FDD-304E-90BB-B0BF54EB2E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1031" y="1228726"/>
                <a:ext cx="10929938" cy="5629274"/>
              </a:xfrm>
              <a:blipFill>
                <a:blip r:embed="rId3"/>
                <a:stretch>
                  <a:fillRect l="-696" t="-1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8B8B765-4886-CF4A-ACB0-887AD77653F0}"/>
                  </a:ext>
                </a:extLst>
              </p:cNvPr>
              <p:cNvSpPr/>
              <p:nvPr/>
            </p:nvSpPr>
            <p:spPr>
              <a:xfrm>
                <a:off x="6912693" y="1214438"/>
                <a:ext cx="3441776" cy="1014380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8B8B765-4886-CF4A-ACB0-887AD77653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693" y="1214438"/>
                <a:ext cx="3441776" cy="1014380"/>
              </a:xfrm>
              <a:prstGeom prst="rect">
                <a:avLst/>
              </a:prstGeom>
              <a:blipFill>
                <a:blip r:embed="rId4"/>
                <a:stretch>
                  <a:fillRect b="-4878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ame 4">
            <a:extLst>
              <a:ext uri="{FF2B5EF4-FFF2-40B4-BE49-F238E27FC236}">
                <a16:creationId xmlns:a16="http://schemas.microsoft.com/office/drawing/2014/main" id="{F333406B-F06E-0847-A472-6215826A0450}"/>
              </a:ext>
            </a:extLst>
          </p:cNvPr>
          <p:cNvSpPr/>
          <p:nvPr/>
        </p:nvSpPr>
        <p:spPr>
          <a:xfrm>
            <a:off x="2484795" y="2091519"/>
            <a:ext cx="971551" cy="494486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45DD81-FC51-884C-A289-1085532903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2927" y="2243106"/>
            <a:ext cx="4241308" cy="4614894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BB322D95-4F08-1841-AB56-40F7AFA60892}"/>
              </a:ext>
            </a:extLst>
          </p:cNvPr>
          <p:cNvSpPr/>
          <p:nvPr/>
        </p:nvSpPr>
        <p:spPr>
          <a:xfrm>
            <a:off x="4398225" y="2015726"/>
            <a:ext cx="123896" cy="75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DBC4DE84-0B33-6342-866E-56A79F604FCF}"/>
              </a:ext>
            </a:extLst>
          </p:cNvPr>
          <p:cNvSpPr/>
          <p:nvPr/>
        </p:nvSpPr>
        <p:spPr>
          <a:xfrm>
            <a:off x="4398225" y="4455622"/>
            <a:ext cx="123896" cy="1735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iamond 9">
            <a:extLst>
              <a:ext uri="{FF2B5EF4-FFF2-40B4-BE49-F238E27FC236}">
                <a16:creationId xmlns:a16="http://schemas.microsoft.com/office/drawing/2014/main" id="{25912B04-35A9-7B44-AA50-AC86788A7CEE}"/>
              </a:ext>
            </a:extLst>
          </p:cNvPr>
          <p:cNvSpPr/>
          <p:nvPr/>
        </p:nvSpPr>
        <p:spPr>
          <a:xfrm>
            <a:off x="1246909" y="6616931"/>
            <a:ext cx="133004" cy="8312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3A4B10F2-2E7C-6447-B6E5-FF6CB7DFA318}"/>
              </a:ext>
            </a:extLst>
          </p:cNvPr>
          <p:cNvSpPr/>
          <p:nvPr/>
        </p:nvSpPr>
        <p:spPr>
          <a:xfrm>
            <a:off x="2261062" y="6616931"/>
            <a:ext cx="66502" cy="8312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n 11">
            <a:extLst>
              <a:ext uri="{FF2B5EF4-FFF2-40B4-BE49-F238E27FC236}">
                <a16:creationId xmlns:a16="http://schemas.microsoft.com/office/drawing/2014/main" id="{66B1F76B-18ED-D74B-9FBB-80A1A2511951}"/>
              </a:ext>
            </a:extLst>
          </p:cNvPr>
          <p:cNvSpPr/>
          <p:nvPr/>
        </p:nvSpPr>
        <p:spPr>
          <a:xfrm>
            <a:off x="5336771" y="0"/>
            <a:ext cx="199505" cy="216131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6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44444E-6 L 0.43033 0.6729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10" y="3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1.48148E-6 L 0.33776 -0.1893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88" y="-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33333E-6 L 0.53867 -0.2937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3.33333E-6 L 0.57682 -0.29375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41" y="-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602 L 0.00013 0.00602 C 0.00183 0.01644 0.00326 0.02708 0.00547 0.0375 C 0.01875 0.09907 0.03881 0.15695 0.04649 0.22176 C 0.05599 0.30324 0.0655 0.38495 0.075 0.46644 C 0.07539 0.46991 0.07591 0.47315 0.07644 0.47616 C 0.08503 0.52639 0.09375 0.57639 0.10235 0.62662 C 0.10287 0.62986 0.10287 0.63333 0.10365 0.63634 C 0.11472 0.6794 0.12891 0.72014 0.13776 0.76482 C 0.1405 0.77847 0.14323 0.79213 0.14597 0.80602 C 0.14961 0.82454 0.15313 0.84329 0.1569 0.86181 C 0.16003 0.87708 0.16355 0.89236 0.16641 0.90787 C 0.16693 0.91019 0.16719 0.91273 0.16784 0.91505 C 0.16901 0.92014 0.17006 0.92523 0.17188 0.92963 C 0.17292 0.93195 0.17461 0.93287 0.17591 0.93449 C 0.17826 0.91991 0.18021 0.90532 0.18282 0.89074 C 0.18659 0.86898 0.19128 0.84745 0.19506 0.82546 C 0.19727 0.8125 0.19844 0.79931 0.20052 0.78657 C 0.20261 0.77361 0.20521 0.76088 0.2073 0.74769 C 0.21563 0.69537 0.203 0.76019 0.2155 0.69931 C 0.21628 0.66968 0.21706 0.61111 0.22227 0.58542 C 0.22605 0.56713 0.23399 0.55301 0.24011 0.53681 C 0.24519 0.52292 0.25482 0.50093 0.26055 0.49074 L 0.26602 0.48102 C 0.26732 0.48195 0.26888 0.48195 0.27006 0.48357 C 0.28021 0.49792 0.28855 0.52222 0.29597 0.53935 C 0.30091 0.5507 0.30782 0.55995 0.31094 0.57315 C 0.31498 0.59028 0.31927 0.60718 0.32318 0.62407 C 0.32383 0.62639 0.32409 0.62894 0.32461 0.63148 C 0.32865 0.65 0.33308 0.66829 0.33685 0.68727 C 0.3418 0.71204 0.34688 0.73681 0.35052 0.76227 C 0.35091 0.76551 0.35131 0.76875 0.35183 0.77199 C 0.35534 0.79236 0.35977 0.81204 0.36276 0.83264 C 0.37591 0.92222 0.3612 0.85232 0.3737 0.90787 C 0.37409 0.91343 0.37422 0.91921 0.375 0.92477 C 0.37657 0.93565 0.37826 0.93681 0.38047 0.94653 C 0.38151 0.95139 0.38203 0.95648 0.38321 0.96111 C 0.38438 0.96551 0.38737 0.97338 0.38737 0.97338 L 0.38737 0.97338 " pathEditMode="relative" ptsTypes="AAAAAAAAAAAAAAAAAAAAAAAAAAAAAAAAAAAAAAA">
                                      <p:cBhvr>
                                        <p:cTn id="8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0D90E-C825-2B47-8F64-4E98EE978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414" y="400397"/>
            <a:ext cx="9906000" cy="1382156"/>
          </a:xfrm>
        </p:spPr>
        <p:txBody>
          <a:bodyPr/>
          <a:lstStyle/>
          <a:p>
            <a:r>
              <a:rPr lang="en-US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37BD54-F92B-BF4D-B29E-066C20CFA3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3000" y="1577292"/>
                <a:ext cx="9906000" cy="4524249"/>
              </a:xfrm>
            </p:spPr>
            <p:txBody>
              <a:bodyPr>
                <a:noAutofit/>
              </a:bodyPr>
              <a:lstStyle/>
              <a:p>
                <a:r>
                  <a:rPr lang="en-US" sz="3200" dirty="0"/>
                  <a:t>The solutions of the quadratic equation 𝑎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+𝑏𝑥+𝑐=0, where 𝑎≠0, are given by the quadratic formula</a:t>
                </a:r>
              </a:p>
              <a:p>
                <a14:m>
                  <m:oMath xmlns:m="http://schemas.openxmlformats.org/officeDocument/2006/math">
                    <m:r>
                      <a:rPr lang="en-GB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sz="32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32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GB" sz="32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GB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GB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GB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200" dirty="0"/>
              </a:p>
              <a:p>
                <a:r>
                  <a:rPr lang="en-US" sz="3200" dirty="0"/>
                  <a:t>From the formula it can be seen that:</a:t>
                </a:r>
              </a:p>
              <a:p>
                <a:r>
                  <a:rPr lang="en-US" sz="32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−4𝑎𝑐 &gt; 0, there are two solutions.</a:t>
                </a:r>
              </a:p>
              <a:p>
                <a:r>
                  <a:rPr lang="en-US" sz="32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−4𝑎𝑐 = 0, there is one solution.</a:t>
                </a:r>
              </a:p>
              <a:p>
                <a:r>
                  <a:rPr lang="en-US" sz="32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−4𝑎𝑐 &lt; 0, there are no real solutions.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37BD54-F92B-BF4D-B29E-066C20CFA3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1577292"/>
                <a:ext cx="9906000" cy="4524249"/>
              </a:xfrm>
              <a:blipFill>
                <a:blip r:embed="rId2"/>
                <a:stretch>
                  <a:fillRect l="-1024" t="-1961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5511194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DarkSeedLeftStep">
      <a:dk1>
        <a:srgbClr val="000000"/>
      </a:dk1>
      <a:lt1>
        <a:srgbClr val="FFFFFF"/>
      </a:lt1>
      <a:dk2>
        <a:srgbClr val="2F1B2F"/>
      </a:dk2>
      <a:lt2>
        <a:srgbClr val="F0F3F2"/>
      </a:lt2>
      <a:accent1>
        <a:srgbClr val="E72989"/>
      </a:accent1>
      <a:accent2>
        <a:srgbClr val="D517C6"/>
      </a:accent2>
      <a:accent3>
        <a:srgbClr val="A629E7"/>
      </a:accent3>
      <a:accent4>
        <a:srgbClr val="542AD8"/>
      </a:accent4>
      <a:accent5>
        <a:srgbClr val="294AE7"/>
      </a:accent5>
      <a:accent6>
        <a:srgbClr val="1787D5"/>
      </a:accent6>
      <a:hlink>
        <a:srgbClr val="3F40BF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520</Words>
  <Application>Microsoft Office PowerPoint</Application>
  <PresentationFormat>Widescreen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Univers Condensed Light</vt:lpstr>
      <vt:lpstr>Walbaum Display Light</vt:lpstr>
      <vt:lpstr>AngleLinesVTI</vt:lpstr>
      <vt:lpstr>The general quadratic formula</vt:lpstr>
      <vt:lpstr>PowerPoint Presentation</vt:lpstr>
      <vt:lpstr>quadratic formula</vt:lpstr>
      <vt:lpstr>Solve each of the following equations for 𝑥 by using the quadratic formula:</vt:lpstr>
      <vt:lpstr>Sketch the graph of 𝑦=−3x^2−12𝑥−7. Use the quadratic formula to calculate the 𝑥-axis intercepts.</vt:lpstr>
      <vt:lpstr>Section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quadratic formula</dc:title>
  <dc:creator>Yongmei Zhang</dc:creator>
  <cp:lastModifiedBy>Lyn ZHANG</cp:lastModifiedBy>
  <cp:revision>14</cp:revision>
  <dcterms:created xsi:type="dcterms:W3CDTF">2021-04-12T08:46:06Z</dcterms:created>
  <dcterms:modified xsi:type="dcterms:W3CDTF">2023-03-06T05:17:50Z</dcterms:modified>
</cp:coreProperties>
</file>