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599"/>
  </p:normalViewPr>
  <p:slideViewPr>
    <p:cSldViewPr snapToGrid="0" snapToObjects="1">
      <p:cViewPr varScale="1">
        <p:scale>
          <a:sx n="88" d="100"/>
          <a:sy n="88" d="100"/>
        </p:scale>
        <p:origin x="184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4/13/21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EDEE5-31B5-4868-8C16-47FF43E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1116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9454-6F74-46A8-B299-4AF451BF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55CA9-A0BD-4609-9307-BAF987B2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E4293-851E-4FA2-BFF2-B646A423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907F5-F26D-4A91-8D70-AB54F8B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ACBD8-D942-449E-A2B8-358CD136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941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50897-0C2E-420B-9A38-A8D5C1D72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50317" y="1517904"/>
            <a:ext cx="2220731" cy="45467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B2173-32A5-4677-A08F-DAB8FD43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17904" y="1517904"/>
            <a:ext cx="6562553" cy="4546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B124D-B801-4A6A-9DAF-EBC1B98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AF8DF-2544-45A5-B62B-BB7948FC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C232D-131E-4BE6-8E2E-BAF5A30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99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825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57200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F006A-7EEE-4DB0-8F92-D34C0D46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3F2ED-2B0E-44A9-8603-286CA06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801C-6B4E-40B6-9D6E-55819226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882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46AA-9418-4C3E-901B-8E280612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7482-2CA6-4707-976E-6FD4B57B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904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09652-DD12-479C-B639-9452CBA8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792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EC7A6-AFB1-4989-A0B4-B422D5B2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4/13/21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2117C-B497-4647-A66B-1887750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8C7AF-5092-416B-B61C-F41D3C57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54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4/13/21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934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4/13/21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75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4/13/21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70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F683-796D-458C-9B32-A385D604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1F0BD-641B-4148-BCB3-2704218C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2" y="1517904"/>
            <a:ext cx="5330952" cy="4581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8C843-B846-4456-9720-71B7D4FF4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A3A03-31BD-4E7E-879A-A1C71849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4/13/21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39078-7D38-4851-A363-B6BC179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FF25E-A25D-47AA-94EB-580A74F0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245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83B4-9B31-4F73-9767-16363652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CFC30-8163-47A0-A97F-3F2C3A3B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9240" y="764032"/>
            <a:ext cx="6089904" cy="53309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1B390-0C23-466E-987C-26420A5F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9CA7C-B9D0-4A72-8061-1E02AA15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4/13/21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EFC84-C9FE-4BFA-9B4E-4516A136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1A469-3EFC-4F94-8482-378582E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158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4/13/21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10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D75D4C-26C6-8D40-BCB4-8C48B5162F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7980" y="1030406"/>
            <a:ext cx="5068121" cy="3506879"/>
          </a:xfrm>
        </p:spPr>
        <p:txBody>
          <a:bodyPr anchor="ctr">
            <a:normAutofit/>
          </a:bodyPr>
          <a:lstStyle/>
          <a:p>
            <a:pPr algn="l"/>
            <a:r>
              <a:rPr lang="en-US" dirty="0"/>
              <a:t>The discriminant 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2D83DD-B4E2-2849-85C0-514D9FD462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7980" y="4691564"/>
            <a:ext cx="5068121" cy="1136029"/>
          </a:xfrm>
        </p:spPr>
        <p:txBody>
          <a:bodyPr>
            <a:normAutofit/>
          </a:bodyPr>
          <a:lstStyle/>
          <a:p>
            <a:pPr algn="l"/>
            <a:r>
              <a:rPr lang="en-US"/>
              <a:t>3I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D12A5F-350D-484A-9BAF-364635E34A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85" r="5709"/>
          <a:stretch/>
        </p:blipFill>
        <p:spPr>
          <a:xfrm>
            <a:off x="20" y="10"/>
            <a:ext cx="540449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520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FDE4A-89D4-5646-9D18-435ED1746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0247" y="37449"/>
            <a:ext cx="4578096" cy="775353"/>
          </a:xfrm>
        </p:spPr>
        <p:txBody>
          <a:bodyPr/>
          <a:lstStyle/>
          <a:p>
            <a:r>
              <a:rPr lang="en-US" dirty="0"/>
              <a:t>Section summary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84161D-2CCB-2D4F-BF25-97F6A39A58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8285" y="867231"/>
                <a:ext cx="10609943" cy="535939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The discriminant </a:t>
                </a:r>
                <a:r>
                  <a:rPr lang="el-GR" dirty="0"/>
                  <a:t>Δ </a:t>
                </a:r>
                <a:r>
                  <a:rPr lang="en-US" dirty="0"/>
                  <a:t>of a quadratic polynomial 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+𝑏𝑥+𝑐 is</a:t>
                </a:r>
              </a:p>
              <a:p>
                <a:r>
                  <a:rPr lang="el-GR" dirty="0">
                    <a:solidFill>
                      <a:srgbClr val="0070C0"/>
                    </a:solidFill>
                  </a:rPr>
                  <a:t>Δ=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dirty="0">
                    <a:solidFill>
                      <a:srgbClr val="0070C0"/>
                    </a:solidFill>
                  </a:rPr>
                  <a:t>−4𝑎𝑐</a:t>
                </a:r>
              </a:p>
              <a:p>
                <a:r>
                  <a:rPr lang="en-US" dirty="0"/>
                  <a:t>For the equation 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+𝑏𝑥+𝑐=0:</a:t>
                </a:r>
              </a:p>
              <a:p>
                <a:r>
                  <a:rPr lang="en-US" dirty="0"/>
                  <a:t>If </a:t>
                </a:r>
                <a:r>
                  <a:rPr lang="el-GR" dirty="0"/>
                  <a:t>Δ&gt;0, </a:t>
                </a:r>
                <a:r>
                  <a:rPr lang="en-US" dirty="0"/>
                  <a:t>there are </a:t>
                </a:r>
                <a:r>
                  <a:rPr lang="en-US" dirty="0">
                    <a:solidFill>
                      <a:srgbClr val="0070C0"/>
                    </a:solidFill>
                  </a:rPr>
                  <a:t>two</a:t>
                </a:r>
                <a:r>
                  <a:rPr lang="en-US" dirty="0"/>
                  <a:t> solutions.</a:t>
                </a:r>
              </a:p>
              <a:p>
                <a:r>
                  <a:rPr lang="en-US" dirty="0"/>
                  <a:t>If </a:t>
                </a:r>
                <a:r>
                  <a:rPr lang="el-GR" dirty="0"/>
                  <a:t>Δ=0, </a:t>
                </a:r>
                <a:r>
                  <a:rPr lang="en-US" dirty="0"/>
                  <a:t>there is </a:t>
                </a:r>
                <a:r>
                  <a:rPr lang="en-US" dirty="0">
                    <a:solidFill>
                      <a:srgbClr val="0070C0"/>
                    </a:solidFill>
                  </a:rPr>
                  <a:t>one</a:t>
                </a:r>
                <a:r>
                  <a:rPr lang="en-US" dirty="0"/>
                  <a:t> solution.</a:t>
                </a:r>
              </a:p>
              <a:p>
                <a:r>
                  <a:rPr lang="en-US" dirty="0"/>
                  <a:t>If </a:t>
                </a:r>
                <a:r>
                  <a:rPr lang="el-GR" dirty="0"/>
                  <a:t>Δ&lt;0, </a:t>
                </a:r>
                <a:r>
                  <a:rPr lang="en-US" dirty="0"/>
                  <a:t>there are </a:t>
                </a:r>
                <a:r>
                  <a:rPr lang="en-US" dirty="0">
                    <a:solidFill>
                      <a:srgbClr val="0070C0"/>
                    </a:solidFill>
                  </a:rPr>
                  <a:t>no</a:t>
                </a:r>
                <a:r>
                  <a:rPr lang="en-US" dirty="0"/>
                  <a:t> real solutions.</a:t>
                </a:r>
              </a:p>
              <a:p>
                <a:r>
                  <a:rPr lang="en-US" dirty="0"/>
                  <a:t>For the equation 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+𝑏𝑥+𝑐=0 where 𝑎, 𝑏 and 𝑐 are rational numbers:</a:t>
                </a:r>
              </a:p>
              <a:p>
                <a:r>
                  <a:rPr lang="en-US" dirty="0"/>
                  <a:t>If </a:t>
                </a:r>
                <a:r>
                  <a:rPr lang="el-GR" dirty="0"/>
                  <a:t>Δ </a:t>
                </a:r>
                <a:r>
                  <a:rPr lang="en-US" dirty="0"/>
                  <a:t>is a </a:t>
                </a:r>
                <a:r>
                  <a:rPr lang="en-US" dirty="0">
                    <a:solidFill>
                      <a:srgbClr val="0070C0"/>
                    </a:solidFill>
                  </a:rPr>
                  <a:t>perfect square </a:t>
                </a:r>
                <a:r>
                  <a:rPr lang="en-US" dirty="0"/>
                  <a:t>and </a:t>
                </a:r>
                <a:r>
                  <a:rPr lang="el-GR" dirty="0"/>
                  <a:t>Δ≠0, </a:t>
                </a:r>
                <a:r>
                  <a:rPr lang="en-US" dirty="0"/>
                  <a:t>then the equation has two </a:t>
                </a:r>
                <a:r>
                  <a:rPr lang="en-US" dirty="0">
                    <a:solidFill>
                      <a:srgbClr val="0070C0"/>
                    </a:solidFill>
                  </a:rPr>
                  <a:t>rational</a:t>
                </a:r>
                <a:r>
                  <a:rPr lang="en-US" dirty="0"/>
                  <a:t> solutions.</a:t>
                </a:r>
              </a:p>
              <a:p>
                <a:r>
                  <a:rPr lang="en-US" dirty="0"/>
                  <a:t>If </a:t>
                </a:r>
                <a:r>
                  <a:rPr lang="el-GR" dirty="0"/>
                  <a:t>Δ=0, </a:t>
                </a:r>
                <a:r>
                  <a:rPr lang="en-US" dirty="0"/>
                  <a:t>then the equation has one rational solution.</a:t>
                </a:r>
              </a:p>
              <a:p>
                <a:r>
                  <a:rPr lang="en-US" dirty="0"/>
                  <a:t>If </a:t>
                </a:r>
                <a:r>
                  <a:rPr lang="el-GR" dirty="0"/>
                  <a:t>Δ </a:t>
                </a:r>
                <a:r>
                  <a:rPr lang="en-US" dirty="0"/>
                  <a:t>is not a perfect square and </a:t>
                </a:r>
                <a:r>
                  <a:rPr lang="el-GR" dirty="0"/>
                  <a:t>Δ&gt;0, </a:t>
                </a:r>
                <a:r>
                  <a:rPr lang="en-US" dirty="0"/>
                  <a:t>then the equation has two irrational solutions.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84161D-2CCB-2D4F-BF25-97F6A39A58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8285" y="867231"/>
                <a:ext cx="10609943" cy="5359398"/>
              </a:xfrm>
              <a:blipFill>
                <a:blip r:embed="rId2"/>
                <a:stretch>
                  <a:fillRect l="-836" t="-1418" r="-478" b="-1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Is 50 a perfect square? + Example">
            <a:extLst>
              <a:ext uri="{FF2B5EF4-FFF2-40B4-BE49-F238E27FC236}">
                <a16:creationId xmlns:a16="http://schemas.microsoft.com/office/drawing/2014/main" id="{B7C8A298-2E27-7B40-A887-4C2E4A3DE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123" y="1214903"/>
            <a:ext cx="2708849" cy="233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opic 2: Integers and Rational Numbers Diagram | Quizlet">
            <a:extLst>
              <a:ext uri="{FF2B5EF4-FFF2-40B4-BE49-F238E27FC236}">
                <a16:creationId xmlns:a16="http://schemas.microsoft.com/office/drawing/2014/main" id="{EE215BAD-DEA7-E546-8769-C13573E8D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759" y="1607861"/>
            <a:ext cx="3955779" cy="177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64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E2938-E6BD-4141-93D8-58A897247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Discriminant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801B24-3987-7D46-A162-B30CA70DC7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90904" y="2540000"/>
                <a:ext cx="9144000" cy="312724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In the previous section we found that the solutions to the quadratic equation 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+𝑏𝑥+𝑐=0 are given by</a:t>
                </a:r>
              </a:p>
              <a:p>
                <a:pPr/>
                <a14:m>
                  <m:oMath xmlns:m="http://schemas.openxmlformats.org/officeDocument/2006/math">
                    <m:r>
                      <a:rPr lang="en-GB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GB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GB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GB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GB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en-GB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𝑎𝑐</m:t>
                            </m:r>
                          </m:e>
                        </m:rad>
                      </m:num>
                      <m:den>
                        <m:r>
                          <a:rPr lang="en-GB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US" sz="2400" dirty="0">
                  <a:solidFill>
                    <a:srgbClr val="C00000"/>
                  </a:solidFill>
                </a:endParaRPr>
              </a:p>
              <a:p>
                <a:r>
                  <a:rPr lang="en-US" dirty="0"/>
                  <a:t>The expression under the square root sign is called the </a:t>
                </a:r>
                <a:r>
                  <a:rPr lang="en-US" dirty="0">
                    <a:solidFill>
                      <a:srgbClr val="C00000"/>
                    </a:solidFill>
                  </a:rPr>
                  <a:t>discriminant</a:t>
                </a:r>
                <a:r>
                  <a:rPr lang="en-US" dirty="0"/>
                  <a:t>. We write</a:t>
                </a:r>
              </a:p>
              <a:p>
                <a:r>
                  <a:rPr lang="el-GR" dirty="0"/>
                  <a:t>Δ=</a:t>
                </a:r>
                <a:r>
                  <a:rPr lang="en-GB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GB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801B24-3987-7D46-A162-B30CA70DC7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90904" y="2540000"/>
                <a:ext cx="9144000" cy="3127248"/>
              </a:xfrm>
              <a:blipFill>
                <a:blip r:embed="rId2"/>
                <a:stretch>
                  <a:fillRect l="-1248" t="-2834" r="-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9312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BC90C-006D-3747-8518-BE326260E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number of 𝑥-axis intercepts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7A8D95-4D9C-F245-87C8-43E56E69DD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08304" y="2432305"/>
                <a:ext cx="10363200" cy="312724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There are three different possibilities for the number of 𝑥-axis intercepts of a parabola: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zero</a:t>
                </a:r>
                <a:r>
                  <a:rPr lang="en-US" dirty="0"/>
                  <a:t> – the graph is either all above or all below the 𝑥-axis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one</a:t>
                </a:r>
                <a:r>
                  <a:rPr lang="en-US" dirty="0"/>
                  <a:t> – the graph touches the 𝑥-axis and the turning point is the 𝑥-axis intercept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two</a:t>
                </a:r>
                <a:r>
                  <a:rPr lang="en-US" dirty="0"/>
                  <a:t> – the graph crosses the 𝑥-axis.</a:t>
                </a:r>
              </a:p>
              <a:p>
                <a:r>
                  <a:rPr lang="en-US" dirty="0"/>
                  <a:t>For a parabola 𝑦=𝑎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+𝑏𝑥+𝑐, we can use the discriminant </a:t>
                </a:r>
                <a:r>
                  <a:rPr lang="el-GR" dirty="0"/>
                  <a:t>Δ=</a:t>
                </a: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dirty="0"/>
                  <a:t>−4𝑎𝑐 </a:t>
                </a:r>
                <a:r>
                  <a:rPr lang="en-US" dirty="0"/>
                  <a:t>to determine when each of these three situations occur.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7A8D95-4D9C-F245-87C8-43E56E69DD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08304" y="2432305"/>
                <a:ext cx="10363200" cy="3127248"/>
              </a:xfrm>
              <a:blipFill>
                <a:blip r:embed="rId2"/>
                <a:stretch>
                  <a:fillRect l="-979" t="-3644" r="-1469" b="-2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4189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BC90C-006D-3747-8518-BE326260E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number of 𝑥-axis intercepts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7A8D95-4D9C-F245-87C8-43E56E69DD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08304" y="2432305"/>
                <a:ext cx="5047996" cy="3127248"/>
              </a:xfrm>
            </p:spPr>
            <p:txBody>
              <a:bodyPr>
                <a:normAutofit/>
              </a:bodyPr>
              <a:lstStyle/>
              <a:p>
                <a:r>
                  <a:rPr lang="en-AU" dirty="0"/>
                  <a:t>If the discriminant 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dirty="0">
                    <a:solidFill>
                      <a:srgbClr val="0070C0"/>
                    </a:solidFill>
                  </a:rPr>
                  <a:t>−4𝑎𝑐 </a:t>
                </a:r>
                <a:r>
                  <a:rPr lang="en-AU" dirty="0">
                    <a:solidFill>
                      <a:srgbClr val="0070C0"/>
                    </a:solidFill>
                  </a:rPr>
                  <a:t>&lt;0</a:t>
                </a:r>
                <a:r>
                  <a:rPr lang="en-AU" dirty="0"/>
                  <a:t>, then the equation </a:t>
                </a:r>
                <a:r>
                  <a:rPr lang="en-US" dirty="0"/>
                  <a:t>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dirty="0"/>
                  <a:t>+𝑏𝑥+𝑐=0 has </a:t>
                </a:r>
                <a:r>
                  <a:rPr lang="en-AU" dirty="0">
                    <a:solidFill>
                      <a:srgbClr val="0070C0"/>
                    </a:solidFill>
                  </a:rPr>
                  <a:t>no</a:t>
                </a:r>
                <a:r>
                  <a:rPr lang="en-AU" dirty="0"/>
                  <a:t> solutions and the corresponding parabola will have no 𝑥-axis intercepts.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7A8D95-4D9C-F245-87C8-43E56E69DD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08304" y="2432305"/>
                <a:ext cx="5047996" cy="3127248"/>
              </a:xfrm>
              <a:blipFill>
                <a:blip r:embed="rId2"/>
                <a:stretch>
                  <a:fillRect l="-2261" t="-2024" r="-35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B7928AFD-4C01-0340-9DB9-6E7BE815A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0348" y="2322285"/>
            <a:ext cx="3693748" cy="425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77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BC90C-006D-3747-8518-BE326260E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number of 𝑥-axis intercepts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7A8D95-4D9C-F245-87C8-43E56E69DD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08304" y="2432305"/>
                <a:ext cx="5390896" cy="3823352"/>
              </a:xfrm>
            </p:spPr>
            <p:txBody>
              <a:bodyPr>
                <a:normAutofit/>
              </a:bodyPr>
              <a:lstStyle/>
              <a:p>
                <a:r>
                  <a:rPr lang="en-AU" dirty="0"/>
                  <a:t>If the discriminant </a:t>
                </a:r>
                <a:r>
                  <a:rPr lang="en-GB" sz="28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dirty="0">
                    <a:solidFill>
                      <a:srgbClr val="0070C0"/>
                    </a:solidFill>
                  </a:rPr>
                  <a:t>−4𝑎𝑐 </a:t>
                </a:r>
                <a:r>
                  <a:rPr lang="en-AU" dirty="0">
                    <a:solidFill>
                      <a:srgbClr val="0070C0"/>
                    </a:solidFill>
                  </a:rPr>
                  <a:t>= 0</a:t>
                </a:r>
                <a:r>
                  <a:rPr lang="en-AU" dirty="0"/>
                  <a:t>, then the equation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𝑎𝑥</m:t>
                        </m:r>
                      </m:e>
                      <m:sup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dirty="0"/>
                  <a:t>+𝑏𝑥+𝑐=0  has one solution and the corresponding parabola will have one 𝑥-axis intercept. (We sometimes say the equation has two coincident solutions.)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7A8D95-4D9C-F245-87C8-43E56E69DD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08304" y="2432305"/>
                <a:ext cx="5390896" cy="3823352"/>
              </a:xfrm>
              <a:blipFill>
                <a:blip r:embed="rId2"/>
                <a:stretch>
                  <a:fillRect l="-2118" t="-1325" r="-3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9019796A-9301-CD48-9E74-6161B5284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900" y="2189988"/>
            <a:ext cx="36830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0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BC90C-006D-3747-8518-BE326260E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number of 𝑥-axis intercepts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7A8D95-4D9C-F245-87C8-43E56E69DD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08304" y="2432305"/>
                <a:ext cx="5289296" cy="3127248"/>
              </a:xfrm>
            </p:spPr>
            <p:txBody>
              <a:bodyPr>
                <a:normAutofit/>
              </a:bodyPr>
              <a:lstStyle/>
              <a:p>
                <a:r>
                  <a:rPr lang="en-AU" dirty="0"/>
                  <a:t>If the discriminant </a:t>
                </a:r>
                <a:r>
                  <a:rPr lang="en-GB" sz="28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dirty="0">
                    <a:solidFill>
                      <a:srgbClr val="0070C0"/>
                    </a:solidFill>
                  </a:rPr>
                  <a:t>−4𝑎𝑐 </a:t>
                </a:r>
                <a:r>
                  <a:rPr lang="en-AU" dirty="0">
                    <a:solidFill>
                      <a:srgbClr val="0070C0"/>
                    </a:solidFill>
                  </a:rPr>
                  <a:t>&gt;0</a:t>
                </a:r>
                <a:r>
                  <a:rPr lang="en-AU" dirty="0"/>
                  <a:t>, then the equation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A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dirty="0"/>
                  <a:t>+𝑏𝑥+𝑐=0 has two solutions and the corresponding parabola will have two 𝑥-axis intercepts.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7A8D95-4D9C-F245-87C8-43E56E69DD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08304" y="2432305"/>
                <a:ext cx="5289296" cy="3127248"/>
              </a:xfrm>
              <a:blipFill>
                <a:blip r:embed="rId2"/>
                <a:stretch>
                  <a:fillRect l="-2153" t="-1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15D04490-EDC7-164C-9BB5-DCC97BA5B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6896" y="2189988"/>
            <a:ext cx="42672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37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0CF75-16F6-194D-B59C-13879B01F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58952"/>
          </a:xfrm>
        </p:spPr>
        <p:txBody>
          <a:bodyPr>
            <a:noAutofit/>
          </a:bodyPr>
          <a:lstStyle/>
          <a:p>
            <a:r>
              <a:rPr lang="en-US" sz="2400" dirty="0"/>
              <a:t>Find the discriminant of each of the following quadratics and state whether the graph of each crosses the 𝑥-axis, touches the 𝑥-axis or does not intersect the 𝑥-axis.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C33EC0-24B2-CB4B-8072-3B6A981610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8604" y="758952"/>
                <a:ext cx="10635996" cy="536244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𝑦=</a:t>
                </a:r>
                <a:r>
                  <a:rPr lang="en-GB" sz="28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−6𝑥+8</a:t>
                </a:r>
              </a:p>
              <a:p>
                <a:r>
                  <a:rPr lang="en-US" dirty="0"/>
                  <a:t>𝑦=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−8𝑥+16</a:t>
                </a:r>
              </a:p>
              <a:p>
                <a:r>
                  <a:rPr lang="en-US" dirty="0"/>
                  <a:t>𝑦=2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−3𝑥+4</a:t>
                </a:r>
              </a:p>
              <a:p>
                <a:r>
                  <a:rPr lang="en-US" dirty="0"/>
                  <a:t>Solution</a:t>
                </a:r>
              </a:p>
              <a:p>
                <a:r>
                  <a:rPr lang="el-GR" dirty="0"/>
                  <a:t>Δ=</a:t>
                </a:r>
                <a:r>
                  <a:rPr lang="en-GB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dirty="0">
                    <a:solidFill>
                      <a:srgbClr val="0070C0"/>
                    </a:solidFill>
                  </a:rPr>
                  <a:t>−4𝑎𝑐 </a:t>
                </a:r>
                <a:r>
                  <a:rPr lang="el-GR" dirty="0"/>
                  <a:t>=</a:t>
                </a:r>
                <a:r>
                  <a:rPr lang="en-GB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(−6)</m:t>
                        </m:r>
                      </m:e>
                      <m:sup>
                        <m:r>
                          <a:rPr lang="en-GB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dirty="0">
                    <a:solidFill>
                      <a:srgbClr val="0070C0"/>
                    </a:solidFill>
                  </a:rPr>
                  <a:t>−4</a:t>
                </a:r>
                <a:r>
                  <a:rPr lang="el-GR" dirty="0"/>
                  <a:t>×1×8=4</a:t>
                </a:r>
              </a:p>
              <a:p>
                <a:r>
                  <a:rPr lang="en-US" dirty="0"/>
                  <a:t>As </a:t>
                </a:r>
                <a:r>
                  <a:rPr lang="el-GR" dirty="0"/>
                  <a:t>Δ&gt;0, </a:t>
                </a:r>
                <a:r>
                  <a:rPr lang="en-US" dirty="0"/>
                  <a:t>the graph intersects the 𝑥-axis at two distinct points, i.e. there are two distinct solutions of the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−6𝑥+8=0.</a:t>
                </a:r>
              </a:p>
              <a:p>
                <a:r>
                  <a:rPr lang="el-GR" dirty="0"/>
                  <a:t>Δ=</a:t>
                </a:r>
                <a:r>
                  <a:rPr lang="en-GB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dirty="0">
                    <a:solidFill>
                      <a:srgbClr val="0070C0"/>
                    </a:solidFill>
                  </a:rPr>
                  <a:t>−4𝑎𝑐 </a:t>
                </a:r>
                <a:r>
                  <a:rPr lang="el-GR" dirty="0"/>
                  <a:t>=</a:t>
                </a:r>
                <a:r>
                  <a:rPr lang="en-GB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(−8)</m:t>
                        </m:r>
                      </m:e>
                      <m:sup>
                        <m:r>
                          <a:rPr lang="en-GB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dirty="0">
                    <a:solidFill>
                      <a:srgbClr val="0070C0"/>
                    </a:solidFill>
                  </a:rPr>
                  <a:t>−4</a:t>
                </a:r>
                <a:r>
                  <a:rPr lang="el-GR" dirty="0"/>
                  <a:t>×1×16=0</a:t>
                </a:r>
              </a:p>
              <a:p>
                <a:r>
                  <a:rPr lang="en-US" dirty="0"/>
                  <a:t>As </a:t>
                </a:r>
                <a:r>
                  <a:rPr lang="el-GR" dirty="0"/>
                  <a:t>Δ=0, </a:t>
                </a:r>
                <a:r>
                  <a:rPr lang="en-US" dirty="0"/>
                  <a:t>the graph touches the 𝑥-axis, i.e. there is one solution of the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−8𝑥+16=0.</a:t>
                </a:r>
              </a:p>
              <a:p>
                <a:r>
                  <a:rPr lang="el-GR" dirty="0"/>
                  <a:t>Δ=</a:t>
                </a:r>
                <a:r>
                  <a:rPr lang="en-GB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dirty="0">
                    <a:solidFill>
                      <a:srgbClr val="0070C0"/>
                    </a:solidFill>
                  </a:rPr>
                  <a:t>−4𝑎𝑐 </a:t>
                </a:r>
                <a:r>
                  <a:rPr lang="el-GR" dirty="0"/>
                  <a:t>=</a:t>
                </a:r>
                <a:r>
                  <a:rPr lang="en-GB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(−3)</m:t>
                        </m:r>
                      </m:e>
                      <m:sup>
                        <m:r>
                          <a:rPr lang="en-GB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dirty="0">
                    <a:solidFill>
                      <a:srgbClr val="0070C0"/>
                    </a:solidFill>
                  </a:rPr>
                  <a:t>−4</a:t>
                </a:r>
                <a:r>
                  <a:rPr lang="el-GR" dirty="0"/>
                  <a:t>×2×4=−23</a:t>
                </a:r>
              </a:p>
              <a:p>
                <a:r>
                  <a:rPr lang="en-US" dirty="0"/>
                  <a:t>As </a:t>
                </a:r>
                <a:r>
                  <a:rPr lang="el-GR" dirty="0"/>
                  <a:t>Δ&lt;0, </a:t>
                </a:r>
                <a:r>
                  <a:rPr lang="en-US" dirty="0"/>
                  <a:t>the graph does not intersect the 𝑥-axis, i.e. there are no real solutions for the equation 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−3𝑥+4=0.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C33EC0-24B2-CB4B-8072-3B6A981610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8604" y="758952"/>
                <a:ext cx="10635996" cy="5362448"/>
              </a:xfrm>
              <a:blipFill>
                <a:blip r:embed="rId2"/>
                <a:stretch>
                  <a:fillRect l="-954" t="-1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757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670CF75-16F6-194D-B59C-13879B01F78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625600" y="26924"/>
                <a:ext cx="8712200" cy="758952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/>
                  <a:t>Find the values of 𝑚 for which the equation 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−2𝑚𝑥+3=0 has:</a:t>
                </a:r>
                <a:br>
                  <a:rPr lang="en-US" sz="2400" dirty="0"/>
                </a:br>
                <a:r>
                  <a:rPr lang="en-US" sz="2400" dirty="0"/>
                  <a:t>one solution; no solution; two distinct solutions.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670CF75-16F6-194D-B59C-13879B01F7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25600" y="26924"/>
                <a:ext cx="8712200" cy="758952"/>
              </a:xfrm>
              <a:blipFill>
                <a:blip r:embed="rId2"/>
                <a:stretch>
                  <a:fillRect l="-1164" t="-6557" r="-728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C33EC0-24B2-CB4B-8072-3B6A981610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8604" y="758952"/>
                <a:ext cx="10635996" cy="5362448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Solution</a:t>
                </a:r>
              </a:p>
              <a:p>
                <a:r>
                  <a:rPr lang="en-US" dirty="0"/>
                  <a:t>For the quadratic 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−2𝑚𝑥+3, the discriminant is </a:t>
                </a:r>
                <a:r>
                  <a:rPr lang="el-GR" dirty="0"/>
                  <a:t>Δ=4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dirty="0"/>
                  <a:t>−36.</a:t>
                </a:r>
              </a:p>
              <a:p>
                <a:r>
                  <a:rPr lang="en-US" dirty="0"/>
                  <a:t>1. For one solution:</a:t>
                </a:r>
              </a:p>
              <a:p>
                <a:r>
                  <a:rPr lang="el-GR" dirty="0"/>
                  <a:t>Δ</a:t>
                </a:r>
                <a:r>
                  <a:rPr lang="en-AU" dirty="0"/>
                  <a:t>=0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800" dirty="0"/>
                      <m:t>4</m:t>
                    </m:r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l-GR" sz="2800" dirty="0"/>
                      <m:t>−36</m:t>
                    </m:r>
                  </m:oMath>
                </a14:m>
                <a:r>
                  <a:rPr lang="en-US" dirty="0"/>
                  <a:t>=0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dirty="0"/>
                  <a:t>=9</a:t>
                </a:r>
              </a:p>
              <a:p>
                <a:r>
                  <a:rPr lang="en-US" dirty="0"/>
                  <a:t>∴𝑚=±3</a:t>
                </a:r>
              </a:p>
              <a:p>
                <a:r>
                  <a:rPr lang="en-US" dirty="0"/>
                  <a:t>2. For no solution:</a:t>
                </a:r>
              </a:p>
              <a:p>
                <a:r>
                  <a:rPr lang="el-GR" dirty="0"/>
                  <a:t>Δ&lt;0</a:t>
                </a:r>
                <a:endParaRPr lang="en-AU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dirty="0"/>
                      <m:t>4</m:t>
                    </m:r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l-GR" sz="2400" dirty="0"/>
                      <m:t>−36</m:t>
                    </m:r>
                    <m:r>
                      <a:rPr lang="el-GR" sz="2400" i="1" dirty="0"/>
                      <m:t> </m:t>
                    </m:r>
                  </m:oMath>
                </a14:m>
                <a:r>
                  <a:rPr lang="en-US" dirty="0"/>
                  <a:t>&lt;0</a:t>
                </a:r>
              </a:p>
              <a:p>
                <a:r>
                  <a:rPr lang="en-US" dirty="0"/>
                  <a:t>From the graph, this is equivalent to −3&lt;𝑚&lt;3</a:t>
                </a:r>
              </a:p>
              <a:p>
                <a:r>
                  <a:rPr lang="en-US" dirty="0"/>
                  <a:t>3. For two distinct solutions:</a:t>
                </a:r>
              </a:p>
              <a:p>
                <a:r>
                  <a:rPr lang="el-GR" dirty="0"/>
                  <a:t>Δ</a:t>
                </a:r>
                <a:r>
                  <a:rPr lang="en-US" dirty="0"/>
                  <a:t>&gt;0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800" dirty="0"/>
                      <m:t>4</m:t>
                    </m:r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l-GR" sz="2800" dirty="0"/>
                      <m:t>−3</m:t>
                    </m:r>
                    <m:r>
                      <m:rPr>
                        <m:nor/>
                      </m:rPr>
                      <a:rPr lang="en-AU" sz="2800" b="0" i="0" dirty="0" smtClean="0"/>
                      <m:t>6</m:t>
                    </m:r>
                  </m:oMath>
                </a14:m>
                <a:r>
                  <a:rPr lang="en-US" dirty="0"/>
                  <a:t>&gt;0</a:t>
                </a:r>
              </a:p>
              <a:p>
                <a:r>
                  <a:rPr lang="en-US" dirty="0"/>
                  <a:t>From the graph it can be seen that 𝑚&gt;3   or   𝑚&lt;−3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C33EC0-24B2-CB4B-8072-3B6A981610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8604" y="758952"/>
                <a:ext cx="10635996" cy="5362448"/>
              </a:xfrm>
              <a:blipFill>
                <a:blip r:embed="rId3"/>
                <a:stretch>
                  <a:fillRect l="-596" t="-1422" b="-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996E967-32B7-9345-9399-DD5C79642D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4830" y="1470805"/>
            <a:ext cx="4529770" cy="462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83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C33EC0-24B2-CB4B-8072-3B6A981610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8604" y="758952"/>
                <a:ext cx="10635996" cy="536244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Show that the solutions of the equation 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+(𝑚−3)𝑥−𝑚=0 are rational for all rational values of 𝑚.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Solution</a:t>
                </a:r>
              </a:p>
              <a:p>
                <a:r>
                  <a:rPr lang="el-GR" dirty="0"/>
                  <a:t>Δ=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l-GR" sz="2800" dirty="0"/>
                          <m:t>(</m:t>
                        </m:r>
                        <m:r>
                          <m:rPr>
                            <m:nor/>
                          </m:rPr>
                          <a:rPr lang="el-GR" sz="2800" dirty="0"/>
                          <m:t>𝑚</m:t>
                        </m:r>
                        <m:r>
                          <m:rPr>
                            <m:nor/>
                          </m:rPr>
                          <a:rPr lang="el-GR" sz="2800" dirty="0"/>
                          <m:t>−3)</m:t>
                        </m:r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/>
                  <a:t>−4×3×(−𝑚)</a:t>
                </a:r>
                <a:endParaRPr lang="en-AU" dirty="0"/>
              </a:p>
              <a:p>
                <a:r>
                  <a:rPr lang="el-GR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dirty="0"/>
                  <a:t>−6𝑚+9+12𝑚</a:t>
                </a:r>
                <a:endParaRPr lang="en-AU" dirty="0"/>
              </a:p>
              <a:p>
                <a:r>
                  <a:rPr lang="el-GR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dirty="0"/>
                  <a:t>+6𝑚+9</a:t>
                </a:r>
                <a:endParaRPr lang="en-AU" dirty="0"/>
              </a:p>
              <a:p>
                <a:r>
                  <a:rPr lang="el-GR" dirty="0"/>
                  <a:t>=</a:t>
                </a: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+3)</m:t>
                        </m:r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dirty="0"/>
                  <a:t>≥0</a:t>
                </a:r>
                <a:r>
                  <a:rPr lang="en-AU" dirty="0"/>
                  <a:t> </a:t>
                </a:r>
                <a:r>
                  <a:rPr lang="en-US" dirty="0"/>
                  <a:t>for all 𝑚</a:t>
                </a:r>
              </a:p>
              <a:p>
                <a:r>
                  <a:rPr lang="en-US" dirty="0"/>
                  <a:t>Furthermore, </a:t>
                </a:r>
                <a:r>
                  <a:rPr lang="el-GR" dirty="0"/>
                  <a:t>Δ </a:t>
                </a:r>
                <a:r>
                  <a:rPr lang="en-US" dirty="0"/>
                  <a:t>is a perfect square for all 𝑚.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C33EC0-24B2-CB4B-8072-3B6A981610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8604" y="758952"/>
                <a:ext cx="10635996" cy="5362448"/>
              </a:xfrm>
              <a:blipFill>
                <a:blip r:embed="rId2"/>
                <a:stretch>
                  <a:fillRect l="-1073" t="-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766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ismaticVTI">
  <a:themeElements>
    <a:clrScheme name="Slipstream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16A1D2"/>
      </a:accent2>
      <a:accent3>
        <a:srgbClr val="76A53A"/>
      </a:accent3>
      <a:accent4>
        <a:srgbClr val="4BA68D"/>
      </a:accent4>
      <a:accent5>
        <a:srgbClr val="FA6B00"/>
      </a:accent5>
      <a:accent6>
        <a:srgbClr val="F14124"/>
      </a:accent6>
      <a:hlink>
        <a:srgbClr val="398470"/>
      </a:hlink>
      <a:folHlink>
        <a:srgbClr val="347FA7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smaticVTI" id="{DA44D624-A564-4DE8-8446-0CD5C485C979}" vid="{8B2B1550-B69C-4156-BAEC-B2E559F94BD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829</Words>
  <Application>Microsoft Macintosh PowerPoint</Application>
  <PresentationFormat>Widescreen</PresentationFormat>
  <Paragraphs>65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Aharoni</vt:lpstr>
      <vt:lpstr>Arial</vt:lpstr>
      <vt:lpstr>Avenir Next LT Pro</vt:lpstr>
      <vt:lpstr>Cambria Math</vt:lpstr>
      <vt:lpstr>PrismaticVTI</vt:lpstr>
      <vt:lpstr>The discriminant </vt:lpstr>
      <vt:lpstr>Discriminant </vt:lpstr>
      <vt:lpstr>The number of 𝑥-axis intercepts</vt:lpstr>
      <vt:lpstr>The number of 𝑥-axis intercepts</vt:lpstr>
      <vt:lpstr>The number of 𝑥-axis intercepts</vt:lpstr>
      <vt:lpstr>The number of 𝑥-axis intercepts</vt:lpstr>
      <vt:lpstr>Find the discriminant of each of the following quadratics and state whether the graph of each crosses the 𝑥-axis, touches the 𝑥-axis or does not intersect the 𝑥-axis.</vt:lpstr>
      <vt:lpstr>Find the values of 𝑚 for which the equation 3x^2  −2𝑚𝑥+3=0 has: one solution; no solution; two distinct solutions.</vt:lpstr>
      <vt:lpstr>PowerPoint Presentation</vt:lpstr>
      <vt:lpstr>Section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discriminant </dc:title>
  <dc:creator>Yongmei Zhang</dc:creator>
  <cp:lastModifiedBy>Yongmei Zhang</cp:lastModifiedBy>
  <cp:revision>9</cp:revision>
  <dcterms:created xsi:type="dcterms:W3CDTF">2021-04-12T23:20:49Z</dcterms:created>
  <dcterms:modified xsi:type="dcterms:W3CDTF">2021-04-13T00:06:34Z</dcterms:modified>
</cp:coreProperties>
</file>