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15"/>
  </p:normalViewPr>
  <p:slideViewPr>
    <p:cSldViewPr snapToGrid="0" snapToObjects="1">
      <p:cViewPr varScale="1">
        <p:scale>
          <a:sx n="101" d="100"/>
          <a:sy n="10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1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2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5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8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9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0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3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2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2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3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7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926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50894-75D5-4DF9-94FD-95501DD76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93" b="181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C6378-1521-E34F-852B-386F2D9B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tx1"/>
                </a:solidFill>
              </a:rPr>
              <a:t>Solving simultaneous linear and quadratic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DCA06-DD97-DD44-98FC-44FCFA903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r>
              <a:rPr lang="en-US" dirty="0"/>
              <a:t>3J</a:t>
            </a:r>
          </a:p>
        </p:txBody>
      </p:sp>
    </p:spTree>
    <p:extLst>
      <p:ext uri="{BB962C8B-B14F-4D97-AF65-F5344CB8AC3E}">
        <p14:creationId xmlns:p14="http://schemas.microsoft.com/office/powerpoint/2010/main" val="118999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1130-FB02-E84D-B770-4128C8CF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6744"/>
          </a:xfrm>
        </p:spPr>
        <p:txBody>
          <a:bodyPr>
            <a:normAutofit/>
          </a:bodyPr>
          <a:lstStyle/>
          <a:p>
            <a:r>
              <a:rPr lang="en-US" sz="3200" dirty="0"/>
              <a:t>Solving simultaneous linear and quadratic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DB3CE-D83C-5F4E-8948-D9E197A97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8900"/>
            <a:ext cx="12192000" cy="5118100"/>
          </a:xfrm>
        </p:spPr>
        <p:txBody>
          <a:bodyPr>
            <a:noAutofit/>
          </a:bodyPr>
          <a:lstStyle/>
          <a:p>
            <a:r>
              <a:rPr lang="en-US" sz="2000" dirty="0"/>
              <a:t>The straight line intersects, touches or does not intersect the parabola we may </a:t>
            </a:r>
            <a:r>
              <a:rPr lang="en-US" sz="2000" dirty="0">
                <a:solidFill>
                  <a:srgbClr val="0070C0"/>
                </a:solidFill>
              </a:rPr>
              <a:t>get two, one or zero </a:t>
            </a:r>
            <a:r>
              <a:rPr lang="en-US" sz="2000" dirty="0"/>
              <a:t>points of intersection.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If there is one point of intersection between the parabola and the straight line, then the line is a </a:t>
            </a:r>
            <a:r>
              <a:rPr lang="en-US" sz="2000" dirty="0">
                <a:solidFill>
                  <a:srgbClr val="FF0000"/>
                </a:solidFill>
              </a:rPr>
              <a:t>tangent</a:t>
            </a:r>
            <a:r>
              <a:rPr lang="en-US" sz="2000" dirty="0"/>
              <a:t> to the parabola.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32C0E-2515-D04D-B7F4-EA3B8A6B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29" y="2059651"/>
            <a:ext cx="9434286" cy="3457592"/>
          </a:xfrm>
          <a:prstGeom prst="rect">
            <a:avLst/>
          </a:prstGeom>
        </p:spPr>
      </p:pic>
      <p:sp>
        <p:nvSpPr>
          <p:cNvPr id="5" name="Smiley Face 4">
            <a:extLst>
              <a:ext uri="{FF2B5EF4-FFF2-40B4-BE49-F238E27FC236}">
                <a16:creationId xmlns:a16="http://schemas.microsoft.com/office/drawing/2014/main" id="{5125C3FA-1C33-0647-8775-7541B1E4750D}"/>
              </a:ext>
            </a:extLst>
          </p:cNvPr>
          <p:cNvSpPr/>
          <p:nvPr/>
        </p:nvSpPr>
        <p:spPr>
          <a:xfrm>
            <a:off x="581192" y="6477000"/>
            <a:ext cx="391265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8425 -0.4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6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C5899C-FD8C-B947-88C8-FA1B3D06B7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7681" y="14514"/>
                <a:ext cx="11436637" cy="1008226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Find the points of intersection of the line with equation </a:t>
                </a:r>
                <a:r>
                  <a:rPr lang="en-US" sz="3200" dirty="0">
                    <a:solidFill>
                      <a:srgbClr val="0070C0"/>
                    </a:solidFill>
                  </a:rPr>
                  <a:t>𝑦=−2𝑥+4 </a:t>
                </a:r>
                <a:r>
                  <a:rPr lang="en-US" sz="3200" dirty="0"/>
                  <a:t>and the parabola with equation </a:t>
                </a:r>
                <a:r>
                  <a:rPr lang="en-US" sz="3200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−8𝑥+12.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C5899C-FD8C-B947-88C8-FA1B3D06B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7681" y="14514"/>
                <a:ext cx="11436637" cy="1008226"/>
              </a:xfrm>
              <a:blipFill>
                <a:blip r:embed="rId2"/>
                <a:stretch>
                  <a:fillRect l="-1330" t="-7407" r="-443" b="-1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6706A-9F7C-A64E-A2E7-BEEE2E6F38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022740"/>
                <a:ext cx="5475403" cy="533127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At the point of intersection: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−8𝑥+12</a:t>
                </a:r>
                <a:r>
                  <a:rPr lang="en-US" sz="2400" dirty="0">
                    <a:solidFill>
                      <a:schemeClr val="tx1"/>
                    </a:solidFill>
                  </a:rPr>
                  <a:t>=</a:t>
                </a:r>
                <a:r>
                  <a:rPr lang="en-US" sz="2400" dirty="0">
                    <a:solidFill>
                      <a:srgbClr val="0070C0"/>
                    </a:solidFill>
                  </a:rPr>
                  <a:t> − 2𝑥+4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−6𝑥+8=0</a:t>
                </a:r>
              </a:p>
              <a:p>
                <a:r>
                  <a:rPr lang="en-US" sz="2400" dirty="0"/>
                  <a:t>(𝑥−2)(𝑥−4)=0</a:t>
                </a:r>
              </a:p>
              <a:p>
                <a:r>
                  <a:rPr lang="en-US" sz="2400" dirty="0"/>
                  <a:t>Hence 𝑥=2 or 𝑥=4.</a:t>
                </a:r>
              </a:p>
              <a:p>
                <a:r>
                  <a:rPr lang="en-US" sz="2400" dirty="0"/>
                  <a:t>When 𝑥=2, 𝑦=−2×2+4=0.</a:t>
                </a:r>
              </a:p>
              <a:p>
                <a:r>
                  <a:rPr lang="en-US" sz="2400" dirty="0"/>
                  <a:t>When 𝑥=4, 𝑦=−2×4+4=−4.</a:t>
                </a:r>
              </a:p>
              <a:p>
                <a:r>
                  <a:rPr lang="en-US" sz="2400" dirty="0"/>
                  <a:t>Therefore the points of intersection are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(2,0) </a:t>
                </a:r>
                <a:r>
                  <a:rPr lang="en-US" sz="2400" dirty="0"/>
                  <a:t>and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(4,−4)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6706A-9F7C-A64E-A2E7-BEEE2E6F38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022740"/>
                <a:ext cx="5475403" cy="5331278"/>
              </a:xfrm>
              <a:blipFill>
                <a:blip r:embed="rId3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2264878-8A76-C14B-B655-4472F98F5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405" y="1022740"/>
            <a:ext cx="5882425" cy="53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3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C5899C-FD8C-B947-88C8-FA1B3D06B7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4171" y="14514"/>
                <a:ext cx="11843660" cy="1008226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Prove that the straight line with the equation </a:t>
                </a:r>
                <a:r>
                  <a:rPr lang="en-US" sz="3200" dirty="0">
                    <a:solidFill>
                      <a:srgbClr val="0070C0"/>
                    </a:solidFill>
                  </a:rPr>
                  <a:t>𝑦=1−𝑥 </a:t>
                </a:r>
                <a:r>
                  <a:rPr lang="en-US" sz="3200" dirty="0"/>
                  <a:t>meets the parabola with the equation </a:t>
                </a:r>
                <a:r>
                  <a:rPr lang="en-US" sz="3200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−3𝑥+2 </a:t>
                </a:r>
                <a:r>
                  <a:rPr lang="en-US" sz="3200" dirty="0"/>
                  <a:t>once only.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C5899C-FD8C-B947-88C8-FA1B3D06B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4171" y="14514"/>
                <a:ext cx="11843660" cy="1008226"/>
              </a:xfrm>
              <a:blipFill>
                <a:blip r:embed="rId2"/>
                <a:stretch>
                  <a:fillRect l="-1285" t="-8642" r="-1820" b="-1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6706A-9F7C-A64E-A2E7-BEEE2E6F38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0687" y="1022740"/>
                <a:ext cx="5475403" cy="533127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At the point of intersection: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−3𝑥+2</a:t>
                </a:r>
                <a:r>
                  <a:rPr lang="en-US" sz="2400" dirty="0">
                    <a:solidFill>
                      <a:schemeClr val="tx1"/>
                    </a:solidFill>
                  </a:rPr>
                  <a:t>=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1−𝑥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−2𝑥+1=0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𝑥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en-AU" sz="2400" b="0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=0</a:t>
                </a:r>
              </a:p>
              <a:p>
                <a:r>
                  <a:rPr lang="en-US" sz="2400" dirty="0"/>
                  <a:t>Therefore 𝑥=1 and 𝑦=1−1=0.</a:t>
                </a:r>
              </a:p>
              <a:p>
                <a:r>
                  <a:rPr lang="en-US" sz="2400" dirty="0"/>
                  <a:t>The straight line just touches the parabola at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(1,0).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6706A-9F7C-A64E-A2E7-BEEE2E6F38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0687" y="1022740"/>
                <a:ext cx="5475403" cy="5331278"/>
              </a:xfrm>
              <a:blipFill>
                <a:blip r:embed="rId3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3771FD4-0FBC-3641-83B0-5D163D89A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090" y="1022740"/>
            <a:ext cx="5195060" cy="56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7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6479-3EC7-B748-8E5B-E6F5FC28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84442"/>
            <a:ext cx="11029616" cy="778301"/>
          </a:xfrm>
        </p:spPr>
        <p:txBody>
          <a:bodyPr/>
          <a:lstStyle/>
          <a:p>
            <a:r>
              <a:rPr lang="en-US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D1B09-CBC3-D240-AB40-51557E1D7E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62743"/>
                <a:ext cx="12192000" cy="5297714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/>
                  <a:t>To find the points of intersection of a straight line </a:t>
                </a:r>
                <a:r>
                  <a:rPr lang="en-US" sz="2200" dirty="0">
                    <a:solidFill>
                      <a:srgbClr val="0070C0"/>
                    </a:solidFill>
                  </a:rPr>
                  <a:t>𝑦=𝑚𝑥+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2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and a parabola </a:t>
                </a:r>
                <a:r>
                  <a:rPr lang="en-US" sz="2200" dirty="0">
                    <a:solidFill>
                      <a:srgbClr val="C00000"/>
                    </a:solidFill>
                  </a:rPr>
                  <a:t>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+𝑏𝑥+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:</a:t>
                </a:r>
              </a:p>
              <a:p>
                <a:r>
                  <a:rPr lang="en-US" sz="2200" dirty="0"/>
                  <a:t>Form the quadratic equation  </a:t>
                </a:r>
                <a:r>
                  <a:rPr lang="en-US" sz="2200" dirty="0">
                    <a:solidFill>
                      <a:srgbClr val="C00000"/>
                    </a:solidFill>
                  </a:rPr>
                  <a:t>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+𝑏𝑥+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=</a:t>
                </a:r>
                <a:r>
                  <a:rPr lang="en-US" sz="2200" dirty="0">
                    <a:solidFill>
                      <a:srgbClr val="0070C0"/>
                    </a:solidFill>
                  </a:rPr>
                  <a:t>𝑚𝑥+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2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Rearrange the equation so that the right-hand side is zero: </a:t>
                </a:r>
                <a:r>
                  <a:rPr lang="en-US" sz="2200" dirty="0">
                    <a:solidFill>
                      <a:srgbClr val="00B050"/>
                    </a:solidFill>
                  </a:rPr>
                  <a:t>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+(𝑏−𝑚)𝑥+(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)=0</a:t>
                </a:r>
              </a:p>
              <a:p>
                <a:r>
                  <a:rPr lang="en-US" sz="2200" dirty="0"/>
                  <a:t>Solve the equation for 𝑥 and substitute these 𝑥-values into the equation of the line to find the corresponding 𝑦-values.</a:t>
                </a:r>
              </a:p>
              <a:p>
                <a:r>
                  <a:rPr lang="en-US" sz="2200" dirty="0"/>
                  <a:t>The discriminant applied to the second equation, </a:t>
                </a:r>
                <a:r>
                  <a:rPr lang="en-US" sz="2200" dirty="0">
                    <a:solidFill>
                      <a:srgbClr val="00B050"/>
                    </a:solidFill>
                  </a:rPr>
                  <a:t>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+(𝑏−𝑚)𝑥+(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)=0</a:t>
                </a:r>
                <a:r>
                  <a:rPr lang="en-US" sz="2200" dirty="0"/>
                  <a:t>, can be used to determine the number of intersection points:</a:t>
                </a:r>
              </a:p>
              <a:p>
                <a:r>
                  <a:rPr lang="en-US" sz="2200" dirty="0"/>
                  <a:t>If </a:t>
                </a:r>
                <a:r>
                  <a:rPr lang="el-GR" sz="2200" dirty="0"/>
                  <a:t>Δ&gt;0, </a:t>
                </a:r>
                <a:r>
                  <a:rPr lang="en-US" sz="2200" dirty="0"/>
                  <a:t>there are </a:t>
                </a:r>
                <a:r>
                  <a:rPr lang="en-US" sz="2200" dirty="0">
                    <a:solidFill>
                      <a:srgbClr val="00B050"/>
                    </a:solidFill>
                  </a:rPr>
                  <a:t>two</a:t>
                </a:r>
                <a:r>
                  <a:rPr lang="en-US" sz="2200" dirty="0"/>
                  <a:t> intersection points.</a:t>
                </a:r>
              </a:p>
              <a:p>
                <a:r>
                  <a:rPr lang="en-US" sz="2200" dirty="0"/>
                  <a:t>If </a:t>
                </a:r>
                <a:r>
                  <a:rPr lang="el-GR" sz="2200" dirty="0"/>
                  <a:t>Δ=0, </a:t>
                </a:r>
                <a:r>
                  <a:rPr lang="en-US" sz="2200" dirty="0"/>
                  <a:t>there is </a:t>
                </a:r>
                <a:r>
                  <a:rPr lang="en-US" sz="2200" dirty="0">
                    <a:solidFill>
                      <a:srgbClr val="00B050"/>
                    </a:solidFill>
                  </a:rPr>
                  <a:t>one</a:t>
                </a:r>
                <a:r>
                  <a:rPr lang="en-US" sz="2200" dirty="0"/>
                  <a:t> intersection point.</a:t>
                </a:r>
              </a:p>
              <a:p>
                <a:r>
                  <a:rPr lang="en-US" sz="2200" dirty="0"/>
                  <a:t>If </a:t>
                </a:r>
                <a:r>
                  <a:rPr lang="el-GR" sz="2200" dirty="0"/>
                  <a:t>Δ&lt;0, </a:t>
                </a:r>
                <a:r>
                  <a:rPr lang="en-US" sz="2200" dirty="0"/>
                  <a:t>there are </a:t>
                </a:r>
                <a:r>
                  <a:rPr lang="en-US" sz="2200" dirty="0">
                    <a:solidFill>
                      <a:srgbClr val="00B050"/>
                    </a:solidFill>
                  </a:rPr>
                  <a:t>no</a:t>
                </a:r>
                <a:r>
                  <a:rPr lang="en-US" sz="2200" dirty="0"/>
                  <a:t> intersection points.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D1B09-CBC3-D240-AB40-51557E1D7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2743"/>
                <a:ext cx="12192000" cy="5297714"/>
              </a:xfrm>
              <a:blipFill>
                <a:blip r:embed="rId2"/>
                <a:stretch>
                  <a:fillRect l="-416" r="-208" b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06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2451-A216-D64E-B4E0-D8268424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93D3B-ABFA-014E-8B26-A4DD8517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Mathematica</a:t>
            </a:r>
          </a:p>
        </p:txBody>
      </p:sp>
    </p:spTree>
    <p:extLst>
      <p:ext uri="{BB962C8B-B14F-4D97-AF65-F5344CB8AC3E}">
        <p14:creationId xmlns:p14="http://schemas.microsoft.com/office/powerpoint/2010/main" val="311822420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41242C"/>
      </a:dk2>
      <a:lt2>
        <a:srgbClr val="E2E5E8"/>
      </a:lt2>
      <a:accent1>
        <a:srgbClr val="C99859"/>
      </a:accent1>
      <a:accent2>
        <a:srgbClr val="CF786A"/>
      </a:accent2>
      <a:accent3>
        <a:srgbClr val="D8859C"/>
      </a:accent3>
      <a:accent4>
        <a:srgbClr val="CF6AB0"/>
      </a:accent4>
      <a:accent5>
        <a:srgbClr val="CF85D8"/>
      </a:accent5>
      <a:accent6>
        <a:srgbClr val="9A6ACF"/>
      </a:accent6>
      <a:hlink>
        <a:srgbClr val="6383AB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413</Words>
  <Application>Microsoft Macintosh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Cambria Math</vt:lpstr>
      <vt:lpstr>Corbel</vt:lpstr>
      <vt:lpstr>Univers</vt:lpstr>
      <vt:lpstr>Univers Condensed</vt:lpstr>
      <vt:lpstr>Wingdings 2</vt:lpstr>
      <vt:lpstr>DividendVTI</vt:lpstr>
      <vt:lpstr>Solving simultaneous linear and quadratic equations</vt:lpstr>
      <vt:lpstr>Solving simultaneous linear and quadratic equations</vt:lpstr>
      <vt:lpstr>Find the points of intersection of the line with equation 𝑦=−2𝑥+4 and the parabola with equation 𝑦=x^2−8𝑥+12.</vt:lpstr>
      <vt:lpstr>Prove that the straight line with the equation 𝑦=1−𝑥 meets the parabola with the equation 𝑦=x^2−3𝑥+2 once only.</vt:lpstr>
      <vt:lpstr>Section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simultaneous linear and quadratic equations</dc:title>
  <dc:creator>Yongmei Zhang</dc:creator>
  <cp:lastModifiedBy>Yongmei Zhang</cp:lastModifiedBy>
  <cp:revision>7</cp:revision>
  <dcterms:created xsi:type="dcterms:W3CDTF">2021-04-13T00:07:29Z</dcterms:created>
  <dcterms:modified xsi:type="dcterms:W3CDTF">2021-04-13T01:47:31Z</dcterms:modified>
</cp:coreProperties>
</file>