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88" d="100"/>
          <a:sy n="88" d="100"/>
        </p:scale>
        <p:origin x="18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2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2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0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8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8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0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9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76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4/13/21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4/13/21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0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FCD5B-7E50-FD4F-8A47-03C39F5F8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4098524"/>
            <a:ext cx="5996628" cy="2226076"/>
          </a:xfrm>
        </p:spPr>
        <p:txBody>
          <a:bodyPr anchor="ctr">
            <a:normAutofit/>
          </a:bodyPr>
          <a:lstStyle/>
          <a:p>
            <a:pPr algn="l"/>
            <a:r>
              <a:rPr lang="en-US" sz="5400"/>
              <a:t>Quadratic models</a:t>
            </a:r>
          </a:p>
        </p:txBody>
      </p:sp>
      <p:grpSp>
        <p:nvGrpSpPr>
          <p:cNvPr id="13" name="Bottom Right">
            <a:extLst>
              <a:ext uri="{FF2B5EF4-FFF2-40B4-BE49-F238E27FC236}">
                <a16:creationId xmlns:a16="http://schemas.microsoft.com/office/drawing/2014/main" id="{FD57FA8A-6F6A-4738-A4C4-A1CA44170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22FA65-4717-473D-935C-1E9703E213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15" name="Graphic 157">
              <a:extLst>
                <a:ext uri="{FF2B5EF4-FFF2-40B4-BE49-F238E27FC236}">
                  <a16:creationId xmlns:a16="http://schemas.microsoft.com/office/drawing/2014/main" id="{0481A62F-BE87-4513-97B2-027784C6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F00486A8-7935-4814-A88E-8AB9135699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D5DFA27-8F9C-4DAD-841C-EC15FDFDF9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BD0BA0A-7296-4EF5-8B4C-9644798AB6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5F1A67E-7F6A-4D1C-9630-CEA191C725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5E1300E6-8909-46D4-80E7-2122D24D35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DE4C708C-5388-41A0-984B-3698E2B9EB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D7DAE6-94E0-4A1D-92A3-7D751872B7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F513D8C-ECEE-40F4-99D3-6C744A1E94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E7F1303B-C84B-6848-A9C2-D62B61127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5430" y="4085112"/>
            <a:ext cx="3997745" cy="2228758"/>
          </a:xfrm>
        </p:spPr>
        <p:txBody>
          <a:bodyPr anchor="ctr">
            <a:normAutofit/>
          </a:bodyPr>
          <a:lstStyle/>
          <a:p>
            <a:pPr algn="l"/>
            <a:r>
              <a:rPr lang="en-US" sz="2200" dirty="0"/>
              <a:t>3L Finding the maximum or minimum value of a quadratic polynomial.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596E86-2609-4A76-A7E0-B37447F497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951" r="-2" b="17152"/>
          <a:stretch/>
        </p:blipFill>
        <p:spPr>
          <a:xfrm>
            <a:off x="619841" y="10"/>
            <a:ext cx="11084189" cy="3854020"/>
          </a:xfrm>
          <a:custGeom>
            <a:avLst/>
            <a:gdLst/>
            <a:ahLst/>
            <a:cxnLst/>
            <a:rect l="l" t="t" r="r" b="b"/>
            <a:pathLst>
              <a:path w="11084189" h="3854030">
                <a:moveTo>
                  <a:pt x="0" y="0"/>
                </a:moveTo>
                <a:lnTo>
                  <a:pt x="11084189" y="0"/>
                </a:lnTo>
                <a:lnTo>
                  <a:pt x="11061525" y="105743"/>
                </a:lnTo>
                <a:cubicBezTo>
                  <a:pt x="10536186" y="2244886"/>
                  <a:pt x="8264668" y="3854030"/>
                  <a:pt x="5542094" y="3854030"/>
                </a:cubicBezTo>
                <a:cubicBezTo>
                  <a:pt x="2819520" y="3854030"/>
                  <a:pt x="548002" y="2244886"/>
                  <a:pt x="22663" y="105743"/>
                </a:cubicBezTo>
                <a:close/>
              </a:path>
            </a:pathLst>
          </a:custGeom>
        </p:spPr>
      </p:pic>
      <p:grpSp>
        <p:nvGrpSpPr>
          <p:cNvPr id="25" name="Top Left">
            <a:extLst>
              <a:ext uri="{FF2B5EF4-FFF2-40B4-BE49-F238E27FC236}">
                <a16:creationId xmlns:a16="http://schemas.microsoft.com/office/drawing/2014/main" id="{FA83938A-824D-4A58-A16F-424E25498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10849" y="15178"/>
            <a:chExt cx="2198951" cy="3331254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B7029D1-A024-479E-8B61-B6C59454B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5D14A3F6-E603-4A77-BE8B-52A8CC119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3BABB92-B7C9-439B-A407-C26CAC92F0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806CE1-04AF-4087-986A-DBEB7450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73482B9-3ACD-4DBF-BF7A-865B7BBD10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BF72E41-C373-4050-A899-B9FDE5113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B521439-93BF-4D49-9EB4-9FA7981865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4" name="Cross">
            <a:extLst>
              <a:ext uri="{FF2B5EF4-FFF2-40B4-BE49-F238E27FC236}">
                <a16:creationId xmlns:a16="http://schemas.microsoft.com/office/drawing/2014/main" id="{8593C7C3-23A8-4377-B2A6-0AA4120CF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" y="553414"/>
            <a:ext cx="118872" cy="118872"/>
            <a:chOff x="1175347" y="3733800"/>
            <a:chExt cx="118872" cy="11887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DF09466-D21B-48B6-B71E-2E3DC7068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E19A168-D974-4872-8F82-BDB7121D1A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8" name="Cross">
            <a:extLst>
              <a:ext uri="{FF2B5EF4-FFF2-40B4-BE49-F238E27FC236}">
                <a16:creationId xmlns:a16="http://schemas.microsoft.com/office/drawing/2014/main" id="{B531CCBB-545A-412B-89AF-AEB3068A7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4400" y="705814"/>
            <a:ext cx="118872" cy="118872"/>
            <a:chOff x="1175347" y="3733800"/>
            <a:chExt cx="118872" cy="118872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8FD4C8-4A36-4CB1-9391-65AA566FF6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5FC3684-0929-46EE-A97F-3BEE86C8F4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981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5BF1C-6C35-864B-BFBE-9306C260E3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9314" y="12700"/>
                <a:ext cx="11872686" cy="68580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Jenny wishes to fence off a rectangular vegetable garden in her backyard. She has </a:t>
                </a:r>
                <a:r>
                  <a:rPr lang="en-US" dirty="0">
                    <a:solidFill>
                      <a:srgbClr val="0070C0"/>
                    </a:solidFill>
                  </a:rPr>
                  <a:t>20</a:t>
                </a:r>
                <a:r>
                  <a:rPr lang="en-US" dirty="0"/>
                  <a:t> m of fencing wire which she will use to fence </a:t>
                </a:r>
                <a:r>
                  <a:rPr lang="en-US" dirty="0">
                    <a:solidFill>
                      <a:srgbClr val="0070C0"/>
                    </a:solidFill>
                  </a:rPr>
                  <a:t>three sides </a:t>
                </a:r>
                <a:r>
                  <a:rPr lang="en-US" dirty="0"/>
                  <a:t>of the garden, with the existing timber fence forming the fourth side. Calculate the maximum area she can enclose.</a:t>
                </a:r>
              </a:p>
              <a:p>
                <a:r>
                  <a:rPr lang="en-US" dirty="0"/>
                  <a:t>Let      </a:t>
                </a:r>
              </a:p>
              <a:p>
                <a:r>
                  <a:rPr lang="en-US" dirty="0"/>
                  <a:t>𝐴=area of the rectangular garden </a:t>
                </a:r>
              </a:p>
              <a:p>
                <a:r>
                  <a:rPr lang="en-US" dirty="0"/>
                  <a:t>𝑥=length of the garden </a:t>
                </a:r>
              </a:p>
              <a:p>
                <a:r>
                  <a:rPr lang="en-US" dirty="0"/>
                  <a:t> Then  width=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20−</m:t>
                        </m:r>
                        <m:r>
                          <m:rPr>
                            <m:nor/>
                          </m:rPr>
                          <a:rPr lang="en-US" dirty="0"/>
                          <m:t>𝑥</m:t>
                        </m:r>
                      </m:num>
                      <m:den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=10−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𝑥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</a:t>
                </a:r>
              </a:p>
              <a:p>
                <a:r>
                  <a:rPr lang="en-US" dirty="0"/>
                  <a:t>𝐴=𝑥(10−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𝑥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)=10𝑥−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=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b="0" i="0" dirty="0" smtClean="0"/>
                          <m:t>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−20𝑥+100−100)</a:t>
                </a:r>
              </a:p>
              <a:p>
                <a:r>
                  <a:rPr lang="en-US" dirty="0"/>
                  <a:t>=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dirty="0"/>
                          <m:t>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−20𝑥+100)+50</a:t>
                </a:r>
              </a:p>
              <a:p>
                <a:r>
                  <a:rPr lang="en-US" dirty="0"/>
                  <a:t>= 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dirty="0"/>
                          <m:t>1</m:t>
                        </m:r>
                      </m:num>
                      <m:den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−10)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+50</a:t>
                </a:r>
              </a:p>
              <a:p>
                <a:r>
                  <a:rPr lang="en-US" dirty="0"/>
                  <a:t>Hence the maximum area is 50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when 𝑥=10.</a:t>
                </a:r>
              </a:p>
              <a:p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5BF1C-6C35-864B-BFBE-9306C260E3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9314" y="12700"/>
                <a:ext cx="11872686" cy="6858000"/>
              </a:xfrm>
              <a:blipFill>
                <a:blip r:embed="rId2"/>
                <a:stretch>
                  <a:fillRect l="-640" t="-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61BA5F0-2BDF-C04A-88D7-8BA74745F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064" y="1026886"/>
            <a:ext cx="2566870" cy="15094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B83B2B-81FF-B14F-B68F-073196F30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6479" y="2667000"/>
            <a:ext cx="3621642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0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5BF1C-6C35-864B-BFBE-9306C260E3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9314" y="12700"/>
                <a:ext cx="11872686" cy="6858000"/>
              </a:xfrm>
            </p:spPr>
            <p:txBody>
              <a:bodyPr>
                <a:noAutofit/>
              </a:bodyPr>
              <a:lstStyle/>
              <a:p>
                <a:r>
                  <a:rPr lang="en-US" sz="1400" dirty="0"/>
                  <a:t>A cricket ball is thrown by a fielder. It leaves his hand at a height of 2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 above the ground and the wicketkeeper takes the ball 60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 away again at a height of 2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. It is known that after the ball has gone 25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 it is 15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 above the ground. The path of the cricket ball is a parabola with equation 𝑦=𝑎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/>
                  <a:t>+𝑏𝑥+𝑐.</a:t>
                </a:r>
              </a:p>
              <a:p>
                <a:r>
                  <a:rPr lang="en-US" sz="1400" dirty="0"/>
                  <a:t>1. Find the values of 𝑎, 𝑏 and 𝑐.</a:t>
                </a:r>
              </a:p>
              <a:p>
                <a:r>
                  <a:rPr lang="en-US" sz="1400" dirty="0"/>
                  <a:t>2. Find the maximum height of the ball above the ground.</a:t>
                </a:r>
              </a:p>
              <a:p>
                <a:r>
                  <a:rPr lang="en-US" sz="1400" dirty="0"/>
                  <a:t>3. Find the height of the ball when it is 5 </a:t>
                </a:r>
                <a:r>
                  <a:rPr lang="en-US" sz="1400" dirty="0" err="1"/>
                  <a:t>metres</a:t>
                </a:r>
                <a:r>
                  <a:rPr lang="en-US" sz="1400" dirty="0"/>
                  <a:t> horizontally before it hits the wicketkeeper’s gloves.</a:t>
                </a:r>
              </a:p>
              <a:p>
                <a:r>
                  <a:rPr lang="en-US" sz="1800" dirty="0"/>
                  <a:t>1. (0,2)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 </m:t>
                        </m:r>
                        <m:r>
                          <m:rPr>
                            <m:nor/>
                          </m:rPr>
                          <a:rPr lang="en-AU" sz="1800" b="0" i="0" dirty="0" smtClean="0"/>
                          <m:t>2</m:t>
                        </m:r>
                        <m:r>
                          <a:rPr lang="en-AU" sz="18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−20×0+c        </a:t>
                </a:r>
                <a:r>
                  <a:rPr lang="en-US" sz="1800" dirty="0">
                    <a:sym typeface="Wingdings" pitchFamily="2" charset="2"/>
                  </a:rPr>
                  <a:t> c=2                                     </a:t>
                </a:r>
                <a:r>
                  <a:rPr lang="en-US" sz="1800" dirty="0"/>
                  <a:t>(1)</a:t>
                </a:r>
              </a:p>
              <a:p>
                <a:r>
                  <a:rPr lang="en-US" sz="1800" dirty="0"/>
                  <a:t>    (25,15) </a:t>
                </a:r>
                <a:r>
                  <a:rPr lang="en-US" sz="1800" dirty="0">
                    <a:sym typeface="Wingdings" pitchFamily="2" charset="2"/>
                  </a:rPr>
                  <a:t> </a:t>
                </a:r>
                <a:r>
                  <a:rPr lang="en-US" sz="1800" dirty="0"/>
                  <a:t>15=𝑎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dirty="0"/>
                          <m:t>×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+𝑏×25+𝑐  </a:t>
                </a:r>
                <a:r>
                  <a:rPr lang="en-US" sz="1800" dirty="0">
                    <a:sym typeface="Wingdings" pitchFamily="2" charset="2"/>
                  </a:rPr>
                  <a:t> 15=625</a:t>
                </a:r>
                <a:r>
                  <a:rPr lang="en-US" sz="1800" dirty="0"/>
                  <a:t>𝑎 </a:t>
                </a:r>
                <a:r>
                  <a:rPr lang="en-US" sz="1800" dirty="0">
                    <a:sym typeface="Wingdings" pitchFamily="2" charset="2"/>
                  </a:rPr>
                  <a:t>+25b+c                </a:t>
                </a:r>
                <a:r>
                  <a:rPr lang="en-US" sz="1800" dirty="0"/>
                  <a:t>(2)</a:t>
                </a:r>
              </a:p>
              <a:p>
                <a:r>
                  <a:rPr lang="en-US" sz="1800" dirty="0"/>
                  <a:t>    (60,2)   </a:t>
                </a:r>
                <a:r>
                  <a:rPr lang="en-US" sz="1800" dirty="0">
                    <a:sym typeface="Wingdings" pitchFamily="2" charset="2"/>
                  </a:rPr>
                  <a:t> </a:t>
                </a:r>
                <a:r>
                  <a:rPr lang="en-US" sz="1800" dirty="0"/>
                  <a:t>2=𝑎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1800" dirty="0"/>
                          <m:t>×</m:t>
                        </m:r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e>
                      <m:sup>
                        <m:r>
                          <a:rPr lang="en-AU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+𝑏×60+𝑐    </a:t>
                </a:r>
                <a:r>
                  <a:rPr lang="en-US" sz="1800" dirty="0">
                    <a:sym typeface="Wingdings" pitchFamily="2" charset="2"/>
                  </a:rPr>
                  <a:t> </a:t>
                </a:r>
                <a:r>
                  <a:rPr lang="en-US" sz="1800" dirty="0"/>
                  <a:t>2=3600𝑎 +60b+c                (3)</a:t>
                </a:r>
              </a:p>
              <a:p>
                <a:r>
                  <a:rPr lang="en-US" sz="1800" dirty="0"/>
                  <a:t>    Substitute equation (1) in equations (2) &amp; (3):</a:t>
                </a:r>
              </a:p>
              <a:p>
                <a:r>
                  <a:rPr lang="en-US" sz="1800" dirty="0">
                    <a:sym typeface="Wingdings" pitchFamily="2" charset="2"/>
                  </a:rPr>
                  <a:t>    15=625</a:t>
                </a:r>
                <a:r>
                  <a:rPr lang="en-US" sz="1800" dirty="0"/>
                  <a:t>𝑎 </a:t>
                </a:r>
                <a:r>
                  <a:rPr lang="en-US" sz="1800" dirty="0">
                    <a:sym typeface="Wingdings" pitchFamily="2" charset="2"/>
                  </a:rPr>
                  <a:t>+25b+2  13=625</a:t>
                </a:r>
                <a:r>
                  <a:rPr lang="en-US" sz="1800" dirty="0"/>
                  <a:t>𝑎 </a:t>
                </a:r>
                <a:r>
                  <a:rPr lang="en-US" sz="1800" dirty="0">
                    <a:sym typeface="Wingdings" pitchFamily="2" charset="2"/>
                  </a:rPr>
                  <a:t>+25b                          </a:t>
                </a:r>
                <a:r>
                  <a:rPr lang="en-US" sz="1800" dirty="0"/>
                  <a:t>(2′)</a:t>
                </a:r>
                <a:endParaRPr lang="en-US" sz="1800" dirty="0">
                  <a:sym typeface="Wingdings" pitchFamily="2" charset="2"/>
                </a:endParaRPr>
              </a:p>
              <a:p>
                <a:r>
                  <a:rPr lang="en-US" sz="1800" dirty="0">
                    <a:sym typeface="Wingdings" pitchFamily="2" charset="2"/>
                  </a:rPr>
                  <a:t>     </a:t>
                </a:r>
                <a:r>
                  <a:rPr lang="en-US" sz="1800" dirty="0"/>
                  <a:t>2=3600𝑎 +60b+2 </a:t>
                </a:r>
                <a:r>
                  <a:rPr lang="en-US" sz="1800" dirty="0">
                    <a:sym typeface="Wingdings" pitchFamily="2" charset="2"/>
                  </a:rPr>
                  <a:t> </a:t>
                </a:r>
                <a:r>
                  <a:rPr lang="en-US" sz="1800" dirty="0"/>
                  <a:t>0=3600𝑎+60𝑏 </a:t>
                </a:r>
                <a:r>
                  <a:rPr lang="en-US" sz="1800" dirty="0">
                    <a:sym typeface="Wingdings" pitchFamily="2" charset="2"/>
                  </a:rPr>
                  <a:t> </a:t>
                </a:r>
                <a:r>
                  <a:rPr lang="en-US" sz="1800" dirty="0"/>
                  <a:t>0=60𝑎+𝑏      (3′)</a:t>
                </a:r>
              </a:p>
              <a:p>
                <a:r>
                  <a:rPr lang="en-US" sz="1800" dirty="0"/>
                  <a:t>    25 × (3′)  − (2′)   </a:t>
                </a:r>
                <a:r>
                  <a:rPr lang="en-US" sz="1800" dirty="0">
                    <a:sym typeface="Wingdings" pitchFamily="2" charset="2"/>
                  </a:rPr>
                  <a:t></a:t>
                </a:r>
                <a:r>
                  <a:rPr lang="en-US" sz="1800" dirty="0"/>
                  <a:t>  −13=60×25𝑎 − </a:t>
                </a:r>
                <a:r>
                  <a:rPr lang="en-US" sz="1800" dirty="0">
                    <a:sym typeface="Wingdings" pitchFamily="2" charset="2"/>
                  </a:rPr>
                  <a:t>625</a:t>
                </a:r>
                <a:r>
                  <a:rPr lang="en-US" sz="1800" dirty="0"/>
                  <a:t>𝑎 =875𝑎          ∴𝑎=−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875</m:t>
                        </m:r>
                      </m:den>
                    </m:f>
                    <m:r>
                      <a:rPr lang="en-AU" sz="18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1800" b="0" i="0" dirty="0" smtClean="0">
                        <a:latin typeface="Cambria Math" panose="02040503050406030204" pitchFamily="18" charset="0"/>
                      </a:rPr>
                      <m:t> &amp; </m:t>
                    </m:r>
                  </m:oMath>
                </a14:m>
                <a:r>
                  <a:rPr lang="en-US" sz="1800" dirty="0"/>
                  <a:t>𝑏=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156</m:t>
                        </m:r>
                      </m:num>
                      <m:den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175</m:t>
                        </m:r>
                      </m:den>
                    </m:f>
                    <m:r>
                      <a:rPr lang="en-AU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800" dirty="0"/>
              </a:p>
              <a:p>
                <a:r>
                  <a:rPr lang="en-US" sz="1800" dirty="0"/>
                  <a:t>    The path of the ball has equation      </a:t>
                </a:r>
                <a:r>
                  <a:rPr lang="en-US" sz="1800" dirty="0">
                    <a:solidFill>
                      <a:srgbClr val="0070C0"/>
                    </a:solidFill>
                  </a:rPr>
                  <a:t>𝑦=−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875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156</m:t>
                        </m:r>
                      </m:num>
                      <m:den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175</m:t>
                        </m:r>
                      </m:den>
                    </m:f>
                    <m:r>
                      <a:rPr lang="en-AU" sz="18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𝑥+2</a:t>
                </a:r>
              </a:p>
              <a:p>
                <a:r>
                  <a:rPr lang="en-US" sz="1800" dirty="0"/>
                  <a:t>2. The maximum height occurs when 𝑥=30 and 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538</m:t>
                        </m:r>
                      </m:num>
                      <m:den>
                        <m:r>
                          <a:rPr lang="en-AU" sz="1800" i="1" dirty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en-AU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.     ∴ maximum height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538</m:t>
                        </m:r>
                      </m:num>
                      <m:den>
                        <m:r>
                          <a:rPr lang="en-AU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:r>
                  <a:rPr lang="en-US" sz="1800" dirty="0"/>
                  <a:t>m.</a:t>
                </a:r>
              </a:p>
              <a:p>
                <a:r>
                  <a:rPr lang="en-US" sz="1800" dirty="0"/>
                  <a:t>3. When 𝑥=5, 𝑦=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b="0" i="1" smtClean="0">
                            <a:latin typeface="Cambria Math" panose="02040503050406030204" pitchFamily="18" charset="0"/>
                          </a:rPr>
                          <m:t>213</m:t>
                        </m:r>
                      </m:num>
                      <m:den>
                        <m:r>
                          <a:rPr lang="en-AU" sz="1800" b="0" i="1" dirty="0" smtClean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en-AU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.       ∴ </a:t>
                </a:r>
                <a:r>
                  <a:rPr lang="en-US" sz="1800" dirty="0">
                    <a:solidFill>
                      <a:srgbClr val="0070C0"/>
                    </a:solidFill>
                  </a:rPr>
                  <a:t>height of the ball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1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213</m:t>
                        </m:r>
                      </m:num>
                      <m:den>
                        <m:r>
                          <a:rPr lang="en-AU" sz="18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1800" dirty="0">
                    <a:solidFill>
                      <a:srgbClr val="0070C0"/>
                    </a:solidFill>
                  </a:rPr>
                  <a:t> m</a:t>
                </a:r>
                <a:r>
                  <a:rPr lang="en-US" sz="1800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8E5BF1C-6C35-864B-BFBE-9306C260E3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9314" y="12700"/>
                <a:ext cx="11872686" cy="6858000"/>
              </a:xfrm>
              <a:blipFill>
                <a:blip r:embed="rId2"/>
                <a:stretch>
                  <a:fillRect l="-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:a16="http://schemas.microsoft.com/office/drawing/2014/main" id="{60163CB9-8D0F-C145-98A4-CE7E6176CE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4386" y="1971675"/>
            <a:ext cx="4178300" cy="250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85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xploreVTI">
  <a:themeElements>
    <a:clrScheme name="AnalogousFromLightSeedLeftStep">
      <a:dk1>
        <a:srgbClr val="000000"/>
      </a:dk1>
      <a:lt1>
        <a:srgbClr val="FFFFFF"/>
      </a:lt1>
      <a:dk2>
        <a:srgbClr val="412724"/>
      </a:dk2>
      <a:lt2>
        <a:srgbClr val="E2E3E8"/>
      </a:lt2>
      <a:accent1>
        <a:srgbClr val="ACA26D"/>
      </a:accent1>
      <a:accent2>
        <a:srgbClr val="CD946C"/>
      </a:accent2>
      <a:accent3>
        <a:srgbClr val="D68787"/>
      </a:accent3>
      <a:accent4>
        <a:srgbClr val="CD6C94"/>
      </a:accent4>
      <a:accent5>
        <a:srgbClr val="D687C9"/>
      </a:accent5>
      <a:accent6>
        <a:srgbClr val="B46CCD"/>
      </a:accent6>
      <a:hlink>
        <a:srgbClr val="6975AE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476</Words>
  <Application>Microsoft Macintosh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AvenirNext LT Pro Medium</vt:lpstr>
      <vt:lpstr>Arial</vt:lpstr>
      <vt:lpstr>Avenir Next LT Pro</vt:lpstr>
      <vt:lpstr>Cambria Math</vt:lpstr>
      <vt:lpstr>Sagona Book</vt:lpstr>
      <vt:lpstr>ExploreVTI</vt:lpstr>
      <vt:lpstr>Quadratic models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models</dc:title>
  <dc:creator>Yongmei Zhang</dc:creator>
  <cp:lastModifiedBy>Yongmei Zhang</cp:lastModifiedBy>
  <cp:revision>6</cp:revision>
  <dcterms:created xsi:type="dcterms:W3CDTF">2021-04-13T05:11:51Z</dcterms:created>
  <dcterms:modified xsi:type="dcterms:W3CDTF">2021-04-13T06:38:59Z</dcterms:modified>
</cp:coreProperties>
</file>