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67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9" r:id="rId14"/>
    <p:sldId id="270" r:id="rId15"/>
    <p:sldId id="271" r:id="rId16"/>
    <p:sldId id="272" r:id="rId17"/>
    <p:sldId id="266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52F6CBB-6097-492E-85F7-276F1A6E9007}" type="datetimeFigureOut">
              <a:rPr lang="en-AU" smtClean="0"/>
              <a:t>12/07/2023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E90140F-2FD0-4BA1-867C-0F5F046A0803}" type="slidenum">
              <a:rPr lang="en-AU" smtClean="0"/>
              <a:t>‹#›</a:t>
            </a:fld>
            <a:endParaRPr lang="en-A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9370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F6CBB-6097-492E-85F7-276F1A6E9007}" type="datetimeFigureOut">
              <a:rPr lang="en-AU" smtClean="0"/>
              <a:t>12/07/2023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0140F-2FD0-4BA1-867C-0F5F046A080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53146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F6CBB-6097-492E-85F7-276F1A6E9007}" type="datetimeFigureOut">
              <a:rPr lang="en-AU" smtClean="0"/>
              <a:t>12/07/2023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0140F-2FD0-4BA1-867C-0F5F046A080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43285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F6CBB-6097-492E-85F7-276F1A6E9007}" type="datetimeFigureOut">
              <a:rPr lang="en-AU" smtClean="0"/>
              <a:t>12/07/2023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0140F-2FD0-4BA1-867C-0F5F046A080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4430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F6CBB-6097-492E-85F7-276F1A6E9007}" type="datetimeFigureOut">
              <a:rPr lang="en-AU" smtClean="0"/>
              <a:t>12/07/2023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0140F-2FD0-4BA1-867C-0F5F046A0803}" type="slidenum">
              <a:rPr lang="en-AU" smtClean="0"/>
              <a:t>‹#›</a:t>
            </a:fld>
            <a:endParaRPr lang="en-A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0266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F6CBB-6097-492E-85F7-276F1A6E9007}" type="datetimeFigureOut">
              <a:rPr lang="en-AU" smtClean="0"/>
              <a:t>12/07/2023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0140F-2FD0-4BA1-867C-0F5F046A080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47212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F6CBB-6097-492E-85F7-276F1A6E9007}" type="datetimeFigureOut">
              <a:rPr lang="en-AU" smtClean="0"/>
              <a:t>12/07/2023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0140F-2FD0-4BA1-867C-0F5F046A080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22686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F6CBB-6097-492E-85F7-276F1A6E9007}" type="datetimeFigureOut">
              <a:rPr lang="en-AU" smtClean="0"/>
              <a:t>12/07/2023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0140F-2FD0-4BA1-867C-0F5F046A080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40615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F6CBB-6097-492E-85F7-276F1A6E9007}" type="datetimeFigureOut">
              <a:rPr lang="en-AU" smtClean="0"/>
              <a:t>12/07/2023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0140F-2FD0-4BA1-867C-0F5F046A080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31222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F6CBB-6097-492E-85F7-276F1A6E9007}" type="datetimeFigureOut">
              <a:rPr lang="en-AU" smtClean="0"/>
              <a:t>12/07/2023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0140F-2FD0-4BA1-867C-0F5F046A080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60864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F6CBB-6097-492E-85F7-276F1A6E9007}" type="datetimeFigureOut">
              <a:rPr lang="en-AU" smtClean="0"/>
              <a:t>12/07/2023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0140F-2FD0-4BA1-867C-0F5F046A080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89378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B52F6CBB-6097-492E-85F7-276F1A6E9007}" type="datetimeFigureOut">
              <a:rPr lang="en-AU" smtClean="0"/>
              <a:t>12/07/2023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E90140F-2FD0-4BA1-867C-0F5F046A080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77915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4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6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8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F8675-4FD2-435B-ACF6-7EA9B0E76A7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Division of polynomials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47FFF0-8F12-406C-B169-0DE747C8C5F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/>
              <a:t>6B</a:t>
            </a:r>
          </a:p>
        </p:txBody>
      </p:sp>
    </p:spTree>
    <p:extLst>
      <p:ext uri="{BB962C8B-B14F-4D97-AF65-F5344CB8AC3E}">
        <p14:creationId xmlns:p14="http://schemas.microsoft.com/office/powerpoint/2010/main" val="37368984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F578E8-9645-4F37-BB93-74499EA5E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0351" y="306946"/>
            <a:ext cx="9875520" cy="910107"/>
          </a:xfrm>
        </p:spPr>
        <p:txBody>
          <a:bodyPr/>
          <a:lstStyle/>
          <a:p>
            <a:r>
              <a:rPr lang="en-AU" dirty="0"/>
              <a:t>Equating coefficients to divide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CECF7E6-8D2A-49E0-90BC-3C67D54395D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143000" y="1217053"/>
                <a:ext cx="9872871" cy="5209505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To divide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−7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+5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−4 by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−3, first write the identity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−7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+5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−4 =(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−3)(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+b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+c)+r</a:t>
                </a:r>
              </a:p>
              <a:p>
                <a:r>
                  <a:rPr lang="en-US" dirty="0"/>
                  <a:t>We first find b, then c and finally r by equating coefficients of the left-hand side and right-hand side of this identity.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term	Left-hand side: −7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. Right-hand side: −3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+b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=(−3+b)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 	                 Therefore −3+b=−7. Hence b=−4.</a:t>
                </a:r>
              </a:p>
              <a:p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term	Left-hand side: 5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. Right-hand side: 12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+c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=(12+c)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 	                 Therefore 12+c=5. Hence c=−7.</a:t>
                </a:r>
              </a:p>
              <a:p>
                <a:r>
                  <a:rPr lang="en-US" dirty="0"/>
                  <a:t>constant term   Left-hand side: −4. Right-hand side: 21+r.</a:t>
                </a:r>
              </a:p>
              <a:p>
                <a:r>
                  <a:rPr lang="en-US" dirty="0"/>
                  <a:t> 	                    Therefore 21+r=−4. Hence r=−25.</a:t>
                </a:r>
              </a:p>
              <a:p>
                <a:r>
                  <a:rPr lang="en-US" dirty="0"/>
                  <a:t>So we can write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−7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+5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−4 =(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−3)(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m:rPr>
                        <m:nor/>
                      </m:rPr>
                      <a:rPr lang="en-US" sz="2000" dirty="0"/>
                      <m:t>−4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m:rPr>
                        <m:nor/>
                      </m:rPr>
                      <a:rPr lang="en-US" sz="2400" dirty="0"/>
                      <m:t>−</m:t>
                    </m:r>
                  </m:oMath>
                </a14:m>
                <a:r>
                  <a:rPr lang="en-US" dirty="0"/>
                  <a:t>7)−25.</a:t>
                </a:r>
                <a:endParaRPr lang="en-AU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CECF7E6-8D2A-49E0-90BC-3C67D54395D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43000" y="1217053"/>
                <a:ext cx="9872871" cy="5209505"/>
              </a:xfrm>
              <a:blipFill>
                <a:blip r:embed="rId2"/>
                <a:stretch>
                  <a:fillRect t="-93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43535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B0A61-12A3-4E4A-99FC-26349F818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240" y="352022"/>
            <a:ext cx="9875520" cy="819955"/>
          </a:xfrm>
        </p:spPr>
        <p:txBody>
          <a:bodyPr/>
          <a:lstStyle/>
          <a:p>
            <a:r>
              <a:rPr lang="en-US" dirty="0"/>
              <a:t>Example 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8236C56-A20E-47F3-9A65-4DB8883D9E7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143000" y="1339403"/>
                <a:ext cx="9872871" cy="5022760"/>
              </a:xfrm>
            </p:spPr>
            <p:txBody>
              <a:bodyPr>
                <a:normAutofit fontScale="77500" lnSpcReduction="20000"/>
              </a:bodyPr>
              <a:lstStyle/>
              <a:p>
                <a:r>
                  <a:rPr lang="en-US" dirty="0"/>
                  <a:t>Divide 3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−2 by 2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+1.</a:t>
                </a:r>
              </a:p>
              <a:p>
                <a:r>
                  <a:rPr lang="en-US" dirty="0"/>
                  <a:t>We show the alternative method here.</a:t>
                </a:r>
              </a:p>
              <a:p>
                <a:r>
                  <a:rPr lang="en-US" dirty="0"/>
                  <a:t>First write the identity</a:t>
                </a:r>
              </a:p>
              <a:p>
                <a:r>
                  <a:rPr lang="en-US" dirty="0"/>
                  <a:t>3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−2 =(2</a:t>
                </a: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+1)(a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+b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+c)+r</a:t>
                </a:r>
              </a:p>
              <a:p>
                <a:r>
                  <a:rPr lang="en-US" dirty="0"/>
                  <a:t>Equate coefficients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:</a:t>
                </a:r>
              </a:p>
              <a:p>
                <a:r>
                  <a:rPr lang="en-US" dirty="0"/>
                  <a:t>3=2a. Therefore a=</a:t>
                </a:r>
                <a:r>
                  <a:rPr lang="pt-BR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dirty="0"/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dirty="0"/>
                          <m:t>2</m:t>
                        </m:r>
                      </m:den>
                    </m:f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Equate coefficients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:</a:t>
                </a:r>
              </a:p>
              <a:p>
                <a:r>
                  <a:rPr lang="en-US" dirty="0"/>
                  <a:t>2=a+2b. Therefore b=</a:t>
                </a:r>
                <a:r>
                  <a:rPr lang="pt-BR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dirty="0"/>
                          <m:t>2</m:t>
                        </m:r>
                      </m:den>
                    </m:f>
                  </m:oMath>
                </a14:m>
                <a:r>
                  <a:rPr lang="en-US" dirty="0"/>
                  <a:t>(2−</a:t>
                </a:r>
                <a:r>
                  <a:rPr lang="pt-BR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dirty="0"/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dirty="0"/>
                          <m:t>2</m:t>
                        </m:r>
                      </m:den>
                    </m:f>
                  </m:oMath>
                </a14:m>
                <a:r>
                  <a:rPr lang="en-US" dirty="0"/>
                  <a:t>)=</a:t>
                </a:r>
                <a:r>
                  <a:rPr lang="pt-BR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Equate coefficients of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:</a:t>
                </a:r>
              </a:p>
              <a:p>
                <a:r>
                  <a:rPr lang="en-US" dirty="0"/>
                  <a:t>−1=2c+b. Therefore c=</a:t>
                </a:r>
                <a:r>
                  <a:rPr lang="pt-BR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dirty="0"/>
                          <m:t>2</m:t>
                        </m:r>
                      </m:den>
                    </m:f>
                  </m:oMath>
                </a14:m>
                <a:r>
                  <a:rPr lang="en-US" dirty="0"/>
                  <a:t>(−1−</a:t>
                </a:r>
                <a:r>
                  <a:rPr lang="pt-BR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dirty="0"/>
                  <a:t>)=−</a:t>
                </a:r>
                <a:r>
                  <a:rPr lang="pt-BR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Equate constant terms:</a:t>
                </a:r>
              </a:p>
              <a:p>
                <a:r>
                  <a:rPr lang="en-US" dirty="0"/>
                  <a:t>−2=</a:t>
                </a:r>
                <a:r>
                  <a:rPr lang="en-US" dirty="0" err="1"/>
                  <a:t>c+r</a:t>
                </a:r>
                <a:r>
                  <a:rPr lang="en-US" dirty="0"/>
                  <a:t>. Therefore r=−2+</a:t>
                </a:r>
                <a:r>
                  <a:rPr lang="pt-BR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=−</a:t>
                </a:r>
                <a:r>
                  <a:rPr lang="pt-BR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11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.</a:t>
                </a:r>
                <a:endParaRPr lang="en-AU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8236C56-A20E-47F3-9A65-4DB8883D9E7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43000" y="1339403"/>
                <a:ext cx="9872871" cy="5022760"/>
              </a:xfrm>
              <a:blipFill>
                <a:blip r:embed="rId2"/>
                <a:stretch>
                  <a:fillRect t="-1456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6536E97F-2A7B-4C89-B08D-1D1A974E93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82695" y="1079160"/>
            <a:ext cx="4333176" cy="5086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872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2F8E0-686E-4CAB-9162-01E80C7494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240" y="334612"/>
            <a:ext cx="9875520" cy="1048789"/>
          </a:xfrm>
        </p:spPr>
        <p:txBody>
          <a:bodyPr/>
          <a:lstStyle/>
          <a:p>
            <a:r>
              <a:rPr lang="en-US" dirty="0"/>
              <a:t>Dividing by a non-linear polynomial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4F4FE05-A5E8-4F76-9470-52669FF57B2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94360" y="1246909"/>
                <a:ext cx="9872871" cy="5137266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We give one example of dividing by a non-linear polynomial. The technique is exactly the same as when dividing by a linear polynomial.</a:t>
                </a:r>
              </a:p>
              <a:p>
                <a:r>
                  <a:rPr lang="en-US" dirty="0"/>
                  <a:t>Divide 3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+3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−4 by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−1.             We write</a:t>
                </a: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−1 as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+0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−1.</a:t>
                </a:r>
                <a:endParaRPr lang="en-AU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pPr marL="45720" indent="0">
                  <a:buNone/>
                </a:pPr>
                <a:endParaRPr lang="en-US" dirty="0"/>
              </a:p>
              <a:p>
                <a:pPr marL="45720" indent="0">
                  <a:buNone/>
                </a:pPr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∴ 3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+3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−4 =(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−1)(3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−2)+6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−6	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4F4FE05-A5E8-4F76-9470-52669FF57B2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94360" y="1246909"/>
                <a:ext cx="9872871" cy="5137266"/>
              </a:xfrm>
              <a:blipFill>
                <a:blip r:embed="rId2"/>
                <a:stretch>
                  <a:fillRect t="-1544" b="-178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0A7BF28B-63FA-4272-B4B7-7D7C4FB750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9638" y="2666283"/>
            <a:ext cx="4910051" cy="3094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8747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>
            <a:extLst>
              <a:ext uri="{FF2B5EF4-FFF2-40B4-BE49-F238E27FC236}">
                <a16:creationId xmlns:a16="http://schemas.microsoft.com/office/drawing/2014/main" id="{51CC0347-70D8-448D-7A98-64F25B2022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304801"/>
            <a:ext cx="7162800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7200">
                <a:solidFill>
                  <a:srgbClr val="003366"/>
                </a:solidFill>
                <a:latin typeface="Arial Black" panose="020B0A04020102020204" pitchFamily="34" charset="0"/>
              </a:rPr>
              <a:t>Dividing Polynomials</a:t>
            </a:r>
            <a:br>
              <a:rPr lang="en-US" altLang="en-US" sz="7200">
                <a:solidFill>
                  <a:srgbClr val="003366"/>
                </a:solidFill>
                <a:latin typeface="Arial Black" panose="020B0A04020102020204" pitchFamily="34" charset="0"/>
              </a:rPr>
            </a:br>
            <a:r>
              <a:rPr lang="en-US" altLang="en-US" sz="7200">
                <a:solidFill>
                  <a:srgbClr val="003366"/>
                </a:solidFill>
                <a:latin typeface="Arial Black" panose="020B0A04020102020204" pitchFamily="34" charset="0"/>
              </a:rPr>
              <a:t>Using Synthetic Division</a:t>
            </a:r>
          </a:p>
        </p:txBody>
      </p:sp>
    </p:spTree>
  </p:cSld>
  <p:clrMapOvr>
    <a:masterClrMapping/>
  </p:clrMapOvr>
  <p:transition advTm="535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>
            <a:extLst>
              <a:ext uri="{FF2B5EF4-FFF2-40B4-BE49-F238E27FC236}">
                <a16:creationId xmlns:a16="http://schemas.microsoft.com/office/drawing/2014/main" id="{30F2CE86-5140-332C-B875-819A3354BF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5105401"/>
            <a:ext cx="7010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List all coefficients (numbers in front of </a:t>
            </a:r>
            <a:r>
              <a:rPr lang="en-US" altLang="en-US" i="1">
                <a:solidFill>
                  <a:srgbClr val="FF0000"/>
                </a:solidFill>
              </a:rPr>
              <a:t>x</a:t>
            </a:r>
            <a:r>
              <a:rPr lang="en-US" altLang="en-US">
                <a:solidFill>
                  <a:srgbClr val="FF0000"/>
                </a:solidFill>
              </a:rPr>
              <a:t>'s) and the constant along the top.  If a term is missing, put in a 0.</a:t>
            </a:r>
          </a:p>
        </p:txBody>
      </p:sp>
      <p:sp>
        <p:nvSpPr>
          <p:cNvPr id="1029" name="Text Box 3">
            <a:extLst>
              <a:ext uri="{FF2B5EF4-FFF2-40B4-BE49-F238E27FC236}">
                <a16:creationId xmlns:a16="http://schemas.microsoft.com/office/drawing/2014/main" id="{18971003-F4BA-5BDA-DA9D-A1EC9F806C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1752601"/>
            <a:ext cx="381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1</a:t>
            </a:r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id="{B48DDEF9-D015-A90C-7DF4-DF568E0AEAA3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1600200"/>
            <a:ext cx="8534400" cy="1524000"/>
            <a:chOff x="0" y="1008"/>
            <a:chExt cx="5376" cy="960"/>
          </a:xfrm>
        </p:grpSpPr>
        <p:sp>
          <p:nvSpPr>
            <p:cNvPr id="1072" name="AutoShape 5">
              <a:extLst>
                <a:ext uri="{FF2B5EF4-FFF2-40B4-BE49-F238E27FC236}">
                  <a16:creationId xmlns:a16="http://schemas.microsoft.com/office/drawing/2014/main" id="{63BE9A21-1E42-A5C0-E76F-9A4B4DA731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1488"/>
              <a:ext cx="672" cy="288"/>
            </a:xfrm>
            <a:prstGeom prst="roundRect">
              <a:avLst>
                <a:gd name="adj" fmla="val 16667"/>
              </a:avLst>
            </a:prstGeom>
            <a:solidFill>
              <a:srgbClr val="FF7C8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73" name="Text Box 6">
              <a:extLst>
                <a:ext uri="{FF2B5EF4-FFF2-40B4-BE49-F238E27FC236}">
                  <a16:creationId xmlns:a16="http://schemas.microsoft.com/office/drawing/2014/main" id="{E0422BD6-0890-F58D-1DF7-E7ADCE554D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1008"/>
              <a:ext cx="1680" cy="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Set divisor = 0 and solve.  Put answer here.</a:t>
              </a:r>
            </a:p>
          </p:txBody>
        </p:sp>
        <p:sp>
          <p:nvSpPr>
            <p:cNvPr id="1074" name="Line 7">
              <a:extLst>
                <a:ext uri="{FF2B5EF4-FFF2-40B4-BE49-F238E27FC236}">
                  <a16:creationId xmlns:a16="http://schemas.microsoft.com/office/drawing/2014/main" id="{2A72F0A5-4126-58FD-BC2D-B59B70C405B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" y="1728"/>
              <a:ext cx="624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75" name="Text Box 8">
              <a:extLst>
                <a:ext uri="{FF2B5EF4-FFF2-40B4-BE49-F238E27FC236}">
                  <a16:creationId xmlns:a16="http://schemas.microsoft.com/office/drawing/2014/main" id="{98A043F0-951B-51CE-0168-D8F1D8C876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96" y="1584"/>
              <a:ext cx="16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i="1">
                  <a:solidFill>
                    <a:srgbClr val="FF0000"/>
                  </a:solidFill>
                </a:rPr>
                <a:t>x</a:t>
              </a:r>
              <a:r>
                <a:rPr lang="en-US" altLang="en-US">
                  <a:solidFill>
                    <a:srgbClr val="FF0000"/>
                  </a:solidFill>
                </a:rPr>
                <a:t> + 3 = 0 so</a:t>
              </a:r>
              <a:r>
                <a:rPr lang="en-US" altLang="en-US" i="1">
                  <a:solidFill>
                    <a:srgbClr val="FF0000"/>
                  </a:solidFill>
                </a:rPr>
                <a:t> x</a:t>
              </a:r>
              <a:r>
                <a:rPr lang="en-US" altLang="en-US">
                  <a:solidFill>
                    <a:srgbClr val="FF0000"/>
                  </a:solidFill>
                </a:rPr>
                <a:t> = - 3</a:t>
              </a:r>
            </a:p>
          </p:txBody>
        </p:sp>
      </p:grpSp>
      <p:sp>
        <p:nvSpPr>
          <p:cNvPr id="1031" name="Text Box 9">
            <a:extLst>
              <a:ext uri="{FF2B5EF4-FFF2-40B4-BE49-F238E27FC236}">
                <a16:creationId xmlns:a16="http://schemas.microsoft.com/office/drawing/2014/main" id="{1694BB50-A156-F497-1113-F72F7D1EA4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228600"/>
            <a:ext cx="335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3366"/>
                </a:solidFill>
                <a:latin typeface="Arial Black" panose="020B0A04020102020204" pitchFamily="34" charset="0"/>
              </a:rPr>
              <a:t>Synthetic Division</a:t>
            </a:r>
          </a:p>
        </p:txBody>
      </p:sp>
      <p:sp>
        <p:nvSpPr>
          <p:cNvPr id="1032" name="Text Box 10">
            <a:extLst>
              <a:ext uri="{FF2B5EF4-FFF2-40B4-BE49-F238E27FC236}">
                <a16:creationId xmlns:a16="http://schemas.microsoft.com/office/drawing/2014/main" id="{B23C3D2A-4796-0C20-5529-BF11154EA5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838200"/>
            <a:ext cx="8610600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300">
                <a:solidFill>
                  <a:srgbClr val="003366"/>
                </a:solidFill>
                <a:latin typeface="Arial" panose="020B0604020202020204" pitchFamily="34" charset="0"/>
              </a:rPr>
              <a:t>There is a shortcut for long division as long as the divisor is </a:t>
            </a:r>
            <a:r>
              <a:rPr lang="en-US" altLang="en-US" sz="2300" i="1">
                <a:solidFill>
                  <a:srgbClr val="003366"/>
                </a:solidFill>
                <a:latin typeface="Arial" panose="020B0604020202020204" pitchFamily="34" charset="0"/>
              </a:rPr>
              <a:t>x</a:t>
            </a:r>
            <a:r>
              <a:rPr lang="en-US" altLang="en-US" sz="2300">
                <a:solidFill>
                  <a:srgbClr val="003366"/>
                </a:solidFill>
                <a:latin typeface="Arial" panose="020B0604020202020204" pitchFamily="34" charset="0"/>
              </a:rPr>
              <a:t> – </a:t>
            </a:r>
            <a:r>
              <a:rPr lang="en-US" altLang="en-US" sz="2300" i="1">
                <a:solidFill>
                  <a:srgbClr val="003366"/>
                </a:solidFill>
                <a:latin typeface="Arial" panose="020B0604020202020204" pitchFamily="34" charset="0"/>
              </a:rPr>
              <a:t>k</a:t>
            </a:r>
            <a:r>
              <a:rPr lang="en-US" altLang="en-US" sz="2300">
                <a:solidFill>
                  <a:srgbClr val="003366"/>
                </a:solidFill>
                <a:latin typeface="Arial" panose="020B0604020202020204" pitchFamily="34" charset="0"/>
              </a:rPr>
              <a:t> where </a:t>
            </a:r>
            <a:r>
              <a:rPr lang="en-US" altLang="en-US" sz="2300" i="1">
                <a:solidFill>
                  <a:srgbClr val="003366"/>
                </a:solidFill>
                <a:latin typeface="Arial" panose="020B0604020202020204" pitchFamily="34" charset="0"/>
              </a:rPr>
              <a:t>k</a:t>
            </a:r>
            <a:r>
              <a:rPr lang="en-US" altLang="en-US" sz="2300">
                <a:solidFill>
                  <a:srgbClr val="003366"/>
                </a:solidFill>
                <a:latin typeface="Arial" panose="020B0604020202020204" pitchFamily="34" charset="0"/>
              </a:rPr>
              <a:t> is some number.  (Can't have any powers on </a:t>
            </a:r>
            <a:r>
              <a:rPr lang="en-US" altLang="en-US" sz="2300" i="1">
                <a:solidFill>
                  <a:srgbClr val="003366"/>
                </a:solidFill>
                <a:latin typeface="Arial" panose="020B0604020202020204" pitchFamily="34" charset="0"/>
              </a:rPr>
              <a:t>x</a:t>
            </a:r>
            <a:r>
              <a:rPr lang="en-US" altLang="en-US" sz="2300">
                <a:solidFill>
                  <a:srgbClr val="003366"/>
                </a:solidFill>
                <a:latin typeface="Arial" panose="020B0604020202020204" pitchFamily="34" charset="0"/>
              </a:rPr>
              <a:t>).</a:t>
            </a:r>
          </a:p>
        </p:txBody>
      </p:sp>
      <p:graphicFrame>
        <p:nvGraphicFramePr>
          <p:cNvPr id="1026" name="Object 11">
            <a:extLst>
              <a:ext uri="{FF2B5EF4-FFF2-40B4-BE49-F238E27FC236}">
                <a16:creationId xmlns:a16="http://schemas.microsoft.com/office/drawing/2014/main" id="{CA8FB7E1-7121-C481-FC20-03823AF14B4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343400" y="1676401"/>
          <a:ext cx="2971800" cy="1166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066680" imgH="419040" progId="Equation.3">
                  <p:embed/>
                </p:oleObj>
              </mc:Choice>
              <mc:Fallback>
                <p:oleObj name="Equation" r:id="rId3" imgW="1066680" imgH="419040" progId="Equation.3">
                  <p:embed/>
                  <p:pic>
                    <p:nvPicPr>
                      <p:cNvPr id="1026" name="Object 11">
                        <a:extLst>
                          <a:ext uri="{FF2B5EF4-FFF2-40B4-BE49-F238E27FC236}">
                            <a16:creationId xmlns:a16="http://schemas.microsoft.com/office/drawing/2014/main" id="{CA8FB7E1-7121-C481-FC20-03823AF14B4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1676401"/>
                        <a:ext cx="2971800" cy="1166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3" name="Line 12">
            <a:extLst>
              <a:ext uri="{FF2B5EF4-FFF2-40B4-BE49-F238E27FC236}">
                <a16:creationId xmlns:a16="http://schemas.microsoft.com/office/drawing/2014/main" id="{8AC1A078-E165-F5E4-9500-F196E105C0F5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3048000"/>
            <a:ext cx="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034" name="Line 13">
            <a:extLst>
              <a:ext uri="{FF2B5EF4-FFF2-40B4-BE49-F238E27FC236}">
                <a16:creationId xmlns:a16="http://schemas.microsoft.com/office/drawing/2014/main" id="{E304C1DB-BC0E-F756-BB96-EC842121E3CF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4191000"/>
            <a:ext cx="3810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4110" name="Text Box 14">
            <a:extLst>
              <a:ext uri="{FF2B5EF4-FFF2-40B4-BE49-F238E27FC236}">
                <a16:creationId xmlns:a16="http://schemas.microsoft.com/office/drawing/2014/main" id="{2B4937BC-D513-8729-F68F-5597836C1B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2971800"/>
            <a:ext cx="76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- 3</a:t>
            </a:r>
          </a:p>
        </p:txBody>
      </p:sp>
      <p:sp>
        <p:nvSpPr>
          <p:cNvPr id="4111" name="Text Box 15">
            <a:extLst>
              <a:ext uri="{FF2B5EF4-FFF2-40B4-BE49-F238E27FC236}">
                <a16:creationId xmlns:a16="http://schemas.microsoft.com/office/drawing/2014/main" id="{ED791676-B042-DE5F-3A81-7525F72F50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2971800"/>
            <a:ext cx="4876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1       6        8        -2</a:t>
            </a:r>
          </a:p>
        </p:txBody>
      </p:sp>
      <p:sp>
        <p:nvSpPr>
          <p:cNvPr id="4112" name="Text Box 16">
            <a:extLst>
              <a:ext uri="{FF2B5EF4-FFF2-40B4-BE49-F238E27FC236}">
                <a16:creationId xmlns:a16="http://schemas.microsoft.com/office/drawing/2014/main" id="{DEC70592-B032-E682-4AD6-591B1CFF5A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267200"/>
            <a:ext cx="45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1</a:t>
            </a:r>
          </a:p>
        </p:txBody>
      </p:sp>
      <p:grpSp>
        <p:nvGrpSpPr>
          <p:cNvPr id="3" name="Group 17">
            <a:extLst>
              <a:ext uri="{FF2B5EF4-FFF2-40B4-BE49-F238E27FC236}">
                <a16:creationId xmlns:a16="http://schemas.microsoft.com/office/drawing/2014/main" id="{C6ED63F0-88DF-92F5-7133-6E70906854C4}"/>
              </a:ext>
            </a:extLst>
          </p:cNvPr>
          <p:cNvGrpSpPr>
            <a:grpSpLocks/>
          </p:cNvGrpSpPr>
          <p:nvPr/>
        </p:nvGrpSpPr>
        <p:grpSpPr bwMode="auto">
          <a:xfrm>
            <a:off x="3657600" y="3505200"/>
            <a:ext cx="5334000" cy="685800"/>
            <a:chOff x="1344" y="2208"/>
            <a:chExt cx="3360" cy="432"/>
          </a:xfrm>
        </p:grpSpPr>
        <p:sp>
          <p:nvSpPr>
            <p:cNvPr id="1070" name="Line 18">
              <a:extLst>
                <a:ext uri="{FF2B5EF4-FFF2-40B4-BE49-F238E27FC236}">
                  <a16:creationId xmlns:a16="http://schemas.microsoft.com/office/drawing/2014/main" id="{A50B08AD-A8D6-47F1-E458-9147903A1A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44" y="2208"/>
              <a:ext cx="0" cy="43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71" name="Text Box 19">
              <a:extLst>
                <a:ext uri="{FF2B5EF4-FFF2-40B4-BE49-F238E27FC236}">
                  <a16:creationId xmlns:a16="http://schemas.microsoft.com/office/drawing/2014/main" id="{A8C256B2-C9BB-9540-1E12-AF66F2AA25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88" y="2256"/>
              <a:ext cx="32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Bring first number down below line</a:t>
              </a:r>
            </a:p>
          </p:txBody>
        </p:sp>
      </p:grpSp>
      <p:sp>
        <p:nvSpPr>
          <p:cNvPr id="4116" name="Line 20">
            <a:extLst>
              <a:ext uri="{FF2B5EF4-FFF2-40B4-BE49-F238E27FC236}">
                <a16:creationId xmlns:a16="http://schemas.microsoft.com/office/drawing/2014/main" id="{007E62D2-EF1B-8444-22B1-E820A935D9B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33800" y="2209800"/>
            <a:ext cx="45720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4117" name="Line 21">
            <a:extLst>
              <a:ext uri="{FF2B5EF4-FFF2-40B4-BE49-F238E27FC236}">
                <a16:creationId xmlns:a16="http://schemas.microsoft.com/office/drawing/2014/main" id="{2C5DC6F4-29BA-B002-B8C5-339E3853EA7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48200" y="2133600"/>
            <a:ext cx="533400" cy="838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4118" name="Line 22">
            <a:extLst>
              <a:ext uri="{FF2B5EF4-FFF2-40B4-BE49-F238E27FC236}">
                <a16:creationId xmlns:a16="http://schemas.microsoft.com/office/drawing/2014/main" id="{8C62BE9D-320A-2011-53DD-8FD808C48E6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38800" y="2133600"/>
            <a:ext cx="533400" cy="914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4119" name="Line 23">
            <a:extLst>
              <a:ext uri="{FF2B5EF4-FFF2-40B4-BE49-F238E27FC236}">
                <a16:creationId xmlns:a16="http://schemas.microsoft.com/office/drawing/2014/main" id="{0FFF1A82-0A32-7BA8-9C26-449C2555DBB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705600" y="2133600"/>
            <a:ext cx="152400" cy="914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grpSp>
        <p:nvGrpSpPr>
          <p:cNvPr id="4" name="Group 24">
            <a:extLst>
              <a:ext uri="{FF2B5EF4-FFF2-40B4-BE49-F238E27FC236}">
                <a16:creationId xmlns:a16="http://schemas.microsoft.com/office/drawing/2014/main" id="{6AC6D5C1-1583-5488-D6CE-54165B945827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3505201"/>
            <a:ext cx="2743200" cy="2460625"/>
            <a:chOff x="0" y="2208"/>
            <a:chExt cx="1728" cy="1550"/>
          </a:xfrm>
        </p:grpSpPr>
        <p:sp>
          <p:nvSpPr>
            <p:cNvPr id="1067" name="Line 25">
              <a:extLst>
                <a:ext uri="{FF2B5EF4-FFF2-40B4-BE49-F238E27FC236}">
                  <a16:creationId xmlns:a16="http://schemas.microsoft.com/office/drawing/2014/main" id="{46A7F0CF-6870-F943-8CE5-0D9489611B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0" y="2208"/>
              <a:ext cx="336" cy="52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68" name="Text Box 26">
              <a:extLst>
                <a:ext uri="{FF2B5EF4-FFF2-40B4-BE49-F238E27FC236}">
                  <a16:creationId xmlns:a16="http://schemas.microsoft.com/office/drawing/2014/main" id="{42361659-E426-74B2-518A-76F7B1F5B3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2304"/>
              <a:ext cx="960" cy="14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Multiply these and put answer above line in next column</a:t>
              </a:r>
            </a:p>
          </p:txBody>
        </p:sp>
        <p:sp>
          <p:nvSpPr>
            <p:cNvPr id="1069" name="Line 27">
              <a:extLst>
                <a:ext uri="{FF2B5EF4-FFF2-40B4-BE49-F238E27FC236}">
                  <a16:creationId xmlns:a16="http://schemas.microsoft.com/office/drawing/2014/main" id="{5FDEFC82-2D7F-542D-E318-2E13642011C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40" y="2496"/>
              <a:ext cx="288" cy="2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sp>
        <p:nvSpPr>
          <p:cNvPr id="4124" name="Text Box 28">
            <a:extLst>
              <a:ext uri="{FF2B5EF4-FFF2-40B4-BE49-F238E27FC236}">
                <a16:creationId xmlns:a16="http://schemas.microsoft.com/office/drawing/2014/main" id="{E27120E6-2AE3-0285-40EA-9C6BB224A0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3505200"/>
            <a:ext cx="76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- 3</a:t>
            </a:r>
          </a:p>
        </p:txBody>
      </p:sp>
      <p:sp>
        <p:nvSpPr>
          <p:cNvPr id="4125" name="Text Box 29">
            <a:extLst>
              <a:ext uri="{FF2B5EF4-FFF2-40B4-BE49-F238E27FC236}">
                <a16:creationId xmlns:a16="http://schemas.microsoft.com/office/drawing/2014/main" id="{F9B986BF-A57B-890C-0392-A6D26008AB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3505200"/>
            <a:ext cx="198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Add these up</a:t>
            </a:r>
          </a:p>
        </p:txBody>
      </p:sp>
      <p:sp>
        <p:nvSpPr>
          <p:cNvPr id="4126" name="Text Box 30">
            <a:extLst>
              <a:ext uri="{FF2B5EF4-FFF2-40B4-BE49-F238E27FC236}">
                <a16:creationId xmlns:a16="http://schemas.microsoft.com/office/drawing/2014/main" id="{19BC2D22-751A-F24C-0546-36DC6297F5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4267200"/>
            <a:ext cx="76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  3</a:t>
            </a:r>
          </a:p>
        </p:txBody>
      </p:sp>
      <p:grpSp>
        <p:nvGrpSpPr>
          <p:cNvPr id="5" name="Group 31">
            <a:extLst>
              <a:ext uri="{FF2B5EF4-FFF2-40B4-BE49-F238E27FC236}">
                <a16:creationId xmlns:a16="http://schemas.microsoft.com/office/drawing/2014/main" id="{39E8C726-7FC8-74DF-3E25-7FC1D431962D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3429001"/>
            <a:ext cx="3581400" cy="2689225"/>
            <a:chOff x="96" y="2160"/>
            <a:chExt cx="2256" cy="1694"/>
          </a:xfrm>
        </p:grpSpPr>
        <p:sp>
          <p:nvSpPr>
            <p:cNvPr id="1064" name="Line 32">
              <a:extLst>
                <a:ext uri="{FF2B5EF4-FFF2-40B4-BE49-F238E27FC236}">
                  <a16:creationId xmlns:a16="http://schemas.microsoft.com/office/drawing/2014/main" id="{623E09B6-0B37-71BA-C223-3444CF21E9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2160"/>
              <a:ext cx="864" cy="62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65" name="Text Box 33">
              <a:extLst>
                <a:ext uri="{FF2B5EF4-FFF2-40B4-BE49-F238E27FC236}">
                  <a16:creationId xmlns:a16="http://schemas.microsoft.com/office/drawing/2014/main" id="{0C75385E-DFAD-15D7-996C-8D3C172DAA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2400"/>
              <a:ext cx="960" cy="14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Multiply these and put answer above line in next column</a:t>
              </a:r>
            </a:p>
          </p:txBody>
        </p:sp>
        <p:sp>
          <p:nvSpPr>
            <p:cNvPr id="1066" name="Line 34">
              <a:extLst>
                <a:ext uri="{FF2B5EF4-FFF2-40B4-BE49-F238E27FC236}">
                  <a16:creationId xmlns:a16="http://schemas.microsoft.com/office/drawing/2014/main" id="{F87D557F-65BB-1B32-A5EA-E15B0342E9B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64" y="2448"/>
              <a:ext cx="288" cy="2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sp>
        <p:nvSpPr>
          <p:cNvPr id="4131" name="Text Box 35">
            <a:extLst>
              <a:ext uri="{FF2B5EF4-FFF2-40B4-BE49-F238E27FC236}">
                <a16:creationId xmlns:a16="http://schemas.microsoft.com/office/drawing/2014/main" id="{F982946D-5E73-81EE-CF2C-7AB0066DCB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3505200"/>
            <a:ext cx="76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- 9</a:t>
            </a:r>
          </a:p>
        </p:txBody>
      </p:sp>
      <p:sp>
        <p:nvSpPr>
          <p:cNvPr id="4132" name="Text Box 36">
            <a:extLst>
              <a:ext uri="{FF2B5EF4-FFF2-40B4-BE49-F238E27FC236}">
                <a16:creationId xmlns:a16="http://schemas.microsoft.com/office/drawing/2014/main" id="{A39B41E0-1F91-E3FB-11B2-A4BBB10BDC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3581400"/>
            <a:ext cx="198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Add these up</a:t>
            </a:r>
          </a:p>
        </p:txBody>
      </p:sp>
      <p:sp>
        <p:nvSpPr>
          <p:cNvPr id="4133" name="Text Box 37">
            <a:extLst>
              <a:ext uri="{FF2B5EF4-FFF2-40B4-BE49-F238E27FC236}">
                <a16:creationId xmlns:a16="http://schemas.microsoft.com/office/drawing/2014/main" id="{42A6B119-A31A-6313-944E-87EE667F08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4267200"/>
            <a:ext cx="76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- 1</a:t>
            </a:r>
          </a:p>
        </p:txBody>
      </p:sp>
      <p:sp>
        <p:nvSpPr>
          <p:cNvPr id="4134" name="Text Box 38">
            <a:extLst>
              <a:ext uri="{FF2B5EF4-FFF2-40B4-BE49-F238E27FC236}">
                <a16:creationId xmlns:a16="http://schemas.microsoft.com/office/drawing/2014/main" id="{CF5606A9-C8DF-1860-A3AF-5FEE6C6E84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3505200"/>
            <a:ext cx="76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  3</a:t>
            </a:r>
          </a:p>
        </p:txBody>
      </p:sp>
      <p:sp>
        <p:nvSpPr>
          <p:cNvPr id="4135" name="Text Box 39">
            <a:extLst>
              <a:ext uri="{FF2B5EF4-FFF2-40B4-BE49-F238E27FC236}">
                <a16:creationId xmlns:a16="http://schemas.microsoft.com/office/drawing/2014/main" id="{56BE8E28-2F57-3B51-E2A4-E86068F91B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4267200"/>
            <a:ext cx="76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  1</a:t>
            </a:r>
          </a:p>
        </p:txBody>
      </p:sp>
      <p:grpSp>
        <p:nvGrpSpPr>
          <p:cNvPr id="6" name="Group 40">
            <a:extLst>
              <a:ext uri="{FF2B5EF4-FFF2-40B4-BE49-F238E27FC236}">
                <a16:creationId xmlns:a16="http://schemas.microsoft.com/office/drawing/2014/main" id="{062C4406-7E6A-CDB8-3EBE-75DA7E097D8E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3429001"/>
            <a:ext cx="4800600" cy="2678113"/>
            <a:chOff x="0" y="2160"/>
            <a:chExt cx="3024" cy="1687"/>
          </a:xfrm>
        </p:grpSpPr>
        <p:sp>
          <p:nvSpPr>
            <p:cNvPr id="1061" name="Line 41">
              <a:extLst>
                <a:ext uri="{FF2B5EF4-FFF2-40B4-BE49-F238E27FC236}">
                  <a16:creationId xmlns:a16="http://schemas.microsoft.com/office/drawing/2014/main" id="{3D7E559F-D686-C4B6-A3F9-A59BFCD8BA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12" y="2160"/>
              <a:ext cx="1488" cy="62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062" name="Text Box 42">
              <a:extLst>
                <a:ext uri="{FF2B5EF4-FFF2-40B4-BE49-F238E27FC236}">
                  <a16:creationId xmlns:a16="http://schemas.microsoft.com/office/drawing/2014/main" id="{4960EA7F-8C41-F7E9-14C7-68E70FA55A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2393"/>
              <a:ext cx="960" cy="14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Multiply these and put answer above line in next column</a:t>
              </a:r>
            </a:p>
          </p:txBody>
        </p:sp>
        <p:sp>
          <p:nvSpPr>
            <p:cNvPr id="1063" name="Line 43">
              <a:extLst>
                <a:ext uri="{FF2B5EF4-FFF2-40B4-BE49-F238E27FC236}">
                  <a16:creationId xmlns:a16="http://schemas.microsoft.com/office/drawing/2014/main" id="{775E9B71-7BD5-0C79-3AA2-E6E0A3A70AC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36" y="2496"/>
              <a:ext cx="288" cy="28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sp>
        <p:nvSpPr>
          <p:cNvPr id="4140" name="Text Box 44">
            <a:extLst>
              <a:ext uri="{FF2B5EF4-FFF2-40B4-BE49-F238E27FC236}">
                <a16:creationId xmlns:a16="http://schemas.microsoft.com/office/drawing/2014/main" id="{CF549523-BCE8-D72F-74FF-C0BD83CE20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3581400"/>
            <a:ext cx="198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Add these up</a:t>
            </a:r>
          </a:p>
        </p:txBody>
      </p:sp>
      <p:sp>
        <p:nvSpPr>
          <p:cNvPr id="4141" name="Line 45">
            <a:extLst>
              <a:ext uri="{FF2B5EF4-FFF2-40B4-BE49-F238E27FC236}">
                <a16:creationId xmlns:a16="http://schemas.microsoft.com/office/drawing/2014/main" id="{E0FA567F-E644-6277-F953-F9E7E3CC66BE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4191000"/>
            <a:ext cx="0" cy="762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4142" name="Line 46">
            <a:extLst>
              <a:ext uri="{FF2B5EF4-FFF2-40B4-BE49-F238E27FC236}">
                <a16:creationId xmlns:a16="http://schemas.microsoft.com/office/drawing/2014/main" id="{49916A5D-292C-AE6B-5076-187EAC658DA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58000" y="4572000"/>
            <a:ext cx="762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4143" name="Text Box 47">
            <a:extLst>
              <a:ext uri="{FF2B5EF4-FFF2-40B4-BE49-F238E27FC236}">
                <a16:creationId xmlns:a16="http://schemas.microsoft.com/office/drawing/2014/main" id="{6B65FB45-D2BE-8E54-C6FA-4F72D645AA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4343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accent2"/>
                </a:solidFill>
              </a:rPr>
              <a:t>This is the remainder</a:t>
            </a:r>
          </a:p>
        </p:txBody>
      </p:sp>
      <p:sp>
        <p:nvSpPr>
          <p:cNvPr id="4144" name="Text Box 48">
            <a:extLst>
              <a:ext uri="{FF2B5EF4-FFF2-40B4-BE49-F238E27FC236}">
                <a16:creationId xmlns:a16="http://schemas.microsoft.com/office/drawing/2014/main" id="{1FD8AE7F-9CAF-0622-C9A6-85E6CF1527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5029201"/>
            <a:ext cx="6553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Put variables back in (one </a:t>
            </a:r>
            <a:r>
              <a:rPr lang="en-US" altLang="en-US" i="1">
                <a:solidFill>
                  <a:srgbClr val="FF0000"/>
                </a:solidFill>
              </a:rPr>
              <a:t>x</a:t>
            </a:r>
            <a:r>
              <a:rPr lang="en-US" altLang="en-US">
                <a:solidFill>
                  <a:srgbClr val="FF0000"/>
                </a:solidFill>
              </a:rPr>
              <a:t> was divided out in process so first number is one less power than original problem).</a:t>
            </a:r>
          </a:p>
        </p:txBody>
      </p:sp>
      <p:sp>
        <p:nvSpPr>
          <p:cNvPr id="4145" name="Text Box 49">
            <a:extLst>
              <a:ext uri="{FF2B5EF4-FFF2-40B4-BE49-F238E27FC236}">
                <a16:creationId xmlns:a16="http://schemas.microsoft.com/office/drawing/2014/main" id="{E285C630-AFB6-F0D1-1CB5-F130843C54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4267200"/>
            <a:ext cx="2819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i="1">
                <a:solidFill>
                  <a:srgbClr val="FF0000"/>
                </a:solidFill>
              </a:rPr>
              <a:t>x</a:t>
            </a:r>
            <a:r>
              <a:rPr lang="en-US" altLang="en-US" sz="3200" baseline="30000">
                <a:solidFill>
                  <a:srgbClr val="FF0000"/>
                </a:solidFill>
              </a:rPr>
              <a:t>2</a:t>
            </a:r>
            <a:r>
              <a:rPr lang="en-US" altLang="en-US" sz="3200">
                <a:solidFill>
                  <a:srgbClr val="FF0000"/>
                </a:solidFill>
              </a:rPr>
              <a:t> +   </a:t>
            </a:r>
            <a:r>
              <a:rPr lang="en-US" altLang="en-US" sz="3200" i="1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4146" name="Text Box 50">
            <a:extLst>
              <a:ext uri="{FF2B5EF4-FFF2-40B4-BE49-F238E27FC236}">
                <a16:creationId xmlns:a16="http://schemas.microsoft.com/office/drawing/2014/main" id="{247F27B6-2AC9-4275-523B-2EFBA7A4A8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5105400"/>
            <a:ext cx="693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accent2"/>
                </a:solidFill>
              </a:rPr>
              <a:t>So the answer is:  </a:t>
            </a:r>
          </a:p>
        </p:txBody>
      </p:sp>
      <p:graphicFrame>
        <p:nvGraphicFramePr>
          <p:cNvPr id="4147" name="Object 51">
            <a:extLst>
              <a:ext uri="{FF2B5EF4-FFF2-40B4-BE49-F238E27FC236}">
                <a16:creationId xmlns:a16="http://schemas.microsoft.com/office/drawing/2014/main" id="{0941ECF8-C71B-6FCF-989C-E78C5157AB5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38600" y="5181601"/>
          <a:ext cx="3733800" cy="133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104840" imgH="393480" progId="Equation.3">
                  <p:embed/>
                </p:oleObj>
              </mc:Choice>
              <mc:Fallback>
                <p:oleObj name="Equation" r:id="rId5" imgW="1104840" imgH="393480" progId="Equation.3">
                  <p:embed/>
                  <p:pic>
                    <p:nvPicPr>
                      <p:cNvPr id="4147" name="Object 51">
                        <a:extLst>
                          <a:ext uri="{FF2B5EF4-FFF2-40B4-BE49-F238E27FC236}">
                            <a16:creationId xmlns:a16="http://schemas.microsoft.com/office/drawing/2014/main" id="{0941ECF8-C71B-6FCF-989C-E78C5157AB5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5181601"/>
                        <a:ext cx="3733800" cy="133032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1"/>
    </p:custDataLst>
  </p:cSld>
  <p:clrMapOvr>
    <a:masterClrMapping/>
  </p:clrMapOvr>
  <p:transition advTm="7269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4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3" dur="500"/>
                                        <p:tgtEl>
                                          <p:spTgt spid="41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8" dur="500"/>
                                        <p:tgtEl>
                                          <p:spTgt spid="4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4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3" dur="500"/>
                                        <p:tgtEl>
                                          <p:spTgt spid="41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8" dur="500"/>
                                        <p:tgtEl>
                                          <p:spTgt spid="4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4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3" dur="500"/>
                                        <p:tgtEl>
                                          <p:spTgt spid="41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" dur="500"/>
                                        <p:tgtEl>
                                          <p:spTgt spid="4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500"/>
                                        <p:tgtEl>
                                          <p:spTgt spid="4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4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4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2" dur="500"/>
                                        <p:tgtEl>
                                          <p:spTgt spid="4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4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4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" dur="500"/>
                                        <p:tgtEl>
                                          <p:spTgt spid="4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4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4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1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4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4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4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4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110" grpId="0" autoUpdateAnimBg="0"/>
      <p:bldP spid="4111" grpId="0" autoUpdateAnimBg="0"/>
      <p:bldP spid="4112" grpId="0" autoUpdateAnimBg="0"/>
      <p:bldP spid="4124" grpId="0" autoUpdateAnimBg="0"/>
      <p:bldP spid="4125" grpId="0" autoUpdateAnimBg="0"/>
      <p:bldP spid="4126" grpId="0" autoUpdateAnimBg="0"/>
      <p:bldP spid="4131" grpId="0" autoUpdateAnimBg="0"/>
      <p:bldP spid="4132" grpId="0" autoUpdateAnimBg="0"/>
      <p:bldP spid="4133" grpId="0" autoUpdateAnimBg="0"/>
      <p:bldP spid="4134" grpId="0" autoUpdateAnimBg="0"/>
      <p:bldP spid="4135" grpId="0" autoUpdateAnimBg="0"/>
      <p:bldP spid="4140" grpId="0" autoUpdateAnimBg="0"/>
      <p:bldP spid="4143" grpId="0" autoUpdateAnimBg="0"/>
      <p:bldP spid="4144" grpId="0" autoUpdateAnimBg="0"/>
      <p:bldP spid="4145" grpId="0" autoUpdateAnimBg="0"/>
      <p:bldP spid="4146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>
            <a:extLst>
              <a:ext uri="{FF2B5EF4-FFF2-40B4-BE49-F238E27FC236}">
                <a16:creationId xmlns:a16="http://schemas.microsoft.com/office/drawing/2014/main" id="{1AD104A1-2ADA-61A7-1134-0FDD2E60AE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5105401"/>
            <a:ext cx="70104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List all coefficients (numbers in front of </a:t>
            </a:r>
            <a:r>
              <a:rPr lang="en-US" altLang="en-US" i="1">
                <a:solidFill>
                  <a:srgbClr val="FF0000"/>
                </a:solidFill>
              </a:rPr>
              <a:t>x</a:t>
            </a:r>
            <a:r>
              <a:rPr lang="en-US" altLang="en-US">
                <a:solidFill>
                  <a:srgbClr val="FF0000"/>
                </a:solidFill>
              </a:rPr>
              <a:t>'s) and the constant along the top.  Don't forget the 0's for missing terms.</a:t>
            </a:r>
          </a:p>
        </p:txBody>
      </p:sp>
      <p:sp>
        <p:nvSpPr>
          <p:cNvPr id="5123" name="Text Box 3">
            <a:extLst>
              <a:ext uri="{FF2B5EF4-FFF2-40B4-BE49-F238E27FC236}">
                <a16:creationId xmlns:a16="http://schemas.microsoft.com/office/drawing/2014/main" id="{0D4F8DB3-06DC-B1F9-97D6-C0842B6B24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1752601"/>
            <a:ext cx="381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1</a:t>
            </a:r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id="{0094E25C-B9C4-746C-CF09-20D5A449C39D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1600200"/>
            <a:ext cx="8534400" cy="1524000"/>
            <a:chOff x="0" y="1008"/>
            <a:chExt cx="5376" cy="960"/>
          </a:xfrm>
        </p:grpSpPr>
        <p:sp>
          <p:nvSpPr>
            <p:cNvPr id="2105" name="AutoShape 5">
              <a:extLst>
                <a:ext uri="{FF2B5EF4-FFF2-40B4-BE49-F238E27FC236}">
                  <a16:creationId xmlns:a16="http://schemas.microsoft.com/office/drawing/2014/main" id="{B8688A37-B833-D1B7-95F2-62E7610D48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1488"/>
              <a:ext cx="672" cy="288"/>
            </a:xfrm>
            <a:prstGeom prst="roundRect">
              <a:avLst>
                <a:gd name="adj" fmla="val 16667"/>
              </a:avLst>
            </a:prstGeom>
            <a:solidFill>
              <a:srgbClr val="FF7C8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06" name="Text Box 6">
              <a:extLst>
                <a:ext uri="{FF2B5EF4-FFF2-40B4-BE49-F238E27FC236}">
                  <a16:creationId xmlns:a16="http://schemas.microsoft.com/office/drawing/2014/main" id="{5F46FDAF-2534-E36F-4F7E-E2FAE5910D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1008"/>
              <a:ext cx="1680" cy="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Set divisor = 0 and solve.  Put answer here.</a:t>
              </a:r>
            </a:p>
          </p:txBody>
        </p:sp>
        <p:sp>
          <p:nvSpPr>
            <p:cNvPr id="2107" name="Line 7">
              <a:extLst>
                <a:ext uri="{FF2B5EF4-FFF2-40B4-BE49-F238E27FC236}">
                  <a16:creationId xmlns:a16="http://schemas.microsoft.com/office/drawing/2014/main" id="{379C61B1-0F1D-4F0A-BDB1-8009F6329B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" y="1728"/>
              <a:ext cx="624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08" name="Text Box 8">
              <a:extLst>
                <a:ext uri="{FF2B5EF4-FFF2-40B4-BE49-F238E27FC236}">
                  <a16:creationId xmlns:a16="http://schemas.microsoft.com/office/drawing/2014/main" id="{2C458BD8-5F9C-2D6A-483C-4BCBDC1131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96" y="1584"/>
              <a:ext cx="16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i="1">
                  <a:solidFill>
                    <a:srgbClr val="FF0000"/>
                  </a:solidFill>
                </a:rPr>
                <a:t>x</a:t>
              </a:r>
              <a:r>
                <a:rPr lang="en-US" altLang="en-US">
                  <a:solidFill>
                    <a:srgbClr val="FF0000"/>
                  </a:solidFill>
                </a:rPr>
                <a:t> - 4 = 0 so</a:t>
              </a:r>
              <a:r>
                <a:rPr lang="en-US" altLang="en-US" i="1">
                  <a:solidFill>
                    <a:srgbClr val="FF0000"/>
                  </a:solidFill>
                </a:rPr>
                <a:t> x</a:t>
              </a:r>
              <a:r>
                <a:rPr lang="en-US" altLang="en-US">
                  <a:solidFill>
                    <a:srgbClr val="FF0000"/>
                  </a:solidFill>
                </a:rPr>
                <a:t> = 4</a:t>
              </a:r>
            </a:p>
          </p:txBody>
        </p:sp>
      </p:grpSp>
      <p:sp>
        <p:nvSpPr>
          <p:cNvPr id="2055" name="Text Box 9">
            <a:extLst>
              <a:ext uri="{FF2B5EF4-FFF2-40B4-BE49-F238E27FC236}">
                <a16:creationId xmlns:a16="http://schemas.microsoft.com/office/drawing/2014/main" id="{E161E9A9-9069-110B-1241-613F25544A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533400"/>
            <a:ext cx="6248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3366"/>
                </a:solidFill>
                <a:latin typeface="Arial Black" panose="020B0A04020102020204" pitchFamily="34" charset="0"/>
              </a:rPr>
              <a:t>Let's try another Synthetic Division</a:t>
            </a:r>
          </a:p>
        </p:txBody>
      </p:sp>
      <p:graphicFrame>
        <p:nvGraphicFramePr>
          <p:cNvPr id="2050" name="Object 10">
            <a:extLst>
              <a:ext uri="{FF2B5EF4-FFF2-40B4-BE49-F238E27FC236}">
                <a16:creationId xmlns:a16="http://schemas.microsoft.com/office/drawing/2014/main" id="{271EDA8B-E600-23A9-D6A9-C2406608448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732339" y="1676401"/>
          <a:ext cx="2193925" cy="1166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787320" imgH="419040" progId="Equation.3">
                  <p:embed/>
                </p:oleObj>
              </mc:Choice>
              <mc:Fallback>
                <p:oleObj name="Equation" r:id="rId3" imgW="787320" imgH="419040" progId="Equation.3">
                  <p:embed/>
                  <p:pic>
                    <p:nvPicPr>
                      <p:cNvPr id="2050" name="Object 10">
                        <a:extLst>
                          <a:ext uri="{FF2B5EF4-FFF2-40B4-BE49-F238E27FC236}">
                            <a16:creationId xmlns:a16="http://schemas.microsoft.com/office/drawing/2014/main" id="{271EDA8B-E600-23A9-D6A9-C2406608448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2339" y="1676401"/>
                        <a:ext cx="2193925" cy="1166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Line 11">
            <a:extLst>
              <a:ext uri="{FF2B5EF4-FFF2-40B4-BE49-F238E27FC236}">
                <a16:creationId xmlns:a16="http://schemas.microsoft.com/office/drawing/2014/main" id="{C20CD863-B52C-C0E6-B831-A3C4238B7FAA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3048000"/>
            <a:ext cx="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057" name="Line 12">
            <a:extLst>
              <a:ext uri="{FF2B5EF4-FFF2-40B4-BE49-F238E27FC236}">
                <a16:creationId xmlns:a16="http://schemas.microsoft.com/office/drawing/2014/main" id="{1704DB0B-FC52-D376-4A74-DE6C7A6C31B0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4191000"/>
            <a:ext cx="480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5133" name="Text Box 13">
            <a:extLst>
              <a:ext uri="{FF2B5EF4-FFF2-40B4-BE49-F238E27FC236}">
                <a16:creationId xmlns:a16="http://schemas.microsoft.com/office/drawing/2014/main" id="{0AB46B43-299A-CD8A-4E56-836D2EFFCB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2971800"/>
            <a:ext cx="76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 4</a:t>
            </a:r>
          </a:p>
        </p:txBody>
      </p:sp>
      <p:sp>
        <p:nvSpPr>
          <p:cNvPr id="5134" name="Text Box 14">
            <a:extLst>
              <a:ext uri="{FF2B5EF4-FFF2-40B4-BE49-F238E27FC236}">
                <a16:creationId xmlns:a16="http://schemas.microsoft.com/office/drawing/2014/main" id="{ED50C1DA-B0F1-4919-4275-E1D623376E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2971800"/>
            <a:ext cx="4876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1       0       - 4        0       6</a:t>
            </a:r>
          </a:p>
        </p:txBody>
      </p:sp>
      <p:sp>
        <p:nvSpPr>
          <p:cNvPr id="5135" name="Text Box 15">
            <a:extLst>
              <a:ext uri="{FF2B5EF4-FFF2-40B4-BE49-F238E27FC236}">
                <a16:creationId xmlns:a16="http://schemas.microsoft.com/office/drawing/2014/main" id="{8E8688F7-0F63-4A2E-FA96-1656C9BB70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267200"/>
            <a:ext cx="45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1</a:t>
            </a:r>
          </a:p>
        </p:txBody>
      </p:sp>
      <p:grpSp>
        <p:nvGrpSpPr>
          <p:cNvPr id="3" name="Group 16">
            <a:extLst>
              <a:ext uri="{FF2B5EF4-FFF2-40B4-BE49-F238E27FC236}">
                <a16:creationId xmlns:a16="http://schemas.microsoft.com/office/drawing/2014/main" id="{1E7E59BA-DFBF-F2BF-AF61-3E951F778886}"/>
              </a:ext>
            </a:extLst>
          </p:cNvPr>
          <p:cNvGrpSpPr>
            <a:grpSpLocks/>
          </p:cNvGrpSpPr>
          <p:nvPr/>
        </p:nvGrpSpPr>
        <p:grpSpPr bwMode="auto">
          <a:xfrm>
            <a:off x="3657600" y="3505200"/>
            <a:ext cx="5334000" cy="685800"/>
            <a:chOff x="1344" y="2208"/>
            <a:chExt cx="3360" cy="432"/>
          </a:xfrm>
        </p:grpSpPr>
        <p:sp>
          <p:nvSpPr>
            <p:cNvPr id="2103" name="Line 17">
              <a:extLst>
                <a:ext uri="{FF2B5EF4-FFF2-40B4-BE49-F238E27FC236}">
                  <a16:creationId xmlns:a16="http://schemas.microsoft.com/office/drawing/2014/main" id="{799B9996-0460-CC43-2D8A-29CD84E899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44" y="2208"/>
              <a:ext cx="0" cy="43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04" name="Text Box 18">
              <a:extLst>
                <a:ext uri="{FF2B5EF4-FFF2-40B4-BE49-F238E27FC236}">
                  <a16:creationId xmlns:a16="http://schemas.microsoft.com/office/drawing/2014/main" id="{F1E2727A-A369-08CD-5FC5-D101E27EB8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88" y="2256"/>
              <a:ext cx="32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Bring first number down below line</a:t>
              </a:r>
            </a:p>
          </p:txBody>
        </p:sp>
      </p:grpSp>
      <p:sp>
        <p:nvSpPr>
          <p:cNvPr id="5139" name="Line 19">
            <a:extLst>
              <a:ext uri="{FF2B5EF4-FFF2-40B4-BE49-F238E27FC236}">
                <a16:creationId xmlns:a16="http://schemas.microsoft.com/office/drawing/2014/main" id="{055B965C-5759-5604-8E26-16CF7A9E088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33800" y="2209800"/>
            <a:ext cx="83820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5140" name="Line 20">
            <a:extLst>
              <a:ext uri="{FF2B5EF4-FFF2-40B4-BE49-F238E27FC236}">
                <a16:creationId xmlns:a16="http://schemas.microsoft.com/office/drawing/2014/main" id="{C806143C-0760-2C62-2559-FA0DB2694F5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48200" y="1752600"/>
            <a:ext cx="685800" cy="1219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5141" name="Line 21">
            <a:extLst>
              <a:ext uri="{FF2B5EF4-FFF2-40B4-BE49-F238E27FC236}">
                <a16:creationId xmlns:a16="http://schemas.microsoft.com/office/drawing/2014/main" id="{A93788F0-E683-21FB-6560-706728B5D64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38800" y="2286000"/>
            <a:ext cx="76200" cy="76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5142" name="Line 22">
            <a:extLst>
              <a:ext uri="{FF2B5EF4-FFF2-40B4-BE49-F238E27FC236}">
                <a16:creationId xmlns:a16="http://schemas.microsoft.com/office/drawing/2014/main" id="{33D52BBC-03D4-7A94-A8AE-8251F34310C3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1752600"/>
            <a:ext cx="457200" cy="1295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grpSp>
        <p:nvGrpSpPr>
          <p:cNvPr id="4" name="Group 23">
            <a:extLst>
              <a:ext uri="{FF2B5EF4-FFF2-40B4-BE49-F238E27FC236}">
                <a16:creationId xmlns:a16="http://schemas.microsoft.com/office/drawing/2014/main" id="{655A063D-1EC8-13BB-2357-E57EBEF2BA9D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3505201"/>
            <a:ext cx="2743200" cy="2460625"/>
            <a:chOff x="0" y="2208"/>
            <a:chExt cx="1728" cy="1550"/>
          </a:xfrm>
        </p:grpSpPr>
        <p:sp>
          <p:nvSpPr>
            <p:cNvPr id="2100" name="Line 24">
              <a:extLst>
                <a:ext uri="{FF2B5EF4-FFF2-40B4-BE49-F238E27FC236}">
                  <a16:creationId xmlns:a16="http://schemas.microsoft.com/office/drawing/2014/main" id="{1526B5E6-14F8-E2E9-A60A-5C7FA44C63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0" y="2208"/>
              <a:ext cx="336" cy="52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01" name="Text Box 25">
              <a:extLst>
                <a:ext uri="{FF2B5EF4-FFF2-40B4-BE49-F238E27FC236}">
                  <a16:creationId xmlns:a16="http://schemas.microsoft.com/office/drawing/2014/main" id="{3E6DB879-2102-4068-FCEB-9905BE0A3B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2304"/>
              <a:ext cx="960" cy="14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Multiply these and put answer above line in next column</a:t>
              </a:r>
            </a:p>
          </p:txBody>
        </p:sp>
        <p:sp>
          <p:nvSpPr>
            <p:cNvPr id="2102" name="Line 26">
              <a:extLst>
                <a:ext uri="{FF2B5EF4-FFF2-40B4-BE49-F238E27FC236}">
                  <a16:creationId xmlns:a16="http://schemas.microsoft.com/office/drawing/2014/main" id="{2FE78AC8-A128-1BAC-BF5A-14F2D5DA8A4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40" y="2496"/>
              <a:ext cx="288" cy="2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sp>
        <p:nvSpPr>
          <p:cNvPr id="5147" name="Text Box 27">
            <a:extLst>
              <a:ext uri="{FF2B5EF4-FFF2-40B4-BE49-F238E27FC236}">
                <a16:creationId xmlns:a16="http://schemas.microsoft.com/office/drawing/2014/main" id="{608ECFED-8584-3386-7CF8-EB46EEF615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3505200"/>
            <a:ext cx="76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  4</a:t>
            </a:r>
          </a:p>
        </p:txBody>
      </p:sp>
      <p:sp>
        <p:nvSpPr>
          <p:cNvPr id="5148" name="Text Box 28">
            <a:extLst>
              <a:ext uri="{FF2B5EF4-FFF2-40B4-BE49-F238E27FC236}">
                <a16:creationId xmlns:a16="http://schemas.microsoft.com/office/drawing/2014/main" id="{D61F2A86-352A-D054-303E-1A41E963E5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3505200"/>
            <a:ext cx="198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Add these up</a:t>
            </a:r>
          </a:p>
        </p:txBody>
      </p:sp>
      <p:sp>
        <p:nvSpPr>
          <p:cNvPr id="5149" name="Text Box 29">
            <a:extLst>
              <a:ext uri="{FF2B5EF4-FFF2-40B4-BE49-F238E27FC236}">
                <a16:creationId xmlns:a16="http://schemas.microsoft.com/office/drawing/2014/main" id="{38B51BFB-F7AA-BA1B-D3B8-7EB8A59A0B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4267200"/>
            <a:ext cx="76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  4</a:t>
            </a:r>
          </a:p>
        </p:txBody>
      </p:sp>
      <p:grpSp>
        <p:nvGrpSpPr>
          <p:cNvPr id="5" name="Group 30">
            <a:extLst>
              <a:ext uri="{FF2B5EF4-FFF2-40B4-BE49-F238E27FC236}">
                <a16:creationId xmlns:a16="http://schemas.microsoft.com/office/drawing/2014/main" id="{C725288B-2D1E-C832-643E-684D19A8AC41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3429001"/>
            <a:ext cx="3581400" cy="2689225"/>
            <a:chOff x="96" y="2160"/>
            <a:chExt cx="2256" cy="1694"/>
          </a:xfrm>
        </p:grpSpPr>
        <p:sp>
          <p:nvSpPr>
            <p:cNvPr id="2097" name="Line 31">
              <a:extLst>
                <a:ext uri="{FF2B5EF4-FFF2-40B4-BE49-F238E27FC236}">
                  <a16:creationId xmlns:a16="http://schemas.microsoft.com/office/drawing/2014/main" id="{F1A0BDA8-B4E3-977A-07C2-F4ADFC2F67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2160"/>
              <a:ext cx="864" cy="62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98" name="Text Box 32">
              <a:extLst>
                <a:ext uri="{FF2B5EF4-FFF2-40B4-BE49-F238E27FC236}">
                  <a16:creationId xmlns:a16="http://schemas.microsoft.com/office/drawing/2014/main" id="{568A7BE2-1798-8101-5A3C-35F6AC62BC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2400"/>
              <a:ext cx="960" cy="14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Multiply these and put answer above line in next column</a:t>
              </a:r>
            </a:p>
          </p:txBody>
        </p:sp>
        <p:sp>
          <p:nvSpPr>
            <p:cNvPr id="2099" name="Line 33">
              <a:extLst>
                <a:ext uri="{FF2B5EF4-FFF2-40B4-BE49-F238E27FC236}">
                  <a16:creationId xmlns:a16="http://schemas.microsoft.com/office/drawing/2014/main" id="{AF04AE97-5C84-D3F7-264E-15C95F633F8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64" y="2448"/>
              <a:ext cx="288" cy="2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sp>
        <p:nvSpPr>
          <p:cNvPr id="5154" name="Text Box 34">
            <a:extLst>
              <a:ext uri="{FF2B5EF4-FFF2-40B4-BE49-F238E27FC236}">
                <a16:creationId xmlns:a16="http://schemas.microsoft.com/office/drawing/2014/main" id="{5439D982-4CFD-63D0-2135-EF17FC0204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3505200"/>
            <a:ext cx="76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 16</a:t>
            </a:r>
          </a:p>
        </p:txBody>
      </p:sp>
      <p:sp>
        <p:nvSpPr>
          <p:cNvPr id="5155" name="Text Box 35">
            <a:extLst>
              <a:ext uri="{FF2B5EF4-FFF2-40B4-BE49-F238E27FC236}">
                <a16:creationId xmlns:a16="http://schemas.microsoft.com/office/drawing/2014/main" id="{39E1809D-2F63-1D58-D6A4-43D0652EAE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3581400"/>
            <a:ext cx="198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Add these up</a:t>
            </a:r>
          </a:p>
        </p:txBody>
      </p:sp>
      <p:sp>
        <p:nvSpPr>
          <p:cNvPr id="5156" name="Text Box 36">
            <a:extLst>
              <a:ext uri="{FF2B5EF4-FFF2-40B4-BE49-F238E27FC236}">
                <a16:creationId xmlns:a16="http://schemas.microsoft.com/office/drawing/2014/main" id="{55BFAC6F-D500-09C1-B027-80EE6B6CA9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4267200"/>
            <a:ext cx="76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 12</a:t>
            </a:r>
          </a:p>
        </p:txBody>
      </p:sp>
      <p:sp>
        <p:nvSpPr>
          <p:cNvPr id="5157" name="Text Box 37">
            <a:extLst>
              <a:ext uri="{FF2B5EF4-FFF2-40B4-BE49-F238E27FC236}">
                <a16:creationId xmlns:a16="http://schemas.microsoft.com/office/drawing/2014/main" id="{985E67F1-0255-11A1-432F-FF8BCD4D73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3505200"/>
            <a:ext cx="76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 48</a:t>
            </a:r>
          </a:p>
        </p:txBody>
      </p:sp>
      <p:sp>
        <p:nvSpPr>
          <p:cNvPr id="5158" name="Text Box 38">
            <a:extLst>
              <a:ext uri="{FF2B5EF4-FFF2-40B4-BE49-F238E27FC236}">
                <a16:creationId xmlns:a16="http://schemas.microsoft.com/office/drawing/2014/main" id="{9F6A94EC-24FC-5D21-3AF3-B0AC7F18DB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4267200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  48</a:t>
            </a:r>
          </a:p>
        </p:txBody>
      </p:sp>
      <p:grpSp>
        <p:nvGrpSpPr>
          <p:cNvPr id="6" name="Group 39">
            <a:extLst>
              <a:ext uri="{FF2B5EF4-FFF2-40B4-BE49-F238E27FC236}">
                <a16:creationId xmlns:a16="http://schemas.microsoft.com/office/drawing/2014/main" id="{FA3150E8-ACE4-875E-614B-E4C2532DFA99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3429001"/>
            <a:ext cx="4800600" cy="2678113"/>
            <a:chOff x="0" y="2160"/>
            <a:chExt cx="3024" cy="1687"/>
          </a:xfrm>
        </p:grpSpPr>
        <p:sp>
          <p:nvSpPr>
            <p:cNvPr id="2094" name="Line 40">
              <a:extLst>
                <a:ext uri="{FF2B5EF4-FFF2-40B4-BE49-F238E27FC236}">
                  <a16:creationId xmlns:a16="http://schemas.microsoft.com/office/drawing/2014/main" id="{85CBE7A5-D042-93B3-98DF-B2E8D42868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12" y="2160"/>
              <a:ext cx="1488" cy="62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95" name="Text Box 41">
              <a:extLst>
                <a:ext uri="{FF2B5EF4-FFF2-40B4-BE49-F238E27FC236}">
                  <a16:creationId xmlns:a16="http://schemas.microsoft.com/office/drawing/2014/main" id="{AC40A298-5D32-34E7-A51C-708FB0D8D5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2393"/>
              <a:ext cx="960" cy="14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Multiply these and put answer above line in next column</a:t>
              </a:r>
            </a:p>
          </p:txBody>
        </p:sp>
        <p:sp>
          <p:nvSpPr>
            <p:cNvPr id="2096" name="Line 42">
              <a:extLst>
                <a:ext uri="{FF2B5EF4-FFF2-40B4-BE49-F238E27FC236}">
                  <a16:creationId xmlns:a16="http://schemas.microsoft.com/office/drawing/2014/main" id="{71EFB007-4B6B-C47B-3B90-CD674904842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36" y="2496"/>
              <a:ext cx="288" cy="28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sp>
        <p:nvSpPr>
          <p:cNvPr id="5163" name="Text Box 43">
            <a:extLst>
              <a:ext uri="{FF2B5EF4-FFF2-40B4-BE49-F238E27FC236}">
                <a16:creationId xmlns:a16="http://schemas.microsoft.com/office/drawing/2014/main" id="{08502755-536B-B165-28EC-7FF87D5C3C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3581400"/>
            <a:ext cx="198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Add these up</a:t>
            </a:r>
          </a:p>
        </p:txBody>
      </p:sp>
      <p:sp>
        <p:nvSpPr>
          <p:cNvPr id="5164" name="Line 44">
            <a:extLst>
              <a:ext uri="{FF2B5EF4-FFF2-40B4-BE49-F238E27FC236}">
                <a16:creationId xmlns:a16="http://schemas.microsoft.com/office/drawing/2014/main" id="{50ABAD2B-C915-68B3-1EEE-83A2DD515A84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0" y="4191000"/>
            <a:ext cx="0" cy="762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5165" name="Line 45">
            <a:extLst>
              <a:ext uri="{FF2B5EF4-FFF2-40B4-BE49-F238E27FC236}">
                <a16:creationId xmlns:a16="http://schemas.microsoft.com/office/drawing/2014/main" id="{B4FA170B-3D6A-8DE5-8A36-8CD08389F19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153400" y="4572000"/>
            <a:ext cx="609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5166" name="Text Box 46">
            <a:extLst>
              <a:ext uri="{FF2B5EF4-FFF2-40B4-BE49-F238E27FC236}">
                <a16:creationId xmlns:a16="http://schemas.microsoft.com/office/drawing/2014/main" id="{58FE40C4-0B35-C62C-D149-509C6467F8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63000" y="4267201"/>
            <a:ext cx="1600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accent2"/>
                </a:solidFill>
              </a:rPr>
              <a:t>This is the remainder</a:t>
            </a:r>
          </a:p>
        </p:txBody>
      </p:sp>
      <p:sp>
        <p:nvSpPr>
          <p:cNvPr id="5167" name="Text Box 47">
            <a:extLst>
              <a:ext uri="{FF2B5EF4-FFF2-40B4-BE49-F238E27FC236}">
                <a16:creationId xmlns:a16="http://schemas.microsoft.com/office/drawing/2014/main" id="{6A94BD0C-8EB8-EA98-7833-70E015AD11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5029201"/>
            <a:ext cx="6553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Now put variables back in (remember one </a:t>
            </a:r>
            <a:r>
              <a:rPr lang="en-US" altLang="en-US" i="1">
                <a:solidFill>
                  <a:srgbClr val="FF0000"/>
                </a:solidFill>
              </a:rPr>
              <a:t>x</a:t>
            </a:r>
            <a:r>
              <a:rPr lang="en-US" altLang="en-US">
                <a:solidFill>
                  <a:srgbClr val="FF0000"/>
                </a:solidFill>
              </a:rPr>
              <a:t> was divided out in process so first number is one less power than original problem so </a:t>
            </a:r>
            <a:r>
              <a:rPr lang="en-US" altLang="en-US" i="1">
                <a:solidFill>
                  <a:srgbClr val="FF0000"/>
                </a:solidFill>
              </a:rPr>
              <a:t>x</a:t>
            </a:r>
            <a:r>
              <a:rPr lang="en-US" altLang="en-US" baseline="30000">
                <a:solidFill>
                  <a:srgbClr val="FF0000"/>
                </a:solidFill>
              </a:rPr>
              <a:t>3</a:t>
            </a:r>
            <a:r>
              <a:rPr lang="en-US" altLang="en-US">
                <a:solidFill>
                  <a:srgbClr val="FF0000"/>
                </a:solidFill>
              </a:rPr>
              <a:t>).</a:t>
            </a:r>
          </a:p>
        </p:txBody>
      </p:sp>
      <p:sp>
        <p:nvSpPr>
          <p:cNvPr id="5168" name="Text Box 48">
            <a:extLst>
              <a:ext uri="{FF2B5EF4-FFF2-40B4-BE49-F238E27FC236}">
                <a16:creationId xmlns:a16="http://schemas.microsoft.com/office/drawing/2014/main" id="{4B8192A4-EF69-F8CA-91B4-B2A051F509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4267200"/>
            <a:ext cx="3276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i="1">
                <a:solidFill>
                  <a:srgbClr val="FF0000"/>
                </a:solidFill>
              </a:rPr>
              <a:t>x</a:t>
            </a:r>
            <a:r>
              <a:rPr lang="en-US" altLang="en-US" sz="3200" baseline="30000">
                <a:solidFill>
                  <a:srgbClr val="FF0000"/>
                </a:solidFill>
              </a:rPr>
              <a:t>3</a:t>
            </a:r>
            <a:r>
              <a:rPr lang="en-US" altLang="en-US" sz="3200">
                <a:solidFill>
                  <a:srgbClr val="FF0000"/>
                </a:solidFill>
              </a:rPr>
              <a:t> +   </a:t>
            </a:r>
            <a:r>
              <a:rPr lang="en-US" altLang="en-US" sz="3200" i="1">
                <a:solidFill>
                  <a:srgbClr val="FF0000"/>
                </a:solidFill>
              </a:rPr>
              <a:t>x</a:t>
            </a:r>
            <a:r>
              <a:rPr lang="en-US" altLang="en-US" sz="3200" baseline="30000">
                <a:solidFill>
                  <a:srgbClr val="FF0000"/>
                </a:solidFill>
              </a:rPr>
              <a:t>2</a:t>
            </a:r>
            <a:r>
              <a:rPr lang="en-US" altLang="en-US" sz="3200">
                <a:solidFill>
                  <a:srgbClr val="FF0000"/>
                </a:solidFill>
              </a:rPr>
              <a:t> +     </a:t>
            </a:r>
            <a:r>
              <a:rPr lang="en-US" altLang="en-US" sz="3200" i="1">
                <a:solidFill>
                  <a:srgbClr val="FF0000"/>
                </a:solidFill>
              </a:rPr>
              <a:t>x +</a:t>
            </a:r>
          </a:p>
        </p:txBody>
      </p:sp>
      <p:sp>
        <p:nvSpPr>
          <p:cNvPr id="5169" name="Text Box 49">
            <a:extLst>
              <a:ext uri="{FF2B5EF4-FFF2-40B4-BE49-F238E27FC236}">
                <a16:creationId xmlns:a16="http://schemas.microsoft.com/office/drawing/2014/main" id="{AF51F63A-6753-07D9-5561-2FE74063EF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5105400"/>
            <a:ext cx="693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accent2"/>
                </a:solidFill>
              </a:rPr>
              <a:t>So the answer is:  </a:t>
            </a:r>
          </a:p>
        </p:txBody>
      </p:sp>
      <p:graphicFrame>
        <p:nvGraphicFramePr>
          <p:cNvPr id="5170" name="Object 50">
            <a:extLst>
              <a:ext uri="{FF2B5EF4-FFF2-40B4-BE49-F238E27FC236}">
                <a16:creationId xmlns:a16="http://schemas.microsoft.com/office/drawing/2014/main" id="{1F8F67B3-A5A2-657C-0EEB-186020876E0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14801" y="5105401"/>
          <a:ext cx="5535613" cy="133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638000" imgH="393480" progId="Equation.3">
                  <p:embed/>
                </p:oleObj>
              </mc:Choice>
              <mc:Fallback>
                <p:oleObj name="Equation" r:id="rId5" imgW="1638000" imgH="393480" progId="Equation.3">
                  <p:embed/>
                  <p:pic>
                    <p:nvPicPr>
                      <p:cNvPr id="5170" name="Object 50">
                        <a:extLst>
                          <a:ext uri="{FF2B5EF4-FFF2-40B4-BE49-F238E27FC236}">
                            <a16:creationId xmlns:a16="http://schemas.microsoft.com/office/drawing/2014/main" id="{1F8F67B3-A5A2-657C-0EEB-186020876E0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1" y="5105401"/>
                        <a:ext cx="5535613" cy="133032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71" name="Text Box 51">
            <a:extLst>
              <a:ext uri="{FF2B5EF4-FFF2-40B4-BE49-F238E27FC236}">
                <a16:creationId xmlns:a16="http://schemas.microsoft.com/office/drawing/2014/main" id="{DD3FDD1C-F974-57A7-278C-CEDF3EA37A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1295401"/>
            <a:ext cx="762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0</a:t>
            </a:r>
            <a:r>
              <a:rPr lang="en-US" altLang="en-US" sz="2800" i="1"/>
              <a:t> x</a:t>
            </a:r>
            <a:r>
              <a:rPr lang="en-US" altLang="en-US" sz="2800" baseline="30000"/>
              <a:t>3</a:t>
            </a:r>
            <a:endParaRPr lang="en-US" altLang="en-US" sz="2800"/>
          </a:p>
        </p:txBody>
      </p:sp>
      <p:sp>
        <p:nvSpPr>
          <p:cNvPr id="5172" name="Text Box 52">
            <a:extLst>
              <a:ext uri="{FF2B5EF4-FFF2-40B4-BE49-F238E27FC236}">
                <a16:creationId xmlns:a16="http://schemas.microsoft.com/office/drawing/2014/main" id="{0A80F95B-259A-0105-91DA-19B9BC4961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1295401"/>
            <a:ext cx="762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0</a:t>
            </a:r>
            <a:r>
              <a:rPr lang="en-US" altLang="en-US" sz="2800" i="1"/>
              <a:t> x</a:t>
            </a:r>
            <a:endParaRPr lang="en-US" altLang="en-US" sz="2800"/>
          </a:p>
        </p:txBody>
      </p:sp>
      <p:sp>
        <p:nvSpPr>
          <p:cNvPr id="5173" name="Line 53">
            <a:extLst>
              <a:ext uri="{FF2B5EF4-FFF2-40B4-BE49-F238E27FC236}">
                <a16:creationId xmlns:a16="http://schemas.microsoft.com/office/drawing/2014/main" id="{819CFB93-EF05-C921-0B3A-9E462E00A29B}"/>
              </a:ext>
            </a:extLst>
          </p:cNvPr>
          <p:cNvSpPr>
            <a:spLocks noChangeShapeType="1"/>
          </p:cNvSpPr>
          <p:nvPr/>
        </p:nvSpPr>
        <p:spPr bwMode="auto">
          <a:xfrm>
            <a:off x="6781800" y="2209800"/>
            <a:ext cx="762000" cy="838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grpSp>
        <p:nvGrpSpPr>
          <p:cNvPr id="7" name="Group 54">
            <a:extLst>
              <a:ext uri="{FF2B5EF4-FFF2-40B4-BE49-F238E27FC236}">
                <a16:creationId xmlns:a16="http://schemas.microsoft.com/office/drawing/2014/main" id="{11FE779C-3C4C-414B-B43C-9890FF30C68D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3352801"/>
            <a:ext cx="6019800" cy="2917825"/>
            <a:chOff x="0" y="2112"/>
            <a:chExt cx="3792" cy="1838"/>
          </a:xfrm>
        </p:grpSpPr>
        <p:sp>
          <p:nvSpPr>
            <p:cNvPr id="2091" name="Line 55">
              <a:extLst>
                <a:ext uri="{FF2B5EF4-FFF2-40B4-BE49-F238E27FC236}">
                  <a16:creationId xmlns:a16="http://schemas.microsoft.com/office/drawing/2014/main" id="{3E59F559-6D82-2A50-CEDB-14FD462619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2112"/>
              <a:ext cx="2112" cy="72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92" name="Text Box 56">
              <a:extLst>
                <a:ext uri="{FF2B5EF4-FFF2-40B4-BE49-F238E27FC236}">
                  <a16:creationId xmlns:a16="http://schemas.microsoft.com/office/drawing/2014/main" id="{15DDBBB9-A596-DF43-8A40-838BACEA30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2496"/>
              <a:ext cx="960" cy="14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Multiply these and put answer above line in next column</a:t>
              </a:r>
            </a:p>
          </p:txBody>
        </p:sp>
        <p:sp>
          <p:nvSpPr>
            <p:cNvPr id="2093" name="Line 57">
              <a:extLst>
                <a:ext uri="{FF2B5EF4-FFF2-40B4-BE49-F238E27FC236}">
                  <a16:creationId xmlns:a16="http://schemas.microsoft.com/office/drawing/2014/main" id="{EAE5932E-D147-EFA3-490A-EA393B9BABB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56" y="2496"/>
              <a:ext cx="336" cy="28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sp>
        <p:nvSpPr>
          <p:cNvPr id="5178" name="Text Box 58">
            <a:extLst>
              <a:ext uri="{FF2B5EF4-FFF2-40B4-BE49-F238E27FC236}">
                <a16:creationId xmlns:a16="http://schemas.microsoft.com/office/drawing/2014/main" id="{1DBF2EEF-5EEF-9F25-C7E4-2D90A79525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3505200"/>
            <a:ext cx="1295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 192</a:t>
            </a:r>
          </a:p>
        </p:txBody>
      </p:sp>
      <p:sp>
        <p:nvSpPr>
          <p:cNvPr id="5179" name="Text Box 59">
            <a:extLst>
              <a:ext uri="{FF2B5EF4-FFF2-40B4-BE49-F238E27FC236}">
                <a16:creationId xmlns:a16="http://schemas.microsoft.com/office/drawing/2014/main" id="{15A94197-D7C7-03B2-89DC-0DFC4A895B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4267200"/>
            <a:ext cx="1295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 198</a:t>
            </a:r>
          </a:p>
        </p:txBody>
      </p:sp>
      <p:sp>
        <p:nvSpPr>
          <p:cNvPr id="5180" name="Text Box 60">
            <a:extLst>
              <a:ext uri="{FF2B5EF4-FFF2-40B4-BE49-F238E27FC236}">
                <a16:creationId xmlns:a16="http://schemas.microsoft.com/office/drawing/2014/main" id="{2970F33D-1B73-FD99-DCC4-797E4FD957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3581400"/>
            <a:ext cx="198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Add these up</a:t>
            </a:r>
          </a:p>
        </p:txBody>
      </p:sp>
    </p:spTree>
    <p:custDataLst>
      <p:tags r:id="rId1"/>
    </p:custDataLst>
  </p:cSld>
  <p:clrMapOvr>
    <a:masterClrMapping/>
  </p:clrMapOvr>
  <p:transition advTm="6073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8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7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5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5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3" dur="500"/>
                                        <p:tgtEl>
                                          <p:spTgt spid="51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8" dur="500"/>
                                        <p:tgtEl>
                                          <p:spTgt spid="5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5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3" dur="500"/>
                                        <p:tgtEl>
                                          <p:spTgt spid="51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8" dur="500"/>
                                        <p:tgtEl>
                                          <p:spTgt spid="5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5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3" dur="500"/>
                                        <p:tgtEl>
                                          <p:spTgt spid="51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" dur="500"/>
                                        <p:tgtEl>
                                          <p:spTgt spid="5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8" dur="500"/>
                                        <p:tgtEl>
                                          <p:spTgt spid="5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43" dur="500"/>
                                        <p:tgtEl>
                                          <p:spTgt spid="51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8" dur="500"/>
                                        <p:tgtEl>
                                          <p:spTgt spid="5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3" dur="500"/>
                                        <p:tgtEl>
                                          <p:spTgt spid="5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5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5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2" dur="500"/>
                                        <p:tgtEl>
                                          <p:spTgt spid="5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5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5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 nodeType="clickPar">
                      <p:stCondLst>
                        <p:cond delay="indefinite"/>
                      </p:stCondLst>
                      <p:childTnLst>
                        <p:par>
                          <p:cTn id="1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3" dur="500"/>
                                        <p:tgtEl>
                                          <p:spTgt spid="5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 nodeType="clickPar">
                      <p:stCondLst>
                        <p:cond delay="indefinite"/>
                      </p:stCondLst>
                      <p:childTnLst>
                        <p:par>
                          <p:cTn id="1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5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5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1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5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5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5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5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 autoUpdateAnimBg="0"/>
      <p:bldP spid="5133" grpId="0" autoUpdateAnimBg="0"/>
      <p:bldP spid="5134" grpId="0" autoUpdateAnimBg="0"/>
      <p:bldP spid="5135" grpId="0" autoUpdateAnimBg="0"/>
      <p:bldP spid="5147" grpId="0" autoUpdateAnimBg="0"/>
      <p:bldP spid="5148" grpId="0" autoUpdateAnimBg="0"/>
      <p:bldP spid="5149" grpId="0" autoUpdateAnimBg="0"/>
      <p:bldP spid="5154" grpId="0" autoUpdateAnimBg="0"/>
      <p:bldP spid="5155" grpId="0" autoUpdateAnimBg="0"/>
      <p:bldP spid="5156" grpId="0" autoUpdateAnimBg="0"/>
      <p:bldP spid="5157" grpId="0" autoUpdateAnimBg="0"/>
      <p:bldP spid="5158" grpId="0" autoUpdateAnimBg="0"/>
      <p:bldP spid="5163" grpId="0" autoUpdateAnimBg="0"/>
      <p:bldP spid="5166" grpId="0" autoUpdateAnimBg="0"/>
      <p:bldP spid="5167" grpId="0" autoUpdateAnimBg="0"/>
      <p:bldP spid="5168" grpId="0" autoUpdateAnimBg="0"/>
      <p:bldP spid="5169" grpId="0" autoUpdateAnimBg="0"/>
      <p:bldP spid="5171" grpId="0" autoUpdateAnimBg="0"/>
      <p:bldP spid="5172" grpId="0" autoUpdateAnimBg="0"/>
      <p:bldP spid="5178" grpId="0" autoUpdateAnimBg="0"/>
      <p:bldP spid="5179" grpId="0" autoUpdateAnimBg="0"/>
      <p:bldP spid="5180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>
            <a:extLst>
              <a:ext uri="{FF2B5EF4-FFF2-40B4-BE49-F238E27FC236}">
                <a16:creationId xmlns:a16="http://schemas.microsoft.com/office/drawing/2014/main" id="{19542C27-97E5-C64A-4ACC-C4C6DF3D36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5105401"/>
            <a:ext cx="7010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List all coefficients (numbers in front of </a:t>
            </a:r>
            <a:r>
              <a:rPr lang="en-US" altLang="en-US" i="1">
                <a:solidFill>
                  <a:srgbClr val="FF0000"/>
                </a:solidFill>
              </a:rPr>
              <a:t>x</a:t>
            </a:r>
            <a:r>
              <a:rPr lang="en-US" altLang="en-US">
                <a:solidFill>
                  <a:srgbClr val="FF0000"/>
                </a:solidFill>
              </a:rPr>
              <a:t>'s) and the constant along the top.  If a term is missing, put in a 0.</a:t>
            </a:r>
          </a:p>
        </p:txBody>
      </p:sp>
      <p:sp>
        <p:nvSpPr>
          <p:cNvPr id="3078" name="Text Box 3">
            <a:extLst>
              <a:ext uri="{FF2B5EF4-FFF2-40B4-BE49-F238E27FC236}">
                <a16:creationId xmlns:a16="http://schemas.microsoft.com/office/drawing/2014/main" id="{5C289065-13EC-7404-F7CF-0A971ED740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1600200"/>
            <a:ext cx="28956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You want to divide the factor into the polynomial so set divisor = 0 and solve for first number.  </a:t>
            </a:r>
          </a:p>
        </p:txBody>
      </p:sp>
      <p:sp>
        <p:nvSpPr>
          <p:cNvPr id="3079" name="Text Box 4">
            <a:extLst>
              <a:ext uri="{FF2B5EF4-FFF2-40B4-BE49-F238E27FC236}">
                <a16:creationId xmlns:a16="http://schemas.microsoft.com/office/drawing/2014/main" id="{0C99D90C-B765-7E80-5EEB-8E282479B4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228600"/>
            <a:ext cx="7772400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300">
                <a:solidFill>
                  <a:srgbClr val="003366"/>
                </a:solidFill>
                <a:latin typeface="Arial" panose="020B0604020202020204" pitchFamily="34" charset="0"/>
              </a:rPr>
              <a:t>Let's try a problem where we factor the polynomial completely given one of its factors.</a:t>
            </a:r>
          </a:p>
        </p:txBody>
      </p:sp>
      <p:graphicFrame>
        <p:nvGraphicFramePr>
          <p:cNvPr id="3074" name="Object 5">
            <a:extLst>
              <a:ext uri="{FF2B5EF4-FFF2-40B4-BE49-F238E27FC236}">
                <a16:creationId xmlns:a16="http://schemas.microsoft.com/office/drawing/2014/main" id="{13B0233D-5700-B974-FA24-D4139D3E0FB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09801" y="1066800"/>
          <a:ext cx="3502025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257120" imgH="203040" progId="Equation.3">
                  <p:embed/>
                </p:oleObj>
              </mc:Choice>
              <mc:Fallback>
                <p:oleObj name="Equation" r:id="rId3" imgW="1257120" imgH="203040" progId="Equation.3">
                  <p:embed/>
                  <p:pic>
                    <p:nvPicPr>
                      <p:cNvPr id="3074" name="Object 5">
                        <a:extLst>
                          <a:ext uri="{FF2B5EF4-FFF2-40B4-BE49-F238E27FC236}">
                            <a16:creationId xmlns:a16="http://schemas.microsoft.com/office/drawing/2014/main" id="{13B0233D-5700-B974-FA24-D4139D3E0FB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1" y="1066800"/>
                        <a:ext cx="3502025" cy="56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Line 6">
            <a:extLst>
              <a:ext uri="{FF2B5EF4-FFF2-40B4-BE49-F238E27FC236}">
                <a16:creationId xmlns:a16="http://schemas.microsoft.com/office/drawing/2014/main" id="{8933C4F0-EB09-2E2A-4BC5-F5ABBD878D6E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3048000"/>
            <a:ext cx="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081" name="Line 7">
            <a:extLst>
              <a:ext uri="{FF2B5EF4-FFF2-40B4-BE49-F238E27FC236}">
                <a16:creationId xmlns:a16="http://schemas.microsoft.com/office/drawing/2014/main" id="{A8153069-9784-A836-98D1-2BDB5327C4D2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4191000"/>
            <a:ext cx="3810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6152" name="Text Box 8">
            <a:extLst>
              <a:ext uri="{FF2B5EF4-FFF2-40B4-BE49-F238E27FC236}">
                <a16:creationId xmlns:a16="http://schemas.microsoft.com/office/drawing/2014/main" id="{95BD640F-BEBB-1330-8275-2A47DCB729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2971800"/>
            <a:ext cx="76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- 2</a:t>
            </a:r>
          </a:p>
        </p:txBody>
      </p:sp>
      <p:sp>
        <p:nvSpPr>
          <p:cNvPr id="6153" name="Text Box 9">
            <a:extLst>
              <a:ext uri="{FF2B5EF4-FFF2-40B4-BE49-F238E27FC236}">
                <a16:creationId xmlns:a16="http://schemas.microsoft.com/office/drawing/2014/main" id="{DEB398E4-670C-7700-1E3A-312EEEA662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2971800"/>
            <a:ext cx="4876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4       8      -25     -50</a:t>
            </a:r>
          </a:p>
        </p:txBody>
      </p:sp>
      <p:sp>
        <p:nvSpPr>
          <p:cNvPr id="6154" name="Text Box 10">
            <a:extLst>
              <a:ext uri="{FF2B5EF4-FFF2-40B4-BE49-F238E27FC236}">
                <a16:creationId xmlns:a16="http://schemas.microsoft.com/office/drawing/2014/main" id="{0519D98E-A887-843B-201A-9EBBF779AB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267200"/>
            <a:ext cx="45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4</a:t>
            </a:r>
          </a:p>
        </p:txBody>
      </p:sp>
      <p:grpSp>
        <p:nvGrpSpPr>
          <p:cNvPr id="2" name="Group 11">
            <a:extLst>
              <a:ext uri="{FF2B5EF4-FFF2-40B4-BE49-F238E27FC236}">
                <a16:creationId xmlns:a16="http://schemas.microsoft.com/office/drawing/2014/main" id="{54E93F93-4DB5-388E-59D4-FD0DCE33286A}"/>
              </a:ext>
            </a:extLst>
          </p:cNvPr>
          <p:cNvGrpSpPr>
            <a:grpSpLocks/>
          </p:cNvGrpSpPr>
          <p:nvPr/>
        </p:nvGrpSpPr>
        <p:grpSpPr bwMode="auto">
          <a:xfrm>
            <a:off x="3657600" y="3505200"/>
            <a:ext cx="5334000" cy="685800"/>
            <a:chOff x="1344" y="2208"/>
            <a:chExt cx="3360" cy="432"/>
          </a:xfrm>
        </p:grpSpPr>
        <p:sp>
          <p:nvSpPr>
            <p:cNvPr id="3118" name="Line 12">
              <a:extLst>
                <a:ext uri="{FF2B5EF4-FFF2-40B4-BE49-F238E27FC236}">
                  <a16:creationId xmlns:a16="http://schemas.microsoft.com/office/drawing/2014/main" id="{48B4F0B7-7117-3AF4-4BC6-64A7D71C33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44" y="2208"/>
              <a:ext cx="0" cy="43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19" name="Text Box 13">
              <a:extLst>
                <a:ext uri="{FF2B5EF4-FFF2-40B4-BE49-F238E27FC236}">
                  <a16:creationId xmlns:a16="http://schemas.microsoft.com/office/drawing/2014/main" id="{3848B887-FC70-3BCE-E753-F922A3F2C6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88" y="2256"/>
              <a:ext cx="32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Bring first number down below line</a:t>
              </a:r>
            </a:p>
          </p:txBody>
        </p:sp>
      </p:grpSp>
      <p:sp>
        <p:nvSpPr>
          <p:cNvPr id="6158" name="Line 14">
            <a:extLst>
              <a:ext uri="{FF2B5EF4-FFF2-40B4-BE49-F238E27FC236}">
                <a16:creationId xmlns:a16="http://schemas.microsoft.com/office/drawing/2014/main" id="{4A169ABF-A6C9-E228-94AA-A17DF02A3E7F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1676400"/>
            <a:ext cx="1219200" cy="1371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6159" name="Line 15">
            <a:extLst>
              <a:ext uri="{FF2B5EF4-FFF2-40B4-BE49-F238E27FC236}">
                <a16:creationId xmlns:a16="http://schemas.microsoft.com/office/drawing/2014/main" id="{CEA07469-E5CB-B608-6D3D-D130CD4D8EA8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1600200"/>
            <a:ext cx="1143000" cy="1447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6160" name="Line 16">
            <a:extLst>
              <a:ext uri="{FF2B5EF4-FFF2-40B4-BE49-F238E27FC236}">
                <a16:creationId xmlns:a16="http://schemas.microsoft.com/office/drawing/2014/main" id="{D76641EC-91C2-E743-9BFE-894ADE5B9219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1676400"/>
            <a:ext cx="1143000" cy="1371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6161" name="Line 17">
            <a:extLst>
              <a:ext uri="{FF2B5EF4-FFF2-40B4-BE49-F238E27FC236}">
                <a16:creationId xmlns:a16="http://schemas.microsoft.com/office/drawing/2014/main" id="{EF8EF127-90C8-83C7-B429-541F3548BF3B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1600200"/>
            <a:ext cx="1219200" cy="1447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grpSp>
        <p:nvGrpSpPr>
          <p:cNvPr id="3" name="Group 18">
            <a:extLst>
              <a:ext uri="{FF2B5EF4-FFF2-40B4-BE49-F238E27FC236}">
                <a16:creationId xmlns:a16="http://schemas.microsoft.com/office/drawing/2014/main" id="{983D538D-72EB-3A71-E61F-21F7B170934C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3505201"/>
            <a:ext cx="2743200" cy="2460625"/>
            <a:chOff x="0" y="2208"/>
            <a:chExt cx="1728" cy="1550"/>
          </a:xfrm>
        </p:grpSpPr>
        <p:sp>
          <p:nvSpPr>
            <p:cNvPr id="3115" name="Line 19">
              <a:extLst>
                <a:ext uri="{FF2B5EF4-FFF2-40B4-BE49-F238E27FC236}">
                  <a16:creationId xmlns:a16="http://schemas.microsoft.com/office/drawing/2014/main" id="{51413EB8-AD24-5ADE-415C-42CD855C5A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0" y="2208"/>
              <a:ext cx="336" cy="52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16" name="Text Box 20">
              <a:extLst>
                <a:ext uri="{FF2B5EF4-FFF2-40B4-BE49-F238E27FC236}">
                  <a16:creationId xmlns:a16="http://schemas.microsoft.com/office/drawing/2014/main" id="{7595BD41-FB4A-6931-0C89-E4B84E66B8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2304"/>
              <a:ext cx="960" cy="14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Multiply these and put answer above line in next column</a:t>
              </a:r>
            </a:p>
          </p:txBody>
        </p:sp>
        <p:sp>
          <p:nvSpPr>
            <p:cNvPr id="3117" name="Line 21">
              <a:extLst>
                <a:ext uri="{FF2B5EF4-FFF2-40B4-BE49-F238E27FC236}">
                  <a16:creationId xmlns:a16="http://schemas.microsoft.com/office/drawing/2014/main" id="{B1D0425B-24EF-C6E7-3B85-9E4BF773EE4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40" y="2496"/>
              <a:ext cx="288" cy="2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sp>
        <p:nvSpPr>
          <p:cNvPr id="6166" name="Text Box 22">
            <a:extLst>
              <a:ext uri="{FF2B5EF4-FFF2-40B4-BE49-F238E27FC236}">
                <a16:creationId xmlns:a16="http://schemas.microsoft.com/office/drawing/2014/main" id="{45DEA0EA-76AB-8274-C207-DEC5488B20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3505200"/>
            <a:ext cx="76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- 8</a:t>
            </a:r>
          </a:p>
        </p:txBody>
      </p:sp>
      <p:sp>
        <p:nvSpPr>
          <p:cNvPr id="6167" name="Text Box 23">
            <a:extLst>
              <a:ext uri="{FF2B5EF4-FFF2-40B4-BE49-F238E27FC236}">
                <a16:creationId xmlns:a16="http://schemas.microsoft.com/office/drawing/2014/main" id="{0689FCA0-3DB9-ABBA-F676-83BCCEA70F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3505200"/>
            <a:ext cx="198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Add these up</a:t>
            </a:r>
          </a:p>
        </p:txBody>
      </p:sp>
      <p:sp>
        <p:nvSpPr>
          <p:cNvPr id="6168" name="Text Box 24">
            <a:extLst>
              <a:ext uri="{FF2B5EF4-FFF2-40B4-BE49-F238E27FC236}">
                <a16:creationId xmlns:a16="http://schemas.microsoft.com/office/drawing/2014/main" id="{F7AA201B-008F-F3E5-8AB9-428AF1883E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4267200"/>
            <a:ext cx="76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  0</a:t>
            </a:r>
          </a:p>
        </p:txBody>
      </p:sp>
      <p:grpSp>
        <p:nvGrpSpPr>
          <p:cNvPr id="4" name="Group 25">
            <a:extLst>
              <a:ext uri="{FF2B5EF4-FFF2-40B4-BE49-F238E27FC236}">
                <a16:creationId xmlns:a16="http://schemas.microsoft.com/office/drawing/2014/main" id="{1CF949D3-5B92-4FE8-93BB-F482ABC17893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3429001"/>
            <a:ext cx="3581400" cy="2689225"/>
            <a:chOff x="96" y="2160"/>
            <a:chExt cx="2256" cy="1694"/>
          </a:xfrm>
        </p:grpSpPr>
        <p:sp>
          <p:nvSpPr>
            <p:cNvPr id="3112" name="Line 26">
              <a:extLst>
                <a:ext uri="{FF2B5EF4-FFF2-40B4-BE49-F238E27FC236}">
                  <a16:creationId xmlns:a16="http://schemas.microsoft.com/office/drawing/2014/main" id="{1A0B9B91-D465-0837-3FEF-3D6375055B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2160"/>
              <a:ext cx="864" cy="62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13" name="Text Box 27">
              <a:extLst>
                <a:ext uri="{FF2B5EF4-FFF2-40B4-BE49-F238E27FC236}">
                  <a16:creationId xmlns:a16="http://schemas.microsoft.com/office/drawing/2014/main" id="{4D8A6FAA-085B-7BE2-5506-295A57325F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2400"/>
              <a:ext cx="960" cy="14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Multiply these and put answer above line in next column</a:t>
              </a:r>
            </a:p>
          </p:txBody>
        </p:sp>
        <p:sp>
          <p:nvSpPr>
            <p:cNvPr id="3114" name="Line 28">
              <a:extLst>
                <a:ext uri="{FF2B5EF4-FFF2-40B4-BE49-F238E27FC236}">
                  <a16:creationId xmlns:a16="http://schemas.microsoft.com/office/drawing/2014/main" id="{A36CA0A1-BD39-F7BF-8654-525119A03A1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64" y="2448"/>
              <a:ext cx="288" cy="2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sp>
        <p:nvSpPr>
          <p:cNvPr id="6173" name="Text Box 29">
            <a:extLst>
              <a:ext uri="{FF2B5EF4-FFF2-40B4-BE49-F238E27FC236}">
                <a16:creationId xmlns:a16="http://schemas.microsoft.com/office/drawing/2014/main" id="{6A54A55D-3C0B-57E2-CA8E-BF802D4111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3505200"/>
            <a:ext cx="76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   0</a:t>
            </a:r>
          </a:p>
        </p:txBody>
      </p:sp>
      <p:sp>
        <p:nvSpPr>
          <p:cNvPr id="6174" name="Text Box 30">
            <a:extLst>
              <a:ext uri="{FF2B5EF4-FFF2-40B4-BE49-F238E27FC236}">
                <a16:creationId xmlns:a16="http://schemas.microsoft.com/office/drawing/2014/main" id="{A1C847A4-22DE-3D2D-BC45-F8BCE1B467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3581400"/>
            <a:ext cx="198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Add these up</a:t>
            </a:r>
          </a:p>
        </p:txBody>
      </p:sp>
      <p:sp>
        <p:nvSpPr>
          <p:cNvPr id="6175" name="Text Box 31">
            <a:extLst>
              <a:ext uri="{FF2B5EF4-FFF2-40B4-BE49-F238E27FC236}">
                <a16:creationId xmlns:a16="http://schemas.microsoft.com/office/drawing/2014/main" id="{DEC99527-AF15-CA99-5349-F99FFD3F8C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4267200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- 25</a:t>
            </a:r>
          </a:p>
        </p:txBody>
      </p:sp>
      <p:sp>
        <p:nvSpPr>
          <p:cNvPr id="6176" name="Text Box 32">
            <a:extLst>
              <a:ext uri="{FF2B5EF4-FFF2-40B4-BE49-F238E27FC236}">
                <a16:creationId xmlns:a16="http://schemas.microsoft.com/office/drawing/2014/main" id="{9CED0066-FC6C-FF5C-892C-1357A5ADBE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3505200"/>
            <a:ext cx="990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  50</a:t>
            </a:r>
          </a:p>
        </p:txBody>
      </p:sp>
      <p:sp>
        <p:nvSpPr>
          <p:cNvPr id="6177" name="Text Box 33">
            <a:extLst>
              <a:ext uri="{FF2B5EF4-FFF2-40B4-BE49-F238E27FC236}">
                <a16:creationId xmlns:a16="http://schemas.microsoft.com/office/drawing/2014/main" id="{10AF0DDE-0D37-C173-3066-4C485F6E66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4267200"/>
            <a:ext cx="76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  0</a:t>
            </a:r>
          </a:p>
        </p:txBody>
      </p:sp>
      <p:grpSp>
        <p:nvGrpSpPr>
          <p:cNvPr id="5" name="Group 34">
            <a:extLst>
              <a:ext uri="{FF2B5EF4-FFF2-40B4-BE49-F238E27FC236}">
                <a16:creationId xmlns:a16="http://schemas.microsoft.com/office/drawing/2014/main" id="{D057F0C9-264C-3681-9A29-FC2824DB91D0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3429001"/>
            <a:ext cx="4800600" cy="2678113"/>
            <a:chOff x="0" y="2160"/>
            <a:chExt cx="3024" cy="1687"/>
          </a:xfrm>
        </p:grpSpPr>
        <p:sp>
          <p:nvSpPr>
            <p:cNvPr id="3109" name="Line 35">
              <a:extLst>
                <a:ext uri="{FF2B5EF4-FFF2-40B4-BE49-F238E27FC236}">
                  <a16:creationId xmlns:a16="http://schemas.microsoft.com/office/drawing/2014/main" id="{1D2111F2-AB18-3291-4F07-C73EF617175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12" y="2160"/>
              <a:ext cx="1488" cy="62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3110" name="Text Box 36">
              <a:extLst>
                <a:ext uri="{FF2B5EF4-FFF2-40B4-BE49-F238E27FC236}">
                  <a16:creationId xmlns:a16="http://schemas.microsoft.com/office/drawing/2014/main" id="{56048CAC-669B-8DA6-28B3-1EB0B56075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2393"/>
              <a:ext cx="960" cy="14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</a:rPr>
                <a:t>Multiply these and put answer above line in next column</a:t>
              </a:r>
            </a:p>
          </p:txBody>
        </p:sp>
        <p:sp>
          <p:nvSpPr>
            <p:cNvPr id="3111" name="Line 37">
              <a:extLst>
                <a:ext uri="{FF2B5EF4-FFF2-40B4-BE49-F238E27FC236}">
                  <a16:creationId xmlns:a16="http://schemas.microsoft.com/office/drawing/2014/main" id="{BFDF4E74-CD61-ACF7-D605-CDA06F9EE21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36" y="2496"/>
              <a:ext cx="288" cy="28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sp>
        <p:nvSpPr>
          <p:cNvPr id="6182" name="Text Box 38">
            <a:extLst>
              <a:ext uri="{FF2B5EF4-FFF2-40B4-BE49-F238E27FC236}">
                <a16:creationId xmlns:a16="http://schemas.microsoft.com/office/drawing/2014/main" id="{ED0E33D8-EE86-7FB6-C2B4-33106CE9A4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3581400"/>
            <a:ext cx="198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Add these up</a:t>
            </a:r>
          </a:p>
        </p:txBody>
      </p:sp>
      <p:sp>
        <p:nvSpPr>
          <p:cNvPr id="6183" name="Line 39">
            <a:extLst>
              <a:ext uri="{FF2B5EF4-FFF2-40B4-BE49-F238E27FC236}">
                <a16:creationId xmlns:a16="http://schemas.microsoft.com/office/drawing/2014/main" id="{18CFFE39-4662-1939-A921-878062A10762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4191000"/>
            <a:ext cx="0" cy="762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6184" name="Line 40">
            <a:extLst>
              <a:ext uri="{FF2B5EF4-FFF2-40B4-BE49-F238E27FC236}">
                <a16:creationId xmlns:a16="http://schemas.microsoft.com/office/drawing/2014/main" id="{3862C152-1716-8BAA-841E-112AC75F7CE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58000" y="4572000"/>
            <a:ext cx="762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6185" name="Text Box 41">
            <a:extLst>
              <a:ext uri="{FF2B5EF4-FFF2-40B4-BE49-F238E27FC236}">
                <a16:creationId xmlns:a16="http://schemas.microsoft.com/office/drawing/2014/main" id="{D1C71FE2-9972-8BBE-5969-431C8CF657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4114801"/>
            <a:ext cx="2971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>
                <a:solidFill>
                  <a:schemeClr val="accent2"/>
                </a:solidFill>
              </a:rPr>
              <a:t>No remainder so </a:t>
            </a:r>
            <a:r>
              <a:rPr lang="en-US" altLang="en-US" i="1">
                <a:solidFill>
                  <a:schemeClr val="accent2"/>
                </a:solidFill>
              </a:rPr>
              <a:t>x</a:t>
            </a:r>
            <a:r>
              <a:rPr lang="en-US" altLang="en-US">
                <a:solidFill>
                  <a:schemeClr val="accent2"/>
                </a:solidFill>
              </a:rPr>
              <a:t> + 2 IS a factor because it divided in evenly</a:t>
            </a:r>
          </a:p>
        </p:txBody>
      </p:sp>
      <p:sp>
        <p:nvSpPr>
          <p:cNvPr id="6186" name="Text Box 42">
            <a:extLst>
              <a:ext uri="{FF2B5EF4-FFF2-40B4-BE49-F238E27FC236}">
                <a16:creationId xmlns:a16="http://schemas.microsoft.com/office/drawing/2014/main" id="{588B6DCE-F910-4DF7-EF76-A8FE4E2348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5029201"/>
            <a:ext cx="6553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Put variables back in (one </a:t>
            </a:r>
            <a:r>
              <a:rPr lang="en-US" altLang="en-US" i="1">
                <a:solidFill>
                  <a:srgbClr val="FF0000"/>
                </a:solidFill>
              </a:rPr>
              <a:t>x</a:t>
            </a:r>
            <a:r>
              <a:rPr lang="en-US" altLang="en-US">
                <a:solidFill>
                  <a:srgbClr val="FF0000"/>
                </a:solidFill>
              </a:rPr>
              <a:t> was divided out in process so first number is one less power than original problem).</a:t>
            </a:r>
          </a:p>
        </p:txBody>
      </p:sp>
      <p:sp>
        <p:nvSpPr>
          <p:cNvPr id="6187" name="Text Box 43">
            <a:extLst>
              <a:ext uri="{FF2B5EF4-FFF2-40B4-BE49-F238E27FC236}">
                <a16:creationId xmlns:a16="http://schemas.microsoft.com/office/drawing/2014/main" id="{0412F664-39EB-B682-7E7B-AEC5C359C1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4267200"/>
            <a:ext cx="2819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i="1">
                <a:solidFill>
                  <a:srgbClr val="FF0000"/>
                </a:solidFill>
              </a:rPr>
              <a:t>x</a:t>
            </a:r>
            <a:r>
              <a:rPr lang="en-US" altLang="en-US" sz="3200" baseline="30000">
                <a:solidFill>
                  <a:srgbClr val="FF0000"/>
                </a:solidFill>
              </a:rPr>
              <a:t>2</a:t>
            </a:r>
            <a:r>
              <a:rPr lang="en-US" altLang="en-US" sz="3200">
                <a:solidFill>
                  <a:srgbClr val="FF0000"/>
                </a:solidFill>
              </a:rPr>
              <a:t> +   </a:t>
            </a:r>
            <a:r>
              <a:rPr lang="en-US" altLang="en-US" sz="3200" i="1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6188" name="Text Box 44">
            <a:extLst>
              <a:ext uri="{FF2B5EF4-FFF2-40B4-BE49-F238E27FC236}">
                <a16:creationId xmlns:a16="http://schemas.microsoft.com/office/drawing/2014/main" id="{4792D3CF-0F53-CAF5-A1CE-998C151C4E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5105400"/>
            <a:ext cx="693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accent2"/>
                </a:solidFill>
              </a:rPr>
              <a:t>So the answer is the divisor times the quotient:  </a:t>
            </a:r>
          </a:p>
        </p:txBody>
      </p:sp>
      <p:graphicFrame>
        <p:nvGraphicFramePr>
          <p:cNvPr id="6189" name="Object 45">
            <a:extLst>
              <a:ext uri="{FF2B5EF4-FFF2-40B4-BE49-F238E27FC236}">
                <a16:creationId xmlns:a16="http://schemas.microsoft.com/office/drawing/2014/main" id="{9F402724-4E4E-8F71-A559-2F433A15C14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477001" y="5638801"/>
          <a:ext cx="3433763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015920" imgH="228600" progId="Equation.3">
                  <p:embed/>
                </p:oleObj>
              </mc:Choice>
              <mc:Fallback>
                <p:oleObj name="Equation" r:id="rId5" imgW="1015920" imgH="228600" progId="Equation.3">
                  <p:embed/>
                  <p:pic>
                    <p:nvPicPr>
                      <p:cNvPr id="6189" name="Object 45">
                        <a:extLst>
                          <a:ext uri="{FF2B5EF4-FFF2-40B4-BE49-F238E27FC236}">
                            <a16:creationId xmlns:a16="http://schemas.microsoft.com/office/drawing/2014/main" id="{9F402724-4E4E-8F71-A559-2F433A15C14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1" y="5638801"/>
                        <a:ext cx="3433763" cy="77152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46">
            <a:extLst>
              <a:ext uri="{FF2B5EF4-FFF2-40B4-BE49-F238E27FC236}">
                <a16:creationId xmlns:a16="http://schemas.microsoft.com/office/drawing/2014/main" id="{C0FF5125-8A13-39D3-8E64-072B4CBD247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705600" y="1066801"/>
          <a:ext cx="236220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812520" imgH="177480" progId="Equation.3">
                  <p:embed/>
                </p:oleObj>
              </mc:Choice>
              <mc:Fallback>
                <p:oleObj name="Equation" r:id="rId7" imgW="812520" imgH="177480" progId="Equation.3">
                  <p:embed/>
                  <p:pic>
                    <p:nvPicPr>
                      <p:cNvPr id="3076" name="Object 46">
                        <a:extLst>
                          <a:ext uri="{FF2B5EF4-FFF2-40B4-BE49-F238E27FC236}">
                            <a16:creationId xmlns:a16="http://schemas.microsoft.com/office/drawing/2014/main" id="{C0FF5125-8A13-39D3-8E64-072B4CBD247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1066801"/>
                        <a:ext cx="2362200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91" name="Text Box 47">
            <a:extLst>
              <a:ext uri="{FF2B5EF4-FFF2-40B4-BE49-F238E27FC236}">
                <a16:creationId xmlns:a16="http://schemas.microsoft.com/office/drawing/2014/main" id="{438969CB-3BA1-C28B-9294-23A1110E06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5410201"/>
            <a:ext cx="4191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You could check this by multiplying them out and getting original polynomial</a:t>
            </a:r>
          </a:p>
        </p:txBody>
      </p:sp>
    </p:spTree>
    <p:custDataLst>
      <p:tags r:id="rId1"/>
    </p:custDataLst>
  </p:cSld>
  <p:clrMapOvr>
    <a:masterClrMapping/>
  </p:clrMapOvr>
  <p:transition advTm="5396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8" dur="5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3" dur="5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6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8" dur="500"/>
                                        <p:tgtEl>
                                          <p:spTgt spid="61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3" dur="500"/>
                                        <p:tgtEl>
                                          <p:spTgt spid="6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6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98" dur="500"/>
                                        <p:tgtEl>
                                          <p:spTgt spid="61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6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500"/>
                                        <p:tgtEl>
                                          <p:spTgt spid="6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6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6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7" dur="500"/>
                                        <p:tgtEl>
                                          <p:spTgt spid="6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6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6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" dur="500"/>
                                        <p:tgtEl>
                                          <p:spTgt spid="6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6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6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6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6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6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6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6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6" dur="500"/>
                                        <p:tgtEl>
                                          <p:spTgt spid="6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6152" grpId="0" autoUpdateAnimBg="0"/>
      <p:bldP spid="6153" grpId="0" autoUpdateAnimBg="0"/>
      <p:bldP spid="6154" grpId="0" autoUpdateAnimBg="0"/>
      <p:bldP spid="6166" grpId="0" autoUpdateAnimBg="0"/>
      <p:bldP spid="6167" grpId="0" autoUpdateAnimBg="0"/>
      <p:bldP spid="6168" grpId="0" autoUpdateAnimBg="0"/>
      <p:bldP spid="6173" grpId="0" autoUpdateAnimBg="0"/>
      <p:bldP spid="6174" grpId="0" autoUpdateAnimBg="0"/>
      <p:bldP spid="6175" grpId="0" autoUpdateAnimBg="0"/>
      <p:bldP spid="6176" grpId="0" autoUpdateAnimBg="0"/>
      <p:bldP spid="6177" grpId="0" autoUpdateAnimBg="0"/>
      <p:bldP spid="6182" grpId="0" autoUpdateAnimBg="0"/>
      <p:bldP spid="6185" grpId="0" autoUpdateAnimBg="0"/>
      <p:bldP spid="6186" grpId="0" autoUpdateAnimBg="0"/>
      <p:bldP spid="6187" grpId="0" autoUpdateAnimBg="0"/>
      <p:bldP spid="6188" grpId="0" autoUpdateAnimBg="0"/>
      <p:bldP spid="6191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5057AF-B775-4AC7-A4D6-89AA83176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Section Summary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88647A5-918E-4775-A470-E8BE3D9F0F1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800" dirty="0"/>
                  <a:t>When we divide the polynomial P(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800" dirty="0"/>
                  <a:t>) by the polynomial D(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800" dirty="0"/>
                  <a:t>) we obtain two polynomials, Q(x) the </a:t>
                </a:r>
                <a:r>
                  <a:rPr lang="en-US" sz="2800" dirty="0">
                    <a:solidFill>
                      <a:srgbClr val="FF0000"/>
                    </a:solidFill>
                  </a:rPr>
                  <a:t>quotient</a:t>
                </a:r>
                <a:r>
                  <a:rPr lang="en-US" sz="2800" dirty="0"/>
                  <a:t> and R(x) the </a:t>
                </a:r>
                <a:r>
                  <a:rPr lang="en-US" sz="2800" dirty="0">
                    <a:solidFill>
                      <a:srgbClr val="FF0000"/>
                    </a:solidFill>
                  </a:rPr>
                  <a:t>remainder</a:t>
                </a:r>
                <a:r>
                  <a:rPr lang="en-US" sz="2800" dirty="0"/>
                  <a:t>, such that</a:t>
                </a:r>
              </a:p>
              <a:p>
                <a:r>
                  <a:rPr lang="en-US" sz="2800" dirty="0"/>
                  <a:t>P(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800" dirty="0"/>
                  <a:t>)=D(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800" dirty="0"/>
                  <a:t>)Q(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800" dirty="0"/>
                  <a:t>)+R(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800" dirty="0"/>
                  <a:t>)</a:t>
                </a:r>
              </a:p>
              <a:p>
                <a:r>
                  <a:rPr lang="en-US" sz="2800" dirty="0"/>
                  <a:t>and either R(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800" dirty="0"/>
                  <a:t>)=0 or R(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800" dirty="0"/>
                  <a:t>) has degree less than D(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800" dirty="0"/>
                  <a:t>). The polynomial P(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800" dirty="0"/>
                  <a:t>) is the </a:t>
                </a:r>
                <a:r>
                  <a:rPr lang="en-US" sz="2800" dirty="0">
                    <a:solidFill>
                      <a:srgbClr val="FF0000"/>
                    </a:solidFill>
                  </a:rPr>
                  <a:t>dividend</a:t>
                </a:r>
                <a:r>
                  <a:rPr lang="en-US" sz="2800" dirty="0"/>
                  <a:t>.</a:t>
                </a:r>
              </a:p>
              <a:p>
                <a:r>
                  <a:rPr lang="en-US" sz="2800" dirty="0"/>
                  <a:t>Two methods for dividing polynomials are long division and equating coefficients. </a:t>
                </a:r>
                <a:endParaRPr lang="en-AU" sz="28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88647A5-918E-4775-A470-E8BE3D9F0F1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432" t="-256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90963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What is Divisor? - Definition Facts &amp; Example">
            <a:extLst>
              <a:ext uri="{FF2B5EF4-FFF2-40B4-BE49-F238E27FC236}">
                <a16:creationId xmlns:a16="http://schemas.microsoft.com/office/drawing/2014/main" id="{C1560DC3-5F55-AE59-238D-5BEEF5D1F61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0678" y="0"/>
            <a:ext cx="9211322" cy="2858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F7F5D0A-2233-FACB-B321-C85C3EC6C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0351" y="230038"/>
            <a:ext cx="9875520" cy="718868"/>
          </a:xfrm>
        </p:spPr>
        <p:txBody>
          <a:bodyPr/>
          <a:lstStyle/>
          <a:p>
            <a:r>
              <a:rPr lang="en-US" dirty="0"/>
              <a:t>Definition </a:t>
            </a:r>
            <a:endParaRPr lang="en-AU" dirty="0"/>
          </a:p>
        </p:txBody>
      </p:sp>
      <p:pic>
        <p:nvPicPr>
          <p:cNvPr id="2052" name="Picture 4" descr="divisor? : r/learnmath">
            <a:extLst>
              <a:ext uri="{FF2B5EF4-FFF2-40B4-BE49-F238E27FC236}">
                <a16:creationId xmlns:a16="http://schemas.microsoft.com/office/drawing/2014/main" id="{41206E06-2ABD-FBDA-0D46-5AB4821673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803" y="1086929"/>
            <a:ext cx="4286250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Remainder Theorem: Definition, Formula, Proof, Examples">
            <a:extLst>
              <a:ext uri="{FF2B5EF4-FFF2-40B4-BE49-F238E27FC236}">
                <a16:creationId xmlns:a16="http://schemas.microsoft.com/office/drawing/2014/main" id="{F49C5953-0238-2DB8-8672-86B72DBFBF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0316" y="3818087"/>
            <a:ext cx="5876925" cy="2809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5367592-48DD-FF5B-8291-C4C6CC88139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95600" y="4420679"/>
            <a:ext cx="2289607" cy="48433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B899EF9-24C4-3E66-E046-A5AFC22FB9D3}"/>
              </a:ext>
            </a:extLst>
          </p:cNvPr>
          <p:cNvSpPr txBox="1"/>
          <p:nvPr/>
        </p:nvSpPr>
        <p:spPr>
          <a:xfrm>
            <a:off x="6343097" y="4120188"/>
            <a:ext cx="79535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Aharoni" panose="02010803020104030203" pitchFamily="2" charset="-79"/>
                <a:cs typeface="Aharoni" panose="02010803020104030203" pitchFamily="2" charset="-79"/>
              </a:rPr>
              <a:t>11=4×8+3</a:t>
            </a:r>
          </a:p>
          <a:p>
            <a:endParaRPr lang="en-AU" sz="48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02283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EDF86-C78F-6408-6FCC-5EF7F2F96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588" y="262746"/>
            <a:ext cx="9875520" cy="839638"/>
          </a:xfrm>
        </p:spPr>
        <p:txBody>
          <a:bodyPr/>
          <a:lstStyle/>
          <a:p>
            <a:r>
              <a:rPr lang="en-US" dirty="0"/>
              <a:t>Definition</a:t>
            </a:r>
            <a:endParaRPr lang="en-AU" dirty="0"/>
          </a:p>
        </p:txBody>
      </p:sp>
      <p:pic>
        <p:nvPicPr>
          <p:cNvPr id="1026" name="Picture 2" descr="Dividing Polynomials | College Algebra">
            <a:extLst>
              <a:ext uri="{FF2B5EF4-FFF2-40B4-BE49-F238E27FC236}">
                <a16:creationId xmlns:a16="http://schemas.microsoft.com/office/drawing/2014/main" id="{94704B76-B1B0-C9C0-2CDE-1485B105A9C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9720" y="383491"/>
            <a:ext cx="9237417" cy="1877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2.3 Polynomial and Synthetic Division">
            <a:extLst>
              <a:ext uri="{FF2B5EF4-FFF2-40B4-BE49-F238E27FC236}">
                <a16:creationId xmlns:a16="http://schemas.microsoft.com/office/drawing/2014/main" id="{D949FB5D-746B-04DE-5A79-D00170B116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4955" y="2382068"/>
            <a:ext cx="8892182" cy="3870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emainder Theorem: Definition, Formula, Proof, Examples">
            <a:extLst>
              <a:ext uri="{FF2B5EF4-FFF2-40B4-BE49-F238E27FC236}">
                <a16:creationId xmlns:a16="http://schemas.microsoft.com/office/drawing/2014/main" id="{630E4BC6-F399-BA07-797A-86F3485BD7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47844"/>
            <a:ext cx="5876925" cy="2809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7936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BF362A-33D9-4361-95C1-ED07DC27F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0351" y="345583"/>
            <a:ext cx="9875520" cy="832834"/>
          </a:xfrm>
        </p:spPr>
        <p:txBody>
          <a:bodyPr/>
          <a:lstStyle/>
          <a:p>
            <a:r>
              <a:rPr lang="en-US" dirty="0"/>
              <a:t>Long division with positive integers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CA0F76-00C6-41BC-BE90-1AD0D2EF9C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3480" y="1178417"/>
            <a:ext cx="9842391" cy="5334000"/>
          </a:xfrm>
        </p:spPr>
        <p:txBody>
          <a:bodyPr>
            <a:normAutofit/>
          </a:bodyPr>
          <a:lstStyle/>
          <a:p>
            <a:r>
              <a:rPr lang="en-US" dirty="0"/>
              <a:t>As with quadratics, finding x-axis intercepts can be done by </a:t>
            </a:r>
            <a:r>
              <a:rPr lang="en-US" dirty="0" err="1"/>
              <a:t>factorising</a:t>
            </a:r>
            <a:r>
              <a:rPr lang="en-US" dirty="0"/>
              <a:t> and then solving the resulting equation using the null factor theorem.</a:t>
            </a:r>
          </a:p>
          <a:p>
            <a:r>
              <a:rPr lang="en-US" dirty="0"/>
              <a:t>We show the process for 274÷13.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45720" indent="0">
              <a:buNone/>
            </a:pPr>
            <a:endParaRPr lang="en-US" dirty="0"/>
          </a:p>
          <a:p>
            <a:r>
              <a:rPr lang="en-US" dirty="0"/>
              <a:t>We have</a:t>
            </a:r>
          </a:p>
          <a:p>
            <a:r>
              <a:rPr lang="en-US" dirty="0"/>
              <a:t>274=13×21+1</a:t>
            </a:r>
          </a:p>
          <a:p>
            <a:r>
              <a:rPr lang="en-US" dirty="0"/>
              <a:t>Here 274 is the dividend, 13 the divisor, 21 the quotient and 1 the remainder.</a:t>
            </a:r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15EBD36-C3B3-49E3-B216-C2B4B8D248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4191" y="2387094"/>
            <a:ext cx="1163251" cy="2415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957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F32F9-B75F-4BB4-9A57-2B6A68C683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Long division with positive integers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86C250-B7E5-4EC8-BE07-6CE17F5F1E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we divide the number p by d we obtain two integers, q the quotient and r the remainder, such that</a:t>
            </a:r>
          </a:p>
          <a:p>
            <a:r>
              <a:rPr lang="en-US" dirty="0"/>
              <a:t>p=</a:t>
            </a:r>
            <a:r>
              <a:rPr lang="en-US" dirty="0" err="1"/>
              <a:t>dq+r</a:t>
            </a:r>
            <a:r>
              <a:rPr lang="en-US" dirty="0"/>
              <a:t>   and   0≤r&lt;d</a:t>
            </a:r>
          </a:p>
          <a:p>
            <a:r>
              <a:rPr lang="en-US" dirty="0"/>
              <a:t>For example,</a:t>
            </a:r>
          </a:p>
          <a:p>
            <a:r>
              <a:rPr lang="en-US" dirty="0"/>
              <a:t>27=4×6+3</a:t>
            </a:r>
          </a:p>
          <a:p>
            <a:r>
              <a:rPr lang="en-US" dirty="0"/>
              <a:t>If r=0, then d is a </a:t>
            </a:r>
            <a:r>
              <a:rPr lang="en-US" dirty="0">
                <a:solidFill>
                  <a:srgbClr val="FF0000"/>
                </a:solidFill>
              </a:rPr>
              <a:t>factor</a:t>
            </a:r>
            <a:r>
              <a:rPr lang="en-US" dirty="0"/>
              <a:t> of p. For example, 24=4×6.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27468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DD138-087F-4BA8-8824-E902B1A9B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240" y="300507"/>
            <a:ext cx="9875520" cy="922986"/>
          </a:xfrm>
        </p:spPr>
        <p:txBody>
          <a:bodyPr/>
          <a:lstStyle/>
          <a:p>
            <a:r>
              <a:rPr lang="en-AU" dirty="0"/>
              <a:t>Long division with polynomials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16DBBF7-2F3F-4220-B823-765AAA4BC28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50006" y="1094704"/>
                <a:ext cx="10573555" cy="5306096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The process for dividing a polynomial by a linear polynomial follows very similar steps. For example,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+7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+11)÷(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−2) gives</a:t>
                </a:r>
              </a:p>
              <a:p>
                <a:r>
                  <a:rPr lang="en-US" dirty="0"/>
                  <a:t>Thus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+7</a:t>
                </a: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+11)÷(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−2)=</a:t>
                </a: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+9 with remainder 29. We write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+7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+11=(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−2)(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+9)+29</a:t>
                </a:r>
              </a:p>
              <a:p>
                <a:r>
                  <a:rPr lang="en-US" dirty="0"/>
                  <a:t>We can see in this example that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−2 is not a factor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+7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+11. We can also write the result as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dirty="0"/>
                          <m:t>+7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dirty="0"/>
                          <m:t>+11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dirty="0"/>
                          <m:t>−2</m:t>
                        </m:r>
                      </m:den>
                    </m:f>
                  </m:oMath>
                </a14:m>
                <a:r>
                  <a:rPr lang="en-US" dirty="0"/>
                  <a:t>=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+9+</a:t>
                </a:r>
                <a:r>
                  <a:rPr lang="pt-BR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29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dirty="0"/>
                          <m:t>−2</m:t>
                        </m:r>
                      </m:den>
                    </m:f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/>
              </a:p>
              <a:p>
                <a:r>
                  <a:rPr lang="en-US" dirty="0"/>
                  <a:t>In this example: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+7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+11 is the dividend</a:t>
                </a:r>
              </a:p>
              <a:p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−2 is the divisor</a:t>
                </a:r>
              </a:p>
              <a:p>
                <a:r>
                  <a:rPr lang="en-US" dirty="0"/>
                  <a:t>29 is the remainder.</a:t>
                </a:r>
                <a:endParaRPr lang="en-AU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16DBBF7-2F3F-4220-B823-765AAA4BC28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50006" y="1094704"/>
                <a:ext cx="10573555" cy="5306096"/>
              </a:xfrm>
              <a:blipFill>
                <a:blip r:embed="rId2"/>
                <a:stretch>
                  <a:fillRect l="-115" t="-149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FD8AE6DD-7CD5-4B28-8F55-709DC9521F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5015" y="3331782"/>
            <a:ext cx="7897662" cy="2141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791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8EC97-6A34-4C0C-A002-A2FED650F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Long division with polynomials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0B63E82-699A-44FF-A69C-19C7C17C60B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b="1" dirty="0"/>
                  <a:t>When we divide the polynomial P(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US" b="1" dirty="0"/>
                  <a:t>) by the polynomial D(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US" b="1" dirty="0"/>
                  <a:t>) we obtain two polynomials, Q(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US" b="1" dirty="0"/>
                  <a:t>) the </a:t>
                </a:r>
                <a:r>
                  <a:rPr lang="en-US" b="1" dirty="0">
                    <a:solidFill>
                      <a:srgbClr val="FF0000"/>
                    </a:solidFill>
                  </a:rPr>
                  <a:t>quotient</a:t>
                </a:r>
                <a:r>
                  <a:rPr lang="en-US" b="1" dirty="0"/>
                  <a:t> and R(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US" b="1" dirty="0"/>
                  <a:t>) the </a:t>
                </a:r>
                <a:r>
                  <a:rPr lang="en-US" b="1" dirty="0">
                    <a:solidFill>
                      <a:srgbClr val="FF0000"/>
                    </a:solidFill>
                  </a:rPr>
                  <a:t>remainder</a:t>
                </a:r>
                <a:r>
                  <a:rPr lang="en-US" b="1" dirty="0"/>
                  <a:t>, such that</a:t>
                </a:r>
              </a:p>
              <a:p>
                <a:r>
                  <a:rPr lang="en-US" b="1" dirty="0"/>
                  <a:t>P(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US" b="1" dirty="0"/>
                  <a:t>)=D(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US" b="1" dirty="0"/>
                  <a:t>)Q(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US" b="1" dirty="0"/>
                  <a:t>)+R(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US" b="1" dirty="0"/>
                  <a:t>)</a:t>
                </a:r>
              </a:p>
              <a:p>
                <a:r>
                  <a:rPr lang="en-US" b="1" dirty="0"/>
                  <a:t>and either R(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US" b="1" dirty="0"/>
                  <a:t>)=0 or R(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US" b="1" dirty="0"/>
                  <a:t>) has degree less than D(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US" b="1" dirty="0"/>
                  <a:t>).</a:t>
                </a:r>
              </a:p>
              <a:p>
                <a:r>
                  <a:rPr lang="en-US" b="1" dirty="0"/>
                  <a:t>Here P(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US" b="1" dirty="0"/>
                  <a:t>) is the </a:t>
                </a:r>
                <a:r>
                  <a:rPr lang="en-US" b="1" dirty="0">
                    <a:solidFill>
                      <a:srgbClr val="FF0000"/>
                    </a:solidFill>
                  </a:rPr>
                  <a:t>dividend</a:t>
                </a:r>
                <a:r>
                  <a:rPr lang="en-US" b="1" dirty="0"/>
                  <a:t> and D(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US" b="1" dirty="0"/>
                  <a:t>) is the </a:t>
                </a:r>
                <a:r>
                  <a:rPr lang="en-US" b="1" dirty="0">
                    <a:solidFill>
                      <a:srgbClr val="FF0000"/>
                    </a:solidFill>
                  </a:rPr>
                  <a:t>divisor</a:t>
                </a:r>
                <a:r>
                  <a:rPr lang="en-US" b="1" dirty="0"/>
                  <a:t>.</a:t>
                </a:r>
              </a:p>
              <a:p>
                <a:r>
                  <a:rPr lang="en-US" dirty="0"/>
                  <a:t>Note:</a:t>
                </a:r>
              </a:p>
              <a:p>
                <a:r>
                  <a:rPr lang="en-US" dirty="0"/>
                  <a:t>If R(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)=0, then D(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) is a factor of P(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). For example, let P(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)=</a:t>
                </a: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+6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+8 and D(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)=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+2. Then P(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)=(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+2)(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+4)=D(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)(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+4)+0.</a:t>
                </a:r>
                <a:endParaRPr lang="en-AU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0B63E82-699A-44FF-A69C-19C7C17C60B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36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0099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36ACFC-1E59-4E17-BBD5-0765F35720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0351" y="300507"/>
            <a:ext cx="9875520" cy="742682"/>
          </a:xfrm>
        </p:spPr>
        <p:txBody>
          <a:bodyPr/>
          <a:lstStyle/>
          <a:p>
            <a:r>
              <a:rPr lang="en-US" dirty="0"/>
              <a:t>Example 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00A95D2-CF5E-4810-9205-8D47A39679C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96025" y="1043189"/>
                <a:ext cx="9872871" cy="5409125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dirty="0"/>
                  <a:t>Divide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−14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−24 by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+2.</a:t>
                </a:r>
              </a:p>
              <a:p>
                <a:r>
                  <a:rPr lang="en-US" dirty="0"/>
                  <a:t>Divide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, from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+2, into the leading term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/>
                  <a:t> to get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Multiply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by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+2 to give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Subtract from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−14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−24, leaving −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−14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−24.</a:t>
                </a:r>
              </a:p>
              <a:p>
                <a:r>
                  <a:rPr lang="en-US" dirty="0"/>
                  <a:t>Now divide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, from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+2, into −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to get −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Multiply −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by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+2 to give −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−2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Subtract from −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−14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−24, leaving −12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−24.</a:t>
                </a:r>
              </a:p>
              <a:p>
                <a:r>
                  <a:rPr lang="en-US" dirty="0"/>
                  <a:t>Divide x into −12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to get −12.</a:t>
                </a:r>
              </a:p>
              <a:p>
                <a:r>
                  <a:rPr lang="en-US" dirty="0"/>
                  <a:t>Multiply −12 by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+2 to give −12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−24.</a:t>
                </a:r>
              </a:p>
              <a:p>
                <a:r>
                  <a:rPr lang="en-US" dirty="0"/>
                  <a:t>Subtract from −12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−24, leaving remainder of 0.</a:t>
                </a:r>
              </a:p>
              <a:p>
                <a:r>
                  <a:rPr lang="en-US" dirty="0"/>
                  <a:t>In this example we see that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+2 is a factor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</a:t>
                </a: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−14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−24 , as the remainder is zero. Thus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</a:t>
                </a: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−14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−24 )÷(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+2)=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</a:t>
                </a: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−12 with zero remainder.</a:t>
                </a:r>
              </a:p>
              <a:p>
                <a:r>
                  <a:rPr lang="en-US" dirty="0"/>
                  <a:t>∴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dirty="0"/>
                          <m:t>+ </m:t>
                        </m:r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dirty="0"/>
                          <m:t>−14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dirty="0"/>
                          <m:t>−24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b="0" i="0" dirty="0" smtClean="0"/>
                          <m:t>+</m:t>
                        </m:r>
                        <m:r>
                          <m:rPr>
                            <m:nor/>
                          </m:rPr>
                          <a:rPr lang="en-US" dirty="0"/>
                          <m:t>2</m:t>
                        </m:r>
                      </m:den>
                    </m:f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=</a:t>
                </a: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</a:t>
                </a:r>
                <a:r>
                  <a:rPr lang="en-US" sz="1800" dirty="0"/>
                  <a:t>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−12 </a:t>
                </a:r>
                <a:endParaRPr lang="en-AU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00A95D2-CF5E-4810-9205-8D47A39679C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6025" y="1043189"/>
                <a:ext cx="9872871" cy="5409125"/>
              </a:xfrm>
              <a:blipFill>
                <a:blip r:embed="rId2"/>
                <a:stretch>
                  <a:fillRect t="-169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53E896DE-7E6E-4315-BFA1-530ED8DA1D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8886" y="1319412"/>
            <a:ext cx="3543497" cy="3651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560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83965E-5601-4A05-A62F-C2C609A00F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0351" y="236113"/>
            <a:ext cx="9875520" cy="781318"/>
          </a:xfrm>
        </p:spPr>
        <p:txBody>
          <a:bodyPr/>
          <a:lstStyle/>
          <a:p>
            <a:r>
              <a:rPr lang="en-US" dirty="0"/>
              <a:t>Example 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684F3EE-9A2A-4A7A-8730-3D4EE344C34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54358" y="1017431"/>
                <a:ext cx="9872871" cy="5370490"/>
              </a:xfrm>
            </p:spPr>
            <p:txBody>
              <a:bodyPr>
                <a:normAutofit fontScale="70000" lnSpcReduction="20000"/>
              </a:bodyPr>
              <a:lstStyle/>
              <a:p>
                <a:r>
                  <a:rPr lang="en-US" dirty="0"/>
                  <a:t>Divide 3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−3 by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−2.</a:t>
                </a:r>
              </a:p>
              <a:p>
                <a:r>
                  <a:rPr lang="en-US" dirty="0"/>
                  <a:t>Here there is no term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, however we can rewrite the polynomial as 3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+0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−3.</a:t>
                </a:r>
              </a:p>
              <a:p>
                <a:r>
                  <a:rPr lang="en-US" dirty="0"/>
                  <a:t>Divide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, from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−2, into 3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/>
                  <a:t> to get 3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Multiply 3x2 by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−2 to give 3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−6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Subtract from 3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+0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+x−3, leaving 6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−3.</a:t>
                </a:r>
              </a:p>
              <a:p>
                <a:r>
                  <a:rPr lang="en-US" dirty="0"/>
                  <a:t>Now divide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, from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−2, into 6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to get 6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Multiply 6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by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−2 to give 6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−12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Subtract from 6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−3, leaving 13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−3.</a:t>
                </a:r>
              </a:p>
              <a:p>
                <a:r>
                  <a:rPr lang="en-US" dirty="0"/>
                  <a:t>Divide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into 13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to get 13.</a:t>
                </a:r>
              </a:p>
              <a:p>
                <a:r>
                  <a:rPr lang="en-US" dirty="0"/>
                  <a:t>Multiply 13 by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−2 to give 13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−26.</a:t>
                </a:r>
              </a:p>
              <a:p>
                <a:r>
                  <a:rPr lang="en-US" dirty="0"/>
                  <a:t>Subtract from 13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−3, leaving remainder of 23.</a:t>
                </a:r>
              </a:p>
              <a:p>
                <a:r>
                  <a:rPr lang="en-US" dirty="0"/>
                  <a:t>From this example, we have</a:t>
                </a:r>
              </a:p>
              <a:p>
                <a:r>
                  <a:rPr lang="en-US" dirty="0"/>
                  <a:t>3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−3=(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−2)(3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+6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+13)+23</a:t>
                </a:r>
              </a:p>
              <a:p>
                <a:r>
                  <a:rPr lang="en-US" dirty="0"/>
                  <a:t>Alternatively, we can write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dirty="0"/>
                          <m:t>3</m:t>
                        </m:r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400" dirty="0"/>
                          <m:t>+</m:t>
                        </m:r>
                        <m:r>
                          <m:rPr>
                            <m:nor/>
                          </m:rPr>
                          <a:rPr lang="en-US" sz="2400" dirty="0"/>
                          <m:t>x</m:t>
                        </m:r>
                        <m:r>
                          <m:rPr>
                            <m:nor/>
                          </m:rPr>
                          <a:rPr lang="en-US" sz="2400" dirty="0"/>
                          <m:t>−3</m:t>
                        </m:r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dirty="0"/>
                          <m:t>−2</m:t>
                        </m:r>
                      </m:den>
                    </m:f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=3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+6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+13+</a:t>
                </a:r>
                <a:r>
                  <a:rPr lang="pt-BR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23</m:t>
                        </m:r>
                      </m:num>
                      <m:den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dirty="0"/>
                          <m:t>−2</m:t>
                        </m:r>
                      </m:den>
                    </m:f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AU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684F3EE-9A2A-4A7A-8730-3D4EE344C34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4358" y="1017431"/>
                <a:ext cx="9872871" cy="5370490"/>
              </a:xfrm>
              <a:blipFill>
                <a:blip r:embed="rId2"/>
                <a:stretch>
                  <a:fillRect t="-102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0003DBB9-12A8-4049-A2E0-FF9AD6DFE4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24752" y="1700832"/>
            <a:ext cx="3334270" cy="3218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0787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6|7.4|0.8|7.4|4.3|3.5|1.1|3.7|1.4|2|1.5|5.9|1.6|1.8|1.2|4.4|1.3|1.8|0.8|2.4|5.5|1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1|3.8|1.2|5.1|1.5|9.3|1.5|1|1.6|0.8|1.2|1|1.7|1.1|0.9|1.2|1.7|1.1|1.3|1|1|1.8|0.9|1|2.3|4.7|1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|3|2.2|3.2|1.2|1.2|1.5|1.2|1.3|1|1.5|1.1|1.1|1.1|1.2|1|1.2|1.3|5.3|4.2|1|1.3"/>
</p:tagLst>
</file>

<file path=ppt/theme/theme1.xml><?xml version="1.0" encoding="utf-8"?>
<a:theme xmlns:a="http://schemas.openxmlformats.org/drawingml/2006/main" name="Basis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271</TotalTime>
  <Words>1932</Words>
  <Application>Microsoft Office PowerPoint</Application>
  <PresentationFormat>Widescreen</PresentationFormat>
  <Paragraphs>190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Aharoni</vt:lpstr>
      <vt:lpstr>Arial</vt:lpstr>
      <vt:lpstr>Arial Black</vt:lpstr>
      <vt:lpstr>Cambria Math</vt:lpstr>
      <vt:lpstr>Corbel</vt:lpstr>
      <vt:lpstr>Times New Roman</vt:lpstr>
      <vt:lpstr>Basis</vt:lpstr>
      <vt:lpstr>Microsoft Equation 3.0</vt:lpstr>
      <vt:lpstr>Division of polynomials</vt:lpstr>
      <vt:lpstr>Definition </vt:lpstr>
      <vt:lpstr>Definition</vt:lpstr>
      <vt:lpstr>Long division with positive integers</vt:lpstr>
      <vt:lpstr>Long division with positive integers</vt:lpstr>
      <vt:lpstr>Long division with polynomials</vt:lpstr>
      <vt:lpstr>Long division with polynomials</vt:lpstr>
      <vt:lpstr>Example </vt:lpstr>
      <vt:lpstr>Example </vt:lpstr>
      <vt:lpstr>Equating coefficients to divide</vt:lpstr>
      <vt:lpstr>Example </vt:lpstr>
      <vt:lpstr>Dividing by a non-linear polynomial</vt:lpstr>
      <vt:lpstr>PowerPoint Presentation</vt:lpstr>
      <vt:lpstr>PowerPoint Presentation</vt:lpstr>
      <vt:lpstr>PowerPoint Presentation</vt:lpstr>
      <vt:lpstr>PowerPoint Presentation</vt:lpstr>
      <vt:lpstr>Section 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Division of polynomials</dc:title>
  <dc:creator>Lyn ZHANG</dc:creator>
  <cp:lastModifiedBy>Lyn ZHANG</cp:lastModifiedBy>
  <cp:revision>30</cp:revision>
  <dcterms:created xsi:type="dcterms:W3CDTF">2021-07-03T04:46:24Z</dcterms:created>
  <dcterms:modified xsi:type="dcterms:W3CDTF">2023-07-12T03:10:14Z</dcterms:modified>
</cp:coreProperties>
</file>