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70" r:id="rId15"/>
    <p:sldId id="271" r:id="rId16"/>
    <p:sldId id="272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370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3146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328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43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26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721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268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061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122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0864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937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52F6CBB-6097-492E-85F7-276F1A6E9007}" type="datetimeFigureOut">
              <a:rPr lang="en-AU" smtClean="0"/>
              <a:t>12/07/2023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E90140F-2FD0-4BA1-867C-0F5F046A08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79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8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F8675-4FD2-435B-ACF6-7EA9B0E76A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Division of polynomials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47FFF0-8F12-406C-B169-0DE747C8C5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6B</a:t>
            </a:r>
          </a:p>
        </p:txBody>
      </p:sp>
    </p:spTree>
    <p:extLst>
      <p:ext uri="{BB962C8B-B14F-4D97-AF65-F5344CB8AC3E}">
        <p14:creationId xmlns:p14="http://schemas.microsoft.com/office/powerpoint/2010/main" val="3736898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578E8-9645-4F37-BB93-74499EA5E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306946"/>
            <a:ext cx="9875520" cy="910107"/>
          </a:xfrm>
        </p:spPr>
        <p:txBody>
          <a:bodyPr/>
          <a:lstStyle/>
          <a:p>
            <a:r>
              <a:rPr lang="en-AU" dirty="0"/>
              <a:t>Equating coefficients to divide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ECF7E6-8D2A-49E0-90BC-3C67D54395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3000" y="1217053"/>
                <a:ext cx="9872871" cy="5209505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To divide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−7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+5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 by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−3, first write the identity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−7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+5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 =(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+b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+c)+r</a:t>
                </a:r>
              </a:p>
              <a:p>
                <a:r>
                  <a:rPr lang="en-US" dirty="0"/>
                  <a:t>We first find b, then c and finally r by equating coefficients of the left-hand side and right-hand side of this identity.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term	Left-hand side: −7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 Right-hand side: −3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=(−3+b)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 	                 Therefore −3+b=−7. Hence b=−4.</a:t>
                </a:r>
              </a:p>
              <a:p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term	Left-hand side: 5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 Right-hand side: 12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+c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=(12+c)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 	                 Therefore 12+c=5. Hence c=−7.</a:t>
                </a:r>
              </a:p>
              <a:p>
                <a:r>
                  <a:rPr lang="en-US" dirty="0"/>
                  <a:t>constant term   Left-hand side: −4. Right-hand side: 21+r.</a:t>
                </a:r>
              </a:p>
              <a:p>
                <a:r>
                  <a:rPr lang="en-US" dirty="0"/>
                  <a:t> 	                    Therefore 21+r=−4. Hence r=−25.</a:t>
                </a:r>
              </a:p>
              <a:p>
                <a:r>
                  <a:rPr lang="en-US" dirty="0"/>
                  <a:t>So we can 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−7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+5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 =(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2000" dirty="0"/>
                      <m:t>−4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m:rPr>
                        <m:nor/>
                      </m:rPr>
                      <a:rPr lang="en-US" sz="2400" dirty="0"/>
                      <m:t>−</m:t>
                    </m:r>
                  </m:oMath>
                </a14:m>
                <a:r>
                  <a:rPr lang="en-US" dirty="0"/>
                  <a:t>7)−25.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ECF7E6-8D2A-49E0-90BC-3C67D54395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1217053"/>
                <a:ext cx="9872871" cy="5209505"/>
              </a:xfrm>
              <a:blipFill>
                <a:blip r:embed="rId2"/>
                <a:stretch>
                  <a:fillRect t="-93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353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B0A61-12A3-4E4A-99FC-26349F818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352022"/>
            <a:ext cx="9875520" cy="819955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236C56-A20E-47F3-9A65-4DB8883D9E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3000" y="1339403"/>
                <a:ext cx="9872871" cy="502276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Divide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 by 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+1.</a:t>
                </a:r>
              </a:p>
              <a:p>
                <a:r>
                  <a:rPr lang="en-US" dirty="0"/>
                  <a:t>We show the alternative method here.</a:t>
                </a:r>
              </a:p>
              <a:p>
                <a:r>
                  <a:rPr lang="en-US" dirty="0"/>
                  <a:t>First write the identity</a:t>
                </a:r>
              </a:p>
              <a:p>
                <a:r>
                  <a:rPr lang="en-US" dirty="0"/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−2 =(2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+1)(a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+b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+c)+r</a:t>
                </a:r>
              </a:p>
              <a:p>
                <a:r>
                  <a:rPr lang="en-US" dirty="0"/>
                  <a:t>Equate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3=2a. Therefore a=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Equate coefficients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2=a+2b. Therefore b=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2</m:t>
                        </m:r>
                      </m:den>
                    </m:f>
                  </m:oMath>
                </a14:m>
                <a:r>
                  <a:rPr lang="en-US" dirty="0"/>
                  <a:t>(2−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2</m:t>
                        </m:r>
                      </m:den>
                    </m:f>
                  </m:oMath>
                </a14:m>
                <a:r>
                  <a:rPr lang="en-US" dirty="0"/>
                  <a:t>)=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Equate coefficients of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−1=2c+b. Therefore c=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2</m:t>
                        </m:r>
                      </m:den>
                    </m:f>
                  </m:oMath>
                </a14:m>
                <a:r>
                  <a:rPr lang="en-US" dirty="0"/>
                  <a:t>(−1−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)=−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Equate constant terms:</a:t>
                </a:r>
              </a:p>
              <a:p>
                <a:r>
                  <a:rPr lang="en-US" dirty="0"/>
                  <a:t>−2=</a:t>
                </a:r>
                <a:r>
                  <a:rPr lang="en-US" dirty="0" err="1"/>
                  <a:t>c+r</a:t>
                </a:r>
                <a:r>
                  <a:rPr lang="en-US" dirty="0"/>
                  <a:t>. Therefore r=−2+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=−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8236C56-A20E-47F3-9A65-4DB8883D9E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1339403"/>
                <a:ext cx="9872871" cy="5022760"/>
              </a:xfrm>
              <a:blipFill>
                <a:blip r:embed="rId2"/>
                <a:stretch>
                  <a:fillRect t="-14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6536E97F-2A7B-4C89-B08D-1D1A974E9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2695" y="1079160"/>
            <a:ext cx="4333176" cy="508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7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2F8E0-686E-4CAB-9162-01E80C749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334612"/>
            <a:ext cx="9875520" cy="1048789"/>
          </a:xfrm>
        </p:spPr>
        <p:txBody>
          <a:bodyPr/>
          <a:lstStyle/>
          <a:p>
            <a:r>
              <a:rPr lang="en-US" dirty="0"/>
              <a:t>Dividing by a non-linear polynomial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F4FE05-A5E8-4F76-9470-52669FF57B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4360" y="1246909"/>
                <a:ext cx="9872871" cy="513726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We give one example of dividing by a non-linear polynomial. The technique is exactly the same as when dividing by a linear polynomial.</a:t>
                </a:r>
              </a:p>
              <a:p>
                <a:r>
                  <a:rPr lang="en-US" dirty="0"/>
                  <a:t>Divide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−1.             We write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+0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−1.</a:t>
                </a:r>
                <a:endParaRPr lang="en-AU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45720" indent="0">
                  <a:buNone/>
                </a:pPr>
                <a:endParaRPr lang="en-US" dirty="0"/>
              </a:p>
              <a:p>
                <a:pPr marL="4572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∴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+3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 =(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−1)(3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−2)+6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−6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F4FE05-A5E8-4F76-9470-52669FF57B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4360" y="1246909"/>
                <a:ext cx="9872871" cy="5137266"/>
              </a:xfrm>
              <a:blipFill>
                <a:blip r:embed="rId2"/>
                <a:stretch>
                  <a:fillRect t="-1544" b="-17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A7BF28B-63FA-4272-B4B7-7D7C4FB75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9638" y="2666283"/>
            <a:ext cx="4910051" cy="309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747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51CC0347-70D8-448D-7A98-64F25B202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04801"/>
            <a:ext cx="71628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3366"/>
                </a:solidFill>
                <a:latin typeface="Arial Black" panose="020B0A04020102020204" pitchFamily="34" charset="0"/>
              </a:rPr>
              <a:t>Dividing Polynomials</a:t>
            </a:r>
            <a:br>
              <a:rPr lang="en-US" altLang="en-US" sz="7200">
                <a:solidFill>
                  <a:srgbClr val="003366"/>
                </a:solidFill>
                <a:latin typeface="Arial Black" panose="020B0A04020102020204" pitchFamily="34" charset="0"/>
              </a:rPr>
            </a:br>
            <a:r>
              <a:rPr lang="en-US" altLang="en-US" sz="7200">
                <a:solidFill>
                  <a:srgbClr val="003366"/>
                </a:solidFill>
                <a:latin typeface="Arial Black" panose="020B0A04020102020204" pitchFamily="34" charset="0"/>
              </a:rPr>
              <a:t>Using Synthetic Division</a:t>
            </a:r>
          </a:p>
        </p:txBody>
      </p:sp>
    </p:spTree>
  </p:cSld>
  <p:clrMapOvr>
    <a:masterClrMapping/>
  </p:clrMapOvr>
  <p:transition advTm="535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30F2CE86-5140-332C-B875-819A3354B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105401"/>
            <a:ext cx="701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List all coefficients (numbers in front of </a:t>
            </a:r>
            <a:r>
              <a:rPr lang="en-US" altLang="en-US" i="1">
                <a:solidFill>
                  <a:srgbClr val="FF0000"/>
                </a:solidFill>
              </a:rPr>
              <a:t>x</a:t>
            </a:r>
            <a:r>
              <a:rPr lang="en-US" altLang="en-US">
                <a:solidFill>
                  <a:srgbClr val="FF0000"/>
                </a:solidFill>
              </a:rPr>
              <a:t>'s) and the constant along the top.  If a term is missing, put in a 0.</a:t>
            </a:r>
          </a:p>
        </p:txBody>
      </p:sp>
      <p:sp>
        <p:nvSpPr>
          <p:cNvPr id="1029" name="Text Box 3">
            <a:extLst>
              <a:ext uri="{FF2B5EF4-FFF2-40B4-BE49-F238E27FC236}">
                <a16:creationId xmlns:a16="http://schemas.microsoft.com/office/drawing/2014/main" id="{18971003-F4BA-5BDA-DA9D-A1EC9F806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75260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1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B48DDEF9-D015-A90C-7DF4-DF568E0AEAA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600200"/>
            <a:ext cx="8534400" cy="1524000"/>
            <a:chOff x="0" y="1008"/>
            <a:chExt cx="5376" cy="960"/>
          </a:xfrm>
        </p:grpSpPr>
        <p:sp>
          <p:nvSpPr>
            <p:cNvPr id="1072" name="AutoShape 5">
              <a:extLst>
                <a:ext uri="{FF2B5EF4-FFF2-40B4-BE49-F238E27FC236}">
                  <a16:creationId xmlns:a16="http://schemas.microsoft.com/office/drawing/2014/main" id="{63BE9A21-1E42-A5C0-E76F-9A4B4DA73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88"/>
              <a:ext cx="672" cy="288"/>
            </a:xfrm>
            <a:prstGeom prst="roundRect">
              <a:avLst>
                <a:gd name="adj" fmla="val 16667"/>
              </a:avLst>
            </a:prstGeom>
            <a:solidFill>
              <a:srgbClr val="FF7C8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73" name="Text Box 6">
              <a:extLst>
                <a:ext uri="{FF2B5EF4-FFF2-40B4-BE49-F238E27FC236}">
                  <a16:creationId xmlns:a16="http://schemas.microsoft.com/office/drawing/2014/main" id="{E0422BD6-0890-F58D-1DF7-E7ADCE554D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008"/>
              <a:ext cx="1680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Set divisor = 0 and solve.  Put answer here.</a:t>
              </a:r>
            </a:p>
          </p:txBody>
        </p:sp>
        <p:sp>
          <p:nvSpPr>
            <p:cNvPr id="1074" name="Line 7">
              <a:extLst>
                <a:ext uri="{FF2B5EF4-FFF2-40B4-BE49-F238E27FC236}">
                  <a16:creationId xmlns:a16="http://schemas.microsoft.com/office/drawing/2014/main" id="{2A72F0A5-4126-58FD-BC2D-B59B70C405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1728"/>
              <a:ext cx="62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75" name="Text Box 8">
              <a:extLst>
                <a:ext uri="{FF2B5EF4-FFF2-40B4-BE49-F238E27FC236}">
                  <a16:creationId xmlns:a16="http://schemas.microsoft.com/office/drawing/2014/main" id="{98A043F0-951B-51CE-0168-D8F1D8C876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584"/>
              <a:ext cx="1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i="1">
                  <a:solidFill>
                    <a:srgbClr val="FF0000"/>
                  </a:solidFill>
                </a:rPr>
                <a:t>x</a:t>
              </a:r>
              <a:r>
                <a:rPr lang="en-US" altLang="en-US">
                  <a:solidFill>
                    <a:srgbClr val="FF0000"/>
                  </a:solidFill>
                </a:rPr>
                <a:t> + 3 = 0 so</a:t>
              </a:r>
              <a:r>
                <a:rPr lang="en-US" altLang="en-US" i="1">
                  <a:solidFill>
                    <a:srgbClr val="FF0000"/>
                  </a:solidFill>
                </a:rPr>
                <a:t> x</a:t>
              </a:r>
              <a:r>
                <a:rPr lang="en-US" altLang="en-US">
                  <a:solidFill>
                    <a:srgbClr val="FF0000"/>
                  </a:solidFill>
                </a:rPr>
                <a:t> = - 3</a:t>
              </a:r>
            </a:p>
          </p:txBody>
        </p:sp>
      </p:grpSp>
      <p:sp>
        <p:nvSpPr>
          <p:cNvPr id="1031" name="Text Box 9">
            <a:extLst>
              <a:ext uri="{FF2B5EF4-FFF2-40B4-BE49-F238E27FC236}">
                <a16:creationId xmlns:a16="http://schemas.microsoft.com/office/drawing/2014/main" id="{1694BB50-A156-F497-1113-F72F7D1EA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286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3366"/>
                </a:solidFill>
                <a:latin typeface="Arial Black" panose="020B0A04020102020204" pitchFamily="34" charset="0"/>
              </a:rPr>
              <a:t>Synthetic Division</a:t>
            </a:r>
          </a:p>
        </p:txBody>
      </p:sp>
      <p:sp>
        <p:nvSpPr>
          <p:cNvPr id="1032" name="Text Box 10">
            <a:extLst>
              <a:ext uri="{FF2B5EF4-FFF2-40B4-BE49-F238E27FC236}">
                <a16:creationId xmlns:a16="http://schemas.microsoft.com/office/drawing/2014/main" id="{B23C3D2A-4796-0C20-5529-BF11154EA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838200"/>
            <a:ext cx="86106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300">
                <a:solidFill>
                  <a:srgbClr val="003366"/>
                </a:solidFill>
                <a:latin typeface="Arial" panose="020B0604020202020204" pitchFamily="34" charset="0"/>
              </a:rPr>
              <a:t>There is a shortcut for long division as long as the divisor is </a:t>
            </a:r>
            <a:r>
              <a:rPr lang="en-US" altLang="en-US" sz="2300" i="1">
                <a:solidFill>
                  <a:srgbClr val="003366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300">
                <a:solidFill>
                  <a:srgbClr val="003366"/>
                </a:solidFill>
                <a:latin typeface="Arial" panose="020B0604020202020204" pitchFamily="34" charset="0"/>
              </a:rPr>
              <a:t> – </a:t>
            </a:r>
            <a:r>
              <a:rPr lang="en-US" altLang="en-US" sz="2300" i="1">
                <a:solidFill>
                  <a:srgbClr val="003366"/>
                </a:solidFill>
                <a:latin typeface="Arial" panose="020B0604020202020204" pitchFamily="34" charset="0"/>
              </a:rPr>
              <a:t>k</a:t>
            </a:r>
            <a:r>
              <a:rPr lang="en-US" altLang="en-US" sz="2300">
                <a:solidFill>
                  <a:srgbClr val="003366"/>
                </a:solidFill>
                <a:latin typeface="Arial" panose="020B0604020202020204" pitchFamily="34" charset="0"/>
              </a:rPr>
              <a:t> where </a:t>
            </a:r>
            <a:r>
              <a:rPr lang="en-US" altLang="en-US" sz="2300" i="1">
                <a:solidFill>
                  <a:srgbClr val="003366"/>
                </a:solidFill>
                <a:latin typeface="Arial" panose="020B0604020202020204" pitchFamily="34" charset="0"/>
              </a:rPr>
              <a:t>k</a:t>
            </a:r>
            <a:r>
              <a:rPr lang="en-US" altLang="en-US" sz="2300">
                <a:solidFill>
                  <a:srgbClr val="003366"/>
                </a:solidFill>
                <a:latin typeface="Arial" panose="020B0604020202020204" pitchFamily="34" charset="0"/>
              </a:rPr>
              <a:t> is some number.  (Can't have any powers on </a:t>
            </a:r>
            <a:r>
              <a:rPr lang="en-US" altLang="en-US" sz="2300" i="1">
                <a:solidFill>
                  <a:srgbClr val="003366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300">
                <a:solidFill>
                  <a:srgbClr val="003366"/>
                </a:solidFill>
                <a:latin typeface="Arial" panose="020B0604020202020204" pitchFamily="34" charset="0"/>
              </a:rPr>
              <a:t>).</a:t>
            </a:r>
          </a:p>
        </p:txBody>
      </p:sp>
      <p:graphicFrame>
        <p:nvGraphicFramePr>
          <p:cNvPr id="1026" name="Object 11">
            <a:extLst>
              <a:ext uri="{FF2B5EF4-FFF2-40B4-BE49-F238E27FC236}">
                <a16:creationId xmlns:a16="http://schemas.microsoft.com/office/drawing/2014/main" id="{CA8FB7E1-7121-C481-FC20-03823AF14B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43400" y="1676401"/>
          <a:ext cx="2971800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66680" imgH="419040" progId="Equation.3">
                  <p:embed/>
                </p:oleObj>
              </mc:Choice>
              <mc:Fallback>
                <p:oleObj name="Equation" r:id="rId3" imgW="1066680" imgH="419040" progId="Equation.3">
                  <p:embed/>
                  <p:pic>
                    <p:nvPicPr>
                      <p:cNvPr id="1026" name="Object 11">
                        <a:extLst>
                          <a:ext uri="{FF2B5EF4-FFF2-40B4-BE49-F238E27FC236}">
                            <a16:creationId xmlns:a16="http://schemas.microsoft.com/office/drawing/2014/main" id="{CA8FB7E1-7121-C481-FC20-03823AF14B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676401"/>
                        <a:ext cx="2971800" cy="116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Line 12">
            <a:extLst>
              <a:ext uri="{FF2B5EF4-FFF2-40B4-BE49-F238E27FC236}">
                <a16:creationId xmlns:a16="http://schemas.microsoft.com/office/drawing/2014/main" id="{8AC1A078-E165-F5E4-9500-F196E105C0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0480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034" name="Line 13">
            <a:extLst>
              <a:ext uri="{FF2B5EF4-FFF2-40B4-BE49-F238E27FC236}">
                <a16:creationId xmlns:a16="http://schemas.microsoft.com/office/drawing/2014/main" id="{E304C1DB-BC0E-F756-BB96-EC842121E3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1910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2B4937BC-D513-8729-F68F-5597836C1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9718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- 3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ED791676-B042-DE5F-3A81-7525F72F5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97180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1       6        8        -2</a:t>
            </a:r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DEC70592-B032-E682-4AD6-591B1CFF5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267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1</a:t>
            </a:r>
          </a:p>
        </p:txBody>
      </p:sp>
      <p:grpSp>
        <p:nvGrpSpPr>
          <p:cNvPr id="3" name="Group 17">
            <a:extLst>
              <a:ext uri="{FF2B5EF4-FFF2-40B4-BE49-F238E27FC236}">
                <a16:creationId xmlns:a16="http://schemas.microsoft.com/office/drawing/2014/main" id="{C6ED63F0-88DF-92F5-7133-6E70906854C4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3505200"/>
            <a:ext cx="5334000" cy="685800"/>
            <a:chOff x="1344" y="2208"/>
            <a:chExt cx="3360" cy="432"/>
          </a:xfrm>
        </p:grpSpPr>
        <p:sp>
          <p:nvSpPr>
            <p:cNvPr id="1070" name="Line 18">
              <a:extLst>
                <a:ext uri="{FF2B5EF4-FFF2-40B4-BE49-F238E27FC236}">
                  <a16:creationId xmlns:a16="http://schemas.microsoft.com/office/drawing/2014/main" id="{A50B08AD-A8D6-47F1-E458-9147903A1A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208"/>
              <a:ext cx="0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71" name="Text Box 19">
              <a:extLst>
                <a:ext uri="{FF2B5EF4-FFF2-40B4-BE49-F238E27FC236}">
                  <a16:creationId xmlns:a16="http://schemas.microsoft.com/office/drawing/2014/main" id="{A8C256B2-C9BB-9540-1E12-AF66F2AA25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256"/>
              <a:ext cx="32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Bring first number down below line</a:t>
              </a:r>
            </a:p>
          </p:txBody>
        </p:sp>
      </p:grpSp>
      <p:sp>
        <p:nvSpPr>
          <p:cNvPr id="4116" name="Line 20">
            <a:extLst>
              <a:ext uri="{FF2B5EF4-FFF2-40B4-BE49-F238E27FC236}">
                <a16:creationId xmlns:a16="http://schemas.microsoft.com/office/drawing/2014/main" id="{007E62D2-EF1B-8444-22B1-E820A935D9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2209800"/>
            <a:ext cx="4572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4117" name="Line 21">
            <a:extLst>
              <a:ext uri="{FF2B5EF4-FFF2-40B4-BE49-F238E27FC236}">
                <a16:creationId xmlns:a16="http://schemas.microsoft.com/office/drawing/2014/main" id="{2C5DC6F4-29BA-B002-B8C5-339E3853EA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2133600"/>
            <a:ext cx="5334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4118" name="Line 22">
            <a:extLst>
              <a:ext uri="{FF2B5EF4-FFF2-40B4-BE49-F238E27FC236}">
                <a16:creationId xmlns:a16="http://schemas.microsoft.com/office/drawing/2014/main" id="{8C62BE9D-320A-2011-53DD-8FD808C48E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2133600"/>
            <a:ext cx="5334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4119" name="Line 23">
            <a:extLst>
              <a:ext uri="{FF2B5EF4-FFF2-40B4-BE49-F238E27FC236}">
                <a16:creationId xmlns:a16="http://schemas.microsoft.com/office/drawing/2014/main" id="{0FFF1A82-0A32-7BA8-9C26-449C2555DB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2133600"/>
            <a:ext cx="1524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4" name="Group 24">
            <a:extLst>
              <a:ext uri="{FF2B5EF4-FFF2-40B4-BE49-F238E27FC236}">
                <a16:creationId xmlns:a16="http://schemas.microsoft.com/office/drawing/2014/main" id="{6AC6D5C1-1583-5488-D6CE-54165B945827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505201"/>
            <a:ext cx="2743200" cy="2460625"/>
            <a:chOff x="0" y="2208"/>
            <a:chExt cx="1728" cy="1550"/>
          </a:xfrm>
        </p:grpSpPr>
        <p:sp>
          <p:nvSpPr>
            <p:cNvPr id="1067" name="Line 25">
              <a:extLst>
                <a:ext uri="{FF2B5EF4-FFF2-40B4-BE49-F238E27FC236}">
                  <a16:creationId xmlns:a16="http://schemas.microsoft.com/office/drawing/2014/main" id="{46A7F0CF-6870-F943-8CE5-0D9489611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208"/>
              <a:ext cx="336" cy="5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68" name="Text Box 26">
              <a:extLst>
                <a:ext uri="{FF2B5EF4-FFF2-40B4-BE49-F238E27FC236}">
                  <a16:creationId xmlns:a16="http://schemas.microsoft.com/office/drawing/2014/main" id="{42361659-E426-74B2-518A-76F7B1F5B3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304"/>
              <a:ext cx="960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Multiply these and put answer above line in next column</a:t>
              </a:r>
            </a:p>
          </p:txBody>
        </p:sp>
        <p:sp>
          <p:nvSpPr>
            <p:cNvPr id="1069" name="Line 27">
              <a:extLst>
                <a:ext uri="{FF2B5EF4-FFF2-40B4-BE49-F238E27FC236}">
                  <a16:creationId xmlns:a16="http://schemas.microsoft.com/office/drawing/2014/main" id="{5FDEFC82-2D7F-542D-E318-2E13642011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2496"/>
              <a:ext cx="288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4124" name="Text Box 28">
            <a:extLst>
              <a:ext uri="{FF2B5EF4-FFF2-40B4-BE49-F238E27FC236}">
                <a16:creationId xmlns:a16="http://schemas.microsoft.com/office/drawing/2014/main" id="{E27120E6-2AE3-0285-40EA-9C6BB224A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505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- 3</a:t>
            </a:r>
          </a:p>
        </p:txBody>
      </p:sp>
      <p:sp>
        <p:nvSpPr>
          <p:cNvPr id="4125" name="Text Box 29">
            <a:extLst>
              <a:ext uri="{FF2B5EF4-FFF2-40B4-BE49-F238E27FC236}">
                <a16:creationId xmlns:a16="http://schemas.microsoft.com/office/drawing/2014/main" id="{F9B986BF-A57B-890C-0392-A6D26008A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05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Add these up</a:t>
            </a:r>
          </a:p>
        </p:txBody>
      </p:sp>
      <p:sp>
        <p:nvSpPr>
          <p:cNvPr id="4126" name="Text Box 30">
            <a:extLst>
              <a:ext uri="{FF2B5EF4-FFF2-40B4-BE49-F238E27FC236}">
                <a16:creationId xmlns:a16="http://schemas.microsoft.com/office/drawing/2014/main" id="{19BC2D22-751A-F24C-0546-36DC6297F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267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3</a:t>
            </a:r>
          </a:p>
        </p:txBody>
      </p:sp>
      <p:grpSp>
        <p:nvGrpSpPr>
          <p:cNvPr id="5" name="Group 31">
            <a:extLst>
              <a:ext uri="{FF2B5EF4-FFF2-40B4-BE49-F238E27FC236}">
                <a16:creationId xmlns:a16="http://schemas.microsoft.com/office/drawing/2014/main" id="{39E8C726-7FC8-74DF-3E25-7FC1D431962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429001"/>
            <a:ext cx="3581400" cy="2689225"/>
            <a:chOff x="96" y="2160"/>
            <a:chExt cx="2256" cy="1694"/>
          </a:xfrm>
        </p:grpSpPr>
        <p:sp>
          <p:nvSpPr>
            <p:cNvPr id="1064" name="Line 32">
              <a:extLst>
                <a:ext uri="{FF2B5EF4-FFF2-40B4-BE49-F238E27FC236}">
                  <a16:creationId xmlns:a16="http://schemas.microsoft.com/office/drawing/2014/main" id="{623E09B6-0B37-71BA-C223-3444CF21E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160"/>
              <a:ext cx="864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65" name="Text Box 33">
              <a:extLst>
                <a:ext uri="{FF2B5EF4-FFF2-40B4-BE49-F238E27FC236}">
                  <a16:creationId xmlns:a16="http://schemas.microsoft.com/office/drawing/2014/main" id="{0C75385E-DFAD-15D7-996C-8D3C172DAA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00"/>
              <a:ext cx="960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Multiply these and put answer above line in next column</a:t>
              </a:r>
            </a:p>
          </p:txBody>
        </p:sp>
        <p:sp>
          <p:nvSpPr>
            <p:cNvPr id="1066" name="Line 34">
              <a:extLst>
                <a:ext uri="{FF2B5EF4-FFF2-40B4-BE49-F238E27FC236}">
                  <a16:creationId xmlns:a16="http://schemas.microsoft.com/office/drawing/2014/main" id="{F87D557F-65BB-1B32-A5EA-E15B0342E9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4" y="2448"/>
              <a:ext cx="288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4131" name="Text Box 35">
            <a:extLst>
              <a:ext uri="{FF2B5EF4-FFF2-40B4-BE49-F238E27FC236}">
                <a16:creationId xmlns:a16="http://schemas.microsoft.com/office/drawing/2014/main" id="{F982946D-5E73-81EE-CF2C-7AB0066DC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05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- 9</a:t>
            </a:r>
          </a:p>
        </p:txBody>
      </p:sp>
      <p:sp>
        <p:nvSpPr>
          <p:cNvPr id="4132" name="Text Box 36">
            <a:extLst>
              <a:ext uri="{FF2B5EF4-FFF2-40B4-BE49-F238E27FC236}">
                <a16:creationId xmlns:a16="http://schemas.microsoft.com/office/drawing/2014/main" id="{A39B41E0-1F91-E3FB-11B2-A4BBB10BD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5814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Add these up</a:t>
            </a:r>
          </a:p>
        </p:txBody>
      </p:sp>
      <p:sp>
        <p:nvSpPr>
          <p:cNvPr id="4133" name="Text Box 37">
            <a:extLst>
              <a:ext uri="{FF2B5EF4-FFF2-40B4-BE49-F238E27FC236}">
                <a16:creationId xmlns:a16="http://schemas.microsoft.com/office/drawing/2014/main" id="{42A6B119-A31A-6313-944E-87EE667F0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267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- 1</a:t>
            </a:r>
          </a:p>
        </p:txBody>
      </p:sp>
      <p:sp>
        <p:nvSpPr>
          <p:cNvPr id="4134" name="Text Box 38">
            <a:extLst>
              <a:ext uri="{FF2B5EF4-FFF2-40B4-BE49-F238E27FC236}">
                <a16:creationId xmlns:a16="http://schemas.microsoft.com/office/drawing/2014/main" id="{CF5606A9-C8DF-1860-A3AF-5FEE6C6E8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505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3</a:t>
            </a:r>
          </a:p>
        </p:txBody>
      </p:sp>
      <p:sp>
        <p:nvSpPr>
          <p:cNvPr id="4135" name="Text Box 39">
            <a:extLst>
              <a:ext uri="{FF2B5EF4-FFF2-40B4-BE49-F238E27FC236}">
                <a16:creationId xmlns:a16="http://schemas.microsoft.com/office/drawing/2014/main" id="{56BE8E28-2F57-3B51-E2A4-E86068F91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267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1</a:t>
            </a:r>
          </a:p>
        </p:txBody>
      </p:sp>
      <p:grpSp>
        <p:nvGrpSpPr>
          <p:cNvPr id="6" name="Group 40">
            <a:extLst>
              <a:ext uri="{FF2B5EF4-FFF2-40B4-BE49-F238E27FC236}">
                <a16:creationId xmlns:a16="http://schemas.microsoft.com/office/drawing/2014/main" id="{062C4406-7E6A-CDB8-3EBE-75DA7E097D8E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429001"/>
            <a:ext cx="4800600" cy="2678113"/>
            <a:chOff x="0" y="2160"/>
            <a:chExt cx="3024" cy="1687"/>
          </a:xfrm>
        </p:grpSpPr>
        <p:sp>
          <p:nvSpPr>
            <p:cNvPr id="1061" name="Line 41">
              <a:extLst>
                <a:ext uri="{FF2B5EF4-FFF2-40B4-BE49-F238E27FC236}">
                  <a16:creationId xmlns:a16="http://schemas.microsoft.com/office/drawing/2014/main" id="{3D7E559F-D686-C4B6-A3F9-A59BFCD8BA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160"/>
              <a:ext cx="1488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62" name="Text Box 42">
              <a:extLst>
                <a:ext uri="{FF2B5EF4-FFF2-40B4-BE49-F238E27FC236}">
                  <a16:creationId xmlns:a16="http://schemas.microsoft.com/office/drawing/2014/main" id="{4960EA7F-8C41-F7E9-14C7-68E70FA55A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393"/>
              <a:ext cx="960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Multiply these and put answer above line in next column</a:t>
              </a:r>
            </a:p>
          </p:txBody>
        </p:sp>
        <p:sp>
          <p:nvSpPr>
            <p:cNvPr id="1063" name="Line 43">
              <a:extLst>
                <a:ext uri="{FF2B5EF4-FFF2-40B4-BE49-F238E27FC236}">
                  <a16:creationId xmlns:a16="http://schemas.microsoft.com/office/drawing/2014/main" id="{775E9B71-7BD5-0C79-3AA2-E6E0A3A70A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6" y="2496"/>
              <a:ext cx="288" cy="2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4140" name="Text Box 44">
            <a:extLst>
              <a:ext uri="{FF2B5EF4-FFF2-40B4-BE49-F238E27FC236}">
                <a16:creationId xmlns:a16="http://schemas.microsoft.com/office/drawing/2014/main" id="{CF549523-BCE8-D72F-74FF-C0BD83CE2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5814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Add these up</a:t>
            </a:r>
          </a:p>
        </p:txBody>
      </p:sp>
      <p:sp>
        <p:nvSpPr>
          <p:cNvPr id="4141" name="Line 45">
            <a:extLst>
              <a:ext uri="{FF2B5EF4-FFF2-40B4-BE49-F238E27FC236}">
                <a16:creationId xmlns:a16="http://schemas.microsoft.com/office/drawing/2014/main" id="{E0FA567F-E644-6277-F953-F9E7E3CC66B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41910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4142" name="Line 46">
            <a:extLst>
              <a:ext uri="{FF2B5EF4-FFF2-40B4-BE49-F238E27FC236}">
                <a16:creationId xmlns:a16="http://schemas.microsoft.com/office/drawing/2014/main" id="{49916A5D-292C-AE6B-5076-187EAC658D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4572000"/>
            <a:ext cx="76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4143" name="Text Box 47">
            <a:extLst>
              <a:ext uri="{FF2B5EF4-FFF2-40B4-BE49-F238E27FC236}">
                <a16:creationId xmlns:a16="http://schemas.microsoft.com/office/drawing/2014/main" id="{6B65FB45-D2BE-8E54-C6FA-4F72D645A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343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This is the remainder</a:t>
            </a:r>
          </a:p>
        </p:txBody>
      </p:sp>
      <p:sp>
        <p:nvSpPr>
          <p:cNvPr id="4144" name="Text Box 48">
            <a:extLst>
              <a:ext uri="{FF2B5EF4-FFF2-40B4-BE49-F238E27FC236}">
                <a16:creationId xmlns:a16="http://schemas.microsoft.com/office/drawing/2014/main" id="{1FD8AE7F-9CAF-0622-C9A6-85E6CF152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029201"/>
            <a:ext cx="6553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Put variables back in (one </a:t>
            </a:r>
            <a:r>
              <a:rPr lang="en-US" altLang="en-US" i="1">
                <a:solidFill>
                  <a:srgbClr val="FF0000"/>
                </a:solidFill>
              </a:rPr>
              <a:t>x</a:t>
            </a:r>
            <a:r>
              <a:rPr lang="en-US" altLang="en-US">
                <a:solidFill>
                  <a:srgbClr val="FF0000"/>
                </a:solidFill>
              </a:rPr>
              <a:t> was divided out in process so first number is one less power than original problem).</a:t>
            </a:r>
          </a:p>
        </p:txBody>
      </p:sp>
      <p:sp>
        <p:nvSpPr>
          <p:cNvPr id="4145" name="Text Box 49">
            <a:extLst>
              <a:ext uri="{FF2B5EF4-FFF2-40B4-BE49-F238E27FC236}">
                <a16:creationId xmlns:a16="http://schemas.microsoft.com/office/drawing/2014/main" id="{E285C630-AFB6-F0D1-1CB5-F130843C5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267200"/>
            <a:ext cx="2819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solidFill>
                  <a:srgbClr val="FF0000"/>
                </a:solidFill>
              </a:rPr>
              <a:t>x</a:t>
            </a:r>
            <a:r>
              <a:rPr lang="en-US" altLang="en-US" sz="3200" baseline="30000">
                <a:solidFill>
                  <a:srgbClr val="FF0000"/>
                </a:solidFill>
              </a:rPr>
              <a:t>2</a:t>
            </a:r>
            <a:r>
              <a:rPr lang="en-US" altLang="en-US" sz="3200">
                <a:solidFill>
                  <a:srgbClr val="FF0000"/>
                </a:solidFill>
              </a:rPr>
              <a:t> +   </a:t>
            </a:r>
            <a:r>
              <a:rPr lang="en-US" altLang="en-US" sz="3200" i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146" name="Text Box 50">
            <a:extLst>
              <a:ext uri="{FF2B5EF4-FFF2-40B4-BE49-F238E27FC236}">
                <a16:creationId xmlns:a16="http://schemas.microsoft.com/office/drawing/2014/main" id="{247F27B6-2AC9-4275-523B-2EFBA7A4A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054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So the answer is:  </a:t>
            </a:r>
          </a:p>
        </p:txBody>
      </p:sp>
      <p:graphicFrame>
        <p:nvGraphicFramePr>
          <p:cNvPr id="4147" name="Object 51">
            <a:extLst>
              <a:ext uri="{FF2B5EF4-FFF2-40B4-BE49-F238E27FC236}">
                <a16:creationId xmlns:a16="http://schemas.microsoft.com/office/drawing/2014/main" id="{0941ECF8-C71B-6FCF-989C-E78C5157AB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5181601"/>
          <a:ext cx="37338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04840" imgH="393480" progId="Equation.3">
                  <p:embed/>
                </p:oleObj>
              </mc:Choice>
              <mc:Fallback>
                <p:oleObj name="Equation" r:id="rId5" imgW="1104840" imgH="393480" progId="Equation.3">
                  <p:embed/>
                  <p:pic>
                    <p:nvPicPr>
                      <p:cNvPr id="4147" name="Object 51">
                        <a:extLst>
                          <a:ext uri="{FF2B5EF4-FFF2-40B4-BE49-F238E27FC236}">
                            <a16:creationId xmlns:a16="http://schemas.microsoft.com/office/drawing/2014/main" id="{0941ECF8-C71B-6FCF-989C-E78C5157AB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5181601"/>
                        <a:ext cx="3733800" cy="13303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ransition advTm="726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3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8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3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3" dur="500"/>
                                        <p:tgtEl>
                                          <p:spTgt spid="4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4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10" grpId="0" autoUpdateAnimBg="0"/>
      <p:bldP spid="4111" grpId="0" autoUpdateAnimBg="0"/>
      <p:bldP spid="4112" grpId="0" autoUpdateAnimBg="0"/>
      <p:bldP spid="4124" grpId="0" autoUpdateAnimBg="0"/>
      <p:bldP spid="4125" grpId="0" autoUpdateAnimBg="0"/>
      <p:bldP spid="4126" grpId="0" autoUpdateAnimBg="0"/>
      <p:bldP spid="4131" grpId="0" autoUpdateAnimBg="0"/>
      <p:bldP spid="4132" grpId="0" autoUpdateAnimBg="0"/>
      <p:bldP spid="4133" grpId="0" autoUpdateAnimBg="0"/>
      <p:bldP spid="4134" grpId="0" autoUpdateAnimBg="0"/>
      <p:bldP spid="4135" grpId="0" autoUpdateAnimBg="0"/>
      <p:bldP spid="4140" grpId="0" autoUpdateAnimBg="0"/>
      <p:bldP spid="4143" grpId="0" autoUpdateAnimBg="0"/>
      <p:bldP spid="4144" grpId="0" autoUpdateAnimBg="0"/>
      <p:bldP spid="4145" grpId="0" autoUpdateAnimBg="0"/>
      <p:bldP spid="414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1AD104A1-2ADA-61A7-1134-0FDD2E60A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105401"/>
            <a:ext cx="7010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List all coefficients (numbers in front of </a:t>
            </a:r>
            <a:r>
              <a:rPr lang="en-US" altLang="en-US" i="1">
                <a:solidFill>
                  <a:srgbClr val="FF0000"/>
                </a:solidFill>
              </a:rPr>
              <a:t>x</a:t>
            </a:r>
            <a:r>
              <a:rPr lang="en-US" altLang="en-US">
                <a:solidFill>
                  <a:srgbClr val="FF0000"/>
                </a:solidFill>
              </a:rPr>
              <a:t>'s) and the constant along the top.  Don't forget the 0's for missing terms.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0D4F8DB3-06DC-B1F9-97D6-C0842B6B2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75260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1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0094E25C-B9C4-746C-CF09-20D5A449C39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1600200"/>
            <a:ext cx="8534400" cy="1524000"/>
            <a:chOff x="0" y="1008"/>
            <a:chExt cx="5376" cy="960"/>
          </a:xfrm>
        </p:grpSpPr>
        <p:sp>
          <p:nvSpPr>
            <p:cNvPr id="2105" name="AutoShape 5">
              <a:extLst>
                <a:ext uri="{FF2B5EF4-FFF2-40B4-BE49-F238E27FC236}">
                  <a16:creationId xmlns:a16="http://schemas.microsoft.com/office/drawing/2014/main" id="{B8688A37-B833-D1B7-95F2-62E7610D4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488"/>
              <a:ext cx="672" cy="288"/>
            </a:xfrm>
            <a:prstGeom prst="roundRect">
              <a:avLst>
                <a:gd name="adj" fmla="val 16667"/>
              </a:avLst>
            </a:prstGeom>
            <a:solidFill>
              <a:srgbClr val="FF7C8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06" name="Text Box 6">
              <a:extLst>
                <a:ext uri="{FF2B5EF4-FFF2-40B4-BE49-F238E27FC236}">
                  <a16:creationId xmlns:a16="http://schemas.microsoft.com/office/drawing/2014/main" id="{5F46FDAF-2534-E36F-4F7E-E2FAE5910D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008"/>
              <a:ext cx="1680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Set divisor = 0 and solve.  Put answer here.</a:t>
              </a:r>
            </a:p>
          </p:txBody>
        </p:sp>
        <p:sp>
          <p:nvSpPr>
            <p:cNvPr id="2107" name="Line 7">
              <a:extLst>
                <a:ext uri="{FF2B5EF4-FFF2-40B4-BE49-F238E27FC236}">
                  <a16:creationId xmlns:a16="http://schemas.microsoft.com/office/drawing/2014/main" id="{379C61B1-0F1D-4F0A-BDB1-8009F6329B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1728"/>
              <a:ext cx="62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08" name="Text Box 8">
              <a:extLst>
                <a:ext uri="{FF2B5EF4-FFF2-40B4-BE49-F238E27FC236}">
                  <a16:creationId xmlns:a16="http://schemas.microsoft.com/office/drawing/2014/main" id="{2C458BD8-5F9C-2D6A-483C-4BCBDC1131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584"/>
              <a:ext cx="16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i="1">
                  <a:solidFill>
                    <a:srgbClr val="FF0000"/>
                  </a:solidFill>
                </a:rPr>
                <a:t>x</a:t>
              </a:r>
              <a:r>
                <a:rPr lang="en-US" altLang="en-US">
                  <a:solidFill>
                    <a:srgbClr val="FF0000"/>
                  </a:solidFill>
                </a:rPr>
                <a:t> - 4 = 0 so</a:t>
              </a:r>
              <a:r>
                <a:rPr lang="en-US" altLang="en-US" i="1">
                  <a:solidFill>
                    <a:srgbClr val="FF0000"/>
                  </a:solidFill>
                </a:rPr>
                <a:t> x</a:t>
              </a:r>
              <a:r>
                <a:rPr lang="en-US" altLang="en-US">
                  <a:solidFill>
                    <a:srgbClr val="FF0000"/>
                  </a:solidFill>
                </a:rPr>
                <a:t> = 4</a:t>
              </a:r>
            </a:p>
          </p:txBody>
        </p:sp>
      </p:grpSp>
      <p:sp>
        <p:nvSpPr>
          <p:cNvPr id="2055" name="Text Box 9">
            <a:extLst>
              <a:ext uri="{FF2B5EF4-FFF2-40B4-BE49-F238E27FC236}">
                <a16:creationId xmlns:a16="http://schemas.microsoft.com/office/drawing/2014/main" id="{E161E9A9-9069-110B-1241-613F25544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33400"/>
            <a:ext cx="624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3366"/>
                </a:solidFill>
                <a:latin typeface="Arial Black" panose="020B0A04020102020204" pitchFamily="34" charset="0"/>
              </a:rPr>
              <a:t>Let's try another Synthetic Division</a:t>
            </a:r>
          </a:p>
        </p:txBody>
      </p:sp>
      <p:graphicFrame>
        <p:nvGraphicFramePr>
          <p:cNvPr id="2050" name="Object 10">
            <a:extLst>
              <a:ext uri="{FF2B5EF4-FFF2-40B4-BE49-F238E27FC236}">
                <a16:creationId xmlns:a16="http://schemas.microsoft.com/office/drawing/2014/main" id="{271EDA8B-E600-23A9-D6A9-C240660844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32339" y="1676401"/>
          <a:ext cx="2193925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87320" imgH="419040" progId="Equation.3">
                  <p:embed/>
                </p:oleObj>
              </mc:Choice>
              <mc:Fallback>
                <p:oleObj name="Equation" r:id="rId3" imgW="787320" imgH="419040" progId="Equation.3">
                  <p:embed/>
                  <p:pic>
                    <p:nvPicPr>
                      <p:cNvPr id="2050" name="Object 10">
                        <a:extLst>
                          <a:ext uri="{FF2B5EF4-FFF2-40B4-BE49-F238E27FC236}">
                            <a16:creationId xmlns:a16="http://schemas.microsoft.com/office/drawing/2014/main" id="{271EDA8B-E600-23A9-D6A9-C240660844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339" y="1676401"/>
                        <a:ext cx="2193925" cy="116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Line 11">
            <a:extLst>
              <a:ext uri="{FF2B5EF4-FFF2-40B4-BE49-F238E27FC236}">
                <a16:creationId xmlns:a16="http://schemas.microsoft.com/office/drawing/2014/main" id="{C20CD863-B52C-C0E6-B831-A3C4238B7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0480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57" name="Line 12">
            <a:extLst>
              <a:ext uri="{FF2B5EF4-FFF2-40B4-BE49-F238E27FC236}">
                <a16:creationId xmlns:a16="http://schemas.microsoft.com/office/drawing/2014/main" id="{1704DB0B-FC52-D376-4A74-DE6C7A6C31B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191000"/>
            <a:ext cx="480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0AB46B43-299A-CD8A-4E56-836D2EFFC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9718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4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ED50C1DA-B0F1-4919-4275-E1D623376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97180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1       0       - 4        0       6</a:t>
            </a:r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8E8688F7-0F63-4A2E-FA96-1656C9BB7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267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1</a:t>
            </a:r>
          </a:p>
        </p:txBody>
      </p:sp>
      <p:grpSp>
        <p:nvGrpSpPr>
          <p:cNvPr id="3" name="Group 16">
            <a:extLst>
              <a:ext uri="{FF2B5EF4-FFF2-40B4-BE49-F238E27FC236}">
                <a16:creationId xmlns:a16="http://schemas.microsoft.com/office/drawing/2014/main" id="{1E7E59BA-DFBF-F2BF-AF61-3E951F778886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3505200"/>
            <a:ext cx="5334000" cy="685800"/>
            <a:chOff x="1344" y="2208"/>
            <a:chExt cx="3360" cy="432"/>
          </a:xfrm>
        </p:grpSpPr>
        <p:sp>
          <p:nvSpPr>
            <p:cNvPr id="2103" name="Line 17">
              <a:extLst>
                <a:ext uri="{FF2B5EF4-FFF2-40B4-BE49-F238E27FC236}">
                  <a16:creationId xmlns:a16="http://schemas.microsoft.com/office/drawing/2014/main" id="{799B9996-0460-CC43-2D8A-29CD84E899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208"/>
              <a:ext cx="0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04" name="Text Box 18">
              <a:extLst>
                <a:ext uri="{FF2B5EF4-FFF2-40B4-BE49-F238E27FC236}">
                  <a16:creationId xmlns:a16="http://schemas.microsoft.com/office/drawing/2014/main" id="{F1E2727A-A369-08CD-5FC5-D101E27EB8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256"/>
              <a:ext cx="32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Bring first number down below line</a:t>
              </a:r>
            </a:p>
          </p:txBody>
        </p:sp>
      </p:grpSp>
      <p:sp>
        <p:nvSpPr>
          <p:cNvPr id="5139" name="Line 19">
            <a:extLst>
              <a:ext uri="{FF2B5EF4-FFF2-40B4-BE49-F238E27FC236}">
                <a16:creationId xmlns:a16="http://schemas.microsoft.com/office/drawing/2014/main" id="{055B965C-5759-5604-8E26-16CF7A9E08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2209800"/>
            <a:ext cx="8382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40" name="Line 20">
            <a:extLst>
              <a:ext uri="{FF2B5EF4-FFF2-40B4-BE49-F238E27FC236}">
                <a16:creationId xmlns:a16="http://schemas.microsoft.com/office/drawing/2014/main" id="{C806143C-0760-2C62-2559-FA0DB2694F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1752600"/>
            <a:ext cx="68580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41" name="Line 21">
            <a:extLst>
              <a:ext uri="{FF2B5EF4-FFF2-40B4-BE49-F238E27FC236}">
                <a16:creationId xmlns:a16="http://schemas.microsoft.com/office/drawing/2014/main" id="{A93788F0-E683-21FB-6560-706728B5D6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38800" y="2286000"/>
            <a:ext cx="7620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42" name="Line 22">
            <a:extLst>
              <a:ext uri="{FF2B5EF4-FFF2-40B4-BE49-F238E27FC236}">
                <a16:creationId xmlns:a16="http://schemas.microsoft.com/office/drawing/2014/main" id="{33D52BBC-03D4-7A94-A8AE-8251F3431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752600"/>
            <a:ext cx="45720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4" name="Group 23">
            <a:extLst>
              <a:ext uri="{FF2B5EF4-FFF2-40B4-BE49-F238E27FC236}">
                <a16:creationId xmlns:a16="http://schemas.microsoft.com/office/drawing/2014/main" id="{655A063D-1EC8-13BB-2357-E57EBEF2BA9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505201"/>
            <a:ext cx="2743200" cy="2460625"/>
            <a:chOff x="0" y="2208"/>
            <a:chExt cx="1728" cy="1550"/>
          </a:xfrm>
        </p:grpSpPr>
        <p:sp>
          <p:nvSpPr>
            <p:cNvPr id="2100" name="Line 24">
              <a:extLst>
                <a:ext uri="{FF2B5EF4-FFF2-40B4-BE49-F238E27FC236}">
                  <a16:creationId xmlns:a16="http://schemas.microsoft.com/office/drawing/2014/main" id="{1526B5E6-14F8-E2E9-A60A-5C7FA44C63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208"/>
              <a:ext cx="336" cy="5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01" name="Text Box 25">
              <a:extLst>
                <a:ext uri="{FF2B5EF4-FFF2-40B4-BE49-F238E27FC236}">
                  <a16:creationId xmlns:a16="http://schemas.microsoft.com/office/drawing/2014/main" id="{3E6DB879-2102-4068-FCEB-9905BE0A3B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304"/>
              <a:ext cx="960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Multiply these and put answer above line in next column</a:t>
              </a:r>
            </a:p>
          </p:txBody>
        </p:sp>
        <p:sp>
          <p:nvSpPr>
            <p:cNvPr id="2102" name="Line 26">
              <a:extLst>
                <a:ext uri="{FF2B5EF4-FFF2-40B4-BE49-F238E27FC236}">
                  <a16:creationId xmlns:a16="http://schemas.microsoft.com/office/drawing/2014/main" id="{2FE78AC8-A128-1BAC-BF5A-14F2D5DA8A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2496"/>
              <a:ext cx="288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147" name="Text Box 27">
            <a:extLst>
              <a:ext uri="{FF2B5EF4-FFF2-40B4-BE49-F238E27FC236}">
                <a16:creationId xmlns:a16="http://schemas.microsoft.com/office/drawing/2014/main" id="{608ECFED-8584-3386-7CF8-EB46EEF61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505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4</a:t>
            </a:r>
          </a:p>
        </p:txBody>
      </p:sp>
      <p:sp>
        <p:nvSpPr>
          <p:cNvPr id="5148" name="Text Box 28">
            <a:extLst>
              <a:ext uri="{FF2B5EF4-FFF2-40B4-BE49-F238E27FC236}">
                <a16:creationId xmlns:a16="http://schemas.microsoft.com/office/drawing/2014/main" id="{D61F2A86-352A-D054-303E-1A41E963E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05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Add these up</a:t>
            </a:r>
          </a:p>
        </p:txBody>
      </p:sp>
      <p:sp>
        <p:nvSpPr>
          <p:cNvPr id="5149" name="Text Box 29">
            <a:extLst>
              <a:ext uri="{FF2B5EF4-FFF2-40B4-BE49-F238E27FC236}">
                <a16:creationId xmlns:a16="http://schemas.microsoft.com/office/drawing/2014/main" id="{38B51BFB-F7AA-BA1B-D3B8-7EB8A59A0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267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4</a:t>
            </a:r>
          </a:p>
        </p:txBody>
      </p:sp>
      <p:grpSp>
        <p:nvGrpSpPr>
          <p:cNvPr id="5" name="Group 30">
            <a:extLst>
              <a:ext uri="{FF2B5EF4-FFF2-40B4-BE49-F238E27FC236}">
                <a16:creationId xmlns:a16="http://schemas.microsoft.com/office/drawing/2014/main" id="{C725288B-2D1E-C832-643E-684D19A8AC41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429001"/>
            <a:ext cx="3581400" cy="2689225"/>
            <a:chOff x="96" y="2160"/>
            <a:chExt cx="2256" cy="1694"/>
          </a:xfrm>
        </p:grpSpPr>
        <p:sp>
          <p:nvSpPr>
            <p:cNvPr id="2097" name="Line 31">
              <a:extLst>
                <a:ext uri="{FF2B5EF4-FFF2-40B4-BE49-F238E27FC236}">
                  <a16:creationId xmlns:a16="http://schemas.microsoft.com/office/drawing/2014/main" id="{F1A0BDA8-B4E3-977A-07C2-F4ADFC2F67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160"/>
              <a:ext cx="864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98" name="Text Box 32">
              <a:extLst>
                <a:ext uri="{FF2B5EF4-FFF2-40B4-BE49-F238E27FC236}">
                  <a16:creationId xmlns:a16="http://schemas.microsoft.com/office/drawing/2014/main" id="{568A7BE2-1798-8101-5A3C-35F6AC62BC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00"/>
              <a:ext cx="960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Multiply these and put answer above line in next column</a:t>
              </a:r>
            </a:p>
          </p:txBody>
        </p:sp>
        <p:sp>
          <p:nvSpPr>
            <p:cNvPr id="2099" name="Line 33">
              <a:extLst>
                <a:ext uri="{FF2B5EF4-FFF2-40B4-BE49-F238E27FC236}">
                  <a16:creationId xmlns:a16="http://schemas.microsoft.com/office/drawing/2014/main" id="{AF04AE97-5C84-D3F7-264E-15C95F633F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4" y="2448"/>
              <a:ext cx="288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154" name="Text Box 34">
            <a:extLst>
              <a:ext uri="{FF2B5EF4-FFF2-40B4-BE49-F238E27FC236}">
                <a16:creationId xmlns:a16="http://schemas.microsoft.com/office/drawing/2014/main" id="{5439D982-4CFD-63D0-2135-EF17FC020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05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16</a:t>
            </a:r>
          </a:p>
        </p:txBody>
      </p:sp>
      <p:sp>
        <p:nvSpPr>
          <p:cNvPr id="5155" name="Text Box 35">
            <a:extLst>
              <a:ext uri="{FF2B5EF4-FFF2-40B4-BE49-F238E27FC236}">
                <a16:creationId xmlns:a16="http://schemas.microsoft.com/office/drawing/2014/main" id="{39E1809D-2F63-1D58-D6A4-43D0652EA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5814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Add these up</a:t>
            </a:r>
          </a:p>
        </p:txBody>
      </p:sp>
      <p:sp>
        <p:nvSpPr>
          <p:cNvPr id="5156" name="Text Box 36">
            <a:extLst>
              <a:ext uri="{FF2B5EF4-FFF2-40B4-BE49-F238E27FC236}">
                <a16:creationId xmlns:a16="http://schemas.microsoft.com/office/drawing/2014/main" id="{55BFAC6F-D500-09C1-B027-80EE6B6CA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267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12</a:t>
            </a:r>
          </a:p>
        </p:txBody>
      </p:sp>
      <p:sp>
        <p:nvSpPr>
          <p:cNvPr id="5157" name="Text Box 37">
            <a:extLst>
              <a:ext uri="{FF2B5EF4-FFF2-40B4-BE49-F238E27FC236}">
                <a16:creationId xmlns:a16="http://schemas.microsoft.com/office/drawing/2014/main" id="{985E67F1-0255-11A1-432F-FF8BCD4D7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3505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48</a:t>
            </a:r>
          </a:p>
        </p:txBody>
      </p:sp>
      <p:sp>
        <p:nvSpPr>
          <p:cNvPr id="5158" name="Text Box 38">
            <a:extLst>
              <a:ext uri="{FF2B5EF4-FFF2-40B4-BE49-F238E27FC236}">
                <a16:creationId xmlns:a16="http://schemas.microsoft.com/office/drawing/2014/main" id="{9F6A94EC-24FC-5D21-3AF3-B0AC7F18D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2672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48</a:t>
            </a:r>
          </a:p>
        </p:txBody>
      </p:sp>
      <p:grpSp>
        <p:nvGrpSpPr>
          <p:cNvPr id="6" name="Group 39">
            <a:extLst>
              <a:ext uri="{FF2B5EF4-FFF2-40B4-BE49-F238E27FC236}">
                <a16:creationId xmlns:a16="http://schemas.microsoft.com/office/drawing/2014/main" id="{FA3150E8-ACE4-875E-614B-E4C2532DFA99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429001"/>
            <a:ext cx="4800600" cy="2678113"/>
            <a:chOff x="0" y="2160"/>
            <a:chExt cx="3024" cy="1687"/>
          </a:xfrm>
        </p:grpSpPr>
        <p:sp>
          <p:nvSpPr>
            <p:cNvPr id="2094" name="Line 40">
              <a:extLst>
                <a:ext uri="{FF2B5EF4-FFF2-40B4-BE49-F238E27FC236}">
                  <a16:creationId xmlns:a16="http://schemas.microsoft.com/office/drawing/2014/main" id="{85CBE7A5-D042-93B3-98DF-B2E8D42868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160"/>
              <a:ext cx="1488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95" name="Text Box 41">
              <a:extLst>
                <a:ext uri="{FF2B5EF4-FFF2-40B4-BE49-F238E27FC236}">
                  <a16:creationId xmlns:a16="http://schemas.microsoft.com/office/drawing/2014/main" id="{AC40A298-5D32-34E7-A51C-708FB0D8D5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393"/>
              <a:ext cx="960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Multiply these and put answer above line in next column</a:t>
              </a:r>
            </a:p>
          </p:txBody>
        </p:sp>
        <p:sp>
          <p:nvSpPr>
            <p:cNvPr id="2096" name="Line 42">
              <a:extLst>
                <a:ext uri="{FF2B5EF4-FFF2-40B4-BE49-F238E27FC236}">
                  <a16:creationId xmlns:a16="http://schemas.microsoft.com/office/drawing/2014/main" id="{71EFB007-4B6B-C47B-3B90-CD67490484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6" y="2496"/>
              <a:ext cx="288" cy="2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163" name="Text Box 43">
            <a:extLst>
              <a:ext uri="{FF2B5EF4-FFF2-40B4-BE49-F238E27FC236}">
                <a16:creationId xmlns:a16="http://schemas.microsoft.com/office/drawing/2014/main" id="{08502755-536B-B165-28EC-7FF87D5C3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5814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Add these up</a:t>
            </a:r>
          </a:p>
        </p:txBody>
      </p:sp>
      <p:sp>
        <p:nvSpPr>
          <p:cNvPr id="5164" name="Line 44">
            <a:extLst>
              <a:ext uri="{FF2B5EF4-FFF2-40B4-BE49-F238E27FC236}">
                <a16:creationId xmlns:a16="http://schemas.microsoft.com/office/drawing/2014/main" id="{50ABAD2B-C915-68B3-1EEE-83A2DD515A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41910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65" name="Line 45">
            <a:extLst>
              <a:ext uri="{FF2B5EF4-FFF2-40B4-BE49-F238E27FC236}">
                <a16:creationId xmlns:a16="http://schemas.microsoft.com/office/drawing/2014/main" id="{B4FA170B-3D6A-8DE5-8A36-8CD08389F1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53400" y="45720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66" name="Text Box 46">
            <a:extLst>
              <a:ext uri="{FF2B5EF4-FFF2-40B4-BE49-F238E27FC236}">
                <a16:creationId xmlns:a16="http://schemas.microsoft.com/office/drawing/2014/main" id="{58FE40C4-0B35-C62C-D149-509C6467F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4267201"/>
            <a:ext cx="1600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This is the remainder</a:t>
            </a:r>
          </a:p>
        </p:txBody>
      </p:sp>
      <p:sp>
        <p:nvSpPr>
          <p:cNvPr id="5167" name="Text Box 47">
            <a:extLst>
              <a:ext uri="{FF2B5EF4-FFF2-40B4-BE49-F238E27FC236}">
                <a16:creationId xmlns:a16="http://schemas.microsoft.com/office/drawing/2014/main" id="{6A94BD0C-8EB8-EA98-7833-70E015AD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029201"/>
            <a:ext cx="6553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Now put variables back in (remember one </a:t>
            </a:r>
            <a:r>
              <a:rPr lang="en-US" altLang="en-US" i="1">
                <a:solidFill>
                  <a:srgbClr val="FF0000"/>
                </a:solidFill>
              </a:rPr>
              <a:t>x</a:t>
            </a:r>
            <a:r>
              <a:rPr lang="en-US" altLang="en-US">
                <a:solidFill>
                  <a:srgbClr val="FF0000"/>
                </a:solidFill>
              </a:rPr>
              <a:t> was divided out in process so first number is one less power than original problem so </a:t>
            </a:r>
            <a:r>
              <a:rPr lang="en-US" altLang="en-US" i="1">
                <a:solidFill>
                  <a:srgbClr val="FF0000"/>
                </a:solidFill>
              </a:rPr>
              <a:t>x</a:t>
            </a:r>
            <a:r>
              <a:rPr lang="en-US" altLang="en-US" baseline="30000">
                <a:solidFill>
                  <a:srgbClr val="FF0000"/>
                </a:solidFill>
              </a:rPr>
              <a:t>3</a:t>
            </a:r>
            <a:r>
              <a:rPr lang="en-US" altLang="en-US">
                <a:solidFill>
                  <a:srgbClr val="FF0000"/>
                </a:solidFill>
              </a:rPr>
              <a:t>).</a:t>
            </a:r>
          </a:p>
        </p:txBody>
      </p:sp>
      <p:sp>
        <p:nvSpPr>
          <p:cNvPr id="5168" name="Text Box 48">
            <a:extLst>
              <a:ext uri="{FF2B5EF4-FFF2-40B4-BE49-F238E27FC236}">
                <a16:creationId xmlns:a16="http://schemas.microsoft.com/office/drawing/2014/main" id="{4B8192A4-EF69-F8CA-91B4-B2A051F50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2672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solidFill>
                  <a:srgbClr val="FF0000"/>
                </a:solidFill>
              </a:rPr>
              <a:t>x</a:t>
            </a:r>
            <a:r>
              <a:rPr lang="en-US" altLang="en-US" sz="3200" baseline="30000">
                <a:solidFill>
                  <a:srgbClr val="FF0000"/>
                </a:solidFill>
              </a:rPr>
              <a:t>3</a:t>
            </a:r>
            <a:r>
              <a:rPr lang="en-US" altLang="en-US" sz="3200">
                <a:solidFill>
                  <a:srgbClr val="FF0000"/>
                </a:solidFill>
              </a:rPr>
              <a:t> +   </a:t>
            </a:r>
            <a:r>
              <a:rPr lang="en-US" altLang="en-US" sz="3200" i="1">
                <a:solidFill>
                  <a:srgbClr val="FF0000"/>
                </a:solidFill>
              </a:rPr>
              <a:t>x</a:t>
            </a:r>
            <a:r>
              <a:rPr lang="en-US" altLang="en-US" sz="3200" baseline="30000">
                <a:solidFill>
                  <a:srgbClr val="FF0000"/>
                </a:solidFill>
              </a:rPr>
              <a:t>2</a:t>
            </a:r>
            <a:r>
              <a:rPr lang="en-US" altLang="en-US" sz="3200">
                <a:solidFill>
                  <a:srgbClr val="FF0000"/>
                </a:solidFill>
              </a:rPr>
              <a:t> +     </a:t>
            </a:r>
            <a:r>
              <a:rPr lang="en-US" altLang="en-US" sz="3200" i="1">
                <a:solidFill>
                  <a:srgbClr val="FF0000"/>
                </a:solidFill>
              </a:rPr>
              <a:t>x +</a:t>
            </a:r>
          </a:p>
        </p:txBody>
      </p:sp>
      <p:sp>
        <p:nvSpPr>
          <p:cNvPr id="5169" name="Text Box 49">
            <a:extLst>
              <a:ext uri="{FF2B5EF4-FFF2-40B4-BE49-F238E27FC236}">
                <a16:creationId xmlns:a16="http://schemas.microsoft.com/office/drawing/2014/main" id="{AF51F63A-6753-07D9-5561-2FE74063E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054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So the answer is:  </a:t>
            </a:r>
          </a:p>
        </p:txBody>
      </p:sp>
      <p:graphicFrame>
        <p:nvGraphicFramePr>
          <p:cNvPr id="5170" name="Object 50">
            <a:extLst>
              <a:ext uri="{FF2B5EF4-FFF2-40B4-BE49-F238E27FC236}">
                <a16:creationId xmlns:a16="http://schemas.microsoft.com/office/drawing/2014/main" id="{1F8F67B3-A5A2-657C-0EEB-186020876E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1" y="5105401"/>
          <a:ext cx="5535613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638000" imgH="393480" progId="Equation.3">
                  <p:embed/>
                </p:oleObj>
              </mc:Choice>
              <mc:Fallback>
                <p:oleObj name="Equation" r:id="rId5" imgW="1638000" imgH="393480" progId="Equation.3">
                  <p:embed/>
                  <p:pic>
                    <p:nvPicPr>
                      <p:cNvPr id="5170" name="Object 50">
                        <a:extLst>
                          <a:ext uri="{FF2B5EF4-FFF2-40B4-BE49-F238E27FC236}">
                            <a16:creationId xmlns:a16="http://schemas.microsoft.com/office/drawing/2014/main" id="{1F8F67B3-A5A2-657C-0EEB-186020876E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1" y="5105401"/>
                        <a:ext cx="5535613" cy="13303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71" name="Text Box 51">
            <a:extLst>
              <a:ext uri="{FF2B5EF4-FFF2-40B4-BE49-F238E27FC236}">
                <a16:creationId xmlns:a16="http://schemas.microsoft.com/office/drawing/2014/main" id="{DD3FDD1C-F974-57A7-278C-CEDF3EA37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1295401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0</a:t>
            </a:r>
            <a:r>
              <a:rPr lang="en-US" altLang="en-US" sz="2800" i="1"/>
              <a:t> x</a:t>
            </a:r>
            <a:r>
              <a:rPr lang="en-US" altLang="en-US" sz="2800" baseline="30000"/>
              <a:t>3</a:t>
            </a:r>
            <a:endParaRPr lang="en-US" altLang="en-US" sz="2800"/>
          </a:p>
        </p:txBody>
      </p:sp>
      <p:sp>
        <p:nvSpPr>
          <p:cNvPr id="5172" name="Text Box 52">
            <a:extLst>
              <a:ext uri="{FF2B5EF4-FFF2-40B4-BE49-F238E27FC236}">
                <a16:creationId xmlns:a16="http://schemas.microsoft.com/office/drawing/2014/main" id="{0A80F95B-259A-0105-91DA-19B9BC496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295401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0</a:t>
            </a:r>
            <a:r>
              <a:rPr lang="en-US" altLang="en-US" sz="2800" i="1"/>
              <a:t> x</a:t>
            </a:r>
            <a:endParaRPr lang="en-US" altLang="en-US" sz="2800"/>
          </a:p>
        </p:txBody>
      </p:sp>
      <p:sp>
        <p:nvSpPr>
          <p:cNvPr id="5173" name="Line 53">
            <a:extLst>
              <a:ext uri="{FF2B5EF4-FFF2-40B4-BE49-F238E27FC236}">
                <a16:creationId xmlns:a16="http://schemas.microsoft.com/office/drawing/2014/main" id="{819CFB93-EF05-C921-0B3A-9E462E00A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2209800"/>
            <a:ext cx="7620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7" name="Group 54">
            <a:extLst>
              <a:ext uri="{FF2B5EF4-FFF2-40B4-BE49-F238E27FC236}">
                <a16:creationId xmlns:a16="http://schemas.microsoft.com/office/drawing/2014/main" id="{11FE779C-3C4C-414B-B43C-9890FF30C68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352801"/>
            <a:ext cx="6019800" cy="2917825"/>
            <a:chOff x="0" y="2112"/>
            <a:chExt cx="3792" cy="1838"/>
          </a:xfrm>
        </p:grpSpPr>
        <p:sp>
          <p:nvSpPr>
            <p:cNvPr id="2091" name="Line 55">
              <a:extLst>
                <a:ext uri="{FF2B5EF4-FFF2-40B4-BE49-F238E27FC236}">
                  <a16:creationId xmlns:a16="http://schemas.microsoft.com/office/drawing/2014/main" id="{3E59F559-6D82-2A50-CEDB-14FD462619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112"/>
              <a:ext cx="2112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092" name="Text Box 56">
              <a:extLst>
                <a:ext uri="{FF2B5EF4-FFF2-40B4-BE49-F238E27FC236}">
                  <a16:creationId xmlns:a16="http://schemas.microsoft.com/office/drawing/2014/main" id="{15DDBBB9-A596-DF43-8A40-838BACEA3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496"/>
              <a:ext cx="960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Multiply these and put answer above line in next column</a:t>
              </a:r>
            </a:p>
          </p:txBody>
        </p:sp>
        <p:sp>
          <p:nvSpPr>
            <p:cNvPr id="2093" name="Line 57">
              <a:extLst>
                <a:ext uri="{FF2B5EF4-FFF2-40B4-BE49-F238E27FC236}">
                  <a16:creationId xmlns:a16="http://schemas.microsoft.com/office/drawing/2014/main" id="{EAE5932E-D147-EFA3-490A-EA393B9BAB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56" y="2496"/>
              <a:ext cx="336" cy="2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5178" name="Text Box 58">
            <a:extLst>
              <a:ext uri="{FF2B5EF4-FFF2-40B4-BE49-F238E27FC236}">
                <a16:creationId xmlns:a16="http://schemas.microsoft.com/office/drawing/2014/main" id="{1DBF2EEF-5EEF-9F25-C7E4-2D90A7952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505200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192</a:t>
            </a:r>
          </a:p>
        </p:txBody>
      </p:sp>
      <p:sp>
        <p:nvSpPr>
          <p:cNvPr id="5179" name="Text Box 59">
            <a:extLst>
              <a:ext uri="{FF2B5EF4-FFF2-40B4-BE49-F238E27FC236}">
                <a16:creationId xmlns:a16="http://schemas.microsoft.com/office/drawing/2014/main" id="{15A94197-D7C7-03B2-89DC-0DFC4A895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267200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198</a:t>
            </a:r>
          </a:p>
        </p:txBody>
      </p:sp>
      <p:sp>
        <p:nvSpPr>
          <p:cNvPr id="5180" name="Text Box 60">
            <a:extLst>
              <a:ext uri="{FF2B5EF4-FFF2-40B4-BE49-F238E27FC236}">
                <a16:creationId xmlns:a16="http://schemas.microsoft.com/office/drawing/2014/main" id="{2970F33D-1B73-FD99-DCC4-797E4FD95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5814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Add these up</a:t>
            </a:r>
          </a:p>
        </p:txBody>
      </p:sp>
    </p:spTree>
    <p:custDataLst>
      <p:tags r:id="rId1"/>
    </p:custDataLst>
  </p:cSld>
  <p:clrMapOvr>
    <a:masterClrMapping/>
  </p:clrMapOvr>
  <p:transition advTm="607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3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8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3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8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3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5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3" dur="500"/>
                                        <p:tgtEl>
                                          <p:spTgt spid="5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2" dur="5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  <p:bldP spid="5133" grpId="0" autoUpdateAnimBg="0"/>
      <p:bldP spid="5134" grpId="0" autoUpdateAnimBg="0"/>
      <p:bldP spid="5135" grpId="0" autoUpdateAnimBg="0"/>
      <p:bldP spid="5147" grpId="0" autoUpdateAnimBg="0"/>
      <p:bldP spid="5148" grpId="0" autoUpdateAnimBg="0"/>
      <p:bldP spid="5149" grpId="0" autoUpdateAnimBg="0"/>
      <p:bldP spid="5154" grpId="0" autoUpdateAnimBg="0"/>
      <p:bldP spid="5155" grpId="0" autoUpdateAnimBg="0"/>
      <p:bldP spid="5156" grpId="0" autoUpdateAnimBg="0"/>
      <p:bldP spid="5157" grpId="0" autoUpdateAnimBg="0"/>
      <p:bldP spid="5158" grpId="0" autoUpdateAnimBg="0"/>
      <p:bldP spid="5163" grpId="0" autoUpdateAnimBg="0"/>
      <p:bldP spid="5166" grpId="0" autoUpdateAnimBg="0"/>
      <p:bldP spid="5167" grpId="0" autoUpdateAnimBg="0"/>
      <p:bldP spid="5168" grpId="0" autoUpdateAnimBg="0"/>
      <p:bldP spid="5169" grpId="0" autoUpdateAnimBg="0"/>
      <p:bldP spid="5171" grpId="0" autoUpdateAnimBg="0"/>
      <p:bldP spid="5172" grpId="0" autoUpdateAnimBg="0"/>
      <p:bldP spid="5178" grpId="0" autoUpdateAnimBg="0"/>
      <p:bldP spid="5179" grpId="0" autoUpdateAnimBg="0"/>
      <p:bldP spid="518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19542C27-97E5-C64A-4ACC-C4C6DF3D3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105401"/>
            <a:ext cx="701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List all coefficients (numbers in front of </a:t>
            </a:r>
            <a:r>
              <a:rPr lang="en-US" altLang="en-US" i="1">
                <a:solidFill>
                  <a:srgbClr val="FF0000"/>
                </a:solidFill>
              </a:rPr>
              <a:t>x</a:t>
            </a:r>
            <a:r>
              <a:rPr lang="en-US" altLang="en-US">
                <a:solidFill>
                  <a:srgbClr val="FF0000"/>
                </a:solidFill>
              </a:rPr>
              <a:t>'s) and the constant along the top.  If a term is missing, put in a 0.</a:t>
            </a:r>
          </a:p>
        </p:txBody>
      </p:sp>
      <p:sp>
        <p:nvSpPr>
          <p:cNvPr id="3078" name="Text Box 3">
            <a:extLst>
              <a:ext uri="{FF2B5EF4-FFF2-40B4-BE49-F238E27FC236}">
                <a16:creationId xmlns:a16="http://schemas.microsoft.com/office/drawing/2014/main" id="{5C289065-13EC-7404-F7CF-0A971ED74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600200"/>
            <a:ext cx="28956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You want to divide the factor into the polynomial so set divisor = 0 and solve for first number.  </a:t>
            </a:r>
          </a:p>
        </p:txBody>
      </p:sp>
      <p:sp>
        <p:nvSpPr>
          <p:cNvPr id="3079" name="Text Box 4">
            <a:extLst>
              <a:ext uri="{FF2B5EF4-FFF2-40B4-BE49-F238E27FC236}">
                <a16:creationId xmlns:a16="http://schemas.microsoft.com/office/drawing/2014/main" id="{0C99D90C-B765-7E80-5EEB-8E282479B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28600"/>
            <a:ext cx="77724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300">
                <a:solidFill>
                  <a:srgbClr val="003366"/>
                </a:solidFill>
                <a:latin typeface="Arial" panose="020B0604020202020204" pitchFamily="34" charset="0"/>
              </a:rPr>
              <a:t>Let's try a problem where we factor the polynomial completely given one of its factors.</a:t>
            </a:r>
          </a:p>
        </p:txBody>
      </p:sp>
      <p:graphicFrame>
        <p:nvGraphicFramePr>
          <p:cNvPr id="3074" name="Object 5">
            <a:extLst>
              <a:ext uri="{FF2B5EF4-FFF2-40B4-BE49-F238E27FC236}">
                <a16:creationId xmlns:a16="http://schemas.microsoft.com/office/drawing/2014/main" id="{13B0233D-5700-B974-FA24-D4139D3E0F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1066800"/>
          <a:ext cx="35020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57120" imgH="203040" progId="Equation.3">
                  <p:embed/>
                </p:oleObj>
              </mc:Choice>
              <mc:Fallback>
                <p:oleObj name="Equation" r:id="rId3" imgW="1257120" imgH="203040" progId="Equation.3">
                  <p:embed/>
                  <p:pic>
                    <p:nvPicPr>
                      <p:cNvPr id="3074" name="Object 5">
                        <a:extLst>
                          <a:ext uri="{FF2B5EF4-FFF2-40B4-BE49-F238E27FC236}">
                            <a16:creationId xmlns:a16="http://schemas.microsoft.com/office/drawing/2014/main" id="{13B0233D-5700-B974-FA24-D4139D3E0FB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1066800"/>
                        <a:ext cx="350202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Line 6">
            <a:extLst>
              <a:ext uri="{FF2B5EF4-FFF2-40B4-BE49-F238E27FC236}">
                <a16:creationId xmlns:a16="http://schemas.microsoft.com/office/drawing/2014/main" id="{8933C4F0-EB09-2E2A-4BC5-F5ABBD878D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30480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81" name="Line 7">
            <a:extLst>
              <a:ext uri="{FF2B5EF4-FFF2-40B4-BE49-F238E27FC236}">
                <a16:creationId xmlns:a16="http://schemas.microsoft.com/office/drawing/2014/main" id="{A8153069-9784-A836-98D1-2BDB5327C4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41910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95BD640F-BEBB-1330-8275-2A47DCB72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29718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- 2</a:t>
            </a:r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DEB398E4-670C-7700-1E3A-312EEEA66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971800"/>
            <a:ext cx="487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4       8      -25     -50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0519D98E-A887-843B-201A-9EBBF779A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4267200"/>
            <a:ext cx="45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4</a:t>
            </a: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54E93F93-4DB5-388E-59D4-FD0DCE33286A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3505200"/>
            <a:ext cx="5334000" cy="685800"/>
            <a:chOff x="1344" y="2208"/>
            <a:chExt cx="3360" cy="432"/>
          </a:xfrm>
        </p:grpSpPr>
        <p:sp>
          <p:nvSpPr>
            <p:cNvPr id="3118" name="Line 12">
              <a:extLst>
                <a:ext uri="{FF2B5EF4-FFF2-40B4-BE49-F238E27FC236}">
                  <a16:creationId xmlns:a16="http://schemas.microsoft.com/office/drawing/2014/main" id="{48B4F0B7-7117-3AF4-4BC6-64A7D71C3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208"/>
              <a:ext cx="0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9" name="Text Box 13">
              <a:extLst>
                <a:ext uri="{FF2B5EF4-FFF2-40B4-BE49-F238E27FC236}">
                  <a16:creationId xmlns:a16="http://schemas.microsoft.com/office/drawing/2014/main" id="{3848B887-FC70-3BCE-E753-F922A3F2C6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8" y="2256"/>
              <a:ext cx="32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Bring first number down below line</a:t>
              </a:r>
            </a:p>
          </p:txBody>
        </p:sp>
      </p:grpSp>
      <p:sp>
        <p:nvSpPr>
          <p:cNvPr id="6158" name="Line 14">
            <a:extLst>
              <a:ext uri="{FF2B5EF4-FFF2-40B4-BE49-F238E27FC236}">
                <a16:creationId xmlns:a16="http://schemas.microsoft.com/office/drawing/2014/main" id="{4A169ABF-A6C9-E228-94AA-A17DF02A3E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1676400"/>
            <a:ext cx="121920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9" name="Line 15">
            <a:extLst>
              <a:ext uri="{FF2B5EF4-FFF2-40B4-BE49-F238E27FC236}">
                <a16:creationId xmlns:a16="http://schemas.microsoft.com/office/drawing/2014/main" id="{CEA07469-E5CB-B608-6D3D-D130CD4D8E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600200"/>
            <a:ext cx="114300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60" name="Line 16">
            <a:extLst>
              <a:ext uri="{FF2B5EF4-FFF2-40B4-BE49-F238E27FC236}">
                <a16:creationId xmlns:a16="http://schemas.microsoft.com/office/drawing/2014/main" id="{D76641EC-91C2-E743-9BFE-894ADE5B92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1676400"/>
            <a:ext cx="114300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61" name="Line 17">
            <a:extLst>
              <a:ext uri="{FF2B5EF4-FFF2-40B4-BE49-F238E27FC236}">
                <a16:creationId xmlns:a16="http://schemas.microsoft.com/office/drawing/2014/main" id="{EF8EF127-90C8-83C7-B429-541F3548B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1600200"/>
            <a:ext cx="121920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grpSp>
        <p:nvGrpSpPr>
          <p:cNvPr id="3" name="Group 18">
            <a:extLst>
              <a:ext uri="{FF2B5EF4-FFF2-40B4-BE49-F238E27FC236}">
                <a16:creationId xmlns:a16="http://schemas.microsoft.com/office/drawing/2014/main" id="{983D538D-72EB-3A71-E61F-21F7B170934C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505201"/>
            <a:ext cx="2743200" cy="2460625"/>
            <a:chOff x="0" y="2208"/>
            <a:chExt cx="1728" cy="1550"/>
          </a:xfrm>
        </p:grpSpPr>
        <p:sp>
          <p:nvSpPr>
            <p:cNvPr id="3115" name="Line 19">
              <a:extLst>
                <a:ext uri="{FF2B5EF4-FFF2-40B4-BE49-F238E27FC236}">
                  <a16:creationId xmlns:a16="http://schemas.microsoft.com/office/drawing/2014/main" id="{51413EB8-AD24-5ADE-415C-42CD855C5A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2208"/>
              <a:ext cx="336" cy="5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6" name="Text Box 20">
              <a:extLst>
                <a:ext uri="{FF2B5EF4-FFF2-40B4-BE49-F238E27FC236}">
                  <a16:creationId xmlns:a16="http://schemas.microsoft.com/office/drawing/2014/main" id="{7595BD41-FB4A-6931-0C89-E4B84E66B8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304"/>
              <a:ext cx="960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Multiply these and put answer above line in next column</a:t>
              </a:r>
            </a:p>
          </p:txBody>
        </p:sp>
        <p:sp>
          <p:nvSpPr>
            <p:cNvPr id="3117" name="Line 21">
              <a:extLst>
                <a:ext uri="{FF2B5EF4-FFF2-40B4-BE49-F238E27FC236}">
                  <a16:creationId xmlns:a16="http://schemas.microsoft.com/office/drawing/2014/main" id="{B1D0425B-24EF-C6E7-3B85-9E4BF773EE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40" y="2496"/>
              <a:ext cx="288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166" name="Text Box 22">
            <a:extLst>
              <a:ext uri="{FF2B5EF4-FFF2-40B4-BE49-F238E27FC236}">
                <a16:creationId xmlns:a16="http://schemas.microsoft.com/office/drawing/2014/main" id="{45DEA0EA-76AB-8274-C207-DEC5488B2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505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- 8</a:t>
            </a:r>
          </a:p>
        </p:txBody>
      </p:sp>
      <p:sp>
        <p:nvSpPr>
          <p:cNvPr id="6167" name="Text Box 23">
            <a:extLst>
              <a:ext uri="{FF2B5EF4-FFF2-40B4-BE49-F238E27FC236}">
                <a16:creationId xmlns:a16="http://schemas.microsoft.com/office/drawing/2014/main" id="{0689FCA0-3DB9-ABBA-F676-83BCCEA70F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052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Add these up</a:t>
            </a:r>
          </a:p>
        </p:txBody>
      </p:sp>
      <p:sp>
        <p:nvSpPr>
          <p:cNvPr id="6168" name="Text Box 24">
            <a:extLst>
              <a:ext uri="{FF2B5EF4-FFF2-40B4-BE49-F238E27FC236}">
                <a16:creationId xmlns:a16="http://schemas.microsoft.com/office/drawing/2014/main" id="{F7AA201B-008F-F3E5-8AB9-428AF1883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267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0</a:t>
            </a:r>
          </a:p>
        </p:txBody>
      </p:sp>
      <p:grpSp>
        <p:nvGrpSpPr>
          <p:cNvPr id="4" name="Group 25">
            <a:extLst>
              <a:ext uri="{FF2B5EF4-FFF2-40B4-BE49-F238E27FC236}">
                <a16:creationId xmlns:a16="http://schemas.microsoft.com/office/drawing/2014/main" id="{1CF949D3-5B92-4FE8-93BB-F482ABC1789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429001"/>
            <a:ext cx="3581400" cy="2689225"/>
            <a:chOff x="96" y="2160"/>
            <a:chExt cx="2256" cy="1694"/>
          </a:xfrm>
        </p:grpSpPr>
        <p:sp>
          <p:nvSpPr>
            <p:cNvPr id="3112" name="Line 26">
              <a:extLst>
                <a:ext uri="{FF2B5EF4-FFF2-40B4-BE49-F238E27FC236}">
                  <a16:creationId xmlns:a16="http://schemas.microsoft.com/office/drawing/2014/main" id="{1A0B9B91-D465-0837-3FEF-3D6375055B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160"/>
              <a:ext cx="864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3" name="Text Box 27">
              <a:extLst>
                <a:ext uri="{FF2B5EF4-FFF2-40B4-BE49-F238E27FC236}">
                  <a16:creationId xmlns:a16="http://schemas.microsoft.com/office/drawing/2014/main" id="{4D8A6FAA-085B-7BE2-5506-295A57325F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00"/>
              <a:ext cx="960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Multiply these and put answer above line in next column</a:t>
              </a:r>
            </a:p>
          </p:txBody>
        </p:sp>
        <p:sp>
          <p:nvSpPr>
            <p:cNvPr id="3114" name="Line 28">
              <a:extLst>
                <a:ext uri="{FF2B5EF4-FFF2-40B4-BE49-F238E27FC236}">
                  <a16:creationId xmlns:a16="http://schemas.microsoft.com/office/drawing/2014/main" id="{A36CA0A1-BD39-F7BF-8654-525119A03A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4" y="2448"/>
              <a:ext cx="288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173" name="Text Box 29">
            <a:extLst>
              <a:ext uri="{FF2B5EF4-FFF2-40B4-BE49-F238E27FC236}">
                <a16:creationId xmlns:a16="http://schemas.microsoft.com/office/drawing/2014/main" id="{6A54A55D-3C0B-57E2-CA8E-BF802D411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05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 0</a:t>
            </a:r>
          </a:p>
        </p:txBody>
      </p:sp>
      <p:sp>
        <p:nvSpPr>
          <p:cNvPr id="6174" name="Text Box 30">
            <a:extLst>
              <a:ext uri="{FF2B5EF4-FFF2-40B4-BE49-F238E27FC236}">
                <a16:creationId xmlns:a16="http://schemas.microsoft.com/office/drawing/2014/main" id="{A1C847A4-22DE-3D2D-BC45-F8BCE1B46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5814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Add these up</a:t>
            </a:r>
          </a:p>
        </p:txBody>
      </p:sp>
      <p:sp>
        <p:nvSpPr>
          <p:cNvPr id="6175" name="Text Box 31">
            <a:extLst>
              <a:ext uri="{FF2B5EF4-FFF2-40B4-BE49-F238E27FC236}">
                <a16:creationId xmlns:a16="http://schemas.microsoft.com/office/drawing/2014/main" id="{DEC99527-AF15-CA99-5349-F99FFD3F8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26720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- 25</a:t>
            </a:r>
          </a:p>
        </p:txBody>
      </p:sp>
      <p:sp>
        <p:nvSpPr>
          <p:cNvPr id="6176" name="Text Box 32">
            <a:extLst>
              <a:ext uri="{FF2B5EF4-FFF2-40B4-BE49-F238E27FC236}">
                <a16:creationId xmlns:a16="http://schemas.microsoft.com/office/drawing/2014/main" id="{9CED0066-FC6C-FF5C-892C-1357A5ADB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505200"/>
            <a:ext cx="99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50</a:t>
            </a:r>
          </a:p>
        </p:txBody>
      </p:sp>
      <p:sp>
        <p:nvSpPr>
          <p:cNvPr id="6177" name="Text Box 33">
            <a:extLst>
              <a:ext uri="{FF2B5EF4-FFF2-40B4-BE49-F238E27FC236}">
                <a16:creationId xmlns:a16="http://schemas.microsoft.com/office/drawing/2014/main" id="{10AF0DDE-0D37-C173-3066-4C485F6E6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267200"/>
            <a:ext cx="76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  0</a:t>
            </a:r>
          </a:p>
        </p:txBody>
      </p:sp>
      <p:grpSp>
        <p:nvGrpSpPr>
          <p:cNvPr id="5" name="Group 34">
            <a:extLst>
              <a:ext uri="{FF2B5EF4-FFF2-40B4-BE49-F238E27FC236}">
                <a16:creationId xmlns:a16="http://schemas.microsoft.com/office/drawing/2014/main" id="{D057F0C9-264C-3681-9A29-FC2824DB91D0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429001"/>
            <a:ext cx="4800600" cy="2678113"/>
            <a:chOff x="0" y="2160"/>
            <a:chExt cx="3024" cy="1687"/>
          </a:xfrm>
        </p:grpSpPr>
        <p:sp>
          <p:nvSpPr>
            <p:cNvPr id="3109" name="Line 35">
              <a:extLst>
                <a:ext uri="{FF2B5EF4-FFF2-40B4-BE49-F238E27FC236}">
                  <a16:creationId xmlns:a16="http://schemas.microsoft.com/office/drawing/2014/main" id="{1D2111F2-AB18-3291-4F07-C73EF61717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2160"/>
              <a:ext cx="1488" cy="6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3110" name="Text Box 36">
              <a:extLst>
                <a:ext uri="{FF2B5EF4-FFF2-40B4-BE49-F238E27FC236}">
                  <a16:creationId xmlns:a16="http://schemas.microsoft.com/office/drawing/2014/main" id="{56048CAC-669B-8DA6-28B3-1EB0B56075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393"/>
              <a:ext cx="960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0000"/>
                  </a:solidFill>
                </a:rPr>
                <a:t>Multiply these and put answer above line in next column</a:t>
              </a:r>
            </a:p>
          </p:txBody>
        </p:sp>
        <p:sp>
          <p:nvSpPr>
            <p:cNvPr id="3111" name="Line 37">
              <a:extLst>
                <a:ext uri="{FF2B5EF4-FFF2-40B4-BE49-F238E27FC236}">
                  <a16:creationId xmlns:a16="http://schemas.microsoft.com/office/drawing/2014/main" id="{BFDF4E74-CD61-ACF7-D605-CDA06F9EE2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6" y="2496"/>
              <a:ext cx="288" cy="28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182" name="Text Box 38">
            <a:extLst>
              <a:ext uri="{FF2B5EF4-FFF2-40B4-BE49-F238E27FC236}">
                <a16:creationId xmlns:a16="http://schemas.microsoft.com/office/drawing/2014/main" id="{ED0E33D8-EE86-7FB6-C2B4-33106CE9A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3581400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Add these up</a:t>
            </a:r>
          </a:p>
        </p:txBody>
      </p:sp>
      <p:sp>
        <p:nvSpPr>
          <p:cNvPr id="6183" name="Line 39">
            <a:extLst>
              <a:ext uri="{FF2B5EF4-FFF2-40B4-BE49-F238E27FC236}">
                <a16:creationId xmlns:a16="http://schemas.microsoft.com/office/drawing/2014/main" id="{18CFFE39-4662-1939-A921-878062A10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41910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84" name="Line 40">
            <a:extLst>
              <a:ext uri="{FF2B5EF4-FFF2-40B4-BE49-F238E27FC236}">
                <a16:creationId xmlns:a16="http://schemas.microsoft.com/office/drawing/2014/main" id="{3862C152-1716-8BAA-841E-112AC75F7C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4572000"/>
            <a:ext cx="762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85" name="Text Box 41">
            <a:extLst>
              <a:ext uri="{FF2B5EF4-FFF2-40B4-BE49-F238E27FC236}">
                <a16:creationId xmlns:a16="http://schemas.microsoft.com/office/drawing/2014/main" id="{D1C71FE2-9972-8BBE-5969-431C8CF65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4114801"/>
            <a:ext cx="2971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No remainder so </a:t>
            </a:r>
            <a:r>
              <a:rPr lang="en-US" altLang="en-US" i="1">
                <a:solidFill>
                  <a:schemeClr val="accent2"/>
                </a:solidFill>
              </a:rPr>
              <a:t>x</a:t>
            </a:r>
            <a:r>
              <a:rPr lang="en-US" altLang="en-US">
                <a:solidFill>
                  <a:schemeClr val="accent2"/>
                </a:solidFill>
              </a:rPr>
              <a:t> + 2 IS a factor because it divided in evenly</a:t>
            </a:r>
          </a:p>
        </p:txBody>
      </p:sp>
      <p:sp>
        <p:nvSpPr>
          <p:cNvPr id="6186" name="Text Box 42">
            <a:extLst>
              <a:ext uri="{FF2B5EF4-FFF2-40B4-BE49-F238E27FC236}">
                <a16:creationId xmlns:a16="http://schemas.microsoft.com/office/drawing/2014/main" id="{588B6DCE-F910-4DF7-EF76-A8FE4E234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029201"/>
            <a:ext cx="6553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Put variables back in (one </a:t>
            </a:r>
            <a:r>
              <a:rPr lang="en-US" altLang="en-US" i="1">
                <a:solidFill>
                  <a:srgbClr val="FF0000"/>
                </a:solidFill>
              </a:rPr>
              <a:t>x</a:t>
            </a:r>
            <a:r>
              <a:rPr lang="en-US" altLang="en-US">
                <a:solidFill>
                  <a:srgbClr val="FF0000"/>
                </a:solidFill>
              </a:rPr>
              <a:t> was divided out in process so first number is one less power than original problem).</a:t>
            </a:r>
          </a:p>
        </p:txBody>
      </p:sp>
      <p:sp>
        <p:nvSpPr>
          <p:cNvPr id="6187" name="Text Box 43">
            <a:extLst>
              <a:ext uri="{FF2B5EF4-FFF2-40B4-BE49-F238E27FC236}">
                <a16:creationId xmlns:a16="http://schemas.microsoft.com/office/drawing/2014/main" id="{0412F664-39EB-B682-7E7B-AEC5C359C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267200"/>
            <a:ext cx="2819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i="1">
                <a:solidFill>
                  <a:srgbClr val="FF0000"/>
                </a:solidFill>
              </a:rPr>
              <a:t>x</a:t>
            </a:r>
            <a:r>
              <a:rPr lang="en-US" altLang="en-US" sz="3200" baseline="30000">
                <a:solidFill>
                  <a:srgbClr val="FF0000"/>
                </a:solidFill>
              </a:rPr>
              <a:t>2</a:t>
            </a:r>
            <a:r>
              <a:rPr lang="en-US" altLang="en-US" sz="3200">
                <a:solidFill>
                  <a:srgbClr val="FF0000"/>
                </a:solidFill>
              </a:rPr>
              <a:t> +   </a:t>
            </a:r>
            <a:r>
              <a:rPr lang="en-US" altLang="en-US" sz="3200" i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188" name="Text Box 44">
            <a:extLst>
              <a:ext uri="{FF2B5EF4-FFF2-40B4-BE49-F238E27FC236}">
                <a16:creationId xmlns:a16="http://schemas.microsoft.com/office/drawing/2014/main" id="{4792D3CF-0F53-CAF5-A1CE-998C151C4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054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So the answer is the divisor times the quotient:  </a:t>
            </a:r>
          </a:p>
        </p:txBody>
      </p:sp>
      <p:graphicFrame>
        <p:nvGraphicFramePr>
          <p:cNvPr id="6189" name="Object 45">
            <a:extLst>
              <a:ext uri="{FF2B5EF4-FFF2-40B4-BE49-F238E27FC236}">
                <a16:creationId xmlns:a16="http://schemas.microsoft.com/office/drawing/2014/main" id="{9F402724-4E4E-8F71-A559-2F433A15C1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77001" y="5638801"/>
          <a:ext cx="343376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15920" imgH="228600" progId="Equation.3">
                  <p:embed/>
                </p:oleObj>
              </mc:Choice>
              <mc:Fallback>
                <p:oleObj name="Equation" r:id="rId5" imgW="1015920" imgH="228600" progId="Equation.3">
                  <p:embed/>
                  <p:pic>
                    <p:nvPicPr>
                      <p:cNvPr id="6189" name="Object 45">
                        <a:extLst>
                          <a:ext uri="{FF2B5EF4-FFF2-40B4-BE49-F238E27FC236}">
                            <a16:creationId xmlns:a16="http://schemas.microsoft.com/office/drawing/2014/main" id="{9F402724-4E4E-8F71-A559-2F433A15C1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1" y="5638801"/>
                        <a:ext cx="3433763" cy="7715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6">
            <a:extLst>
              <a:ext uri="{FF2B5EF4-FFF2-40B4-BE49-F238E27FC236}">
                <a16:creationId xmlns:a16="http://schemas.microsoft.com/office/drawing/2014/main" id="{C0FF5125-8A13-39D3-8E64-072B4CBD24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1066801"/>
          <a:ext cx="23622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12520" imgH="177480" progId="Equation.3">
                  <p:embed/>
                </p:oleObj>
              </mc:Choice>
              <mc:Fallback>
                <p:oleObj name="Equation" r:id="rId7" imgW="812520" imgH="177480" progId="Equation.3">
                  <p:embed/>
                  <p:pic>
                    <p:nvPicPr>
                      <p:cNvPr id="3076" name="Object 46">
                        <a:extLst>
                          <a:ext uri="{FF2B5EF4-FFF2-40B4-BE49-F238E27FC236}">
                            <a16:creationId xmlns:a16="http://schemas.microsoft.com/office/drawing/2014/main" id="{C0FF5125-8A13-39D3-8E64-072B4CBD24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066801"/>
                        <a:ext cx="23622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91" name="Text Box 47">
            <a:extLst>
              <a:ext uri="{FF2B5EF4-FFF2-40B4-BE49-F238E27FC236}">
                <a16:creationId xmlns:a16="http://schemas.microsoft.com/office/drawing/2014/main" id="{438969CB-3BA1-C28B-9294-23A1110E0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410201"/>
            <a:ext cx="4191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You could check this by multiplying them out and getting original polynomial</a:t>
            </a:r>
          </a:p>
        </p:txBody>
      </p:sp>
    </p:spTree>
    <p:custDataLst>
      <p:tags r:id="rId1"/>
    </p:custDataLst>
  </p:cSld>
  <p:clrMapOvr>
    <a:masterClrMapping/>
  </p:clrMapOvr>
  <p:transition advTm="539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8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3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8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83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98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6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52" grpId="0" autoUpdateAnimBg="0"/>
      <p:bldP spid="6153" grpId="0" autoUpdateAnimBg="0"/>
      <p:bldP spid="6154" grpId="0" autoUpdateAnimBg="0"/>
      <p:bldP spid="6166" grpId="0" autoUpdateAnimBg="0"/>
      <p:bldP spid="6167" grpId="0" autoUpdateAnimBg="0"/>
      <p:bldP spid="6168" grpId="0" autoUpdateAnimBg="0"/>
      <p:bldP spid="6173" grpId="0" autoUpdateAnimBg="0"/>
      <p:bldP spid="6174" grpId="0" autoUpdateAnimBg="0"/>
      <p:bldP spid="6175" grpId="0" autoUpdateAnimBg="0"/>
      <p:bldP spid="6176" grpId="0" autoUpdateAnimBg="0"/>
      <p:bldP spid="6177" grpId="0" autoUpdateAnimBg="0"/>
      <p:bldP spid="6182" grpId="0" autoUpdateAnimBg="0"/>
      <p:bldP spid="6185" grpId="0" autoUpdateAnimBg="0"/>
      <p:bldP spid="6186" grpId="0" autoUpdateAnimBg="0"/>
      <p:bldP spid="6187" grpId="0" autoUpdateAnimBg="0"/>
      <p:bldP spid="6188" grpId="0" autoUpdateAnimBg="0"/>
      <p:bldP spid="6191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057AF-B775-4AC7-A4D6-89AA83176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8647A5-918E-4775-A470-E8BE3D9F0F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/>
                  <a:t>When we divide the polynomial P(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) by the polynomial D(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) we obtain two polynomials, Q(x) the </a:t>
                </a:r>
                <a:r>
                  <a:rPr lang="en-US" sz="2800" dirty="0">
                    <a:solidFill>
                      <a:srgbClr val="FF0000"/>
                    </a:solidFill>
                  </a:rPr>
                  <a:t>quotient</a:t>
                </a:r>
                <a:r>
                  <a:rPr lang="en-US" sz="2800" dirty="0"/>
                  <a:t> and R(x) the </a:t>
                </a:r>
                <a:r>
                  <a:rPr lang="en-US" sz="2800" dirty="0">
                    <a:solidFill>
                      <a:srgbClr val="FF0000"/>
                    </a:solidFill>
                  </a:rPr>
                  <a:t>remainder</a:t>
                </a:r>
                <a:r>
                  <a:rPr lang="en-US" sz="2800" dirty="0"/>
                  <a:t>, such that</a:t>
                </a:r>
              </a:p>
              <a:p>
                <a:r>
                  <a:rPr lang="en-US" sz="2800" dirty="0"/>
                  <a:t>P(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)=D(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)Q(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)+R(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)</a:t>
                </a:r>
              </a:p>
              <a:p>
                <a:r>
                  <a:rPr lang="en-US" sz="2800" dirty="0"/>
                  <a:t>and either R(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)=0 or R(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) has degree less than D(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). The polynomial P(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800" dirty="0"/>
                  <a:t>) is the </a:t>
                </a:r>
                <a:r>
                  <a:rPr lang="en-US" sz="2800" dirty="0">
                    <a:solidFill>
                      <a:srgbClr val="FF0000"/>
                    </a:solidFill>
                  </a:rPr>
                  <a:t>dividend</a:t>
                </a:r>
                <a:r>
                  <a:rPr lang="en-US" sz="2800" dirty="0"/>
                  <a:t>.</a:t>
                </a:r>
              </a:p>
              <a:p>
                <a:r>
                  <a:rPr lang="en-US" sz="2800" dirty="0"/>
                  <a:t>Two methods for dividing polynomials are long division and equating coefficients. </a:t>
                </a:r>
                <a:endParaRPr lang="en-AU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88647A5-918E-4775-A470-E8BE3D9F0F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32" t="-25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096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Divisor? - Definition Facts &amp; Example">
            <a:extLst>
              <a:ext uri="{FF2B5EF4-FFF2-40B4-BE49-F238E27FC236}">
                <a16:creationId xmlns:a16="http://schemas.microsoft.com/office/drawing/2014/main" id="{C1560DC3-5F55-AE59-238D-5BEEF5D1F6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678" y="0"/>
            <a:ext cx="9211322" cy="2858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7F5D0A-2233-FACB-B321-C85C3EC6C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230038"/>
            <a:ext cx="9875520" cy="718868"/>
          </a:xfrm>
        </p:spPr>
        <p:txBody>
          <a:bodyPr/>
          <a:lstStyle/>
          <a:p>
            <a:r>
              <a:rPr lang="en-US" dirty="0"/>
              <a:t>Definition </a:t>
            </a:r>
            <a:endParaRPr lang="en-AU" dirty="0"/>
          </a:p>
        </p:txBody>
      </p:sp>
      <p:pic>
        <p:nvPicPr>
          <p:cNvPr id="2052" name="Picture 4" descr="divisor? : r/learnmath">
            <a:extLst>
              <a:ext uri="{FF2B5EF4-FFF2-40B4-BE49-F238E27FC236}">
                <a16:creationId xmlns:a16="http://schemas.microsoft.com/office/drawing/2014/main" id="{41206E06-2ABD-FBDA-0D46-5AB482167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03" y="1086929"/>
            <a:ext cx="42862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Remainder Theorem: Definition, Formula, Proof, Examples">
            <a:extLst>
              <a:ext uri="{FF2B5EF4-FFF2-40B4-BE49-F238E27FC236}">
                <a16:creationId xmlns:a16="http://schemas.microsoft.com/office/drawing/2014/main" id="{F49C5953-0238-2DB8-8672-86B72DBFB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316" y="3818087"/>
            <a:ext cx="5876925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367592-48DD-FF5B-8291-C4C6CC8813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95600" y="4420679"/>
            <a:ext cx="2289607" cy="4843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B899EF9-24C4-3E66-E046-A5AFC22FB9D3}"/>
              </a:ext>
            </a:extLst>
          </p:cNvPr>
          <p:cNvSpPr txBox="1"/>
          <p:nvPr/>
        </p:nvSpPr>
        <p:spPr>
          <a:xfrm>
            <a:off x="6343097" y="4120188"/>
            <a:ext cx="79535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Aharoni" panose="02010803020104030203" pitchFamily="2" charset="-79"/>
                <a:cs typeface="Aharoni" panose="02010803020104030203" pitchFamily="2" charset="-79"/>
              </a:rPr>
              <a:t>11=4×8+3</a:t>
            </a:r>
          </a:p>
          <a:p>
            <a:endParaRPr lang="en-AU" sz="4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0228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EDF86-C78F-6408-6FCC-5EF7F2F96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88" y="262746"/>
            <a:ext cx="9875520" cy="839638"/>
          </a:xfrm>
        </p:spPr>
        <p:txBody>
          <a:bodyPr/>
          <a:lstStyle/>
          <a:p>
            <a:r>
              <a:rPr lang="en-US" dirty="0"/>
              <a:t>Definition</a:t>
            </a:r>
            <a:endParaRPr lang="en-AU" dirty="0"/>
          </a:p>
        </p:txBody>
      </p:sp>
      <p:pic>
        <p:nvPicPr>
          <p:cNvPr id="1026" name="Picture 2" descr="Dividing Polynomials | College Algebra">
            <a:extLst>
              <a:ext uri="{FF2B5EF4-FFF2-40B4-BE49-F238E27FC236}">
                <a16:creationId xmlns:a16="http://schemas.microsoft.com/office/drawing/2014/main" id="{94704B76-B1B0-C9C0-2CDE-1485B105A9C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720" y="383491"/>
            <a:ext cx="9237417" cy="187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2.3 Polynomial and Synthetic Division">
            <a:extLst>
              <a:ext uri="{FF2B5EF4-FFF2-40B4-BE49-F238E27FC236}">
                <a16:creationId xmlns:a16="http://schemas.microsoft.com/office/drawing/2014/main" id="{D949FB5D-746B-04DE-5A79-D00170B11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955" y="2382068"/>
            <a:ext cx="8892182" cy="3870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mainder Theorem: Definition, Formula, Proof, Examples">
            <a:extLst>
              <a:ext uri="{FF2B5EF4-FFF2-40B4-BE49-F238E27FC236}">
                <a16:creationId xmlns:a16="http://schemas.microsoft.com/office/drawing/2014/main" id="{630E4BC6-F399-BA07-797A-86F3485BD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47844"/>
            <a:ext cx="5876925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936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F362A-33D9-4361-95C1-ED07DC27F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345583"/>
            <a:ext cx="9875520" cy="832834"/>
          </a:xfrm>
        </p:spPr>
        <p:txBody>
          <a:bodyPr/>
          <a:lstStyle/>
          <a:p>
            <a:r>
              <a:rPr lang="en-US" dirty="0"/>
              <a:t>Long division with positive integers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A0F76-00C6-41BC-BE90-1AD0D2EF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480" y="1178417"/>
            <a:ext cx="9842391" cy="5334000"/>
          </a:xfrm>
        </p:spPr>
        <p:txBody>
          <a:bodyPr>
            <a:normAutofit/>
          </a:bodyPr>
          <a:lstStyle/>
          <a:p>
            <a:r>
              <a:rPr lang="en-US" dirty="0"/>
              <a:t>As with quadratics, finding x-axis intercepts can be done by </a:t>
            </a:r>
            <a:r>
              <a:rPr lang="en-US" dirty="0" err="1"/>
              <a:t>factorising</a:t>
            </a:r>
            <a:r>
              <a:rPr lang="en-US" dirty="0"/>
              <a:t> and then solving the resulting equation using the null factor theorem.</a:t>
            </a:r>
          </a:p>
          <a:p>
            <a:r>
              <a:rPr lang="en-US" dirty="0"/>
              <a:t>We show the process for 274÷13.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We have</a:t>
            </a:r>
          </a:p>
          <a:p>
            <a:r>
              <a:rPr lang="en-US" dirty="0"/>
              <a:t>274=13×21+1</a:t>
            </a:r>
          </a:p>
          <a:p>
            <a:r>
              <a:rPr lang="en-US" dirty="0"/>
              <a:t>Here 274 is the dividend, 13 the divisor, 21 the quotient and 1 the remainder.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5EBD36-C3B3-49E3-B216-C2B4B8D24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4191" y="2387094"/>
            <a:ext cx="1163251" cy="241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95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F32F9-B75F-4BB4-9A57-2B6A68C68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division with positive integers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6C250-B7E5-4EC8-BE07-6CE17F5F1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divide the number p by d we obtain two integers, q the quotient and r the remainder, such that</a:t>
            </a:r>
          </a:p>
          <a:p>
            <a:r>
              <a:rPr lang="en-US" dirty="0"/>
              <a:t>p=</a:t>
            </a:r>
            <a:r>
              <a:rPr lang="en-US" dirty="0" err="1"/>
              <a:t>dq+r</a:t>
            </a:r>
            <a:r>
              <a:rPr lang="en-US" dirty="0"/>
              <a:t>   and   0≤r&lt;d</a:t>
            </a:r>
          </a:p>
          <a:p>
            <a:r>
              <a:rPr lang="en-US" dirty="0"/>
              <a:t>For example,</a:t>
            </a:r>
          </a:p>
          <a:p>
            <a:r>
              <a:rPr lang="en-US" dirty="0"/>
              <a:t>27=4×6+3</a:t>
            </a:r>
          </a:p>
          <a:p>
            <a:r>
              <a:rPr lang="en-US" dirty="0"/>
              <a:t>If r=0, then d is a </a:t>
            </a:r>
            <a:r>
              <a:rPr lang="en-US" dirty="0">
                <a:solidFill>
                  <a:srgbClr val="FF0000"/>
                </a:solidFill>
              </a:rPr>
              <a:t>factor</a:t>
            </a:r>
            <a:r>
              <a:rPr lang="en-US" dirty="0"/>
              <a:t> of p. For example, 24=4×6.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7468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DD138-087F-4BA8-8824-E902B1A9B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300507"/>
            <a:ext cx="9875520" cy="922986"/>
          </a:xfrm>
        </p:spPr>
        <p:txBody>
          <a:bodyPr/>
          <a:lstStyle/>
          <a:p>
            <a:r>
              <a:rPr lang="en-AU" dirty="0"/>
              <a:t>Long division with polynomials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6DBBF7-2F3F-4220-B823-765AAA4BC2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50006" y="1094704"/>
                <a:ext cx="10573555" cy="530609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process for dividing a polynomial by a linear polynomial follows very similar steps. For example,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+7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+11)÷(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 gives</a:t>
                </a:r>
              </a:p>
              <a:p>
                <a:r>
                  <a:rPr lang="en-US" dirty="0"/>
                  <a:t>Thus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+7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+11)÷(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−2)=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+9 with remainder 29. We write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+7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+11=(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+9)+29</a:t>
                </a:r>
              </a:p>
              <a:p>
                <a:r>
                  <a:rPr lang="en-US" dirty="0"/>
                  <a:t>We can see in this example that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 is not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+7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+11. We can also write the result as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+7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+11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−2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+9+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29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−2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In this example: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+7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+11 is the dividend</a:t>
                </a:r>
              </a:p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 is the divisor</a:t>
                </a:r>
              </a:p>
              <a:p>
                <a:r>
                  <a:rPr lang="en-US" dirty="0"/>
                  <a:t>29 is the remainder.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6DBBF7-2F3F-4220-B823-765AAA4BC2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50006" y="1094704"/>
                <a:ext cx="10573555" cy="5306096"/>
              </a:xfrm>
              <a:blipFill>
                <a:blip r:embed="rId2"/>
                <a:stretch>
                  <a:fillRect l="-115" t="-149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D8AE6DD-7CD5-4B28-8F55-709DC9521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5015" y="3331782"/>
            <a:ext cx="7897662" cy="214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79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8EC97-6A34-4C0C-A002-A2FED650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Long division with polynomials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B63E82-699A-44FF-A69C-19C7C17C6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When we divide the polynomial P(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 by the polynomial D(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 we obtain two polynomials, Q(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 the </a:t>
                </a:r>
                <a:r>
                  <a:rPr lang="en-US" b="1" dirty="0">
                    <a:solidFill>
                      <a:srgbClr val="FF0000"/>
                    </a:solidFill>
                  </a:rPr>
                  <a:t>quotient</a:t>
                </a:r>
                <a:r>
                  <a:rPr lang="en-US" b="1" dirty="0"/>
                  <a:t> and R(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 the </a:t>
                </a:r>
                <a:r>
                  <a:rPr lang="en-US" b="1" dirty="0">
                    <a:solidFill>
                      <a:srgbClr val="FF0000"/>
                    </a:solidFill>
                  </a:rPr>
                  <a:t>remainder</a:t>
                </a:r>
                <a:r>
                  <a:rPr lang="en-US" b="1" dirty="0"/>
                  <a:t>, such that</a:t>
                </a:r>
              </a:p>
              <a:p>
                <a:r>
                  <a:rPr lang="en-US" b="1" dirty="0"/>
                  <a:t>P(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)=D(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)Q(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)+R(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</a:t>
                </a:r>
              </a:p>
              <a:p>
                <a:r>
                  <a:rPr lang="en-US" b="1" dirty="0"/>
                  <a:t>and either R(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)=0 or R(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 has degree less than D(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).</a:t>
                </a:r>
              </a:p>
              <a:p>
                <a:r>
                  <a:rPr lang="en-US" b="1" dirty="0"/>
                  <a:t>Here P(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 is the </a:t>
                </a:r>
                <a:r>
                  <a:rPr lang="en-US" b="1" dirty="0">
                    <a:solidFill>
                      <a:srgbClr val="FF0000"/>
                    </a:solidFill>
                  </a:rPr>
                  <a:t>dividend</a:t>
                </a:r>
                <a:r>
                  <a:rPr lang="en-US" b="1" dirty="0"/>
                  <a:t> and D(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b="1" dirty="0"/>
                  <a:t>) is the </a:t>
                </a:r>
                <a:r>
                  <a:rPr lang="en-US" b="1" dirty="0">
                    <a:solidFill>
                      <a:srgbClr val="FF0000"/>
                    </a:solidFill>
                  </a:rPr>
                  <a:t>divisor</a:t>
                </a:r>
                <a:r>
                  <a:rPr lang="en-US" b="1" dirty="0"/>
                  <a:t>.</a:t>
                </a:r>
              </a:p>
              <a:p>
                <a:r>
                  <a:rPr lang="en-US" dirty="0"/>
                  <a:t>Note:</a:t>
                </a:r>
              </a:p>
              <a:p>
                <a:r>
                  <a:rPr lang="en-US" dirty="0"/>
                  <a:t>If R(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)=0, then D(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 is a factor of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). For example, let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+8 and D(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+2. Then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+2)(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+4)=D(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+4)+0.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B63E82-699A-44FF-A69C-19C7C17C6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36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009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6ACFC-1E59-4E17-BBD5-0765F3572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300507"/>
            <a:ext cx="9875520" cy="742682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0A95D2-CF5E-4810-9205-8D47A39679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96025" y="1043189"/>
                <a:ext cx="9872871" cy="5409125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Divide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−14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−24 by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+2.</a:t>
                </a:r>
              </a:p>
              <a:p>
                <a:r>
                  <a:rPr lang="en-US" dirty="0"/>
                  <a:t>Divide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from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+2, into the leading term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to get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Multiply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by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 to give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Subtract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−14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−24, leaving 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−14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−24.</a:t>
                </a:r>
              </a:p>
              <a:p>
                <a:r>
                  <a:rPr lang="en-US" dirty="0"/>
                  <a:t>Now divide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from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+2, into −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to get −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Multiply −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by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 to give −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−2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Subtract from −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−14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−24, leaving −12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−24.</a:t>
                </a:r>
              </a:p>
              <a:p>
                <a:r>
                  <a:rPr lang="en-US" dirty="0"/>
                  <a:t>Divide x into −12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to get −12.</a:t>
                </a:r>
              </a:p>
              <a:p>
                <a:r>
                  <a:rPr lang="en-US" dirty="0"/>
                  <a:t>Multiply −12 by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 to give −12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−24.</a:t>
                </a:r>
              </a:p>
              <a:p>
                <a:r>
                  <a:rPr lang="en-US" dirty="0"/>
                  <a:t>Subtract from −12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−24, leaving remainder of 0.</a:t>
                </a:r>
              </a:p>
              <a:p>
                <a:r>
                  <a:rPr lang="en-US" dirty="0"/>
                  <a:t>In this example we see that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 is a factor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−14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−24 , as the remainder is zero. Thus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−14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−24 )÷(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−12 with zero remainder.</a:t>
                </a:r>
              </a:p>
              <a:p>
                <a:r>
                  <a:rPr lang="en-US" dirty="0"/>
                  <a:t>∴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000" dirty="0"/>
                          <m:t>+ </m:t>
                        </m:r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000" dirty="0"/>
                          <m:t>−14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000" dirty="0"/>
                          <m:t>−24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+</m:t>
                        </m:r>
                        <m:r>
                          <m:rPr>
                            <m:nor/>
                          </m:rPr>
                          <a:rPr lang="en-US" dirty="0"/>
                          <m:t>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−12 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0A95D2-CF5E-4810-9205-8D47A39679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6025" y="1043189"/>
                <a:ext cx="9872871" cy="5409125"/>
              </a:xfrm>
              <a:blipFill>
                <a:blip r:embed="rId2"/>
                <a:stretch>
                  <a:fillRect t="-16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3E896DE-7E6E-4315-BFA1-530ED8DA1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8886" y="1319412"/>
            <a:ext cx="3543497" cy="365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6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3965E-5601-4A05-A62F-C2C609A00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236113"/>
            <a:ext cx="9875520" cy="781318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684F3EE-9A2A-4A7A-8730-3D4EE344C3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4358" y="1017431"/>
                <a:ext cx="9872871" cy="537049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Divide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 by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−2.</a:t>
                </a:r>
              </a:p>
              <a:p>
                <a:r>
                  <a:rPr lang="en-US" dirty="0"/>
                  <a:t>Here there is no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however we can rewrite the polynomial as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−3.</a:t>
                </a:r>
              </a:p>
              <a:p>
                <a:r>
                  <a:rPr lang="en-US" dirty="0"/>
                  <a:t>Divide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from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−2, into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to get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Multiply 3x2 by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 to give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Subtract from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+x−3, leaving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−3.</a:t>
                </a:r>
              </a:p>
              <a:p>
                <a:r>
                  <a:rPr lang="en-US" dirty="0"/>
                  <a:t>Now divide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from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−2, into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to get 6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Multiply 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by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 to give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−12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Subtract from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−3, leaving 13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−3.</a:t>
                </a:r>
              </a:p>
              <a:p>
                <a:r>
                  <a:rPr lang="en-US" dirty="0"/>
                  <a:t>Divide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into 13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to get 13.</a:t>
                </a:r>
              </a:p>
              <a:p>
                <a:r>
                  <a:rPr lang="en-US" dirty="0"/>
                  <a:t>Multiply 13 by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 to give 13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−26.</a:t>
                </a:r>
              </a:p>
              <a:p>
                <a:r>
                  <a:rPr lang="en-US" dirty="0"/>
                  <a:t>Subtract from 13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−3, leaving remainder of 23.</a:t>
                </a:r>
              </a:p>
              <a:p>
                <a:r>
                  <a:rPr lang="en-US" dirty="0"/>
                  <a:t>From this example, we have</a:t>
                </a:r>
              </a:p>
              <a:p>
                <a:r>
                  <a:rPr lang="en-US" dirty="0"/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−3=(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−2)(3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+13)+23</a:t>
                </a:r>
              </a:p>
              <a:p>
                <a:r>
                  <a:rPr lang="en-US" dirty="0"/>
                  <a:t>Alternatively, we can write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/>
                          <m:t>3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/>
                          <m:t>+</m:t>
                        </m:r>
                        <m:r>
                          <m:rPr>
                            <m:nor/>
                          </m:rPr>
                          <a:rPr lang="en-US" sz="2400" dirty="0"/>
                          <m:t>x</m:t>
                        </m:r>
                        <m:r>
                          <m:rPr>
                            <m:nor/>
                          </m:rPr>
                          <a:rPr lang="en-US" sz="2400" dirty="0"/>
                          <m:t>−3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−2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+13+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23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−2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684F3EE-9A2A-4A7A-8730-3D4EE344C3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4358" y="1017431"/>
                <a:ext cx="9872871" cy="5370490"/>
              </a:xfrm>
              <a:blipFill>
                <a:blip r:embed="rId2"/>
                <a:stretch>
                  <a:fillRect t="-10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003DBB9-12A8-4049-A2E0-FF9AD6DFE4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4752" y="1700832"/>
            <a:ext cx="3334270" cy="321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78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7.4|0.8|7.4|4.3|3.5|1.1|3.7|1.4|2|1.5|5.9|1.6|1.8|1.2|4.4|1.3|1.8|0.8|2.4|5.5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3.8|1.2|5.1|1.5|9.3|1.5|1|1.6|0.8|1.2|1|1.7|1.1|0.9|1.2|1.7|1.1|1.3|1|1|1.8|0.9|1|2.3|4.7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3|2.2|3.2|1.2|1.2|1.5|1.2|1.3|1|1.5|1.1|1.1|1.1|1.2|1|1.2|1.3|5.3|4.2|1|1.3"/>
</p:tagLst>
</file>

<file path=ppt/theme/theme1.xml><?xml version="1.0" encoding="utf-8"?>
<a:theme xmlns:a="http://schemas.openxmlformats.org/drawingml/2006/main" name="Basi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271</TotalTime>
  <Words>1932</Words>
  <Application>Microsoft Office PowerPoint</Application>
  <PresentationFormat>Widescreen</PresentationFormat>
  <Paragraphs>190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Aharoni</vt:lpstr>
      <vt:lpstr>Arial</vt:lpstr>
      <vt:lpstr>Arial Black</vt:lpstr>
      <vt:lpstr>Cambria Math</vt:lpstr>
      <vt:lpstr>Corbel</vt:lpstr>
      <vt:lpstr>Times New Roman</vt:lpstr>
      <vt:lpstr>Basis</vt:lpstr>
      <vt:lpstr>Microsoft Equation 3.0</vt:lpstr>
      <vt:lpstr>Division of polynomials</vt:lpstr>
      <vt:lpstr>Definition </vt:lpstr>
      <vt:lpstr>Definition</vt:lpstr>
      <vt:lpstr>Long division with positive integers</vt:lpstr>
      <vt:lpstr>Long division with positive integers</vt:lpstr>
      <vt:lpstr>Long division with polynomials</vt:lpstr>
      <vt:lpstr>Long division with polynomials</vt:lpstr>
      <vt:lpstr>Example </vt:lpstr>
      <vt:lpstr>Example </vt:lpstr>
      <vt:lpstr>Equating coefficients to divide</vt:lpstr>
      <vt:lpstr>Example </vt:lpstr>
      <vt:lpstr>Dividing by a non-linear polynomial</vt:lpstr>
      <vt:lpstr>PowerPoint Presentation</vt:lpstr>
      <vt:lpstr>PowerPoint Presentation</vt:lpstr>
      <vt:lpstr>PowerPoint Presentation</vt:lpstr>
      <vt:lpstr>PowerPoint Presentation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 of polynomials</dc:title>
  <dc:creator>Lyn ZHANG</dc:creator>
  <cp:lastModifiedBy>Lyn ZHANG</cp:lastModifiedBy>
  <cp:revision>30</cp:revision>
  <dcterms:created xsi:type="dcterms:W3CDTF">2021-07-03T04:46:24Z</dcterms:created>
  <dcterms:modified xsi:type="dcterms:W3CDTF">2023-07-12T03:10:14Z</dcterms:modified>
</cp:coreProperties>
</file>