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73" r:id="rId4"/>
    <p:sldId id="274" r:id="rId5"/>
    <p:sldId id="27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28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163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515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2363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5628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1658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8363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9521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579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163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727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573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806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60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173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714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707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888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F1D595-E380-43ED-A4D0-2D98F55F0B4B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A2C5AAE-857F-4C03-8316-14171273AC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70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emf"/><Relationship Id="rId18" Type="http://schemas.openxmlformats.org/officeDocument/2006/relationships/oleObject" Target="../embeddings/oleObject10.bin"/><Relationship Id="rId26" Type="http://schemas.openxmlformats.org/officeDocument/2006/relationships/oleObject" Target="../embeddings/oleObject14.bin"/><Relationship Id="rId3" Type="http://schemas.openxmlformats.org/officeDocument/2006/relationships/image" Target="../media/image3.emf"/><Relationship Id="rId21" Type="http://schemas.openxmlformats.org/officeDocument/2006/relationships/image" Target="../media/image12.emf"/><Relationship Id="rId7" Type="http://schemas.openxmlformats.org/officeDocument/2006/relationships/image" Target="../media/image5.e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emf"/><Relationship Id="rId25" Type="http://schemas.openxmlformats.org/officeDocument/2006/relationships/image" Target="../media/image14.emf"/><Relationship Id="rId2" Type="http://schemas.openxmlformats.org/officeDocument/2006/relationships/oleObject" Target="../embeddings/oleObject2.bin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29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emf"/><Relationship Id="rId24" Type="http://schemas.openxmlformats.org/officeDocument/2006/relationships/oleObject" Target="../embeddings/oleObject13.bin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23" Type="http://schemas.openxmlformats.org/officeDocument/2006/relationships/image" Target="../media/image13.emf"/><Relationship Id="rId28" Type="http://schemas.openxmlformats.org/officeDocument/2006/relationships/oleObject" Target="../embeddings/oleObject15.bin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1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e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Relationship Id="rId27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FB245-2092-4824-9933-77E20188D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Factorisation of polynomials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52A9E-DF07-44BD-9B82-31374FF95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6C </a:t>
            </a:r>
          </a:p>
        </p:txBody>
      </p:sp>
    </p:spTree>
    <p:extLst>
      <p:ext uri="{BB962C8B-B14F-4D97-AF65-F5344CB8AC3E}">
        <p14:creationId xmlns:p14="http://schemas.microsoft.com/office/powerpoint/2010/main" val="1909956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2BDC3-209C-4399-823C-27B6C7D27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Factor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8A3B06-CD1C-497B-8A35-B35FB0102CA6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596981" y="2047741"/>
                <a:ext cx="10595020" cy="3610179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Now, in order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−α to be a factor of the polynomial 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), the remainder must be zero. We state this result as the factor theorem.</a:t>
                </a:r>
              </a:p>
              <a:p>
                <a:r>
                  <a:rPr lang="en-US" dirty="0"/>
                  <a:t>Factor theorem</a:t>
                </a:r>
              </a:p>
              <a:p>
                <a:r>
                  <a:rPr lang="en-US" b="1" dirty="0"/>
                  <a:t>For a polynomial P(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):</a:t>
                </a:r>
              </a:p>
              <a:p>
                <a:r>
                  <a:rPr lang="en-US" b="1" dirty="0"/>
                  <a:t>If P(α)=0, then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−α is a factor of P(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).</a:t>
                </a:r>
              </a:p>
              <a:p>
                <a:r>
                  <a:rPr lang="en-US" b="1" dirty="0"/>
                  <a:t>Conversely, if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−α is a factor of P(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), then P(α)=0.</a:t>
                </a:r>
              </a:p>
              <a:p>
                <a:r>
                  <a:rPr lang="en-US" b="1" dirty="0"/>
                  <a:t>More generally:</a:t>
                </a:r>
              </a:p>
              <a:p>
                <a:r>
                  <a:rPr lang="en-US" b="1" dirty="0"/>
                  <a:t>If βx+α is a factor of P(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), then P(−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/>
                          <m:t>α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/>
                          <m:t>β</m:t>
                        </m:r>
                      </m:den>
                    </m:f>
                  </m:oMath>
                </a14:m>
                <a:r>
                  <a:rPr lang="en-US" b="1" dirty="0"/>
                  <a:t>)=0.</a:t>
                </a:r>
              </a:p>
              <a:p>
                <a:r>
                  <a:rPr lang="en-US" b="1" dirty="0"/>
                  <a:t>Conversely, if P(−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/>
                          <m:t>α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/>
                          <m:t>β</m:t>
                        </m:r>
                      </m:den>
                    </m:f>
                  </m:oMath>
                </a14:m>
                <a:r>
                  <a:rPr lang="en-US" b="1" dirty="0"/>
                  <a:t>)=0, then β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+α is a factor of P(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).</a:t>
                </a:r>
                <a:endParaRPr lang="en-AU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8A3B06-CD1C-497B-8A35-B35FB0102C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596981" y="2047741"/>
                <a:ext cx="10595020" cy="3610179"/>
              </a:xfrm>
              <a:blipFill>
                <a:blip r:embed="rId2"/>
                <a:stretch>
                  <a:fillRect l="-1036" t="-4054" r="-173" b="-6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99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4229C-A37D-4A3B-B8AA-A692E3692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827" y="170645"/>
            <a:ext cx="10018713" cy="797615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15DBD0-B058-4B25-9829-94E7CB21F000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797293" y="968260"/>
                <a:ext cx="10394707" cy="541966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Show that x+1 is a factor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  and hence find the other linear factors.</a:t>
                </a:r>
              </a:p>
              <a:p>
                <a:r>
                  <a:rPr lang="en-US" dirty="0"/>
                  <a:t>Let        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)Then  P(−1)=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(−1)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 =0</a:t>
                </a:r>
              </a:p>
              <a:p>
                <a:r>
                  <a:rPr lang="en-US" dirty="0"/>
                  <a:t>Thus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 is a factor (by the factor theorem).</a:t>
                </a:r>
              </a:p>
              <a:p>
                <a:r>
                  <a:rPr lang="en-US" dirty="0"/>
                  <a:t>Divide by x+1 to find the other factor: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Here is an alternative method:</a:t>
                </a:r>
              </a:p>
              <a:p>
                <a:r>
                  <a:rPr lang="en-US" dirty="0"/>
                  <a:t>Once we have found that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 is a factor, we know that we can write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+b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+c)</a:t>
                </a:r>
              </a:p>
              <a:p>
                <a:r>
                  <a:rPr lang="en-US" dirty="0"/>
                  <a:t>By equating constant terms, we have 6=1×c. Hence c=6.</a:t>
                </a:r>
              </a:p>
              <a:p>
                <a:r>
                  <a:rPr lang="en-US" dirty="0"/>
                  <a:t>By equating coefficients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we have −4=1+b. Hence b=−5.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 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−5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+6)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 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−5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+6)=(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−2)</a:t>
                </a:r>
              </a:p>
              <a:p>
                <a:r>
                  <a:rPr lang="en-US" dirty="0"/>
                  <a:t>The linear factors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 are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+1),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−3) and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15DBD0-B058-4B25-9829-94E7CB21F0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797293" y="968260"/>
                <a:ext cx="10394707" cy="5419660"/>
              </a:xfrm>
              <a:blipFill>
                <a:blip r:embed="rId2"/>
                <a:stretch>
                  <a:fillRect l="-1114" t="-2587" b="-213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EA41FF9-45B4-46BC-9C9B-219496B03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3971" y="1963774"/>
            <a:ext cx="2888029" cy="325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10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9A117-CD88-4D15-9998-63664143C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 linear factor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994CFD-7B3F-4FBA-A938-82AD128E6868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484311" y="2438399"/>
                <a:ext cx="10394707" cy="3311189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Thinking about the numbers involved in the process of </a:t>
                </a:r>
                <a:r>
                  <a:rPr lang="en-US" dirty="0" err="1"/>
                  <a:t>factorisation</a:t>
                </a:r>
                <a:r>
                  <a:rPr lang="en-US" dirty="0"/>
                  <a:t> gives us a way of searching for factors. For example, consider the polynomial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− 5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+6. Assume this polynomial has a linear factor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−α, where α is an integer.</a:t>
                </a:r>
              </a:p>
              <a:p>
                <a:r>
                  <a:rPr lang="en-US" dirty="0"/>
                  <a:t>Then we can write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− 5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 =(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−α)(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+b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+c)=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−(α−b)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−(αb−c)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−αc</a:t>
                </a:r>
              </a:p>
              <a:p>
                <a:r>
                  <a:rPr lang="en-US" dirty="0"/>
                  <a:t>By considering the constant term, it can be seen that αc=−6. Therefore α divides 6. (Since α is an integer, it follows that b and c are too.)</a:t>
                </a:r>
              </a:p>
              <a:p>
                <a:r>
                  <a:rPr lang="en-US" dirty="0"/>
                  <a:t>Thus only the factors of 6 need be considered (i.e. ±1, ±2, ±3, ±6).</a:t>
                </a:r>
              </a:p>
              <a:p>
                <a:r>
                  <a:rPr lang="en-US" dirty="0"/>
                  <a:t>Try these in turn until a value for α makes P(α)=0. This process is completed in the following example.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994CFD-7B3F-4FBA-A938-82AD128E68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484311" y="2438399"/>
                <a:ext cx="10394707" cy="3311189"/>
              </a:xfrm>
              <a:blipFill>
                <a:blip r:embed="rId2"/>
                <a:stretch>
                  <a:fillRect l="-1114" t="-4788" r="-996" b="-20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65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5BCFE-E15A-4B1E-A2BF-6BCA2E432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833907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23C65-03AB-4621-B1F1-083D82A60637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484311" y="833907"/>
                <a:ext cx="10394707" cy="5669924"/>
              </a:xfrm>
            </p:spPr>
            <p:txBody>
              <a:bodyPr>
                <a:normAutofit/>
              </a:bodyPr>
              <a:lstStyle/>
              <a:p>
                <a:r>
                  <a:rPr lang="en-US" dirty="0" err="1"/>
                  <a:t>Factorise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− 5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+6.</a:t>
                </a:r>
              </a:p>
              <a:p>
                <a:r>
                  <a:rPr lang="en-US" dirty="0"/>
                  <a:t>P(1)=1−2−5+6=0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 is a factor.</a:t>
                </a:r>
              </a:p>
              <a:p>
                <a:r>
                  <a:rPr lang="en-US" dirty="0"/>
                  <a:t>Now divide to find the other factors: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factors of 6 are ±1, ±2, ±3, ±6.</a:t>
                </a:r>
              </a:p>
              <a:p>
                <a:r>
                  <a:rPr lang="en-US" dirty="0"/>
                  <a:t>We evaluate the first option, P(1), which in fact equals 0. If P(1) did not equal 0, we would try the other factors of 6 in turn until a zero result is found.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423C65-03AB-4621-B1F1-083D82A606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484311" y="833907"/>
                <a:ext cx="10394707" cy="5669924"/>
              </a:xfrm>
              <a:blipFill>
                <a:blip r:embed="rId2"/>
                <a:stretch>
                  <a:fillRect l="-1465" t="-1505" r="-176" b="-5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EF15FC5-AFEB-4F72-B2CB-70D110C8F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663" y="833907"/>
            <a:ext cx="5427281" cy="461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8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C5461-31CB-4D10-907A-36E3D3F6B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463" y="0"/>
            <a:ext cx="10018713" cy="797615"/>
          </a:xfrm>
        </p:spPr>
        <p:txBody>
          <a:bodyPr/>
          <a:lstStyle/>
          <a:p>
            <a:r>
              <a:rPr lang="en-AU" dirty="0"/>
              <a:t>Rational-root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421BCE-EB54-418E-A0A1-0B3612EAE544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574463" y="930055"/>
                <a:ext cx="10394707" cy="5535139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Consider the cubic polynomial</a:t>
                </a:r>
              </a:p>
              <a:p>
                <a:r>
                  <a:rPr lang="en-US" dirty="0"/>
                  <a:t>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− 3 </a:t>
                </a:r>
              </a:p>
              <a:p>
                <a:r>
                  <a:rPr lang="en-US" dirty="0"/>
                  <a:t>We can easily show that P(1)≠0, P(−1)≠0, P(3)≠0 and P(−3)≠0. Hence the equation 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)=0 has no solution that is an integer.</a:t>
                </a:r>
              </a:p>
              <a:p>
                <a:r>
                  <a:rPr lang="en-US" dirty="0"/>
                  <a:t>Does it have a rational solution, that is, a fraction for a solution?</a:t>
                </a:r>
              </a:p>
              <a:p>
                <a:r>
                  <a:rPr lang="en-US" dirty="0"/>
                  <a:t>The rational-root theorem helps us with this. It says that if α and β have highest common factor 1 (i.e. α and β are relatively prime) and βx+α is a factor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− 3, then β divides 2 and α divides −3.</a:t>
                </a:r>
              </a:p>
              <a:p>
                <a:r>
                  <a:rPr lang="en-US" dirty="0"/>
                  <a:t>Therefore, if −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/>
                          <m:t>α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/>
                          <m:t>β</m:t>
                        </m:r>
                      </m:den>
                    </m:f>
                  </m:oMath>
                </a14:m>
                <a:r>
                  <a:rPr lang="en-US" dirty="0"/>
                  <a:t>  is a solution of the equation 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)=0 (where α and β are relatively prime), then β must divide 2 and α must divide −3. So the only value of β that needs to be considered is 2, and α=±3 or α=±1.</a:t>
                </a:r>
              </a:p>
              <a:p>
                <a:r>
                  <a:rPr lang="en-US" dirty="0"/>
                  <a:t>We can test these through the factor theorem. That is, check P(±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) and P(±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). We find</a:t>
                </a:r>
              </a:p>
              <a:p>
                <a:r>
                  <a:rPr lang="en-US" dirty="0"/>
                  <a:t>P(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− 3 =2×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/>
                  <a:t>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−3=0</a:t>
                </a:r>
              </a:p>
              <a:p>
                <a:r>
                  <a:rPr lang="en-US" dirty="0"/>
                  <a:t>We have found that 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 is a factor.</a:t>
                </a:r>
              </a:p>
              <a:p>
                <a:r>
                  <a:rPr lang="en-US" dirty="0"/>
                  <a:t>Dividing through we find that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− 3 =(2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+1)</a:t>
                </a:r>
              </a:p>
              <a:p>
                <a:r>
                  <a:rPr lang="en-US" dirty="0"/>
                  <a:t>We can 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 has no linear factors by showing that the discriminant of this quadratic is negative.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421BCE-EB54-418E-A0A1-0B3612EAE5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574463" y="930055"/>
                <a:ext cx="10394707" cy="5535139"/>
              </a:xfrm>
              <a:blipFill>
                <a:blip r:embed="rId2"/>
                <a:stretch>
                  <a:fillRect l="-8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771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43391-56E5-420A-9718-8334564F4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947" y="196403"/>
            <a:ext cx="10018713" cy="797615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EACA30-13F7-42A3-8C0C-CCE450B66569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797293" y="994018"/>
                <a:ext cx="10394707" cy="5422006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Factorise 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− 5.</a:t>
                </a:r>
              </a:p>
              <a:p>
                <a:r>
                  <a:rPr lang="en-US" dirty="0"/>
                  <a:t>The only possible integer solutions are ±5 or ±1. So there are no integer solutions. We now use the rational-root theorem.</a:t>
                </a:r>
              </a:p>
              <a:p>
                <a:r>
                  <a:rPr lang="en-US" dirty="0"/>
                  <a:t>If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α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β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/>
                  <a:t>is a solution, the only value of β that needs to be considered is 3 and α=±5 or α=±1.</a:t>
                </a:r>
              </a:p>
              <a:p>
                <a:r>
                  <a:rPr lang="en-US" dirty="0"/>
                  <a:t>P(1)=8≠0,P(5)=580≠0, P(−1)=−2≠0,P(−5)=−190≠0, P(−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)=0 </a:t>
                </a:r>
              </a:p>
              <a:p>
                <a:r>
                  <a:rPr lang="en-US" dirty="0"/>
                  <a:t>Therefore 3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+5 is a factor.</a:t>
                </a:r>
              </a:p>
              <a:p>
                <a:r>
                  <a:rPr lang="en-US" dirty="0"/>
                  <a:t>Dividing gives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− 5 =(3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+5)(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−1)</a:t>
                </a:r>
              </a:p>
              <a:p>
                <a:r>
                  <a:rPr lang="en-US" dirty="0"/>
                  <a:t>We complete the square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 to </a:t>
                </a:r>
                <a:r>
                  <a:rPr lang="en-US" dirty="0" err="1"/>
                  <a:t>factorise</a:t>
                </a:r>
                <a:r>
                  <a:rPr lang="en-US" dirty="0"/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4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4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dirty="0"/>
                          <m:t>+ 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>
                                <a:latin typeface="Calibri" panose="020F0502020204030204" pitchFamily="34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4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/>
                  <a:t>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Hence</a:t>
                </a:r>
              </a:p>
              <a:p>
                <a:r>
                  <a:rPr lang="en-US" dirty="0"/>
                  <a:t>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)=(3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+5)(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/>
                  <a:t>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EACA30-13F7-42A3-8C0C-CCE450B665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797293" y="994018"/>
                <a:ext cx="10394707" cy="5422006"/>
              </a:xfrm>
              <a:blipFill>
                <a:blip r:embed="rId2"/>
                <a:stretch>
                  <a:fillRect l="-1114" t="-13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93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1F853-14E8-416F-B11C-1601EEA7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Rational-root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441D27-B75B-4EAD-AFF9-1C18D3EE1F34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484311" y="2153548"/>
                <a:ext cx="10394707" cy="3311189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Let P(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/>
                  <a:t>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+</a:t>
                </a:r>
                <a:r>
                  <a:rPr lang="pt-BR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3200" dirty="0"/>
                  <a:t>+⋯+</a:t>
                </a:r>
                <a:r>
                  <a:rPr lang="pt-BR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/>
                  <a:t>+</a:t>
                </a:r>
                <a:r>
                  <a:rPr lang="pt-BR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be a polynomial of degree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/>
                  <a:t> with all the 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200" dirty="0"/>
                  <a:t> integers. Let α and β be integers such that the highest common factor of α and β is 1 (i.e. α and β are relatively prime).</a:t>
                </a:r>
              </a:p>
              <a:p>
                <a:r>
                  <a:rPr lang="en-US" sz="3200" dirty="0"/>
                  <a:t>If β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+α is a factor of P(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/>
                  <a:t>), then β divides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/>
                  <a:t> and α divides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200" dirty="0"/>
                  <a:t>.</a:t>
                </a:r>
                <a:endParaRPr lang="en-AU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441D27-B75B-4EAD-AFF9-1C18D3EE1F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484311" y="2153548"/>
                <a:ext cx="10394707" cy="3311189"/>
              </a:xfrm>
              <a:blipFill>
                <a:blip r:embed="rId2"/>
                <a:stretch>
                  <a:fillRect l="-2345" t="-6446" r="-2052" b="-44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103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592CC-88EC-4AC7-BDEA-0233BAA04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77" y="0"/>
            <a:ext cx="11934423" cy="1117242"/>
          </a:xfrm>
        </p:spPr>
        <p:txBody>
          <a:bodyPr/>
          <a:lstStyle/>
          <a:p>
            <a:r>
              <a:rPr lang="en-US" dirty="0"/>
              <a:t>Special cases: sums and differences of cubes  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27C8DE-5E2E-4482-BA9C-3569B05912E8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797293" y="1117242"/>
                <a:ext cx="10394707" cy="531619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Factorise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−27.</a:t>
                </a:r>
              </a:p>
              <a:p>
                <a:r>
                  <a:rPr lang="en-US" dirty="0"/>
                  <a:t>Let     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−27    Then  P(3) =27−27=0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 is a factor.</a:t>
                </a:r>
              </a:p>
              <a:p>
                <a:r>
                  <a:rPr lang="en-US" dirty="0"/>
                  <a:t>Divide to find the other factor: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−27=(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+9)	</a:t>
                </a:r>
              </a:p>
              <a:p>
                <a:r>
                  <a:rPr lang="en-US" dirty="0"/>
                  <a:t>The division can also be performed using the method of equating coefficients: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−27=(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+b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+c).</a:t>
                </a:r>
              </a:p>
              <a:p>
                <a:r>
                  <a:rPr lang="en-US" dirty="0"/>
                  <a:t>Equating constant terms gives c=9.</a:t>
                </a:r>
              </a:p>
              <a:p>
                <a:r>
                  <a:rPr lang="en-US" dirty="0"/>
                  <a:t>Equating coefficients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gives −3+b=0, and so b=3.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27C8DE-5E2E-4482-BA9C-3569B05912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797293" y="1117242"/>
                <a:ext cx="10394707" cy="5316199"/>
              </a:xfrm>
              <a:blipFill>
                <a:blip r:embed="rId2"/>
                <a:stretch>
                  <a:fillRect l="-1349" t="-3555" b="-355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21FFAC4-B2A6-4DE8-A0CF-892C2EDC5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5023" y="1117242"/>
            <a:ext cx="3468231" cy="357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12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8BD3-A32C-45E1-BD7A-C651245B1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0305" y="415343"/>
            <a:ext cx="10018713" cy="1065727"/>
          </a:xfrm>
        </p:spPr>
        <p:txBody>
          <a:bodyPr/>
          <a:lstStyle/>
          <a:p>
            <a:r>
              <a:rPr lang="en-US" dirty="0"/>
              <a:t>Special cases: sums and differences of cubes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28D549-EB74-4AD4-ABA7-9404ACBB6F34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484311" y="1481071"/>
                <a:ext cx="10394707" cy="496158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 general, if 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is a factor and so by division: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is replaced by −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, then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/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−(−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))(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+(−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)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/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This gives: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28D549-EB74-4AD4-ABA7-9404ACBB6F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484311" y="1481071"/>
                <a:ext cx="10394707" cy="4961586"/>
              </a:xfrm>
              <a:blipFill>
                <a:blip r:embed="rId2"/>
                <a:stretch>
                  <a:fillRect l="-14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57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663DF-EB78-4A7C-A14E-4B9F853BA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0305" y="352654"/>
            <a:ext cx="10018713" cy="1752599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D2B9FA-9651-4F4F-A151-8910F6F79A4B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484311" y="2089154"/>
                <a:ext cx="10394707" cy="3311189"/>
              </a:xfrm>
            </p:spPr>
            <p:txBody>
              <a:bodyPr/>
              <a:lstStyle/>
              <a:p>
                <a:r>
                  <a:rPr lang="fr-FR" dirty="0"/>
                  <a:t>Factorise 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+64.</a:t>
                </a:r>
              </a:p>
              <a:p>
                <a:r>
                  <a:rPr lang="fr-FR" dirty="0"/>
                  <a:t>Solution</a:t>
                </a:r>
              </a:p>
              <a:p>
                <a:r>
                  <a:rPr lang="fr-FR" dirty="0"/>
                  <a:t>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+64=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(4)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=(2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+4)(4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−8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+16)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D2B9FA-9651-4F4F-A151-8910F6F79A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484311" y="2089154"/>
                <a:ext cx="10394707" cy="3311189"/>
              </a:xfrm>
              <a:blipFill>
                <a:blip r:embed="rId2"/>
                <a:stretch>
                  <a:fillRect l="-14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663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F029860-3C26-8E28-B75A-B3535E9D2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The Division Algorithm</a:t>
            </a: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957157E8-57D5-BECC-3B65-0D8BD83C4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1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If </a:t>
            </a:r>
            <a:r>
              <a:rPr lang="en-US" altLang="en-US" i="1">
                <a:latin typeface="Times New Roman" panose="02020603050405020304" pitchFamily="18" charset="0"/>
              </a:rPr>
              <a:t>f(x)</a:t>
            </a:r>
            <a:r>
              <a:rPr lang="en-US" altLang="en-US">
                <a:latin typeface="Times New Roman" panose="02020603050405020304" pitchFamily="18" charset="0"/>
              </a:rPr>
              <a:t> and </a:t>
            </a:r>
            <a:r>
              <a:rPr lang="en-US" altLang="en-US" i="1">
                <a:latin typeface="Times New Roman" panose="02020603050405020304" pitchFamily="18" charset="0"/>
              </a:rPr>
              <a:t>d(x)</a:t>
            </a:r>
            <a:r>
              <a:rPr lang="en-US" altLang="en-US">
                <a:latin typeface="Times New Roman" panose="02020603050405020304" pitchFamily="18" charset="0"/>
              </a:rPr>
              <a:t> are polynomials such that </a:t>
            </a:r>
            <a:r>
              <a:rPr lang="en-US" altLang="en-US" i="1">
                <a:latin typeface="Times New Roman" panose="02020603050405020304" pitchFamily="18" charset="0"/>
              </a:rPr>
              <a:t>d(x)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t>≠ 0, and the degree of </a:t>
            </a:r>
            <a:r>
              <a:rPr lang="en-US" altLang="en-US" i="1">
                <a:latin typeface="Times New Roman" panose="02020603050405020304" pitchFamily="18" charset="0"/>
                <a:cs typeface="Arial" panose="020B0604020202020204" pitchFamily="34" charset="0"/>
              </a:rPr>
              <a:t>d(x)</a:t>
            </a:r>
            <a:r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t> is less than or equal to the degree of </a:t>
            </a:r>
            <a:r>
              <a:rPr lang="en-US" altLang="en-US" i="1">
                <a:latin typeface="Times New Roman" panose="02020603050405020304" pitchFamily="18" charset="0"/>
                <a:cs typeface="Arial" panose="020B0604020202020204" pitchFamily="34" charset="0"/>
              </a:rPr>
              <a:t>f(x),</a:t>
            </a:r>
            <a:r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t> there exists a unique polynomials </a:t>
            </a:r>
            <a:r>
              <a:rPr lang="en-US" altLang="en-US" i="1">
                <a:latin typeface="Times New Roman" panose="02020603050405020304" pitchFamily="18" charset="0"/>
                <a:cs typeface="Arial" panose="020B0604020202020204" pitchFamily="34" charset="0"/>
              </a:rPr>
              <a:t>q(x)</a:t>
            </a:r>
            <a:r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altLang="en-US" i="1">
                <a:latin typeface="Times New Roman" panose="02020603050405020304" pitchFamily="18" charset="0"/>
                <a:cs typeface="Arial" panose="020B0604020202020204" pitchFamily="34" charset="0"/>
              </a:rPr>
              <a:t>r(x)</a:t>
            </a:r>
            <a:r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t> such that</a:t>
            </a:r>
          </a:p>
          <a:p>
            <a:pPr eaLnBrk="1" hangingPunct="1">
              <a:buFontTx/>
              <a:buNone/>
            </a:pPr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t>Where </a:t>
            </a:r>
            <a:r>
              <a:rPr lang="en-US" altLang="en-US" i="1">
                <a:latin typeface="Times New Roman" panose="02020603050405020304" pitchFamily="18" charset="0"/>
                <a:cs typeface="Arial" panose="020B0604020202020204" pitchFamily="34" charset="0"/>
              </a:rPr>
              <a:t>r(x)</a:t>
            </a:r>
            <a:r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t> = 0 or the degree of </a:t>
            </a:r>
            <a:r>
              <a:rPr lang="en-US" altLang="en-US" i="1">
                <a:latin typeface="Times New Roman" panose="02020603050405020304" pitchFamily="18" charset="0"/>
                <a:cs typeface="Arial" panose="020B0604020202020204" pitchFamily="34" charset="0"/>
              </a:rPr>
              <a:t>r(x)</a:t>
            </a:r>
            <a:r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t> is less than the degree of </a:t>
            </a:r>
            <a:r>
              <a:rPr lang="en-US" altLang="en-US" i="1">
                <a:latin typeface="Times New Roman" panose="02020603050405020304" pitchFamily="18" charset="0"/>
                <a:cs typeface="Arial" panose="020B0604020202020204" pitchFamily="34" charset="0"/>
              </a:rPr>
              <a:t>d(x).</a:t>
            </a:r>
            <a:r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t>   </a:t>
            </a:r>
          </a:p>
        </p:txBody>
      </p:sp>
      <p:graphicFrame>
        <p:nvGraphicFramePr>
          <p:cNvPr id="16390" name="Object 6">
            <a:extLst>
              <a:ext uri="{FF2B5EF4-FFF2-40B4-BE49-F238E27FC236}">
                <a16:creationId xmlns:a16="http://schemas.microsoft.com/office/drawing/2014/main" id="{56DFB79B-6419-A5B1-20BB-56A5202378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886201"/>
          <a:ext cx="47498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29016" imgH="190363" progId="Equation.3">
                  <p:embed/>
                </p:oleObj>
              </mc:Choice>
              <mc:Fallback>
                <p:oleObj name="Equation" r:id="rId2" imgW="1429016" imgH="190363" progId="Equation.3">
                  <p:embed/>
                  <p:pic>
                    <p:nvPicPr>
                      <p:cNvPr id="16390" name="Object 6">
                        <a:extLst>
                          <a:ext uri="{FF2B5EF4-FFF2-40B4-BE49-F238E27FC236}">
                            <a16:creationId xmlns:a16="http://schemas.microsoft.com/office/drawing/2014/main" id="{56DFB79B-6419-A5B1-20BB-56A5202378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86201"/>
                        <a:ext cx="4749800" cy="6699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5A622-02BE-4BA1-B171-C0AF12193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342" y="0"/>
            <a:ext cx="10018713" cy="797615"/>
          </a:xfrm>
        </p:spPr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E61510-72BF-431F-80A0-FBFA1884E3AD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587342" y="1030309"/>
                <a:ext cx="10394707" cy="535761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Remainder theorem </a:t>
                </a:r>
                <a:r>
                  <a:rPr lang="en-US" dirty="0"/>
                  <a:t>When 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is divided by β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+α, the remainder is P(−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α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β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/>
                  <a:t>).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Factor theorem</a:t>
                </a:r>
              </a:p>
              <a:p>
                <a:r>
                  <a:rPr lang="en-US" dirty="0"/>
                  <a:t>If β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+α is a factor of 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), then P(−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α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β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/>
                  <a:t>)=0.</a:t>
                </a:r>
              </a:p>
              <a:p>
                <a:r>
                  <a:rPr lang="en-US" dirty="0"/>
                  <a:t>Conversely, if P(−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α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β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/>
                  <a:t>)=0, then β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+α is a factor of 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).</a:t>
                </a:r>
              </a:p>
              <a:p>
                <a:r>
                  <a:rPr lang="en-US" dirty="0"/>
                  <a:t>A </a:t>
                </a:r>
                <a:r>
                  <a:rPr lang="en-US" dirty="0">
                    <a:solidFill>
                      <a:srgbClr val="FF0000"/>
                    </a:solidFill>
                  </a:rPr>
                  <a:t>cubic function </a:t>
                </a:r>
                <a:r>
                  <a:rPr lang="en-US" dirty="0"/>
                  <a:t>can be </a:t>
                </a:r>
                <a:r>
                  <a:rPr lang="en-US" dirty="0" err="1"/>
                  <a:t>factorised</a:t>
                </a:r>
                <a:r>
                  <a:rPr lang="en-US" dirty="0"/>
                  <a:t> using the factor theorem to find the first linear factor and then using polynomial division or the method of equating coefficients to complete the process.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Rational-root theorem</a:t>
                </a:r>
                <a:r>
                  <a:rPr lang="en-US" dirty="0"/>
                  <a:t> Let 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+⋯+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be a polynomial of degree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with all the 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integers. Let α and β be integers such that the highest common factor of α and β is 1 (i.e. α and β are relatively prime). If β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+α is a factor of 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), then β divides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and α divides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Difference of two cubes: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Sum of two cubes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E61510-72BF-431F-80A0-FBFA1884E3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587342" y="1030309"/>
                <a:ext cx="10394707" cy="5357611"/>
              </a:xfrm>
              <a:blipFill>
                <a:blip r:embed="rId2"/>
                <a:stretch>
                  <a:fillRect l="-1290" t="-1706" b="-204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68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7" name="Rectangle 29">
            <a:extLst>
              <a:ext uri="{FF2B5EF4-FFF2-40B4-BE49-F238E27FC236}">
                <a16:creationId xmlns:a16="http://schemas.microsoft.com/office/drawing/2014/main" id="{8794671D-226D-E551-F2B1-3071A7A3B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1998" y="682625"/>
            <a:ext cx="692479" cy="57944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6" name="Rectangle 28">
            <a:extLst>
              <a:ext uri="{FF2B5EF4-FFF2-40B4-BE49-F238E27FC236}">
                <a16:creationId xmlns:a16="http://schemas.microsoft.com/office/drawing/2014/main" id="{F7917310-DA4E-1F98-6DAB-2BBF9FA7C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2130" y="754063"/>
            <a:ext cx="942870" cy="466724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C33FAC4C-9B46-BDF2-2094-FBE6EE29E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2443" y="99217"/>
            <a:ext cx="10018713" cy="57944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The Remainder Theorem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81E01215-2080-F437-9DD4-1E42A44887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8255" y="561138"/>
            <a:ext cx="10018713" cy="900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If a polynomial </a:t>
            </a:r>
            <a:r>
              <a:rPr lang="en-US" altLang="en-US" i="1" dirty="0">
                <a:latin typeface="Times New Roman" panose="02020603050405020304" pitchFamily="18" charset="0"/>
              </a:rPr>
              <a:t>f(x)</a:t>
            </a:r>
            <a:r>
              <a:rPr lang="en-US" altLang="en-US" dirty="0">
                <a:latin typeface="Times New Roman" panose="02020603050405020304" pitchFamily="18" charset="0"/>
              </a:rPr>
              <a:t> is divided by </a:t>
            </a:r>
            <a:r>
              <a:rPr lang="en-US" altLang="en-US" i="1" dirty="0">
                <a:latin typeface="Times New Roman" panose="02020603050405020304" pitchFamily="18" charset="0"/>
              </a:rPr>
              <a:t>x – k</a:t>
            </a:r>
            <a:r>
              <a:rPr lang="en-US" altLang="en-US" dirty="0">
                <a:latin typeface="Times New Roman" panose="02020603050405020304" pitchFamily="18" charset="0"/>
              </a:rPr>
              <a:t>, the remainder is </a:t>
            </a:r>
            <a:r>
              <a:rPr lang="en-US" altLang="en-US" i="1" dirty="0">
                <a:latin typeface="Times New Roman" panose="02020603050405020304" pitchFamily="18" charset="0"/>
              </a:rPr>
              <a:t>r</a:t>
            </a:r>
            <a:r>
              <a:rPr lang="en-US" altLang="en-US" dirty="0">
                <a:latin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</a:rPr>
              <a:t>f(k).</a:t>
            </a:r>
          </a:p>
        </p:txBody>
      </p:sp>
      <p:grpSp>
        <p:nvGrpSpPr>
          <p:cNvPr id="22554" name="Group 26">
            <a:extLst>
              <a:ext uri="{FF2B5EF4-FFF2-40B4-BE49-F238E27FC236}">
                <a16:creationId xmlns:a16="http://schemas.microsoft.com/office/drawing/2014/main" id="{441D5B2A-0631-CBFA-1869-0B966CB066D0}"/>
              </a:ext>
            </a:extLst>
          </p:cNvPr>
          <p:cNvGrpSpPr>
            <a:grpSpLocks/>
          </p:cNvGrpSpPr>
          <p:nvPr/>
        </p:nvGrpSpPr>
        <p:grpSpPr bwMode="auto">
          <a:xfrm>
            <a:off x="1936750" y="3151189"/>
            <a:ext cx="4281488" cy="2936875"/>
            <a:chOff x="260" y="1985"/>
            <a:chExt cx="2697" cy="1850"/>
          </a:xfrm>
        </p:grpSpPr>
        <p:sp>
          <p:nvSpPr>
            <p:cNvPr id="20501" name="Rectangle 4">
              <a:extLst>
                <a:ext uri="{FF2B5EF4-FFF2-40B4-BE49-F238E27FC236}">
                  <a16:creationId xmlns:a16="http://schemas.microsoft.com/office/drawing/2014/main" id="{7C64C198-58CC-36D5-F2D2-ACDEA8CAE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" y="3355"/>
              <a:ext cx="672" cy="480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02" name="Rectangle 5">
              <a:extLst>
                <a:ext uri="{FF2B5EF4-FFF2-40B4-BE49-F238E27FC236}">
                  <a16:creationId xmlns:a16="http://schemas.microsoft.com/office/drawing/2014/main" id="{E20687B8-4F10-FA59-1ED0-EEBFB4E70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" y="2443"/>
              <a:ext cx="672" cy="48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20503" name="Object 6">
              <a:extLst>
                <a:ext uri="{FF2B5EF4-FFF2-40B4-BE49-F238E27FC236}">
                  <a16:creationId xmlns:a16="http://schemas.microsoft.com/office/drawing/2014/main" id="{3D786BC8-B80C-92A3-6DBF-7542C48704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" y="1985"/>
            <a:ext cx="2362" cy="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123861" imgH="218996" progId="Equation.3">
                    <p:embed/>
                  </p:oleObj>
                </mc:Choice>
                <mc:Fallback>
                  <p:oleObj name="Equation" r:id="rId2" imgW="1123861" imgH="218996" progId="Equation.3">
                    <p:embed/>
                    <p:pic>
                      <p:nvPicPr>
                        <p:cNvPr id="20503" name="Object 6">
                          <a:extLst>
                            <a:ext uri="{FF2B5EF4-FFF2-40B4-BE49-F238E27FC236}">
                              <a16:creationId xmlns:a16="http://schemas.microsoft.com/office/drawing/2014/main" id="{3D786BC8-B80C-92A3-6DBF-7542C48704A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" y="1985"/>
                          <a:ext cx="2362" cy="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4" name="Object 7">
              <a:extLst>
                <a:ext uri="{FF2B5EF4-FFF2-40B4-BE49-F238E27FC236}">
                  <a16:creationId xmlns:a16="http://schemas.microsoft.com/office/drawing/2014/main" id="{EA403180-1825-A7C6-B515-9201ED47503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9" y="2501"/>
            <a:ext cx="929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38061" imgH="190363" progId="Equation.3">
                    <p:embed/>
                  </p:oleObj>
                </mc:Choice>
                <mc:Fallback>
                  <p:oleObj name="Equation" r:id="rId4" imgW="438061" imgH="190363" progId="Equation.3">
                    <p:embed/>
                    <p:pic>
                      <p:nvPicPr>
                        <p:cNvPr id="20504" name="Object 7">
                          <a:extLst>
                            <a:ext uri="{FF2B5EF4-FFF2-40B4-BE49-F238E27FC236}">
                              <a16:creationId xmlns:a16="http://schemas.microsoft.com/office/drawing/2014/main" id="{EA403180-1825-A7C6-B515-9201ED47503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" y="2501"/>
                          <a:ext cx="929" cy="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5" name="Object 8">
              <a:extLst>
                <a:ext uri="{FF2B5EF4-FFF2-40B4-BE49-F238E27FC236}">
                  <a16:creationId xmlns:a16="http://schemas.microsoft.com/office/drawing/2014/main" id="{1A65A36B-42ED-8BBF-8D3A-77C2E36BEDC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2448"/>
            <a:ext cx="1805" cy="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857516" imgH="218996" progId="Equation.3">
                    <p:embed/>
                  </p:oleObj>
                </mc:Choice>
                <mc:Fallback>
                  <p:oleObj name="Equation" r:id="rId6" imgW="857516" imgH="218996" progId="Equation.3">
                    <p:embed/>
                    <p:pic>
                      <p:nvPicPr>
                        <p:cNvPr id="20505" name="Object 8">
                          <a:extLst>
                            <a:ext uri="{FF2B5EF4-FFF2-40B4-BE49-F238E27FC236}">
                              <a16:creationId xmlns:a16="http://schemas.microsoft.com/office/drawing/2014/main" id="{1A65A36B-42ED-8BBF-8D3A-77C2E36BEDC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448"/>
                          <a:ext cx="1805" cy="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6" name="Object 9">
              <a:extLst>
                <a:ext uri="{FF2B5EF4-FFF2-40B4-BE49-F238E27FC236}">
                  <a16:creationId xmlns:a16="http://schemas.microsoft.com/office/drawing/2014/main" id="{87EAB931-49F3-9A7D-E90D-863234E9AAF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41" y="2975"/>
            <a:ext cx="1354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37953" imgH="171273" progId="Equation.3">
                    <p:embed/>
                  </p:oleObj>
                </mc:Choice>
                <mc:Fallback>
                  <p:oleObj name="Equation" r:id="rId8" imgW="637953" imgH="171273" progId="Equation.3">
                    <p:embed/>
                    <p:pic>
                      <p:nvPicPr>
                        <p:cNvPr id="20506" name="Object 9">
                          <a:extLst>
                            <a:ext uri="{FF2B5EF4-FFF2-40B4-BE49-F238E27FC236}">
                              <a16:creationId xmlns:a16="http://schemas.microsoft.com/office/drawing/2014/main" id="{87EAB931-49F3-9A7D-E90D-863234E9AAF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1" y="2975"/>
                          <a:ext cx="1354" cy="3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7" name="Object 10">
              <a:extLst>
                <a:ext uri="{FF2B5EF4-FFF2-40B4-BE49-F238E27FC236}">
                  <a16:creationId xmlns:a16="http://schemas.microsoft.com/office/drawing/2014/main" id="{C0942AA0-E64B-2640-B86E-7EAB5B64C07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89" y="3403"/>
            <a:ext cx="663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04623" imgH="171273" progId="Equation.3">
                    <p:embed/>
                  </p:oleObj>
                </mc:Choice>
                <mc:Fallback>
                  <p:oleObj name="Equation" r:id="rId10" imgW="304623" imgH="171273" progId="Equation.3">
                    <p:embed/>
                    <p:pic>
                      <p:nvPicPr>
                        <p:cNvPr id="20507" name="Object 10">
                          <a:extLst>
                            <a:ext uri="{FF2B5EF4-FFF2-40B4-BE49-F238E27FC236}">
                              <a16:creationId xmlns:a16="http://schemas.microsoft.com/office/drawing/2014/main" id="{C0942AA0-E64B-2640-B86E-7EAB5B64C07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9" y="3403"/>
                          <a:ext cx="663" cy="3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55" name="Group 27">
            <a:extLst>
              <a:ext uri="{FF2B5EF4-FFF2-40B4-BE49-F238E27FC236}">
                <a16:creationId xmlns:a16="http://schemas.microsoft.com/office/drawing/2014/main" id="{9EDBB0D1-C179-4831-C305-7BEA808EADBE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2286000"/>
            <a:ext cx="3886200" cy="4419600"/>
            <a:chOff x="3312" y="1440"/>
            <a:chExt cx="2448" cy="2784"/>
          </a:xfrm>
        </p:grpSpPr>
        <p:sp>
          <p:nvSpPr>
            <p:cNvPr id="20488" name="Rectangle 12">
              <a:extLst>
                <a:ext uri="{FF2B5EF4-FFF2-40B4-BE49-F238E27FC236}">
                  <a16:creationId xmlns:a16="http://schemas.microsoft.com/office/drawing/2014/main" id="{34DC28E4-612F-B35D-6FFC-942A65A0B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3744"/>
              <a:ext cx="672" cy="480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89" name="Rectangle 13">
              <a:extLst>
                <a:ext uri="{FF2B5EF4-FFF2-40B4-BE49-F238E27FC236}">
                  <a16:creationId xmlns:a16="http://schemas.microsoft.com/office/drawing/2014/main" id="{E958F363-2423-908B-8660-90C47E1F6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824"/>
              <a:ext cx="672" cy="48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20490" name="Object 14">
              <a:extLst>
                <a:ext uri="{FF2B5EF4-FFF2-40B4-BE49-F238E27FC236}">
                  <a16:creationId xmlns:a16="http://schemas.microsoft.com/office/drawing/2014/main" id="{C90CACC7-86A7-48E5-2B3D-905D658203B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25" y="1763"/>
            <a:ext cx="2178" cy="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028700" imgH="323987" progId="Equation.3">
                    <p:embed/>
                  </p:oleObj>
                </mc:Choice>
                <mc:Fallback>
                  <p:oleObj name="Equation" r:id="rId12" imgW="1028700" imgH="323987" progId="Equation.3">
                    <p:embed/>
                    <p:pic>
                      <p:nvPicPr>
                        <p:cNvPr id="20490" name="Object 14">
                          <a:extLst>
                            <a:ext uri="{FF2B5EF4-FFF2-40B4-BE49-F238E27FC236}">
                              <a16:creationId xmlns:a16="http://schemas.microsoft.com/office/drawing/2014/main" id="{C90CACC7-86A7-48E5-2B3D-905D658203B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5" y="1763"/>
                          <a:ext cx="2178" cy="6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1" name="Object 15">
              <a:extLst>
                <a:ext uri="{FF2B5EF4-FFF2-40B4-BE49-F238E27FC236}">
                  <a16:creationId xmlns:a16="http://schemas.microsoft.com/office/drawing/2014/main" id="{882DE780-0F85-F233-950B-62C824C3069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56" y="1475"/>
            <a:ext cx="262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14300" imgH="133095" progId="Equation.3">
                    <p:embed/>
                  </p:oleObj>
                </mc:Choice>
                <mc:Fallback>
                  <p:oleObj name="Equation" r:id="rId14" imgW="114300" imgH="133095" progId="Equation.3">
                    <p:embed/>
                    <p:pic>
                      <p:nvPicPr>
                        <p:cNvPr id="20491" name="Object 15">
                          <a:extLst>
                            <a:ext uri="{FF2B5EF4-FFF2-40B4-BE49-F238E27FC236}">
                              <a16:creationId xmlns:a16="http://schemas.microsoft.com/office/drawing/2014/main" id="{882DE780-0F85-F233-950B-62C824C3069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1475"/>
                          <a:ext cx="262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2" name="Object 16">
              <a:extLst>
                <a:ext uri="{FF2B5EF4-FFF2-40B4-BE49-F238E27FC236}">
                  <a16:creationId xmlns:a16="http://schemas.microsoft.com/office/drawing/2014/main" id="{60C6E6E9-A8B3-91E3-D8BB-1F23D98D7C0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45" y="2291"/>
            <a:ext cx="978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457200" imgH="190363" progId="Equation.3">
                    <p:embed/>
                  </p:oleObj>
                </mc:Choice>
                <mc:Fallback>
                  <p:oleObj name="Equation" r:id="rId16" imgW="457200" imgH="190363" progId="Equation.3">
                    <p:embed/>
                    <p:pic>
                      <p:nvPicPr>
                        <p:cNvPr id="20492" name="Object 16">
                          <a:extLst>
                            <a:ext uri="{FF2B5EF4-FFF2-40B4-BE49-F238E27FC236}">
                              <a16:creationId xmlns:a16="http://schemas.microsoft.com/office/drawing/2014/main" id="{60C6E6E9-A8B3-91E3-D8BB-1F23D98D7C0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5" y="2291"/>
                          <a:ext cx="978" cy="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3" name="Line 17">
              <a:extLst>
                <a:ext uri="{FF2B5EF4-FFF2-40B4-BE49-F238E27FC236}">
                  <a16:creationId xmlns:a16="http://schemas.microsoft.com/office/drawing/2014/main" id="{0651D75C-99FB-CE0F-3700-DAFF43C67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819"/>
              <a:ext cx="13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graphicFrame>
          <p:nvGraphicFramePr>
            <p:cNvPr id="20494" name="Object 18">
              <a:extLst>
                <a:ext uri="{FF2B5EF4-FFF2-40B4-BE49-F238E27FC236}">
                  <a16:creationId xmlns:a16="http://schemas.microsoft.com/office/drawing/2014/main" id="{22E8C40F-8463-F7B1-AA00-34AA0610FDB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31" y="2963"/>
            <a:ext cx="687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323761" imgH="171273" progId="Equation.3">
                    <p:embed/>
                  </p:oleObj>
                </mc:Choice>
                <mc:Fallback>
                  <p:oleObj name="Equation" r:id="rId18" imgW="323761" imgH="171273" progId="Equation.3">
                    <p:embed/>
                    <p:pic>
                      <p:nvPicPr>
                        <p:cNvPr id="20494" name="Object 18">
                          <a:extLst>
                            <a:ext uri="{FF2B5EF4-FFF2-40B4-BE49-F238E27FC236}">
                              <a16:creationId xmlns:a16="http://schemas.microsoft.com/office/drawing/2014/main" id="{22E8C40F-8463-F7B1-AA00-34AA0610FDB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1" y="2963"/>
                          <a:ext cx="687" cy="3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5" name="Object 19">
              <a:extLst>
                <a:ext uri="{FF2B5EF4-FFF2-40B4-BE49-F238E27FC236}">
                  <a16:creationId xmlns:a16="http://schemas.microsoft.com/office/drawing/2014/main" id="{81635301-1456-1264-3334-19996863B6A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83" y="1440"/>
            <a:ext cx="422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90323" imgH="152184" progId="Equation.3">
                    <p:embed/>
                  </p:oleObj>
                </mc:Choice>
                <mc:Fallback>
                  <p:oleObj name="Equation" r:id="rId20" imgW="190323" imgH="152184" progId="Equation.3">
                    <p:embed/>
                    <p:pic>
                      <p:nvPicPr>
                        <p:cNvPr id="20495" name="Object 19">
                          <a:extLst>
                            <a:ext uri="{FF2B5EF4-FFF2-40B4-BE49-F238E27FC236}">
                              <a16:creationId xmlns:a16="http://schemas.microsoft.com/office/drawing/2014/main" id="{81635301-1456-1264-3334-19996863B6A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3" y="1440"/>
                          <a:ext cx="422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6" name="Object 20">
              <a:extLst>
                <a:ext uri="{FF2B5EF4-FFF2-40B4-BE49-F238E27FC236}">
                  <a16:creationId xmlns:a16="http://schemas.microsoft.com/office/drawing/2014/main" id="{09D0A517-2A60-EEB7-094A-8AF759E9CB3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31" y="3299"/>
            <a:ext cx="687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323761" imgH="171273" progId="Equation.3">
                    <p:embed/>
                  </p:oleObj>
                </mc:Choice>
                <mc:Fallback>
                  <p:oleObj name="Equation" r:id="rId22" imgW="323761" imgH="171273" progId="Equation.3">
                    <p:embed/>
                    <p:pic>
                      <p:nvPicPr>
                        <p:cNvPr id="20496" name="Object 20">
                          <a:extLst>
                            <a:ext uri="{FF2B5EF4-FFF2-40B4-BE49-F238E27FC236}">
                              <a16:creationId xmlns:a16="http://schemas.microsoft.com/office/drawing/2014/main" id="{09D0A517-2A60-EEB7-094A-8AF759E9CB3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1" y="3299"/>
                          <a:ext cx="687" cy="3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7" name="Line 21">
              <a:extLst>
                <a:ext uri="{FF2B5EF4-FFF2-40B4-BE49-F238E27FC236}">
                  <a16:creationId xmlns:a16="http://schemas.microsoft.com/office/drawing/2014/main" id="{246C4821-E077-6C9A-1E63-130C43CB11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3731"/>
              <a:ext cx="12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graphicFrame>
          <p:nvGraphicFramePr>
            <p:cNvPr id="20498" name="Object 22">
              <a:extLst>
                <a:ext uri="{FF2B5EF4-FFF2-40B4-BE49-F238E27FC236}">
                  <a16:creationId xmlns:a16="http://schemas.microsoft.com/office/drawing/2014/main" id="{28D6DB42-9965-6A63-C8BC-D0F9D4ECC21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44" y="3741"/>
            <a:ext cx="472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219031" imgH="171273" progId="Equation.3">
                    <p:embed/>
                  </p:oleObj>
                </mc:Choice>
                <mc:Fallback>
                  <p:oleObj name="Equation" r:id="rId24" imgW="219031" imgH="171273" progId="Equation.3">
                    <p:embed/>
                    <p:pic>
                      <p:nvPicPr>
                        <p:cNvPr id="20498" name="Object 22">
                          <a:extLst>
                            <a:ext uri="{FF2B5EF4-FFF2-40B4-BE49-F238E27FC236}">
                              <a16:creationId xmlns:a16="http://schemas.microsoft.com/office/drawing/2014/main" id="{28D6DB42-9965-6A63-C8BC-D0F9D4ECC21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4" y="3741"/>
                          <a:ext cx="472" cy="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9" name="Object 23">
              <a:extLst>
                <a:ext uri="{FF2B5EF4-FFF2-40B4-BE49-F238E27FC236}">
                  <a16:creationId xmlns:a16="http://schemas.microsoft.com/office/drawing/2014/main" id="{1F6CEC83-7E22-7097-2D78-27D88658108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24" y="2301"/>
            <a:ext cx="1216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571500" imgH="190363" progId="Equation.3">
                    <p:embed/>
                  </p:oleObj>
                </mc:Choice>
                <mc:Fallback>
                  <p:oleObj name="Equation" r:id="rId26" imgW="571500" imgH="190363" progId="Equation.3">
                    <p:embed/>
                    <p:pic>
                      <p:nvPicPr>
                        <p:cNvPr id="20499" name="Object 23">
                          <a:extLst>
                            <a:ext uri="{FF2B5EF4-FFF2-40B4-BE49-F238E27FC236}">
                              <a16:creationId xmlns:a16="http://schemas.microsoft.com/office/drawing/2014/main" id="{1F6CEC83-7E22-7097-2D78-27D88658108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4" y="2301"/>
                          <a:ext cx="1216" cy="422"/>
                        </a:xfrm>
                        <a:prstGeom prst="rect">
                          <a:avLst/>
                        </a:prstGeom>
                        <a:solidFill>
                          <a:schemeClr val="bg2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0" name="Object 24">
              <a:extLst>
                <a:ext uri="{FF2B5EF4-FFF2-40B4-BE49-F238E27FC236}">
                  <a16:creationId xmlns:a16="http://schemas.microsoft.com/office/drawing/2014/main" id="{1966A5BB-DE47-5C7F-5C49-A3B5843DCBE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12" y="3299"/>
            <a:ext cx="898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418923" imgH="171273" progId="Equation.3">
                    <p:embed/>
                  </p:oleObj>
                </mc:Choice>
                <mc:Fallback>
                  <p:oleObj name="Equation" r:id="rId28" imgW="418923" imgH="171273" progId="Equation.3">
                    <p:embed/>
                    <p:pic>
                      <p:nvPicPr>
                        <p:cNvPr id="20500" name="Object 24">
                          <a:extLst>
                            <a:ext uri="{FF2B5EF4-FFF2-40B4-BE49-F238E27FC236}">
                              <a16:creationId xmlns:a16="http://schemas.microsoft.com/office/drawing/2014/main" id="{1966A5BB-DE47-5C7F-5C49-A3B5843DCBE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3299"/>
                          <a:ext cx="898" cy="369"/>
                        </a:xfrm>
                        <a:prstGeom prst="rect">
                          <a:avLst/>
                        </a:pr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7" grpId="0" animBg="1"/>
      <p:bldP spid="225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187DE233-185A-679E-891E-D9EC784F0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The Factor Theorem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2FAEF316-66D5-70E2-3094-A511A7441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8675" y="516116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A polynomial </a:t>
            </a:r>
            <a:r>
              <a:rPr lang="en-US" altLang="en-US" i="1" dirty="0">
                <a:latin typeface="Times New Roman" panose="02020603050405020304" pitchFamily="18" charset="0"/>
              </a:rPr>
              <a:t>f(x)</a:t>
            </a:r>
            <a:r>
              <a:rPr lang="en-US" altLang="en-US" dirty="0">
                <a:latin typeface="Times New Roman" panose="02020603050405020304" pitchFamily="18" charset="0"/>
              </a:rPr>
              <a:t> has a factor (</a:t>
            </a:r>
            <a:r>
              <a:rPr lang="en-US" altLang="en-US" i="1" dirty="0">
                <a:latin typeface="Times New Roman" panose="02020603050405020304" pitchFamily="18" charset="0"/>
              </a:rPr>
              <a:t>x – k</a:t>
            </a:r>
            <a:r>
              <a:rPr lang="en-US" altLang="en-US" dirty="0">
                <a:latin typeface="Times New Roman" panose="02020603050405020304" pitchFamily="18" charset="0"/>
              </a:rPr>
              <a:t>) if and only if </a:t>
            </a:r>
            <a:r>
              <a:rPr lang="en-US" altLang="en-US" i="1" dirty="0">
                <a:latin typeface="Times New Roman" panose="02020603050405020304" pitchFamily="18" charset="0"/>
              </a:rPr>
              <a:t>f(k)</a:t>
            </a:r>
            <a:r>
              <a:rPr lang="en-US" altLang="en-US" dirty="0">
                <a:latin typeface="Times New Roman" panose="02020603050405020304" pitchFamily="18" charset="0"/>
              </a:rPr>
              <a:t> = 0.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Show that (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</a:rPr>
              <a:t> – 2) and (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</a:rPr>
              <a:t> + 3) are factors of </a:t>
            </a:r>
          </a:p>
          <a:p>
            <a:pPr algn="ctr" eaLnBrk="1" hangingPunct="1">
              <a:buFontTx/>
              <a:buNone/>
            </a:pPr>
            <a:r>
              <a:rPr lang="en-US" altLang="en-US" i="1" dirty="0">
                <a:latin typeface="Times New Roman" panose="02020603050405020304" pitchFamily="18" charset="0"/>
              </a:rPr>
              <a:t>f</a:t>
            </a:r>
            <a:r>
              <a:rPr lang="en-US" altLang="en-US" dirty="0">
                <a:latin typeface="Times New Roman" panose="02020603050405020304" pitchFamily="18" charset="0"/>
              </a:rPr>
              <a:t>(x) = 2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</a:rPr>
              <a:t>4</a:t>
            </a:r>
            <a:r>
              <a:rPr lang="en-US" altLang="en-US" dirty="0">
                <a:latin typeface="Times New Roman" panose="02020603050405020304" pitchFamily="18" charset="0"/>
              </a:rPr>
              <a:t> + 7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</a:rPr>
              <a:t>3 </a:t>
            </a:r>
            <a:r>
              <a:rPr lang="en-US" altLang="en-US" dirty="0">
                <a:latin typeface="Times New Roman" panose="02020603050405020304" pitchFamily="18" charset="0"/>
              </a:rPr>
              <a:t>– 4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</a:rPr>
              <a:t> – 27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</a:rPr>
              <a:t> – 18</a:t>
            </a:r>
            <a:endParaRPr lang="en-US" altLang="en-US" i="1" dirty="0">
              <a:latin typeface="Times New Roman" panose="02020603050405020304" pitchFamily="18" charset="0"/>
            </a:endParaRPr>
          </a:p>
        </p:txBody>
      </p:sp>
      <p:sp>
        <p:nvSpPr>
          <p:cNvPr id="21508" name="Line 32">
            <a:extLst>
              <a:ext uri="{FF2B5EF4-FFF2-40B4-BE49-F238E27FC236}">
                <a16:creationId xmlns:a16="http://schemas.microsoft.com/office/drawing/2014/main" id="{87028448-F985-48EC-639C-250C78C4A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098925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09" name="Line 33">
            <a:extLst>
              <a:ext uri="{FF2B5EF4-FFF2-40B4-BE49-F238E27FC236}">
                <a16:creationId xmlns:a16="http://schemas.microsoft.com/office/drawing/2014/main" id="{0374B3A0-182A-0BE5-B2CC-DD7C239C35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851525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610" name="Text Box 34">
            <a:extLst>
              <a:ext uri="{FF2B5EF4-FFF2-40B4-BE49-F238E27FC236}">
                <a16:creationId xmlns:a16="http://schemas.microsoft.com/office/drawing/2014/main" id="{9EEBFC7D-55B4-2D6B-0401-EC8C5FAB9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098926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2</a:t>
            </a:r>
          </a:p>
        </p:txBody>
      </p:sp>
      <p:sp>
        <p:nvSpPr>
          <p:cNvPr id="24611" name="Text Box 35">
            <a:extLst>
              <a:ext uri="{FF2B5EF4-FFF2-40B4-BE49-F238E27FC236}">
                <a16:creationId xmlns:a16="http://schemas.microsoft.com/office/drawing/2014/main" id="{E44B2E89-3BD5-00BD-F92F-8D39E8AF0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098926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7</a:t>
            </a:r>
          </a:p>
        </p:txBody>
      </p:sp>
      <p:sp>
        <p:nvSpPr>
          <p:cNvPr id="24612" name="Text Box 36">
            <a:extLst>
              <a:ext uri="{FF2B5EF4-FFF2-40B4-BE49-F238E27FC236}">
                <a16:creationId xmlns:a16="http://schemas.microsoft.com/office/drawing/2014/main" id="{09BDC83E-5A5F-4EF9-06F6-E303CF821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1" y="4098926"/>
            <a:ext cx="608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-4</a:t>
            </a:r>
          </a:p>
        </p:txBody>
      </p:sp>
      <p:sp>
        <p:nvSpPr>
          <p:cNvPr id="24613" name="Text Box 37">
            <a:extLst>
              <a:ext uri="{FF2B5EF4-FFF2-40B4-BE49-F238E27FC236}">
                <a16:creationId xmlns:a16="http://schemas.microsoft.com/office/drawing/2014/main" id="{FD4C592E-C46B-B5F6-28B0-1D8CB0949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1" y="4098926"/>
            <a:ext cx="862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-27</a:t>
            </a:r>
          </a:p>
        </p:txBody>
      </p:sp>
      <p:sp>
        <p:nvSpPr>
          <p:cNvPr id="24614" name="Text Box 38">
            <a:extLst>
              <a:ext uri="{FF2B5EF4-FFF2-40B4-BE49-F238E27FC236}">
                <a16:creationId xmlns:a16="http://schemas.microsoft.com/office/drawing/2014/main" id="{55376221-4C83-9B5C-F398-DF840A75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1" y="4098926"/>
            <a:ext cx="862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-18</a:t>
            </a:r>
          </a:p>
        </p:txBody>
      </p:sp>
      <p:sp>
        <p:nvSpPr>
          <p:cNvPr id="24615" name="Text Box 39">
            <a:extLst>
              <a:ext uri="{FF2B5EF4-FFF2-40B4-BE49-F238E27FC236}">
                <a16:creationId xmlns:a16="http://schemas.microsoft.com/office/drawing/2014/main" id="{1637B2E7-D2B3-0C36-A509-C914D1DDA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175126"/>
            <a:ext cx="723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+2</a:t>
            </a:r>
          </a:p>
        </p:txBody>
      </p:sp>
      <p:sp>
        <p:nvSpPr>
          <p:cNvPr id="24616" name="Text Box 40">
            <a:extLst>
              <a:ext uri="{FF2B5EF4-FFF2-40B4-BE49-F238E27FC236}">
                <a16:creationId xmlns:a16="http://schemas.microsoft.com/office/drawing/2014/main" id="{D22CEEF1-5E62-4333-B9ED-38AED88F9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03926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2</a:t>
            </a:r>
          </a:p>
        </p:txBody>
      </p:sp>
      <p:sp>
        <p:nvSpPr>
          <p:cNvPr id="24617" name="Text Box 41">
            <a:extLst>
              <a:ext uri="{FF2B5EF4-FFF2-40B4-BE49-F238E27FC236}">
                <a16:creationId xmlns:a16="http://schemas.microsoft.com/office/drawing/2014/main" id="{8729C5FA-D2D5-5BF2-AD8D-C9BB6093F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937126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4</a:t>
            </a:r>
          </a:p>
        </p:txBody>
      </p:sp>
      <p:sp>
        <p:nvSpPr>
          <p:cNvPr id="24618" name="Text Box 42">
            <a:extLst>
              <a:ext uri="{FF2B5EF4-FFF2-40B4-BE49-F238E27FC236}">
                <a16:creationId xmlns:a16="http://schemas.microsoft.com/office/drawing/2014/main" id="{EEF52F84-8FCD-82D0-81BA-30EFDE5A6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003926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11</a:t>
            </a:r>
          </a:p>
        </p:txBody>
      </p:sp>
      <p:sp>
        <p:nvSpPr>
          <p:cNvPr id="24619" name="Text Box 43">
            <a:extLst>
              <a:ext uri="{FF2B5EF4-FFF2-40B4-BE49-F238E27FC236}">
                <a16:creationId xmlns:a16="http://schemas.microsoft.com/office/drawing/2014/main" id="{82B4008C-2969-EA3A-D87D-2E60CB796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937126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22</a:t>
            </a:r>
          </a:p>
        </p:txBody>
      </p:sp>
      <p:sp>
        <p:nvSpPr>
          <p:cNvPr id="24620" name="Text Box 44">
            <a:extLst>
              <a:ext uri="{FF2B5EF4-FFF2-40B4-BE49-F238E27FC236}">
                <a16:creationId xmlns:a16="http://schemas.microsoft.com/office/drawing/2014/main" id="{1F93AD93-6B26-E3C2-1AB7-E4DE0911B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003926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18</a:t>
            </a:r>
          </a:p>
        </p:txBody>
      </p:sp>
      <p:sp>
        <p:nvSpPr>
          <p:cNvPr id="24621" name="Text Box 45">
            <a:extLst>
              <a:ext uri="{FF2B5EF4-FFF2-40B4-BE49-F238E27FC236}">
                <a16:creationId xmlns:a16="http://schemas.microsoft.com/office/drawing/2014/main" id="{505893CE-40B9-3C33-4EAC-5E67C600C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013326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36</a:t>
            </a:r>
          </a:p>
        </p:txBody>
      </p:sp>
      <p:sp>
        <p:nvSpPr>
          <p:cNvPr id="24622" name="Text Box 46">
            <a:extLst>
              <a:ext uri="{FF2B5EF4-FFF2-40B4-BE49-F238E27FC236}">
                <a16:creationId xmlns:a16="http://schemas.microsoft.com/office/drawing/2014/main" id="{19E3B126-DA01-AFD6-87AE-543C1FBA6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0" y="5927726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9</a:t>
            </a:r>
          </a:p>
        </p:txBody>
      </p:sp>
      <p:sp>
        <p:nvSpPr>
          <p:cNvPr id="24623" name="Text Box 47">
            <a:extLst>
              <a:ext uri="{FF2B5EF4-FFF2-40B4-BE49-F238E27FC236}">
                <a16:creationId xmlns:a16="http://schemas.microsoft.com/office/drawing/2014/main" id="{6408964E-C419-69C7-DAAB-2A5201804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5650" y="4937126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18</a:t>
            </a:r>
          </a:p>
        </p:txBody>
      </p:sp>
      <p:sp>
        <p:nvSpPr>
          <p:cNvPr id="24624" name="Text Box 48">
            <a:extLst>
              <a:ext uri="{FF2B5EF4-FFF2-40B4-BE49-F238E27FC236}">
                <a16:creationId xmlns:a16="http://schemas.microsoft.com/office/drawing/2014/main" id="{4DD01B87-59CE-1278-3A52-6F87C77D4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3450" y="5927726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/>
      <p:bldP spid="24610" grpId="0"/>
      <p:bldP spid="24611" grpId="0"/>
      <p:bldP spid="24612" grpId="0"/>
      <p:bldP spid="24613" grpId="0"/>
      <p:bldP spid="24614" grpId="0"/>
      <p:bldP spid="24615" grpId="0"/>
      <p:bldP spid="24616" grpId="0"/>
      <p:bldP spid="24617" grpId="0"/>
      <p:bldP spid="24618" grpId="0"/>
      <p:bldP spid="24619" grpId="0"/>
      <p:bldP spid="24620" grpId="0"/>
      <p:bldP spid="24621" grpId="0"/>
      <p:bldP spid="24622" grpId="0"/>
      <p:bldP spid="24623" grpId="0"/>
      <p:bldP spid="246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5" name="Rectangle 45">
            <a:extLst>
              <a:ext uri="{FF2B5EF4-FFF2-40B4-BE49-F238E27FC236}">
                <a16:creationId xmlns:a16="http://schemas.microsoft.com/office/drawing/2014/main" id="{6A3B8F83-EFEA-EC85-87FB-BACAEB81F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505200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44" name="Rectangle 44">
            <a:extLst>
              <a:ext uri="{FF2B5EF4-FFF2-40B4-BE49-F238E27FC236}">
                <a16:creationId xmlns:a16="http://schemas.microsoft.com/office/drawing/2014/main" id="{AC519DCB-6F5F-B4FD-8625-B7EF2934A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5825" y="359373"/>
            <a:ext cx="873125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2" name="Rectangle 42">
            <a:extLst>
              <a:ext uri="{FF2B5EF4-FFF2-40B4-BE49-F238E27FC236}">
                <a16:creationId xmlns:a16="http://schemas.microsoft.com/office/drawing/2014/main" id="{7FC29642-90E2-42C5-35B5-83B31A950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375670"/>
            <a:ext cx="790575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Rectangle 43">
            <a:extLst>
              <a:ext uri="{FF2B5EF4-FFF2-40B4-BE49-F238E27FC236}">
                <a16:creationId xmlns:a16="http://schemas.microsoft.com/office/drawing/2014/main" id="{55ECEB12-14AE-95B6-269B-15F632944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76400"/>
            <a:ext cx="7620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Rectangle 2">
            <a:extLst>
              <a:ext uri="{FF2B5EF4-FFF2-40B4-BE49-F238E27FC236}">
                <a16:creationId xmlns:a16="http://schemas.microsoft.com/office/drawing/2014/main" id="{B0E52FEA-423C-B5D9-71F6-A342C5174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6248401"/>
            <a:ext cx="1219200" cy="411163"/>
          </a:xfrm>
        </p:spPr>
        <p:txBody>
          <a:bodyPr/>
          <a:lstStyle/>
          <a:p>
            <a:pPr algn="r" eaLnBrk="1" hangingPunct="1"/>
            <a:r>
              <a:rPr lang="en-US" altLang="en-US" sz="800"/>
              <a:t>Example 6 continued</a:t>
            </a:r>
          </a:p>
        </p:txBody>
      </p:sp>
      <p:sp>
        <p:nvSpPr>
          <p:cNvPr id="22535" name="Rectangle 3">
            <a:extLst>
              <a:ext uri="{FF2B5EF4-FFF2-40B4-BE49-F238E27FC236}">
                <a16:creationId xmlns:a16="http://schemas.microsoft.com/office/drawing/2014/main" id="{DE0B5914-2758-86AD-523F-9535B1E73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199" y="228602"/>
            <a:ext cx="9440173" cy="18272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Show that (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</a:rPr>
              <a:t> – 2) and (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</a:rPr>
              <a:t> + 3) are factors of </a:t>
            </a:r>
          </a:p>
          <a:p>
            <a:pPr algn="ctr" eaLnBrk="1" hangingPunct="1">
              <a:buFontTx/>
              <a:buNone/>
            </a:pPr>
            <a:r>
              <a:rPr lang="en-US" altLang="en-US" i="1" dirty="0">
                <a:latin typeface="Times New Roman" panose="02020603050405020304" pitchFamily="18" charset="0"/>
              </a:rPr>
              <a:t>f</a:t>
            </a:r>
            <a:r>
              <a:rPr lang="en-US" altLang="en-US" dirty="0">
                <a:latin typeface="Times New Roman" panose="02020603050405020304" pitchFamily="18" charset="0"/>
              </a:rPr>
              <a:t>(x) = 2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</a:rPr>
              <a:t>4</a:t>
            </a:r>
            <a:r>
              <a:rPr lang="en-US" altLang="en-US" dirty="0">
                <a:latin typeface="Times New Roman" panose="02020603050405020304" pitchFamily="18" charset="0"/>
              </a:rPr>
              <a:t> + 7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</a:rPr>
              <a:t>3 </a:t>
            </a:r>
            <a:r>
              <a:rPr lang="en-US" altLang="en-US" dirty="0">
                <a:latin typeface="Times New Roman" panose="02020603050405020304" pitchFamily="18" charset="0"/>
              </a:rPr>
              <a:t>– 4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</a:rPr>
              <a:t> – 27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</a:rPr>
              <a:t> – 18</a:t>
            </a:r>
            <a:endParaRPr lang="en-US" altLang="en-US" i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/>
          </a:p>
        </p:txBody>
      </p:sp>
      <p:sp>
        <p:nvSpPr>
          <p:cNvPr id="22536" name="Line 4">
            <a:extLst>
              <a:ext uri="{FF2B5EF4-FFF2-40B4-BE49-F238E27FC236}">
                <a16:creationId xmlns:a16="http://schemas.microsoft.com/office/drawing/2014/main" id="{1D28C34A-E8EF-C38D-2395-821F6DD6F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524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2537" name="Line 5">
            <a:extLst>
              <a:ext uri="{FF2B5EF4-FFF2-40B4-BE49-F238E27FC236}">
                <a16:creationId xmlns:a16="http://schemas.microsoft.com/office/drawing/2014/main" id="{E5B1FECB-F30F-A0C1-CD0A-D2D56C608C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2538" name="Text Box 6">
            <a:extLst>
              <a:ext uri="{FF2B5EF4-FFF2-40B4-BE49-F238E27FC236}">
                <a16:creationId xmlns:a16="http://schemas.microsoft.com/office/drawing/2014/main" id="{941A832E-B807-BFBC-6427-2AD4452F0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524001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2</a:t>
            </a:r>
          </a:p>
        </p:txBody>
      </p:sp>
      <p:sp>
        <p:nvSpPr>
          <p:cNvPr id="22539" name="Text Box 7">
            <a:extLst>
              <a:ext uri="{FF2B5EF4-FFF2-40B4-BE49-F238E27FC236}">
                <a16:creationId xmlns:a16="http://schemas.microsoft.com/office/drawing/2014/main" id="{9694862E-0253-0C2B-F958-41683FE7A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524001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7</a:t>
            </a:r>
          </a:p>
        </p:txBody>
      </p:sp>
      <p:sp>
        <p:nvSpPr>
          <p:cNvPr id="22540" name="Text Box 8">
            <a:extLst>
              <a:ext uri="{FF2B5EF4-FFF2-40B4-BE49-F238E27FC236}">
                <a16:creationId xmlns:a16="http://schemas.microsoft.com/office/drawing/2014/main" id="{46BD8D1F-C518-1737-EBDD-FEC4795D3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1" y="1524001"/>
            <a:ext cx="608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-4</a:t>
            </a:r>
          </a:p>
        </p:txBody>
      </p:sp>
      <p:sp>
        <p:nvSpPr>
          <p:cNvPr id="22541" name="Text Box 9">
            <a:extLst>
              <a:ext uri="{FF2B5EF4-FFF2-40B4-BE49-F238E27FC236}">
                <a16:creationId xmlns:a16="http://schemas.microsoft.com/office/drawing/2014/main" id="{4B221CCB-1EDD-797B-B605-0C163D618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1524001"/>
            <a:ext cx="862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-27</a:t>
            </a:r>
          </a:p>
        </p:txBody>
      </p:sp>
      <p:sp>
        <p:nvSpPr>
          <p:cNvPr id="22542" name="Text Box 10">
            <a:extLst>
              <a:ext uri="{FF2B5EF4-FFF2-40B4-BE49-F238E27FC236}">
                <a16:creationId xmlns:a16="http://schemas.microsoft.com/office/drawing/2014/main" id="{0789A64E-4B5A-6148-B065-E44D7B748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1" y="1524001"/>
            <a:ext cx="862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-18</a:t>
            </a:r>
          </a:p>
        </p:txBody>
      </p:sp>
      <p:sp>
        <p:nvSpPr>
          <p:cNvPr id="22543" name="Text Box 11">
            <a:extLst>
              <a:ext uri="{FF2B5EF4-FFF2-40B4-BE49-F238E27FC236}">
                <a16:creationId xmlns:a16="http://schemas.microsoft.com/office/drawing/2014/main" id="{CA7AB5D5-9A5A-4A3B-1A74-D7C7131C7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600201"/>
            <a:ext cx="723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+2</a:t>
            </a:r>
          </a:p>
        </p:txBody>
      </p:sp>
      <p:sp>
        <p:nvSpPr>
          <p:cNvPr id="22544" name="Text Box 12">
            <a:extLst>
              <a:ext uri="{FF2B5EF4-FFF2-40B4-BE49-F238E27FC236}">
                <a16:creationId xmlns:a16="http://schemas.microsoft.com/office/drawing/2014/main" id="{6359989D-E29C-4EBD-27E9-2E7F34316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429001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2</a:t>
            </a:r>
          </a:p>
        </p:txBody>
      </p:sp>
      <p:sp>
        <p:nvSpPr>
          <p:cNvPr id="22545" name="Text Box 13">
            <a:extLst>
              <a:ext uri="{FF2B5EF4-FFF2-40B4-BE49-F238E27FC236}">
                <a16:creationId xmlns:a16="http://schemas.microsoft.com/office/drawing/2014/main" id="{2FF77389-F43D-B942-CA3F-1FAECFE91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362201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4</a:t>
            </a:r>
          </a:p>
        </p:txBody>
      </p:sp>
      <p:sp>
        <p:nvSpPr>
          <p:cNvPr id="22546" name="Text Box 14">
            <a:extLst>
              <a:ext uri="{FF2B5EF4-FFF2-40B4-BE49-F238E27FC236}">
                <a16:creationId xmlns:a16="http://schemas.microsoft.com/office/drawing/2014/main" id="{4BEDAADC-7025-8506-2B6D-AE266A29F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429001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11</a:t>
            </a:r>
          </a:p>
        </p:txBody>
      </p:sp>
      <p:sp>
        <p:nvSpPr>
          <p:cNvPr id="22547" name="Text Box 15">
            <a:extLst>
              <a:ext uri="{FF2B5EF4-FFF2-40B4-BE49-F238E27FC236}">
                <a16:creationId xmlns:a16="http://schemas.microsoft.com/office/drawing/2014/main" id="{55FF6990-19D0-AC3C-73E5-1A0C641D5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362201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22</a:t>
            </a:r>
          </a:p>
        </p:txBody>
      </p:sp>
      <p:sp>
        <p:nvSpPr>
          <p:cNvPr id="22548" name="Text Box 16">
            <a:extLst>
              <a:ext uri="{FF2B5EF4-FFF2-40B4-BE49-F238E27FC236}">
                <a16:creationId xmlns:a16="http://schemas.microsoft.com/office/drawing/2014/main" id="{55534E46-743F-DE61-B91A-E83C3FAAE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429001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18</a:t>
            </a:r>
          </a:p>
        </p:txBody>
      </p:sp>
      <p:sp>
        <p:nvSpPr>
          <p:cNvPr id="22549" name="Text Box 17">
            <a:extLst>
              <a:ext uri="{FF2B5EF4-FFF2-40B4-BE49-F238E27FC236}">
                <a16:creationId xmlns:a16="http://schemas.microsoft.com/office/drawing/2014/main" id="{439E2103-D189-BB8F-3248-967D3B960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438401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36</a:t>
            </a:r>
          </a:p>
        </p:txBody>
      </p:sp>
      <p:sp>
        <p:nvSpPr>
          <p:cNvPr id="22550" name="Text Box 18">
            <a:extLst>
              <a:ext uri="{FF2B5EF4-FFF2-40B4-BE49-F238E27FC236}">
                <a16:creationId xmlns:a16="http://schemas.microsoft.com/office/drawing/2014/main" id="{A896BC6A-1FAF-D838-CA24-B2BC10253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0" y="3352801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9</a:t>
            </a:r>
          </a:p>
        </p:txBody>
      </p:sp>
      <p:sp>
        <p:nvSpPr>
          <p:cNvPr id="22551" name="Text Box 19">
            <a:extLst>
              <a:ext uri="{FF2B5EF4-FFF2-40B4-BE49-F238E27FC236}">
                <a16:creationId xmlns:a16="http://schemas.microsoft.com/office/drawing/2014/main" id="{5D97A523-0615-A2ED-977F-082295DFC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2362201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18</a:t>
            </a:r>
          </a:p>
        </p:txBody>
      </p:sp>
      <p:sp>
        <p:nvSpPr>
          <p:cNvPr id="22552" name="Line 21">
            <a:extLst>
              <a:ext uri="{FF2B5EF4-FFF2-40B4-BE49-F238E27FC236}">
                <a16:creationId xmlns:a16="http://schemas.microsoft.com/office/drawing/2014/main" id="{A1AD896E-77ED-90B1-7ACB-EDF35C213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352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2553" name="Line 22">
            <a:extLst>
              <a:ext uri="{FF2B5EF4-FFF2-40B4-BE49-F238E27FC236}">
                <a16:creationId xmlns:a16="http://schemas.microsoft.com/office/drawing/2014/main" id="{725887EB-F51D-F067-DA4D-98CE634F6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105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28" name="Text Box 28">
            <a:extLst>
              <a:ext uri="{FF2B5EF4-FFF2-40B4-BE49-F238E27FC236}">
                <a16:creationId xmlns:a16="http://schemas.microsoft.com/office/drawing/2014/main" id="{D7E4FFEA-DFA2-B2E9-C826-CA0970DFF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1" y="3429001"/>
            <a:ext cx="608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-3</a:t>
            </a:r>
          </a:p>
        </p:txBody>
      </p:sp>
      <p:sp>
        <p:nvSpPr>
          <p:cNvPr id="25629" name="Text Box 29">
            <a:extLst>
              <a:ext uri="{FF2B5EF4-FFF2-40B4-BE49-F238E27FC236}">
                <a16:creationId xmlns:a16="http://schemas.microsoft.com/office/drawing/2014/main" id="{575D0ED5-D68D-97A7-515B-2AF0E556A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257801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2</a:t>
            </a:r>
          </a:p>
        </p:txBody>
      </p:sp>
      <p:sp>
        <p:nvSpPr>
          <p:cNvPr id="25630" name="Text Box 30">
            <a:extLst>
              <a:ext uri="{FF2B5EF4-FFF2-40B4-BE49-F238E27FC236}">
                <a16:creationId xmlns:a16="http://schemas.microsoft.com/office/drawing/2014/main" id="{E3696720-3147-0874-F2B4-A8631840C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191001"/>
            <a:ext cx="608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-6</a:t>
            </a:r>
          </a:p>
        </p:txBody>
      </p:sp>
      <p:sp>
        <p:nvSpPr>
          <p:cNvPr id="25631" name="Text Box 31">
            <a:extLst>
              <a:ext uri="{FF2B5EF4-FFF2-40B4-BE49-F238E27FC236}">
                <a16:creationId xmlns:a16="http://schemas.microsoft.com/office/drawing/2014/main" id="{00C64DF8-8AFF-FBF0-E135-C3DD17AE5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050" y="5257801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5</a:t>
            </a:r>
          </a:p>
        </p:txBody>
      </p:sp>
      <p:sp>
        <p:nvSpPr>
          <p:cNvPr id="25632" name="Text Box 32">
            <a:extLst>
              <a:ext uri="{FF2B5EF4-FFF2-40B4-BE49-F238E27FC236}">
                <a16:creationId xmlns:a16="http://schemas.microsoft.com/office/drawing/2014/main" id="{BDC9408E-D564-05EF-3DC4-8833384A4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1" y="4191001"/>
            <a:ext cx="862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-15</a:t>
            </a:r>
          </a:p>
        </p:txBody>
      </p:sp>
      <p:sp>
        <p:nvSpPr>
          <p:cNvPr id="25633" name="Text Box 33">
            <a:extLst>
              <a:ext uri="{FF2B5EF4-FFF2-40B4-BE49-F238E27FC236}">
                <a16:creationId xmlns:a16="http://schemas.microsoft.com/office/drawing/2014/main" id="{A9AA5DD5-E3E1-4340-9121-222BCEF26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0" y="5257801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3</a:t>
            </a:r>
          </a:p>
        </p:txBody>
      </p:sp>
      <p:sp>
        <p:nvSpPr>
          <p:cNvPr id="25634" name="Text Box 34">
            <a:extLst>
              <a:ext uri="{FF2B5EF4-FFF2-40B4-BE49-F238E27FC236}">
                <a16:creationId xmlns:a16="http://schemas.microsoft.com/office/drawing/2014/main" id="{D72EB6B0-057F-0D97-E477-9DBDE3F19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1" y="4267201"/>
            <a:ext cx="608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-9</a:t>
            </a:r>
          </a:p>
        </p:txBody>
      </p:sp>
      <p:sp>
        <p:nvSpPr>
          <p:cNvPr id="25635" name="Text Box 35">
            <a:extLst>
              <a:ext uri="{FF2B5EF4-FFF2-40B4-BE49-F238E27FC236}">
                <a16:creationId xmlns:a16="http://schemas.microsoft.com/office/drawing/2014/main" id="{A8864B6D-FC5B-056C-EC5C-B4B264C30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0" y="5181601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/>
              <a:t>0</a:t>
            </a:r>
          </a:p>
        </p:txBody>
      </p:sp>
      <p:graphicFrame>
        <p:nvGraphicFramePr>
          <p:cNvPr id="25638" name="Object 38">
            <a:extLst>
              <a:ext uri="{FF2B5EF4-FFF2-40B4-BE49-F238E27FC236}">
                <a16:creationId xmlns:a16="http://schemas.microsoft.com/office/drawing/2014/main" id="{72C87C0B-4005-C3C3-5E9D-B90A49EC0D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5245100"/>
          <a:ext cx="3149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25600" imgH="203200" progId="Equation.3">
                  <p:embed/>
                </p:oleObj>
              </mc:Choice>
              <mc:Fallback>
                <p:oleObj name="Equation" r:id="rId2" imgW="1625600" imgH="203200" progId="Equation.3">
                  <p:embed/>
                  <p:pic>
                    <p:nvPicPr>
                      <p:cNvPr id="25638" name="Object 38">
                        <a:extLst>
                          <a:ext uri="{FF2B5EF4-FFF2-40B4-BE49-F238E27FC236}">
                            <a16:creationId xmlns:a16="http://schemas.microsoft.com/office/drawing/2014/main" id="{72C87C0B-4005-C3C3-5E9D-B90A49EC0D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245100"/>
                        <a:ext cx="3149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9" name="Object 39">
            <a:extLst>
              <a:ext uri="{FF2B5EF4-FFF2-40B4-BE49-F238E27FC236}">
                <a16:creationId xmlns:a16="http://schemas.microsoft.com/office/drawing/2014/main" id="{EF1B6A6A-21CD-A87C-1F7E-F7B0E1285B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16775" y="5602288"/>
          <a:ext cx="33464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27200" imgH="228600" progId="Equation.3">
                  <p:embed/>
                </p:oleObj>
              </mc:Choice>
              <mc:Fallback>
                <p:oleObj name="Equation" r:id="rId4" imgW="1727200" imgH="228600" progId="Equation.3">
                  <p:embed/>
                  <p:pic>
                    <p:nvPicPr>
                      <p:cNvPr id="25639" name="Object 39">
                        <a:extLst>
                          <a:ext uri="{FF2B5EF4-FFF2-40B4-BE49-F238E27FC236}">
                            <a16:creationId xmlns:a16="http://schemas.microsoft.com/office/drawing/2014/main" id="{EF1B6A6A-21CD-A87C-1F7E-F7B0E1285B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775" y="5602288"/>
                        <a:ext cx="334645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0" name="Object 40">
            <a:extLst>
              <a:ext uri="{FF2B5EF4-FFF2-40B4-BE49-F238E27FC236}">
                <a16:creationId xmlns:a16="http://schemas.microsoft.com/office/drawing/2014/main" id="{0BEAE0E4-C94A-EBFA-7FD2-884DC6D716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5945188"/>
          <a:ext cx="31750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38300" imgH="228600" progId="Equation.3">
                  <p:embed/>
                </p:oleObj>
              </mc:Choice>
              <mc:Fallback>
                <p:oleObj name="Equation" r:id="rId6" imgW="1638300" imgH="228600" progId="Equation.3">
                  <p:embed/>
                  <p:pic>
                    <p:nvPicPr>
                      <p:cNvPr id="25640" name="Object 40">
                        <a:extLst>
                          <a:ext uri="{FF2B5EF4-FFF2-40B4-BE49-F238E27FC236}">
                            <a16:creationId xmlns:a16="http://schemas.microsoft.com/office/drawing/2014/main" id="{0BEAE0E4-C94A-EBFA-7FD2-884DC6D716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945188"/>
                        <a:ext cx="31750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1" name="Object 41">
            <a:extLst>
              <a:ext uri="{FF2B5EF4-FFF2-40B4-BE49-F238E27FC236}">
                <a16:creationId xmlns:a16="http://schemas.microsoft.com/office/drawing/2014/main" id="{B7BFC6BD-6D23-EB41-B8CC-0FCC3BAA2A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6311900"/>
          <a:ext cx="3200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51000" imgH="203200" progId="Equation.3">
                  <p:embed/>
                </p:oleObj>
              </mc:Choice>
              <mc:Fallback>
                <p:oleObj name="Equation" r:id="rId8" imgW="1651000" imgH="203200" progId="Equation.3">
                  <p:embed/>
                  <p:pic>
                    <p:nvPicPr>
                      <p:cNvPr id="25641" name="Object 41">
                        <a:extLst>
                          <a:ext uri="{FF2B5EF4-FFF2-40B4-BE49-F238E27FC236}">
                            <a16:creationId xmlns:a16="http://schemas.microsoft.com/office/drawing/2014/main" id="{B7BFC6BD-6D23-EB41-B8CC-0FCC3BAA2A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6311900"/>
                        <a:ext cx="3200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5" grpId="0" animBg="1"/>
      <p:bldP spid="25644" grpId="0" animBg="1"/>
      <p:bldP spid="25628" grpId="0"/>
      <p:bldP spid="25629" grpId="0"/>
      <p:bldP spid="25630" grpId="0"/>
      <p:bldP spid="25631" grpId="0"/>
      <p:bldP spid="25632" grpId="0"/>
      <p:bldP spid="25633" grpId="0"/>
      <p:bldP spid="25634" grpId="0"/>
      <p:bldP spid="256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60E2A-0857-4F49-B111-1C64E2754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396882" cy="949817"/>
          </a:xfrm>
        </p:spPr>
        <p:txBody>
          <a:bodyPr/>
          <a:lstStyle/>
          <a:p>
            <a:r>
              <a:rPr lang="en-AU" dirty="0"/>
              <a:t>Remainder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48FF4B-6894-41CB-B4FB-4DC6A9701B34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394138" y="949817"/>
                <a:ext cx="10394707" cy="4424768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Is it possible to find the x-axis intercepts of a graph without </a:t>
                </a:r>
                <a:r>
                  <a:rPr lang="en-US" dirty="0" err="1"/>
                  <a:t>factorising</a:t>
                </a:r>
                <a:r>
                  <a:rPr lang="en-US" dirty="0"/>
                  <a:t> a cubic?</a:t>
                </a:r>
              </a:p>
              <a:p>
                <a:r>
                  <a:rPr lang="en-US" dirty="0"/>
                  <a:t>Let 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+1.  </a:t>
                </a:r>
              </a:p>
              <a:p>
                <a:r>
                  <a:rPr lang="en-US" dirty="0"/>
                  <a:t>Divide 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by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/>
                  <a:t>:</a:t>
                </a:r>
              </a:p>
              <a:p>
                <a:r>
                  <a:rPr lang="en-US" dirty="0"/>
                  <a:t>The remainder is 25.</a:t>
                </a:r>
              </a:p>
              <a:p>
                <a:endParaRPr lang="en-US" dirty="0"/>
              </a:p>
              <a:p>
                <a:r>
                  <a:rPr lang="en-US" dirty="0"/>
                  <a:t>Now</a:t>
                </a:r>
              </a:p>
              <a:p>
                <a:r>
                  <a:rPr lang="en-US" dirty="0"/>
                  <a:t>P(</a:t>
                </a:r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+1=8+12+4+1=25</a:t>
                </a:r>
              </a:p>
              <a:p>
                <a:r>
                  <a:rPr lang="en-US" dirty="0"/>
                  <a:t>The example suggests that, when 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is divided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, the remainder is equal to P(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). This is in fact true, and the result is called </a:t>
                </a:r>
                <a:r>
                  <a:rPr lang="en-US" b="1" dirty="0"/>
                  <a:t>the remainder theorem</a:t>
                </a:r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48FF4B-6894-41CB-B4FB-4DC6A9701B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394138" y="949817"/>
                <a:ext cx="10394707" cy="4424768"/>
              </a:xfrm>
              <a:blipFill>
                <a:blip r:embed="rId2"/>
                <a:stretch>
                  <a:fillRect l="-1349" t="-4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C072D8F-6DF6-425C-AD23-F5B99930B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7268" y="1547808"/>
            <a:ext cx="2946555" cy="301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4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77C77-CDDB-4AD2-8693-4BA29E73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396882" cy="797615"/>
          </a:xfrm>
        </p:spPr>
        <p:txBody>
          <a:bodyPr>
            <a:normAutofit/>
          </a:bodyPr>
          <a:lstStyle/>
          <a:p>
            <a:r>
              <a:rPr lang="en-AU" dirty="0"/>
              <a:t>Remainder theorem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FDADCC-50D2-407D-8880-9C14AA7E7F75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432775" y="1042314"/>
                <a:ext cx="10394707" cy="457697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Suppose that, when the polynomial 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is divided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, the quotient is Q(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and the remainder is R. Then</a:t>
                </a:r>
              </a:p>
              <a:p>
                <a:r>
                  <a:rPr lang="en-US" dirty="0"/>
                  <a:t>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)Q(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)+R</a:t>
                </a:r>
              </a:p>
              <a:p>
                <a:r>
                  <a:rPr lang="en-US" dirty="0"/>
                  <a:t>Now, as the two expressions are equal for all values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they are equal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∴P(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)=(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l-GR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)Q(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)+R            ∴R=P(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i.e. the remainder when P(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is divided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is equal to P(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). We therefore have</a:t>
                </a:r>
              </a:p>
              <a:p>
                <a:r>
                  <a:rPr lang="en-US" dirty="0"/>
                  <a:t>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)Q(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)+P(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b="1" dirty="0"/>
                  <a:t>More generally:</a:t>
                </a:r>
              </a:p>
              <a:p>
                <a:r>
                  <a:rPr lang="en-US" b="1" dirty="0"/>
                  <a:t>Remainder theorem</a:t>
                </a:r>
              </a:p>
              <a:p>
                <a:r>
                  <a:rPr lang="en-US" b="1" dirty="0"/>
                  <a:t>When P(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 is divided by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fName>
                      <m:e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</m:func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+</a:t>
                </a:r>
                <a:r>
                  <a:rPr lang="el-GR" b="1" dirty="0"/>
                  <a:t> </a:t>
                </a:r>
                <a14:m>
                  <m:oMath xmlns:m="http://schemas.openxmlformats.org/officeDocument/2006/math">
                    <m:r>
                      <a:rPr lang="el-GR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b="1" dirty="0"/>
                  <a:t>, the remainder is P(</a:t>
                </a:r>
                <a:r>
                  <a:rPr lang="en-US" b="1" dirty="0">
                    <a:solidFill>
                      <a:srgbClr val="FF0000"/>
                    </a:solidFill>
                  </a:rPr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</m:num>
                      <m:den>
                        <m:func>
                          <m:func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fName>
                          <m:e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𝜷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b="1" dirty="0"/>
                  <a:t>).</a:t>
                </a:r>
                <a:endParaRPr lang="en-AU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FDADCC-50D2-407D-8880-9C14AA7E7F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432775" y="1042314"/>
                <a:ext cx="10394707" cy="4576970"/>
              </a:xfrm>
              <a:blipFill>
                <a:blip r:embed="rId2"/>
                <a:stretch>
                  <a:fillRect l="-1290" t="-2929" b="-39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41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30DE-62EF-4A73-AEC5-8236EAD26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25" y="180304"/>
            <a:ext cx="10396882" cy="797615"/>
          </a:xfrm>
        </p:spPr>
        <p:txBody>
          <a:bodyPr>
            <a:normAutofit/>
          </a:bodyPr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2740A4-5598-46E2-9A43-81020D171BC1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797293" y="1622737"/>
                <a:ext cx="10394707" cy="409957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Use the remainder theorem to find the value of the remainder when:</a:t>
                </a:r>
              </a:p>
              <a:p>
                <a:r>
                  <a:rPr lang="en-US" dirty="0"/>
                  <a:t>1. 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  is divided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</a:p>
              <a:p>
                <a:r>
                  <a:rPr lang="en-US" dirty="0"/>
                  <a:t>2. 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+4 is divided by </a:t>
                </a:r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1. We apply the remainder theorem by evaluating P(</a:t>
                </a:r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/>
                  <a:t>).</a:t>
                </a:r>
              </a:p>
              <a:p>
                <a:r>
                  <a:rPr lang="en-US" dirty="0"/>
                  <a:t>P(</a:t>
                </a:r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 =8−12+4+6=6</a:t>
                </a:r>
              </a:p>
              <a:p>
                <a:r>
                  <a:rPr lang="en-US" dirty="0"/>
                  <a:t>The remainder is 6.</a:t>
                </a:r>
              </a:p>
              <a:p>
                <a:r>
                  <a:rPr lang="en-US" dirty="0"/>
                  <a:t>2. We apply the remainder theorem by evaluating P(−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).</a:t>
                </a:r>
              </a:p>
              <a:p>
                <a:r>
                  <a:rPr lang="en-US" dirty="0"/>
                  <a:t>P(−</a:t>
                </a:r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−2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(−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+4 =−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+1+4 = 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𝟑𝟗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 remainder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𝟑𝟗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2740A4-5598-46E2-9A43-81020D171B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797293" y="1622737"/>
                <a:ext cx="10394707" cy="4099578"/>
              </a:xfrm>
              <a:blipFill>
                <a:blip r:embed="rId2"/>
                <a:stretch>
                  <a:fillRect l="-1114" t="-105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365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52A55-DE47-4AB9-B44F-830809588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5F18C2-3B0E-4966-955E-A72345B23985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296313" y="2166427"/>
                <a:ext cx="10394707" cy="331118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When 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+2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 is divided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−2, the remainder is 4. Find the value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We apply the remainder theorem to form a linear equation in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P(2)=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+2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= 8+4+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=4</a:t>
                </a:r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=−8.</a:t>
                </a:r>
              </a:p>
              <a:p>
                <a:endParaRPr lang="en-US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5F18C2-3B0E-4966-955E-A72345B239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296313" y="2166427"/>
                <a:ext cx="10394707" cy="3311189"/>
              </a:xfrm>
              <a:blipFill>
                <a:blip r:embed="rId2"/>
                <a:stretch>
                  <a:fillRect l="-1525" t="-6985" r="-5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8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504</TotalTime>
  <Words>2439</Words>
  <Application>Microsoft Office PowerPoint</Application>
  <PresentationFormat>Widescreen</PresentationFormat>
  <Paragraphs>190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Corbel</vt:lpstr>
      <vt:lpstr>Times New Roman</vt:lpstr>
      <vt:lpstr>Parallax</vt:lpstr>
      <vt:lpstr>Microsoft Equation 3.0</vt:lpstr>
      <vt:lpstr>Factorisation of polynomials</vt:lpstr>
      <vt:lpstr>The Division Algorithm</vt:lpstr>
      <vt:lpstr>The Remainder Theorem</vt:lpstr>
      <vt:lpstr>The Factor Theorem</vt:lpstr>
      <vt:lpstr>Example 6 continued</vt:lpstr>
      <vt:lpstr>Remainder theorem</vt:lpstr>
      <vt:lpstr>Remainder theorem proof</vt:lpstr>
      <vt:lpstr>Example </vt:lpstr>
      <vt:lpstr>Example </vt:lpstr>
      <vt:lpstr>Factor theorem</vt:lpstr>
      <vt:lpstr>Example </vt:lpstr>
      <vt:lpstr>Find a linear factor</vt:lpstr>
      <vt:lpstr>Example </vt:lpstr>
      <vt:lpstr>Rational-root theorem</vt:lpstr>
      <vt:lpstr>Example </vt:lpstr>
      <vt:lpstr>Rational-root theorem</vt:lpstr>
      <vt:lpstr>Special cases: sums and differences of cubes  EXAMPLE</vt:lpstr>
      <vt:lpstr>Special cases: sums and differences of cubes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Factorisation of polynomials</dc:title>
  <dc:creator>Lyn ZHANG</dc:creator>
  <cp:lastModifiedBy>Lyn ZHANG</cp:lastModifiedBy>
  <cp:revision>29</cp:revision>
  <dcterms:created xsi:type="dcterms:W3CDTF">2021-07-03T23:59:42Z</dcterms:created>
  <dcterms:modified xsi:type="dcterms:W3CDTF">2023-07-12T03:15:43Z</dcterms:modified>
</cp:coreProperties>
</file>