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72" r:id="rId3"/>
    <p:sldId id="273" r:id="rId4"/>
    <p:sldId id="274" r:id="rId5"/>
    <p:sldId id="275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1D595-E380-43ED-A4D0-2D98F55F0B4B}" type="datetimeFigureOut">
              <a:rPr lang="en-AU" smtClean="0"/>
              <a:t>12/07/2023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C5AAE-857F-4C03-8316-14171273ACC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35288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1D595-E380-43ED-A4D0-2D98F55F0B4B}" type="datetimeFigureOut">
              <a:rPr lang="en-AU" smtClean="0"/>
              <a:t>12/07/2023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C5AAE-857F-4C03-8316-14171273ACC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01639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1D595-E380-43ED-A4D0-2D98F55F0B4B}" type="datetimeFigureOut">
              <a:rPr lang="en-AU" smtClean="0"/>
              <a:t>12/07/2023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C5AAE-857F-4C03-8316-14171273ACC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865157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1D595-E380-43ED-A4D0-2D98F55F0B4B}" type="datetimeFigureOut">
              <a:rPr lang="en-AU" smtClean="0"/>
              <a:t>12/07/2023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C5AAE-857F-4C03-8316-14171273ACC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823637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1D595-E380-43ED-A4D0-2D98F55F0B4B}" type="datetimeFigureOut">
              <a:rPr lang="en-AU" smtClean="0"/>
              <a:t>12/07/2023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C5AAE-857F-4C03-8316-14171273ACC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95628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1D595-E380-43ED-A4D0-2D98F55F0B4B}" type="datetimeFigureOut">
              <a:rPr lang="en-AU" smtClean="0"/>
              <a:t>12/07/2023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C5AAE-857F-4C03-8316-14171273ACC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816588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1D595-E380-43ED-A4D0-2D98F55F0B4B}" type="datetimeFigureOut">
              <a:rPr lang="en-AU" smtClean="0"/>
              <a:t>12/07/2023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C5AAE-857F-4C03-8316-14171273ACC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783639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1D595-E380-43ED-A4D0-2D98F55F0B4B}" type="datetimeFigureOut">
              <a:rPr lang="en-AU" smtClean="0"/>
              <a:t>12/07/2023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C5AAE-857F-4C03-8316-14171273ACC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795210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1D595-E380-43ED-A4D0-2D98F55F0B4B}" type="datetimeFigureOut">
              <a:rPr lang="en-AU" smtClean="0"/>
              <a:t>12/07/2023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C5AAE-857F-4C03-8316-14171273ACC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705795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2063396"/>
            <a:ext cx="10394707" cy="33111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1D595-E380-43ED-A4D0-2D98F55F0B4B}" type="datetimeFigureOut">
              <a:rPr lang="en-AU" smtClean="0"/>
              <a:t>12/07/2023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C5AAE-857F-4C03-8316-14171273ACC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61637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1D595-E380-43ED-A4D0-2D98F55F0B4B}" type="datetimeFigureOut">
              <a:rPr lang="en-AU" smtClean="0"/>
              <a:t>12/07/2023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0A2C5AAE-857F-4C03-8316-14171273ACC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87271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1D595-E380-43ED-A4D0-2D98F55F0B4B}" type="datetimeFigureOut">
              <a:rPr lang="en-AU" smtClean="0"/>
              <a:t>12/07/2023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C5AAE-857F-4C03-8316-14171273ACC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45736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1D595-E380-43ED-A4D0-2D98F55F0B4B}" type="datetimeFigureOut">
              <a:rPr lang="en-AU" smtClean="0"/>
              <a:t>12/07/2023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C5AAE-857F-4C03-8316-14171273ACC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88068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1D595-E380-43ED-A4D0-2D98F55F0B4B}" type="datetimeFigureOut">
              <a:rPr lang="en-AU" smtClean="0"/>
              <a:t>12/07/2023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C5AAE-857F-4C03-8316-14171273ACC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9605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1D595-E380-43ED-A4D0-2D98F55F0B4B}" type="datetimeFigureOut">
              <a:rPr lang="en-AU" smtClean="0"/>
              <a:t>12/07/2023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C5AAE-857F-4C03-8316-14171273ACC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21733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1D595-E380-43ED-A4D0-2D98F55F0B4B}" type="datetimeFigureOut">
              <a:rPr lang="en-AU" smtClean="0"/>
              <a:t>12/07/2023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C5AAE-857F-4C03-8316-14171273ACC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17140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1D595-E380-43ED-A4D0-2D98F55F0B4B}" type="datetimeFigureOut">
              <a:rPr lang="en-AU" smtClean="0"/>
              <a:t>12/07/2023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C5AAE-857F-4C03-8316-14171273ACC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07070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1D595-E380-43ED-A4D0-2D98F55F0B4B}" type="datetimeFigureOut">
              <a:rPr lang="en-AU" smtClean="0"/>
              <a:t>12/07/2023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C5AAE-857F-4C03-8316-14171273ACC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48881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3F1D595-E380-43ED-A4D0-2D98F55F0B4B}" type="datetimeFigureOut">
              <a:rPr lang="en-AU" smtClean="0"/>
              <a:t>12/07/2023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A2C5AAE-857F-4C03-8316-14171273ACC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21705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  <p:sldLayoutId id="2147483714" r:id="rId18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image" Target="../media/image8.emf"/><Relationship Id="rId18" Type="http://schemas.openxmlformats.org/officeDocument/2006/relationships/oleObject" Target="../embeddings/oleObject10.bin"/><Relationship Id="rId26" Type="http://schemas.openxmlformats.org/officeDocument/2006/relationships/oleObject" Target="../embeddings/oleObject14.bin"/><Relationship Id="rId3" Type="http://schemas.openxmlformats.org/officeDocument/2006/relationships/image" Target="../media/image3.emf"/><Relationship Id="rId21" Type="http://schemas.openxmlformats.org/officeDocument/2006/relationships/image" Target="../media/image12.emf"/><Relationship Id="rId7" Type="http://schemas.openxmlformats.org/officeDocument/2006/relationships/image" Target="../media/image5.emf"/><Relationship Id="rId12" Type="http://schemas.openxmlformats.org/officeDocument/2006/relationships/oleObject" Target="../embeddings/oleObject7.bin"/><Relationship Id="rId17" Type="http://schemas.openxmlformats.org/officeDocument/2006/relationships/image" Target="../media/image10.emf"/><Relationship Id="rId25" Type="http://schemas.openxmlformats.org/officeDocument/2006/relationships/image" Target="../media/image14.emf"/><Relationship Id="rId2" Type="http://schemas.openxmlformats.org/officeDocument/2006/relationships/oleObject" Target="../embeddings/oleObject2.bin"/><Relationship Id="rId16" Type="http://schemas.openxmlformats.org/officeDocument/2006/relationships/oleObject" Target="../embeddings/oleObject9.bin"/><Relationship Id="rId20" Type="http://schemas.openxmlformats.org/officeDocument/2006/relationships/oleObject" Target="../embeddings/oleObject11.bin"/><Relationship Id="rId29" Type="http://schemas.openxmlformats.org/officeDocument/2006/relationships/image" Target="../media/image16.emf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7.emf"/><Relationship Id="rId24" Type="http://schemas.openxmlformats.org/officeDocument/2006/relationships/oleObject" Target="../embeddings/oleObject13.bin"/><Relationship Id="rId5" Type="http://schemas.openxmlformats.org/officeDocument/2006/relationships/image" Target="../media/image4.emf"/><Relationship Id="rId15" Type="http://schemas.openxmlformats.org/officeDocument/2006/relationships/image" Target="../media/image9.emf"/><Relationship Id="rId23" Type="http://schemas.openxmlformats.org/officeDocument/2006/relationships/image" Target="../media/image13.emf"/><Relationship Id="rId28" Type="http://schemas.openxmlformats.org/officeDocument/2006/relationships/oleObject" Target="../embeddings/oleObject15.bin"/><Relationship Id="rId10" Type="http://schemas.openxmlformats.org/officeDocument/2006/relationships/oleObject" Target="../embeddings/oleObject6.bin"/><Relationship Id="rId19" Type="http://schemas.openxmlformats.org/officeDocument/2006/relationships/image" Target="../media/image11.emf"/><Relationship Id="rId4" Type="http://schemas.openxmlformats.org/officeDocument/2006/relationships/oleObject" Target="../embeddings/oleObject3.bin"/><Relationship Id="rId9" Type="http://schemas.openxmlformats.org/officeDocument/2006/relationships/image" Target="../media/image6.emf"/><Relationship Id="rId14" Type="http://schemas.openxmlformats.org/officeDocument/2006/relationships/oleObject" Target="../embeddings/oleObject8.bin"/><Relationship Id="rId22" Type="http://schemas.openxmlformats.org/officeDocument/2006/relationships/oleObject" Target="../embeddings/oleObject12.bin"/><Relationship Id="rId27" Type="http://schemas.openxmlformats.org/officeDocument/2006/relationships/image" Target="../media/image15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image" Target="../media/image17.wmf"/><Relationship Id="rId7" Type="http://schemas.openxmlformats.org/officeDocument/2006/relationships/image" Target="../media/image19.wmf"/><Relationship Id="rId2" Type="http://schemas.openxmlformats.org/officeDocument/2006/relationships/oleObject" Target="../embeddings/oleObject16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8.bin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7.bin"/><Relationship Id="rId9" Type="http://schemas.openxmlformats.org/officeDocument/2006/relationships/image" Target="../media/image20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AFB245-2092-4824-9933-77E20188D5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Factorisation of polynomials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552A9E-DF07-44BD-9B82-31374FF95B1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6C </a:t>
            </a:r>
          </a:p>
        </p:txBody>
      </p:sp>
    </p:spTree>
    <p:extLst>
      <p:ext uri="{BB962C8B-B14F-4D97-AF65-F5344CB8AC3E}">
        <p14:creationId xmlns:p14="http://schemas.microsoft.com/office/powerpoint/2010/main" val="19099567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2BDC3-209C-4399-823C-27B6C7D27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Factor theorem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88A3B06-CD1C-497B-8A35-B35FB0102CA6}"/>
                  </a:ext>
                </a:extLst>
              </p:cNvPr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1596981" y="2047741"/>
                <a:ext cx="10595020" cy="3610179"/>
              </a:xfrm>
            </p:spPr>
            <p:txBody>
              <a:bodyPr>
                <a:normAutofit fontScale="77500" lnSpcReduction="20000"/>
              </a:bodyPr>
              <a:lstStyle/>
              <a:p>
                <a:r>
                  <a:rPr lang="en-US" dirty="0"/>
                  <a:t>Now, in order for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−α to be a factor of the polynomial P(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), the remainder must be zero. We state this result as the factor theorem.</a:t>
                </a:r>
              </a:p>
              <a:p>
                <a:r>
                  <a:rPr lang="en-US" dirty="0"/>
                  <a:t>Factor theorem</a:t>
                </a:r>
              </a:p>
              <a:p>
                <a:r>
                  <a:rPr lang="en-US" b="1" dirty="0"/>
                  <a:t>For a polynomial P(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US" b="1" dirty="0"/>
                  <a:t>):</a:t>
                </a:r>
              </a:p>
              <a:p>
                <a:r>
                  <a:rPr lang="en-US" b="1" dirty="0"/>
                  <a:t>If P(α)=0, then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b="1" dirty="0"/>
                  <a:t>−α is a factor of P(</a:t>
                </a:r>
                <a14:m>
                  <m:oMath xmlns:m="http://schemas.openxmlformats.org/officeDocument/2006/math">
                    <m:r>
                      <a:rPr lang="en-US" b="1" i="1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US" b="1" dirty="0"/>
                  <a:t>).</a:t>
                </a:r>
              </a:p>
              <a:p>
                <a:r>
                  <a:rPr lang="en-US" b="1" dirty="0"/>
                  <a:t>Conversely, if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b="1" dirty="0"/>
                  <a:t>−α is a factor of P(</a:t>
                </a:r>
                <a14:m>
                  <m:oMath xmlns:m="http://schemas.openxmlformats.org/officeDocument/2006/math">
                    <m:r>
                      <a:rPr lang="en-US" b="1" i="1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US" b="1" dirty="0"/>
                  <a:t>), then P(α)=0.</a:t>
                </a:r>
              </a:p>
              <a:p>
                <a:r>
                  <a:rPr lang="en-US" b="1" dirty="0"/>
                  <a:t>More generally:</a:t>
                </a:r>
              </a:p>
              <a:p>
                <a:r>
                  <a:rPr lang="en-US" b="1" dirty="0"/>
                  <a:t>If βx+α is a factor of P(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US" b="1" dirty="0"/>
                  <a:t>), then P(−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1" dirty="0"/>
                          <m:t>α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b="1" dirty="0"/>
                          <m:t>β</m:t>
                        </m:r>
                      </m:den>
                    </m:f>
                  </m:oMath>
                </a14:m>
                <a:r>
                  <a:rPr lang="en-US" b="1" dirty="0"/>
                  <a:t>)=0.</a:t>
                </a:r>
              </a:p>
              <a:p>
                <a:r>
                  <a:rPr lang="en-US" b="1" dirty="0"/>
                  <a:t>Conversely, if P(−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1" dirty="0"/>
                          <m:t>α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b="1" dirty="0"/>
                          <m:t>β</m:t>
                        </m:r>
                      </m:den>
                    </m:f>
                  </m:oMath>
                </a14:m>
                <a:r>
                  <a:rPr lang="en-US" b="1" dirty="0"/>
                  <a:t>)=0, then β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b="1" dirty="0"/>
                  <a:t>+α is a factor of P(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US" b="1" dirty="0"/>
                  <a:t>).</a:t>
                </a:r>
                <a:endParaRPr lang="en-AU" b="1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88A3B06-CD1C-497B-8A35-B35FB0102CA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1596981" y="2047741"/>
                <a:ext cx="10595020" cy="3610179"/>
              </a:xfrm>
              <a:blipFill>
                <a:blip r:embed="rId2"/>
                <a:stretch>
                  <a:fillRect l="-1036" t="-4054" r="-173" b="-67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2994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44229C-A37D-4A3B-B8AA-A692E3692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5827" y="170645"/>
            <a:ext cx="10018713" cy="797615"/>
          </a:xfrm>
        </p:spPr>
        <p:txBody>
          <a:bodyPr/>
          <a:lstStyle/>
          <a:p>
            <a:r>
              <a:rPr lang="en-US" dirty="0"/>
              <a:t>Example 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E15DBD0-B058-4B25-9829-94E7CB21F000}"/>
                  </a:ext>
                </a:extLst>
              </p:cNvPr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1797293" y="968260"/>
                <a:ext cx="10394707" cy="5419660"/>
              </a:xfrm>
            </p:spPr>
            <p:txBody>
              <a:bodyPr>
                <a:normAutofit fontScale="85000" lnSpcReduction="20000"/>
              </a:bodyPr>
              <a:lstStyle/>
              <a:p>
                <a:r>
                  <a:rPr lang="en-US" dirty="0"/>
                  <a:t>Show that x+1 is a factor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/>
                  <a:t> − 4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+6  and hence find the other linear factors.</a:t>
                </a:r>
              </a:p>
              <a:p>
                <a:r>
                  <a:rPr lang="en-US" dirty="0"/>
                  <a:t>Let        P(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)Then  P(−1)=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/>
                  <a:t> − 4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+6=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(−1)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/>
                  <a:t> − 4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(−1)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(−1)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+6 =0</a:t>
                </a:r>
              </a:p>
              <a:p>
                <a:r>
                  <a:rPr lang="en-US" dirty="0"/>
                  <a:t>Thus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+1 is a factor (by the factor theorem).</a:t>
                </a:r>
              </a:p>
              <a:p>
                <a:r>
                  <a:rPr lang="en-US" dirty="0"/>
                  <a:t>Divide by x+1 to find the other factor: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Here is an alternative method:</a:t>
                </a:r>
              </a:p>
              <a:p>
                <a:r>
                  <a:rPr lang="en-US" dirty="0"/>
                  <a:t>Once we have found that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+1 is a factor, we know that we can write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/>
                  <a:t> − 4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+6=(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+1)(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+b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+c)</a:t>
                </a:r>
              </a:p>
              <a:p>
                <a:r>
                  <a:rPr lang="en-US" dirty="0"/>
                  <a:t>By equating constant terms, we have 6=1×c. Hence c=6.</a:t>
                </a:r>
              </a:p>
              <a:p>
                <a:r>
                  <a:rPr lang="en-US" dirty="0"/>
                  <a:t>By equating coefficients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, we have −4=1+b. Hence b=−5.</a:t>
                </a:r>
              </a:p>
              <a:p>
                <a:r>
                  <a:rPr lang="en-US" dirty="0"/>
                  <a:t>∴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/>
                  <a:t> − 4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+6 =(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+1)(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−5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+6)</a:t>
                </a:r>
              </a:p>
              <a:p>
                <a:r>
                  <a:rPr lang="en-US" dirty="0"/>
                  <a:t>∴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/>
                  <a:t> − 4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+6 =(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+1)(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−5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+6)=(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+1)(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−3)(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−2)</a:t>
                </a:r>
              </a:p>
              <a:p>
                <a:r>
                  <a:rPr lang="en-US" dirty="0"/>
                  <a:t>The linear factors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/>
                  <a:t> − 4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+6 are (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+1), 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−3) and 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−2).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E15DBD0-B058-4B25-9829-94E7CB21F00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1797293" y="968260"/>
                <a:ext cx="10394707" cy="5419660"/>
              </a:xfrm>
              <a:blipFill>
                <a:blip r:embed="rId2"/>
                <a:stretch>
                  <a:fillRect l="-1114" t="-2587" b="-213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7EA41FF9-45B4-46BC-9C9B-219496B03F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03971" y="1963774"/>
            <a:ext cx="2888029" cy="3252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2105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D9A117-CD88-4D15-9998-63664143CC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 a linear factor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F994CFD-7B3F-4FBA-A938-82AD128E6868}"/>
                  </a:ext>
                </a:extLst>
              </p:cNvPr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1484311" y="2438399"/>
                <a:ext cx="10394707" cy="3311189"/>
              </a:xfrm>
            </p:spPr>
            <p:txBody>
              <a:bodyPr>
                <a:normAutofit fontScale="85000" lnSpcReduction="20000"/>
              </a:bodyPr>
              <a:lstStyle/>
              <a:p>
                <a:r>
                  <a:rPr lang="en-US" dirty="0"/>
                  <a:t>Thinking about the numbers involved in the process of </a:t>
                </a:r>
                <a:r>
                  <a:rPr lang="en-US" dirty="0" err="1"/>
                  <a:t>factorisation</a:t>
                </a:r>
                <a:r>
                  <a:rPr lang="en-US" dirty="0"/>
                  <a:t> gives us a way of searching for factors. For example, consider the polynomial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/>
                  <a:t> − 2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− 5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+6. Assume this polynomial has a linear factor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−α, where α is an integer.</a:t>
                </a:r>
              </a:p>
              <a:p>
                <a:r>
                  <a:rPr lang="en-US" dirty="0"/>
                  <a:t>Then we can write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/>
                  <a:t> − 2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− 5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+6 =(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−α)(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+b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+c)=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−(α−b)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−(αb−c)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−αc</a:t>
                </a:r>
              </a:p>
              <a:p>
                <a:r>
                  <a:rPr lang="en-US" dirty="0"/>
                  <a:t>By considering the constant term, it can be seen that αc=−6. Therefore α divides 6. (Since α is an integer, it follows that b and c are too.)</a:t>
                </a:r>
              </a:p>
              <a:p>
                <a:r>
                  <a:rPr lang="en-US" dirty="0"/>
                  <a:t>Thus only the factors of 6 need be considered (i.e. ±1, ±2, ±3, ±6).</a:t>
                </a:r>
              </a:p>
              <a:p>
                <a:r>
                  <a:rPr lang="en-US" dirty="0"/>
                  <a:t>Try these in turn until a value for α makes P(α)=0. This process is completed in the following example.</a:t>
                </a:r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F994CFD-7B3F-4FBA-A938-82AD128E686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1484311" y="2438399"/>
                <a:ext cx="10394707" cy="3311189"/>
              </a:xfrm>
              <a:blipFill>
                <a:blip r:embed="rId2"/>
                <a:stretch>
                  <a:fillRect l="-1114" t="-4788" r="-996" b="-202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27650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75BCFE-E15A-4B1E-A2BF-6BCA2E432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0"/>
            <a:ext cx="10018713" cy="833907"/>
          </a:xfrm>
        </p:spPr>
        <p:txBody>
          <a:bodyPr/>
          <a:lstStyle/>
          <a:p>
            <a:r>
              <a:rPr lang="en-US" dirty="0"/>
              <a:t>Example 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1423C65-03AB-4621-B1F1-083D82A60637}"/>
                  </a:ext>
                </a:extLst>
              </p:cNvPr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1484311" y="833907"/>
                <a:ext cx="10394707" cy="5669924"/>
              </a:xfrm>
            </p:spPr>
            <p:txBody>
              <a:bodyPr>
                <a:normAutofit/>
              </a:bodyPr>
              <a:lstStyle/>
              <a:p>
                <a:r>
                  <a:rPr lang="en-US" dirty="0" err="1"/>
                  <a:t>Factorise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/>
                  <a:t> − 2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− 5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+6.</a:t>
                </a:r>
              </a:p>
              <a:p>
                <a:r>
                  <a:rPr lang="en-US" dirty="0"/>
                  <a:t>P(1)=1−2−5+6=0</a:t>
                </a:r>
              </a:p>
              <a:p>
                <a:r>
                  <a:rPr lang="en-US" dirty="0"/>
                  <a:t>∴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−1 is a factor.</a:t>
                </a:r>
              </a:p>
              <a:p>
                <a:r>
                  <a:rPr lang="en-US" dirty="0"/>
                  <a:t>Now divide to find the other factors: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The factors of 6 are ±1, ±2, ±3, ±6.</a:t>
                </a:r>
              </a:p>
              <a:p>
                <a:r>
                  <a:rPr lang="en-US" dirty="0"/>
                  <a:t>We evaluate the first option, P(1), which in fact equals 0. If P(1) did not equal 0, we would try the other factors of 6 in turn until a zero result is found.</a:t>
                </a:r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1423C65-03AB-4621-B1F1-083D82A6063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1484311" y="833907"/>
                <a:ext cx="10394707" cy="5669924"/>
              </a:xfrm>
              <a:blipFill>
                <a:blip r:embed="rId2"/>
                <a:stretch>
                  <a:fillRect l="-1465" t="-1505" r="-176" b="-53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EEF15FC5-AFEB-4F72-B2CB-70D110C8FD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81663" y="833907"/>
            <a:ext cx="5427281" cy="4613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380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C5461-31CB-4D10-907A-36E3D3F6B5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4463" y="0"/>
            <a:ext cx="10018713" cy="797615"/>
          </a:xfrm>
        </p:spPr>
        <p:txBody>
          <a:bodyPr/>
          <a:lstStyle/>
          <a:p>
            <a:r>
              <a:rPr lang="en-AU" dirty="0"/>
              <a:t>Rational-root theorem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2421BCE-EB54-418E-A0A1-0B3612EAE544}"/>
                  </a:ext>
                </a:extLst>
              </p:cNvPr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1574463" y="930055"/>
                <a:ext cx="10394707" cy="5535139"/>
              </a:xfrm>
            </p:spPr>
            <p:txBody>
              <a:bodyPr>
                <a:normAutofit fontScale="70000" lnSpcReduction="20000"/>
              </a:bodyPr>
              <a:lstStyle/>
              <a:p>
                <a:r>
                  <a:rPr lang="en-US" dirty="0"/>
                  <a:t>Consider the cubic polynomial</a:t>
                </a:r>
              </a:p>
              <a:p>
                <a:r>
                  <a:rPr lang="en-US" dirty="0"/>
                  <a:t>P(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)=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/>
                  <a:t> −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− 3 </a:t>
                </a:r>
              </a:p>
              <a:p>
                <a:r>
                  <a:rPr lang="en-US" dirty="0"/>
                  <a:t>We can easily show that P(1)≠0, P(−1)≠0, P(3)≠0 and P(−3)≠0. Hence the equation P(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)=0 has no solution that is an integer.</a:t>
                </a:r>
              </a:p>
              <a:p>
                <a:r>
                  <a:rPr lang="en-US" dirty="0"/>
                  <a:t>Does it have a rational solution, that is, a fraction for a solution?</a:t>
                </a:r>
              </a:p>
              <a:p>
                <a:r>
                  <a:rPr lang="en-US" dirty="0"/>
                  <a:t>The rational-root theorem helps us with this. It says that if α and β have highest common factor 1 (i.e. α and β are relatively prime) and βx+α is a factor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/>
                  <a:t> −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− 3, then β divides 2 and α divides −3.</a:t>
                </a:r>
              </a:p>
              <a:p>
                <a:r>
                  <a:rPr lang="en-US" dirty="0"/>
                  <a:t>Therefore, if −</a:t>
                </a:r>
                <a:r>
                  <a:rPr lang="en-US" b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1" dirty="0"/>
                          <m:t>α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b="1" dirty="0"/>
                          <m:t>β</m:t>
                        </m:r>
                      </m:den>
                    </m:f>
                  </m:oMath>
                </a14:m>
                <a:r>
                  <a:rPr lang="en-US" dirty="0"/>
                  <a:t>  is a solution of the equation P(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)=0 (where α and β are relatively prime), then β must divide 2 and α must divide −3. So the only value of β that needs to be considered is 2, and α=±3 or α=±1.</a:t>
                </a:r>
              </a:p>
              <a:p>
                <a:r>
                  <a:rPr lang="en-US" dirty="0"/>
                  <a:t>We can test these through the factor theorem. That is, check P(±</a:t>
                </a:r>
                <a:r>
                  <a:rPr lang="en-US" b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i="0" dirty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 ) and P(±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i="0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dirty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 ). We find</a:t>
                </a:r>
              </a:p>
              <a:p>
                <a:r>
                  <a:rPr lang="en-US" dirty="0"/>
                  <a:t>P(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dirty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 )=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2(</m:t>
                        </m:r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US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/>
                  <a:t> −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US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dirty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− 3 =2×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27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dirty="0"/>
                  <a:t> −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dirty="0"/>
                  <a:t> −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dirty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 −3=0</a:t>
                </a:r>
              </a:p>
              <a:p>
                <a:r>
                  <a:rPr lang="en-US" dirty="0"/>
                  <a:t>We have found that 2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−3 is a factor.</a:t>
                </a:r>
              </a:p>
              <a:p>
                <a:r>
                  <a:rPr lang="en-US" dirty="0"/>
                  <a:t>Dividing through we find that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/>
                  <a:t> −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− 3 =(2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−3)(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+1)</a:t>
                </a:r>
              </a:p>
              <a:p>
                <a:r>
                  <a:rPr lang="en-US" dirty="0"/>
                  <a:t>We can show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+1 has no linear factors by showing that the discriminant of this quadratic is negative.</a:t>
                </a:r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2421BCE-EB54-418E-A0A1-0B3612EAE54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1574463" y="930055"/>
                <a:ext cx="10394707" cy="5535139"/>
              </a:xfrm>
              <a:blipFill>
                <a:blip r:embed="rId2"/>
                <a:stretch>
                  <a:fillRect l="-82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27715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B43391-56E5-420A-9718-8334564F4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2947" y="196403"/>
            <a:ext cx="10018713" cy="797615"/>
          </a:xfrm>
        </p:spPr>
        <p:txBody>
          <a:bodyPr/>
          <a:lstStyle/>
          <a:p>
            <a:r>
              <a:rPr lang="en-US" dirty="0"/>
              <a:t>Example 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AEACA30-13F7-42A3-8C0C-CCE450B66569}"/>
                  </a:ext>
                </a:extLst>
              </p:cNvPr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1797293" y="994018"/>
                <a:ext cx="10394707" cy="5422006"/>
              </a:xfrm>
            </p:spPr>
            <p:txBody>
              <a:bodyPr>
                <a:normAutofit fontScale="85000" lnSpcReduction="20000"/>
              </a:bodyPr>
              <a:lstStyle/>
              <a:p>
                <a:r>
                  <a:rPr lang="en-US" dirty="0"/>
                  <a:t>Factorise P(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)=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/>
                  <a:t> 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− 5.</a:t>
                </a:r>
              </a:p>
              <a:p>
                <a:r>
                  <a:rPr lang="en-US" dirty="0"/>
                  <a:t>The only possible integer solutions are ±5 or ±1. So there are no integer solutions. We now use the rational-root theorem.</a:t>
                </a:r>
              </a:p>
              <a:p>
                <a:r>
                  <a:rPr lang="en-US" dirty="0"/>
                  <a:t>If −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dirty="0"/>
                          <m:t>α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dirty="0"/>
                          <m:t>β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 </m:t>
                    </m:r>
                  </m:oMath>
                </a14:m>
                <a:r>
                  <a:rPr lang="en-US" dirty="0"/>
                  <a:t>is a solution, the only value of β that needs to be considered is 3 and α=±5 or α=±1.</a:t>
                </a:r>
              </a:p>
              <a:p>
                <a:r>
                  <a:rPr lang="en-US" dirty="0"/>
                  <a:t>P(1)=8≠0,P(5)=580≠0, P(−1)=−2≠0,P(−5)=−190≠0, P(−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dirty="0"/>
                  <a:t>)=0 </a:t>
                </a:r>
              </a:p>
              <a:p>
                <a:r>
                  <a:rPr lang="en-US" dirty="0"/>
                  <a:t>Therefore 3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+5 is a factor.</a:t>
                </a:r>
              </a:p>
              <a:p>
                <a:r>
                  <a:rPr lang="en-US" dirty="0"/>
                  <a:t>Dividing gives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/>
                  <a:t> 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− 5 =(3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+5)(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−1)</a:t>
                </a:r>
              </a:p>
              <a:p>
                <a:r>
                  <a:rPr lang="en-US" dirty="0"/>
                  <a:t>We complete the square for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−1 to </a:t>
                </a:r>
                <a:r>
                  <a:rPr lang="en-US" dirty="0" err="1"/>
                  <a:t>factorise</a:t>
                </a:r>
                <a:r>
                  <a:rPr lang="en-US" dirty="0"/>
                  <a:t>: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−1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dirty="0"/>
                          <m:t>4</m:t>
                        </m:r>
                      </m:den>
                    </m:f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dirty="0"/>
                          <m:t>4</m:t>
                        </m:r>
                      </m:den>
                    </m:f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−1=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m:rPr>
                            <m:nor/>
                          </m:rPr>
                          <a:rPr lang="en-US" dirty="0"/>
                          <m:t>+ </m:t>
                        </m:r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US">
                                <a:latin typeface="Calibri" panose="020F0502020204030204" pitchFamily="34" charset="0"/>
                                <a:cs typeface="Calibri" panose="020F0502020204030204" pitchFamily="34" charset="0"/>
                              </a:rPr>
                              <m:t>2</m:t>
                            </m:r>
                          </m:den>
                        </m:f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dirty="0"/>
                          <m:t>4</m:t>
                        </m:r>
                      </m:den>
                    </m:f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>
                            <a:latin typeface="Calibri" panose="020F0502020204030204" pitchFamily="34" charset="0"/>
                            <a:cs typeface="Calibri" panose="020F0502020204030204" pitchFamily="34" charset="0"/>
                          </a:rPr>
                          <m:t>2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 </m:t>
                    </m:r>
                  </m:oMath>
                </a14:m>
                <a:r>
                  <a:rPr lang="en-US" dirty="0"/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</m:rad>
                      </m:num>
                      <m:den>
                        <m:r>
                          <m:rPr>
                            <m:nor/>
                          </m:rPr>
                          <a:rPr lang="en-US">
                            <a:latin typeface="Calibri" panose="020F0502020204030204" pitchFamily="34" charset="0"/>
                            <a:cs typeface="Calibri" panose="020F0502020204030204" pitchFamily="34" charset="0"/>
                          </a:rPr>
                          <m:t>2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 </m:t>
                    </m:r>
                  </m:oMath>
                </a14:m>
                <a:r>
                  <a:rPr lang="en-US" dirty="0"/>
                  <a:t>)(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>
                            <a:latin typeface="Calibri" panose="020F0502020204030204" pitchFamily="34" charset="0"/>
                            <a:cs typeface="Calibri" panose="020F0502020204030204" pitchFamily="34" charset="0"/>
                          </a:rPr>
                          <m:t>2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 </m:t>
                    </m:r>
                  </m:oMath>
                </a14:m>
                <a:r>
                  <a:rPr lang="en-US" dirty="0"/>
                  <a:t>−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</m:rad>
                      </m:num>
                      <m:den>
                        <m:r>
                          <m:rPr>
                            <m:nor/>
                          </m:rPr>
                          <a:rPr lang="en-US">
                            <a:latin typeface="Calibri" panose="020F0502020204030204" pitchFamily="34" charset="0"/>
                            <a:cs typeface="Calibri" panose="020F0502020204030204" pitchFamily="34" charset="0"/>
                          </a:rPr>
                          <m:t>2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 </m:t>
                    </m:r>
                  </m:oMath>
                </a14:m>
                <a:r>
                  <a:rPr lang="en-US" dirty="0"/>
                  <a:t>)</a:t>
                </a:r>
              </a:p>
              <a:p>
                <a:r>
                  <a:rPr lang="en-US" dirty="0"/>
                  <a:t>Hence</a:t>
                </a:r>
              </a:p>
              <a:p>
                <a:r>
                  <a:rPr lang="en-US" dirty="0"/>
                  <a:t>P(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)=(3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+5)(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>
                            <a:latin typeface="Calibri" panose="020F0502020204030204" pitchFamily="34" charset="0"/>
                            <a:cs typeface="Calibri" panose="020F0502020204030204" pitchFamily="34" charset="0"/>
                          </a:rPr>
                          <m:t>2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 </m:t>
                    </m:r>
                  </m:oMath>
                </a14:m>
                <a:r>
                  <a:rPr lang="en-US" dirty="0"/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</m:rad>
                      </m:num>
                      <m:den>
                        <m:r>
                          <m:rPr>
                            <m:nor/>
                          </m:rPr>
                          <a:rPr lang="en-US">
                            <a:latin typeface="Calibri" panose="020F0502020204030204" pitchFamily="34" charset="0"/>
                            <a:cs typeface="Calibri" panose="020F0502020204030204" pitchFamily="34" charset="0"/>
                          </a:rPr>
                          <m:t>2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 </m:t>
                    </m:r>
                  </m:oMath>
                </a14:m>
                <a:r>
                  <a:rPr lang="en-US" dirty="0"/>
                  <a:t>)(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>
                            <a:latin typeface="Calibri" panose="020F0502020204030204" pitchFamily="34" charset="0"/>
                            <a:cs typeface="Calibri" panose="020F0502020204030204" pitchFamily="34" charset="0"/>
                          </a:rPr>
                          <m:t>2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 </m:t>
                    </m:r>
                  </m:oMath>
                </a14:m>
                <a:r>
                  <a:rPr lang="en-US" dirty="0"/>
                  <a:t>−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</m:rad>
                      </m:num>
                      <m:den>
                        <m:r>
                          <m:rPr>
                            <m:nor/>
                          </m:rPr>
                          <a:rPr lang="en-US">
                            <a:latin typeface="Calibri" panose="020F0502020204030204" pitchFamily="34" charset="0"/>
                            <a:cs typeface="Calibri" panose="020F0502020204030204" pitchFamily="34" charset="0"/>
                          </a:rPr>
                          <m:t>2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 </m:t>
                    </m:r>
                  </m:oMath>
                </a14:m>
                <a:r>
                  <a:rPr lang="en-US" dirty="0"/>
                  <a:t>)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AEACA30-13F7-42A3-8C0C-CCE450B6656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1797293" y="994018"/>
                <a:ext cx="10394707" cy="5422006"/>
              </a:xfrm>
              <a:blipFill>
                <a:blip r:embed="rId2"/>
                <a:stretch>
                  <a:fillRect l="-1114" t="-135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9932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1F853-14E8-416F-B11C-1601EEA71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Rational-root theorem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7441D27-B75B-4EAD-AFF9-1C18D3EE1F34}"/>
                  </a:ext>
                </a:extLst>
              </p:cNvPr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1484311" y="2153548"/>
                <a:ext cx="10394707" cy="3311189"/>
              </a:xfrm>
            </p:spPr>
            <p:txBody>
              <a:bodyPr>
                <a:normAutofit/>
              </a:bodyPr>
              <a:lstStyle/>
              <a:p>
                <a:r>
                  <a:rPr lang="en-US" sz="3200" dirty="0"/>
                  <a:t>Let P(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3200" dirty="0"/>
                  <a:t>)=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32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sz="32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dirty="0"/>
                  <a:t>+</a:t>
                </a:r>
                <a:r>
                  <a:rPr lang="pt-BR" sz="32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32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sz="3200" dirty="0"/>
                  <a:t>+⋯+</a:t>
                </a:r>
                <a:r>
                  <a:rPr lang="pt-BR" sz="32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32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32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3200" dirty="0"/>
                  <a:t>+</a:t>
                </a:r>
                <a:r>
                  <a:rPr lang="pt-BR" sz="32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32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32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dirty="0"/>
                  <a:t>be a polynomial of degree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3200" dirty="0"/>
                  <a:t> with all the coefficients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32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3200" dirty="0"/>
                  <a:t> integers. Let α and β be integers such that the highest common factor of α and β is 1 (i.e. α and β are relatively prime).</a:t>
                </a:r>
              </a:p>
              <a:p>
                <a:r>
                  <a:rPr lang="en-US" sz="3200" dirty="0"/>
                  <a:t>If β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dirty="0"/>
                  <a:t>+α is a factor of P(</a:t>
                </a:r>
                <a14:m>
                  <m:oMath xmlns:m="http://schemas.openxmlformats.org/officeDocument/2006/math">
                    <m:r>
                      <a:rPr lang="en-US" sz="320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3200" dirty="0"/>
                  <a:t>), then β divides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32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3200" dirty="0"/>
                  <a:t> and α divides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32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3200" dirty="0"/>
                  <a:t>.</a:t>
                </a:r>
                <a:endParaRPr lang="en-AU" sz="32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7441D27-B75B-4EAD-AFF9-1C18D3EE1F3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1484311" y="2153548"/>
                <a:ext cx="10394707" cy="3311189"/>
              </a:xfrm>
              <a:blipFill>
                <a:blip r:embed="rId2"/>
                <a:stretch>
                  <a:fillRect l="-2345" t="-6446" r="-2052" b="-442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281033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592CC-88EC-4AC7-BDEA-0233BAA045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577" y="0"/>
            <a:ext cx="11934423" cy="1117242"/>
          </a:xfrm>
        </p:spPr>
        <p:txBody>
          <a:bodyPr/>
          <a:lstStyle/>
          <a:p>
            <a:r>
              <a:rPr lang="en-US" dirty="0"/>
              <a:t>Special cases: sums and differences of cubes  EXAMPLE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427C8DE-5E2E-4482-BA9C-3569B05912E8}"/>
                  </a:ext>
                </a:extLst>
              </p:cNvPr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1797293" y="1117242"/>
                <a:ext cx="10394707" cy="5316199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Factorise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/>
                  <a:t>−27.</a:t>
                </a:r>
              </a:p>
              <a:p>
                <a:r>
                  <a:rPr lang="en-US" dirty="0"/>
                  <a:t>Let     P(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)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−27    Then  P(3) =27−27=0</a:t>
                </a:r>
              </a:p>
              <a:p>
                <a:r>
                  <a:rPr lang="en-US" dirty="0"/>
                  <a:t>∴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−3 is a factor.</a:t>
                </a:r>
              </a:p>
              <a:p>
                <a:r>
                  <a:rPr lang="en-US" dirty="0"/>
                  <a:t>Divide to find the other factor: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∴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−27=(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−3)(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+3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+9)	</a:t>
                </a:r>
              </a:p>
              <a:p>
                <a:r>
                  <a:rPr lang="en-US" dirty="0"/>
                  <a:t>The division can also be performed using the method of equating coefficients:</a:t>
                </a:r>
              </a:p>
              <a:p>
                <a:r>
                  <a:rPr lang="en-US" dirty="0"/>
                  <a:t>Let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−27=(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−3)(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+b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+c).</a:t>
                </a:r>
              </a:p>
              <a:p>
                <a:r>
                  <a:rPr lang="en-US" dirty="0"/>
                  <a:t>Equating constant terms gives c=9.</a:t>
                </a:r>
              </a:p>
              <a:p>
                <a:r>
                  <a:rPr lang="en-US" dirty="0"/>
                  <a:t>Equating coefficients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gives −3+b=0, and so b=3.</a:t>
                </a:r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427C8DE-5E2E-4482-BA9C-3569B05912E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1797293" y="1117242"/>
                <a:ext cx="10394707" cy="5316199"/>
              </a:xfrm>
              <a:blipFill>
                <a:blip r:embed="rId2"/>
                <a:stretch>
                  <a:fillRect l="-1349" t="-3555" b="-355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B21FFAC4-B2A6-4DE8-A0CF-892C2EDC5D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5023" y="1117242"/>
            <a:ext cx="3468231" cy="3570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4124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C8BD3-A32C-45E1-BD7A-C651245B1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0305" y="415343"/>
            <a:ext cx="10018713" cy="1065727"/>
          </a:xfrm>
        </p:spPr>
        <p:txBody>
          <a:bodyPr/>
          <a:lstStyle/>
          <a:p>
            <a:r>
              <a:rPr lang="en-US" dirty="0"/>
              <a:t>Special cases: sums and differences of cubes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B28D549-EB74-4AD4-ABA7-9404ACBB6F34}"/>
                  </a:ext>
                </a:extLst>
              </p:cNvPr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1484311" y="1481071"/>
                <a:ext cx="10394707" cy="4961586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In general, if P(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)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/>
                  <a:t>, then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dirty="0"/>
                  <a:t> is a factor and so by division: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dirty="0"/>
                  <a:t> )(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+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)</a:t>
                </a:r>
              </a:p>
              <a:p>
                <a:r>
                  <a:rPr lang="en-US" dirty="0"/>
                  <a:t>If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dirty="0"/>
                  <a:t> is replaced by −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dirty="0"/>
                  <a:t>, then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 dirty="0"/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−(−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dirty="0"/>
                  <a:t>))(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+(−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dirty="0"/>
                  <a:t>)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 dirty="0"/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)</a:t>
                </a:r>
              </a:p>
              <a:p>
                <a:r>
                  <a:rPr lang="en-US" dirty="0"/>
                  <a:t>This gives: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dirty="0"/>
                  <a:t> )(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)</a:t>
                </a:r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B28D549-EB74-4AD4-ABA7-9404ACBB6F3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1484311" y="1481071"/>
                <a:ext cx="10394707" cy="4961586"/>
              </a:xfrm>
              <a:blipFill>
                <a:blip r:embed="rId2"/>
                <a:stretch>
                  <a:fillRect l="-146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92572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663DF-EB78-4A7C-A14E-4B9F853BA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0305" y="352654"/>
            <a:ext cx="10018713" cy="1752599"/>
          </a:xfrm>
        </p:spPr>
        <p:txBody>
          <a:bodyPr/>
          <a:lstStyle/>
          <a:p>
            <a:r>
              <a:rPr lang="en-US" dirty="0"/>
              <a:t>Example 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5D2B9FA-9651-4F4F-A151-8910F6F79A4B}"/>
                  </a:ext>
                </a:extLst>
              </p:cNvPr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1484311" y="2089154"/>
                <a:ext cx="10394707" cy="3311189"/>
              </a:xfrm>
            </p:spPr>
            <p:txBody>
              <a:bodyPr/>
              <a:lstStyle/>
              <a:p>
                <a:r>
                  <a:rPr lang="fr-FR" dirty="0"/>
                  <a:t>Factorise 8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fr-FR" dirty="0"/>
                  <a:t>+64.</a:t>
                </a:r>
              </a:p>
              <a:p>
                <a:r>
                  <a:rPr lang="fr-FR" dirty="0"/>
                  <a:t>Solution</a:t>
                </a:r>
              </a:p>
              <a:p>
                <a:r>
                  <a:rPr lang="fr-FR" dirty="0"/>
                  <a:t>8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fr-FR" dirty="0"/>
                  <a:t>+64=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(2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fr-FR" dirty="0"/>
                  <a:t>+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(4)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fr-FR" dirty="0"/>
                  <a:t>=(2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fr-FR" dirty="0"/>
                  <a:t>+4)(4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fr-FR" dirty="0"/>
                  <a:t>−8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fr-FR" dirty="0"/>
                  <a:t>+16)</a:t>
                </a:r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5D2B9FA-9651-4F4F-A151-8910F6F79A4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1484311" y="2089154"/>
                <a:ext cx="10394707" cy="3311189"/>
              </a:xfrm>
              <a:blipFill>
                <a:blip r:embed="rId2"/>
                <a:stretch>
                  <a:fillRect l="-146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6634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>
            <a:extLst>
              <a:ext uri="{FF2B5EF4-FFF2-40B4-BE49-F238E27FC236}">
                <a16:creationId xmlns:a16="http://schemas.microsoft.com/office/drawing/2014/main" id="{CF029860-3C26-8E28-B75A-B3535E9D2F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Times New Roman" panose="02020603050405020304" pitchFamily="18" charset="0"/>
              </a:rPr>
              <a:t>The Division Algorithm</a:t>
            </a:r>
          </a:p>
        </p:txBody>
      </p:sp>
      <p:sp>
        <p:nvSpPr>
          <p:cNvPr id="15363" name="Rectangle 5">
            <a:extLst>
              <a:ext uri="{FF2B5EF4-FFF2-40B4-BE49-F238E27FC236}">
                <a16:creationId xmlns:a16="http://schemas.microsoft.com/office/drawing/2014/main" id="{957157E8-57D5-BECC-3B65-0D8BD83C4B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28800" y="1600201"/>
            <a:ext cx="84582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>
                <a:latin typeface="Times New Roman" panose="02020603050405020304" pitchFamily="18" charset="0"/>
              </a:rPr>
              <a:t>If </a:t>
            </a:r>
            <a:r>
              <a:rPr lang="en-US" altLang="en-US" i="1">
                <a:latin typeface="Times New Roman" panose="02020603050405020304" pitchFamily="18" charset="0"/>
              </a:rPr>
              <a:t>f(x)</a:t>
            </a:r>
            <a:r>
              <a:rPr lang="en-US" altLang="en-US">
                <a:latin typeface="Times New Roman" panose="02020603050405020304" pitchFamily="18" charset="0"/>
              </a:rPr>
              <a:t> and </a:t>
            </a:r>
            <a:r>
              <a:rPr lang="en-US" altLang="en-US" i="1">
                <a:latin typeface="Times New Roman" panose="02020603050405020304" pitchFamily="18" charset="0"/>
              </a:rPr>
              <a:t>d(x)</a:t>
            </a:r>
            <a:r>
              <a:rPr lang="en-US" altLang="en-US">
                <a:latin typeface="Times New Roman" panose="02020603050405020304" pitchFamily="18" charset="0"/>
              </a:rPr>
              <a:t> are polynomials such that </a:t>
            </a:r>
            <a:r>
              <a:rPr lang="en-US" altLang="en-US" i="1">
                <a:latin typeface="Times New Roman" panose="02020603050405020304" pitchFamily="18" charset="0"/>
              </a:rPr>
              <a:t>d(x)</a:t>
            </a:r>
            <a:r>
              <a:rPr lang="en-US" altLang="en-US">
                <a:latin typeface="Times New Roman" panose="02020603050405020304" pitchFamily="18" charset="0"/>
              </a:rPr>
              <a:t> </a:t>
            </a:r>
            <a:r>
              <a:rPr lang="en-US" altLang="en-US">
                <a:latin typeface="Times New Roman" panose="02020603050405020304" pitchFamily="18" charset="0"/>
                <a:cs typeface="Arial" panose="020B0604020202020204" pitchFamily="34" charset="0"/>
              </a:rPr>
              <a:t>≠ 0, and the degree of </a:t>
            </a:r>
            <a:r>
              <a:rPr lang="en-US" altLang="en-US" i="1">
                <a:latin typeface="Times New Roman" panose="02020603050405020304" pitchFamily="18" charset="0"/>
                <a:cs typeface="Arial" panose="020B0604020202020204" pitchFamily="34" charset="0"/>
              </a:rPr>
              <a:t>d(x)</a:t>
            </a:r>
            <a:r>
              <a:rPr lang="en-US" altLang="en-US">
                <a:latin typeface="Times New Roman" panose="02020603050405020304" pitchFamily="18" charset="0"/>
                <a:cs typeface="Arial" panose="020B0604020202020204" pitchFamily="34" charset="0"/>
              </a:rPr>
              <a:t> is less than or equal to the degree of </a:t>
            </a:r>
            <a:r>
              <a:rPr lang="en-US" altLang="en-US" i="1">
                <a:latin typeface="Times New Roman" panose="02020603050405020304" pitchFamily="18" charset="0"/>
                <a:cs typeface="Arial" panose="020B0604020202020204" pitchFamily="34" charset="0"/>
              </a:rPr>
              <a:t>f(x),</a:t>
            </a:r>
            <a:r>
              <a:rPr lang="en-US" altLang="en-US">
                <a:latin typeface="Times New Roman" panose="02020603050405020304" pitchFamily="18" charset="0"/>
                <a:cs typeface="Arial" panose="020B0604020202020204" pitchFamily="34" charset="0"/>
              </a:rPr>
              <a:t> there exists a unique polynomials </a:t>
            </a:r>
            <a:r>
              <a:rPr lang="en-US" altLang="en-US" i="1">
                <a:latin typeface="Times New Roman" panose="02020603050405020304" pitchFamily="18" charset="0"/>
                <a:cs typeface="Arial" panose="020B0604020202020204" pitchFamily="34" charset="0"/>
              </a:rPr>
              <a:t>q(x)</a:t>
            </a:r>
            <a:r>
              <a:rPr lang="en-US" altLang="en-US">
                <a:latin typeface="Times New Roman" panose="02020603050405020304" pitchFamily="18" charset="0"/>
                <a:cs typeface="Arial" panose="020B0604020202020204" pitchFamily="34" charset="0"/>
              </a:rPr>
              <a:t> and </a:t>
            </a:r>
            <a:r>
              <a:rPr lang="en-US" altLang="en-US" i="1">
                <a:latin typeface="Times New Roman" panose="02020603050405020304" pitchFamily="18" charset="0"/>
                <a:cs typeface="Arial" panose="020B0604020202020204" pitchFamily="34" charset="0"/>
              </a:rPr>
              <a:t>r(x)</a:t>
            </a:r>
            <a:r>
              <a:rPr lang="en-US" altLang="en-US">
                <a:latin typeface="Times New Roman" panose="02020603050405020304" pitchFamily="18" charset="0"/>
                <a:cs typeface="Arial" panose="020B0604020202020204" pitchFamily="34" charset="0"/>
              </a:rPr>
              <a:t> such that</a:t>
            </a:r>
          </a:p>
          <a:p>
            <a:pPr eaLnBrk="1" hangingPunct="1">
              <a:buFontTx/>
              <a:buNone/>
            </a:pPr>
            <a:endParaRPr lang="en-US" altLang="en-US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endParaRPr lang="en-US" altLang="en-US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en-US" altLang="en-US">
                <a:latin typeface="Times New Roman" panose="02020603050405020304" pitchFamily="18" charset="0"/>
                <a:cs typeface="Arial" panose="020B0604020202020204" pitchFamily="34" charset="0"/>
              </a:rPr>
              <a:t>Where </a:t>
            </a:r>
            <a:r>
              <a:rPr lang="en-US" altLang="en-US" i="1">
                <a:latin typeface="Times New Roman" panose="02020603050405020304" pitchFamily="18" charset="0"/>
                <a:cs typeface="Arial" panose="020B0604020202020204" pitchFamily="34" charset="0"/>
              </a:rPr>
              <a:t>r(x)</a:t>
            </a:r>
            <a:r>
              <a:rPr lang="en-US" altLang="en-US">
                <a:latin typeface="Times New Roman" panose="02020603050405020304" pitchFamily="18" charset="0"/>
                <a:cs typeface="Arial" panose="020B0604020202020204" pitchFamily="34" charset="0"/>
              </a:rPr>
              <a:t> = 0 or the degree of </a:t>
            </a:r>
            <a:r>
              <a:rPr lang="en-US" altLang="en-US" i="1">
                <a:latin typeface="Times New Roman" panose="02020603050405020304" pitchFamily="18" charset="0"/>
                <a:cs typeface="Arial" panose="020B0604020202020204" pitchFamily="34" charset="0"/>
              </a:rPr>
              <a:t>r(x)</a:t>
            </a:r>
            <a:r>
              <a:rPr lang="en-US" altLang="en-US">
                <a:latin typeface="Times New Roman" panose="02020603050405020304" pitchFamily="18" charset="0"/>
                <a:cs typeface="Arial" panose="020B0604020202020204" pitchFamily="34" charset="0"/>
              </a:rPr>
              <a:t> is less than the degree of </a:t>
            </a:r>
            <a:r>
              <a:rPr lang="en-US" altLang="en-US" i="1">
                <a:latin typeface="Times New Roman" panose="02020603050405020304" pitchFamily="18" charset="0"/>
                <a:cs typeface="Arial" panose="020B0604020202020204" pitchFamily="34" charset="0"/>
              </a:rPr>
              <a:t>d(x).</a:t>
            </a:r>
            <a:r>
              <a:rPr lang="en-US" altLang="en-US">
                <a:latin typeface="Times New Roman" panose="02020603050405020304" pitchFamily="18" charset="0"/>
                <a:cs typeface="Arial" panose="020B0604020202020204" pitchFamily="34" charset="0"/>
              </a:rPr>
              <a:t>   </a:t>
            </a:r>
          </a:p>
        </p:txBody>
      </p:sp>
      <p:graphicFrame>
        <p:nvGraphicFramePr>
          <p:cNvPr id="16390" name="Object 6">
            <a:extLst>
              <a:ext uri="{FF2B5EF4-FFF2-40B4-BE49-F238E27FC236}">
                <a16:creationId xmlns:a16="http://schemas.microsoft.com/office/drawing/2014/main" id="{56DFB79B-6419-A5B1-20BB-56A52023784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76600" y="3886201"/>
          <a:ext cx="4749800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429016" imgH="190363" progId="Equation.3">
                  <p:embed/>
                </p:oleObj>
              </mc:Choice>
              <mc:Fallback>
                <p:oleObj name="Equation" r:id="rId2" imgW="1429016" imgH="190363" progId="Equation.3">
                  <p:embed/>
                  <p:pic>
                    <p:nvPicPr>
                      <p:cNvPr id="16390" name="Object 6">
                        <a:extLst>
                          <a:ext uri="{FF2B5EF4-FFF2-40B4-BE49-F238E27FC236}">
                            <a16:creationId xmlns:a16="http://schemas.microsoft.com/office/drawing/2014/main" id="{56DFB79B-6419-A5B1-20BB-56A52023784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3886201"/>
                        <a:ext cx="4749800" cy="669925"/>
                      </a:xfrm>
                      <a:prstGeom prst="rect">
                        <a:avLst/>
                      </a:prstGeom>
                      <a:solidFill>
                        <a:srgbClr val="FFFF66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75A622-02BE-4BA1-B171-C0AF121931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342" y="0"/>
            <a:ext cx="10018713" cy="797615"/>
          </a:xfrm>
        </p:spPr>
        <p:txBody>
          <a:bodyPr/>
          <a:lstStyle/>
          <a:p>
            <a:r>
              <a:rPr lang="en-AU" dirty="0"/>
              <a:t>Section Summary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0E61510-72BF-431F-80A0-FBFA1884E3AD}"/>
                  </a:ext>
                </a:extLst>
              </p:cNvPr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1587342" y="1030309"/>
                <a:ext cx="10394707" cy="5357611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en-US" dirty="0">
                    <a:solidFill>
                      <a:srgbClr val="FF0000"/>
                    </a:solidFill>
                  </a:rPr>
                  <a:t>Remainder theorem </a:t>
                </a:r>
                <a:r>
                  <a:rPr lang="en-US" dirty="0"/>
                  <a:t>When P(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) is divided by β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+α, the remainder is P(−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dirty="0"/>
                          <m:t>α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dirty="0"/>
                          <m:t>β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 </m:t>
                    </m:r>
                  </m:oMath>
                </a14:m>
                <a:r>
                  <a:rPr lang="en-US" dirty="0"/>
                  <a:t>).</a:t>
                </a:r>
              </a:p>
              <a:p>
                <a:r>
                  <a:rPr lang="en-US" dirty="0">
                    <a:solidFill>
                      <a:srgbClr val="FF0000"/>
                    </a:solidFill>
                  </a:rPr>
                  <a:t>Factor theorem</a:t>
                </a:r>
              </a:p>
              <a:p>
                <a:r>
                  <a:rPr lang="en-US" dirty="0"/>
                  <a:t>If β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+α is a factor of P(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), then P(−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dirty="0"/>
                          <m:t>α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dirty="0"/>
                          <m:t>β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 </m:t>
                    </m:r>
                  </m:oMath>
                </a14:m>
                <a:r>
                  <a:rPr lang="en-US" dirty="0"/>
                  <a:t>)=0.</a:t>
                </a:r>
              </a:p>
              <a:p>
                <a:r>
                  <a:rPr lang="en-US" dirty="0"/>
                  <a:t>Conversely, if P(−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dirty="0"/>
                          <m:t>α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dirty="0"/>
                          <m:t>β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 </m:t>
                    </m:r>
                  </m:oMath>
                </a14:m>
                <a:r>
                  <a:rPr lang="en-US" dirty="0"/>
                  <a:t>)=0, then β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+α is a factor of P(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).</a:t>
                </a:r>
              </a:p>
              <a:p>
                <a:r>
                  <a:rPr lang="en-US" dirty="0"/>
                  <a:t>A </a:t>
                </a:r>
                <a:r>
                  <a:rPr lang="en-US" dirty="0">
                    <a:solidFill>
                      <a:srgbClr val="FF0000"/>
                    </a:solidFill>
                  </a:rPr>
                  <a:t>cubic function </a:t>
                </a:r>
                <a:r>
                  <a:rPr lang="en-US" dirty="0"/>
                  <a:t>can be </a:t>
                </a:r>
                <a:r>
                  <a:rPr lang="en-US" dirty="0" err="1"/>
                  <a:t>factorised</a:t>
                </a:r>
                <a:r>
                  <a:rPr lang="en-US" dirty="0"/>
                  <a:t> using the factor theorem to find the first linear factor and then using polynomial division or the method of equating coefficients to complete the process.</a:t>
                </a:r>
              </a:p>
              <a:p>
                <a:r>
                  <a:rPr lang="en-US" dirty="0">
                    <a:solidFill>
                      <a:srgbClr val="FF0000"/>
                    </a:solidFill>
                  </a:rPr>
                  <a:t>Rational-root theorem</a:t>
                </a:r>
                <a:r>
                  <a:rPr lang="en-US" dirty="0"/>
                  <a:t> Let P(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)=</a:t>
                </a:r>
                <a:r>
                  <a:rPr lang="pt-BR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</a:t>
                </a:r>
                <a:r>
                  <a:rPr lang="pt-BR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/>
                  <a:t>+⋯+</a:t>
                </a:r>
                <a:r>
                  <a:rPr lang="pt-BR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+</a:t>
                </a:r>
                <a:r>
                  <a:rPr lang="pt-BR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be a polynomial of degree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with all the coefficients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integers. Let α and β be integers such that the highest common factor of α and β is 1 (i.e. α and β are relatively prime). If β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+α is a factor of P(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), then β divides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 and α divides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Difference of two cubes: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=(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dirty="0"/>
                  <a:t>)(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)</a:t>
                </a:r>
              </a:p>
              <a:p>
                <a:r>
                  <a:rPr lang="en-US" dirty="0">
                    <a:solidFill>
                      <a:srgbClr val="FF0000"/>
                    </a:solidFill>
                  </a:rPr>
                  <a:t>Sum of two cubes</a:t>
                </a:r>
                <a:r>
                  <a:rPr lang="en-US" dirty="0"/>
                  <a:t>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=(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dirty="0"/>
                  <a:t>)(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)</a:t>
                </a:r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0E61510-72BF-431F-80A0-FBFA1884E3A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1587342" y="1030309"/>
                <a:ext cx="10394707" cy="5357611"/>
              </a:xfrm>
              <a:blipFill>
                <a:blip r:embed="rId2"/>
                <a:stretch>
                  <a:fillRect l="-1290" t="-1706" b="-204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8686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57" name="Rectangle 29">
            <a:extLst>
              <a:ext uri="{FF2B5EF4-FFF2-40B4-BE49-F238E27FC236}">
                <a16:creationId xmlns:a16="http://schemas.microsoft.com/office/drawing/2014/main" id="{8794671D-226D-E551-F2B1-3071A7A3B5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1998" y="682625"/>
            <a:ext cx="692479" cy="579441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56" name="Rectangle 28">
            <a:extLst>
              <a:ext uri="{FF2B5EF4-FFF2-40B4-BE49-F238E27FC236}">
                <a16:creationId xmlns:a16="http://schemas.microsoft.com/office/drawing/2014/main" id="{F7917310-DA4E-1F98-6DAB-2BBF9FA7C9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82130" y="754063"/>
            <a:ext cx="942870" cy="466724"/>
          </a:xfrm>
          <a:prstGeom prst="rect">
            <a:avLst/>
          </a:prstGeom>
          <a:solidFill>
            <a:srgbClr val="66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484" name="Rectangle 2">
            <a:extLst>
              <a:ext uri="{FF2B5EF4-FFF2-40B4-BE49-F238E27FC236}">
                <a16:creationId xmlns:a16="http://schemas.microsoft.com/office/drawing/2014/main" id="{C33FAC4C-9B46-BDF2-2094-FBE6EE29E8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72443" y="99217"/>
            <a:ext cx="10018713" cy="57944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>
                <a:latin typeface="Times New Roman" panose="02020603050405020304" pitchFamily="18" charset="0"/>
              </a:rPr>
              <a:t>The Remainder Theorem</a:t>
            </a:r>
          </a:p>
        </p:txBody>
      </p:sp>
      <p:sp>
        <p:nvSpPr>
          <p:cNvPr id="20485" name="Rectangle 3">
            <a:extLst>
              <a:ext uri="{FF2B5EF4-FFF2-40B4-BE49-F238E27FC236}">
                <a16:creationId xmlns:a16="http://schemas.microsoft.com/office/drawing/2014/main" id="{81E01215-2080-F437-9DD4-1E42A44887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08255" y="561138"/>
            <a:ext cx="10018713" cy="9009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dirty="0">
                <a:latin typeface="Times New Roman" panose="02020603050405020304" pitchFamily="18" charset="0"/>
              </a:rPr>
              <a:t>If a polynomial </a:t>
            </a:r>
            <a:r>
              <a:rPr lang="en-US" altLang="en-US" i="1" dirty="0">
                <a:latin typeface="Times New Roman" panose="02020603050405020304" pitchFamily="18" charset="0"/>
              </a:rPr>
              <a:t>f(x)</a:t>
            </a:r>
            <a:r>
              <a:rPr lang="en-US" altLang="en-US" dirty="0">
                <a:latin typeface="Times New Roman" panose="02020603050405020304" pitchFamily="18" charset="0"/>
              </a:rPr>
              <a:t> is divided by </a:t>
            </a:r>
            <a:r>
              <a:rPr lang="en-US" altLang="en-US" i="1" dirty="0">
                <a:latin typeface="Times New Roman" panose="02020603050405020304" pitchFamily="18" charset="0"/>
              </a:rPr>
              <a:t>x – k</a:t>
            </a:r>
            <a:r>
              <a:rPr lang="en-US" altLang="en-US" dirty="0">
                <a:latin typeface="Times New Roman" panose="02020603050405020304" pitchFamily="18" charset="0"/>
              </a:rPr>
              <a:t>, the remainder is </a:t>
            </a:r>
            <a:r>
              <a:rPr lang="en-US" altLang="en-US" i="1" dirty="0">
                <a:latin typeface="Times New Roman" panose="02020603050405020304" pitchFamily="18" charset="0"/>
              </a:rPr>
              <a:t>r</a:t>
            </a:r>
            <a:r>
              <a:rPr lang="en-US" altLang="en-US" dirty="0">
                <a:latin typeface="Times New Roman" panose="02020603050405020304" pitchFamily="18" charset="0"/>
              </a:rPr>
              <a:t> = </a:t>
            </a:r>
            <a:r>
              <a:rPr lang="en-US" altLang="en-US" i="1" dirty="0">
                <a:latin typeface="Times New Roman" panose="02020603050405020304" pitchFamily="18" charset="0"/>
              </a:rPr>
              <a:t>f(k).</a:t>
            </a:r>
          </a:p>
        </p:txBody>
      </p:sp>
      <p:grpSp>
        <p:nvGrpSpPr>
          <p:cNvPr id="22554" name="Group 26">
            <a:extLst>
              <a:ext uri="{FF2B5EF4-FFF2-40B4-BE49-F238E27FC236}">
                <a16:creationId xmlns:a16="http://schemas.microsoft.com/office/drawing/2014/main" id="{441D5B2A-0631-CBFA-1869-0B966CB066D0}"/>
              </a:ext>
            </a:extLst>
          </p:cNvPr>
          <p:cNvGrpSpPr>
            <a:grpSpLocks/>
          </p:cNvGrpSpPr>
          <p:nvPr/>
        </p:nvGrpSpPr>
        <p:grpSpPr bwMode="auto">
          <a:xfrm>
            <a:off x="1936750" y="3151189"/>
            <a:ext cx="4281488" cy="2936875"/>
            <a:chOff x="260" y="1985"/>
            <a:chExt cx="2697" cy="1850"/>
          </a:xfrm>
        </p:grpSpPr>
        <p:sp>
          <p:nvSpPr>
            <p:cNvPr id="20501" name="Rectangle 4">
              <a:extLst>
                <a:ext uri="{FF2B5EF4-FFF2-40B4-BE49-F238E27FC236}">
                  <a16:creationId xmlns:a16="http://schemas.microsoft.com/office/drawing/2014/main" id="{7C64C198-58CC-36D5-F2D2-ACDEA8CAED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9" y="3355"/>
              <a:ext cx="672" cy="480"/>
            </a:xfrm>
            <a:prstGeom prst="rect">
              <a:avLst/>
            </a:prstGeom>
            <a:solidFill>
              <a:srgbClr val="66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0502" name="Rectangle 5">
              <a:extLst>
                <a:ext uri="{FF2B5EF4-FFF2-40B4-BE49-F238E27FC236}">
                  <a16:creationId xmlns:a16="http://schemas.microsoft.com/office/drawing/2014/main" id="{E20687B8-4F10-FA59-1ED0-EEBFB4E701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9" y="2443"/>
              <a:ext cx="672" cy="48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aphicFrame>
          <p:nvGraphicFramePr>
            <p:cNvPr id="20503" name="Object 6">
              <a:extLst>
                <a:ext uri="{FF2B5EF4-FFF2-40B4-BE49-F238E27FC236}">
                  <a16:creationId xmlns:a16="http://schemas.microsoft.com/office/drawing/2014/main" id="{3D786BC8-B80C-92A3-6DBF-7542C48704A9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60" y="1985"/>
            <a:ext cx="2362" cy="4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1123861" imgH="218996" progId="Equation.3">
                    <p:embed/>
                  </p:oleObj>
                </mc:Choice>
                <mc:Fallback>
                  <p:oleObj name="Equation" r:id="rId2" imgW="1123861" imgH="218996" progId="Equation.3">
                    <p:embed/>
                    <p:pic>
                      <p:nvPicPr>
                        <p:cNvPr id="20503" name="Object 6">
                          <a:extLst>
                            <a:ext uri="{FF2B5EF4-FFF2-40B4-BE49-F238E27FC236}">
                              <a16:creationId xmlns:a16="http://schemas.microsoft.com/office/drawing/2014/main" id="{3D786BC8-B80C-92A3-6DBF-7542C48704A9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0" y="1985"/>
                          <a:ext cx="2362" cy="4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504" name="Object 7">
              <a:extLst>
                <a:ext uri="{FF2B5EF4-FFF2-40B4-BE49-F238E27FC236}">
                  <a16:creationId xmlns:a16="http://schemas.microsoft.com/office/drawing/2014/main" id="{EA403180-1825-A7C6-B515-9201ED47503F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69" y="2501"/>
            <a:ext cx="929" cy="4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438061" imgH="190363" progId="Equation.3">
                    <p:embed/>
                  </p:oleObj>
                </mc:Choice>
                <mc:Fallback>
                  <p:oleObj name="Equation" r:id="rId4" imgW="438061" imgH="190363" progId="Equation.3">
                    <p:embed/>
                    <p:pic>
                      <p:nvPicPr>
                        <p:cNvPr id="20504" name="Object 7">
                          <a:extLst>
                            <a:ext uri="{FF2B5EF4-FFF2-40B4-BE49-F238E27FC236}">
                              <a16:creationId xmlns:a16="http://schemas.microsoft.com/office/drawing/2014/main" id="{EA403180-1825-A7C6-B515-9201ED47503F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9" y="2501"/>
                          <a:ext cx="929" cy="42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505" name="Object 8">
              <a:extLst>
                <a:ext uri="{FF2B5EF4-FFF2-40B4-BE49-F238E27FC236}">
                  <a16:creationId xmlns:a16="http://schemas.microsoft.com/office/drawing/2014/main" id="{1A65A36B-42ED-8BBF-8D3A-77C2E36BEDCE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152" y="2448"/>
            <a:ext cx="1805" cy="4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857516" imgH="218996" progId="Equation.3">
                    <p:embed/>
                  </p:oleObj>
                </mc:Choice>
                <mc:Fallback>
                  <p:oleObj name="Equation" r:id="rId6" imgW="857516" imgH="218996" progId="Equation.3">
                    <p:embed/>
                    <p:pic>
                      <p:nvPicPr>
                        <p:cNvPr id="20505" name="Object 8">
                          <a:extLst>
                            <a:ext uri="{FF2B5EF4-FFF2-40B4-BE49-F238E27FC236}">
                              <a16:creationId xmlns:a16="http://schemas.microsoft.com/office/drawing/2014/main" id="{1A65A36B-42ED-8BBF-8D3A-77C2E36BEDCE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52" y="2448"/>
                          <a:ext cx="1805" cy="4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506" name="Object 9">
              <a:extLst>
                <a:ext uri="{FF2B5EF4-FFF2-40B4-BE49-F238E27FC236}">
                  <a16:creationId xmlns:a16="http://schemas.microsoft.com/office/drawing/2014/main" id="{87EAB931-49F3-9A7D-E90D-863234E9AAF2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941" y="2975"/>
            <a:ext cx="1354" cy="37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637953" imgH="171273" progId="Equation.3">
                    <p:embed/>
                  </p:oleObj>
                </mc:Choice>
                <mc:Fallback>
                  <p:oleObj name="Equation" r:id="rId8" imgW="637953" imgH="171273" progId="Equation.3">
                    <p:embed/>
                    <p:pic>
                      <p:nvPicPr>
                        <p:cNvPr id="20506" name="Object 9">
                          <a:extLst>
                            <a:ext uri="{FF2B5EF4-FFF2-40B4-BE49-F238E27FC236}">
                              <a16:creationId xmlns:a16="http://schemas.microsoft.com/office/drawing/2014/main" id="{87EAB931-49F3-9A7D-E90D-863234E9AAF2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41" y="2975"/>
                          <a:ext cx="1354" cy="37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507" name="Object 10">
              <a:extLst>
                <a:ext uri="{FF2B5EF4-FFF2-40B4-BE49-F238E27FC236}">
                  <a16:creationId xmlns:a16="http://schemas.microsoft.com/office/drawing/2014/main" id="{C0942AA0-E64B-2640-B86E-7EAB5B64C074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989" y="3403"/>
            <a:ext cx="663" cy="37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0" imgW="304623" imgH="171273" progId="Equation.3">
                    <p:embed/>
                  </p:oleObj>
                </mc:Choice>
                <mc:Fallback>
                  <p:oleObj name="Equation" r:id="rId10" imgW="304623" imgH="171273" progId="Equation.3">
                    <p:embed/>
                    <p:pic>
                      <p:nvPicPr>
                        <p:cNvPr id="20507" name="Object 10">
                          <a:extLst>
                            <a:ext uri="{FF2B5EF4-FFF2-40B4-BE49-F238E27FC236}">
                              <a16:creationId xmlns:a16="http://schemas.microsoft.com/office/drawing/2014/main" id="{C0942AA0-E64B-2640-B86E-7EAB5B64C074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89" y="3403"/>
                          <a:ext cx="663" cy="37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2555" name="Group 27">
            <a:extLst>
              <a:ext uri="{FF2B5EF4-FFF2-40B4-BE49-F238E27FC236}">
                <a16:creationId xmlns:a16="http://schemas.microsoft.com/office/drawing/2014/main" id="{9EDBB0D1-C179-4831-C305-7BEA808EADBE}"/>
              </a:ext>
            </a:extLst>
          </p:cNvPr>
          <p:cNvGrpSpPr>
            <a:grpSpLocks/>
          </p:cNvGrpSpPr>
          <p:nvPr/>
        </p:nvGrpSpPr>
        <p:grpSpPr bwMode="auto">
          <a:xfrm>
            <a:off x="6781800" y="2286000"/>
            <a:ext cx="3886200" cy="4419600"/>
            <a:chOff x="3312" y="1440"/>
            <a:chExt cx="2448" cy="2784"/>
          </a:xfrm>
        </p:grpSpPr>
        <p:sp>
          <p:nvSpPr>
            <p:cNvPr id="20488" name="Rectangle 12">
              <a:extLst>
                <a:ext uri="{FF2B5EF4-FFF2-40B4-BE49-F238E27FC236}">
                  <a16:creationId xmlns:a16="http://schemas.microsoft.com/office/drawing/2014/main" id="{34DC28E4-612F-B35D-6FFC-942A65A0BA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8" y="3744"/>
              <a:ext cx="672" cy="480"/>
            </a:xfrm>
            <a:prstGeom prst="rect">
              <a:avLst/>
            </a:prstGeom>
            <a:solidFill>
              <a:srgbClr val="66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0489" name="Rectangle 13">
              <a:extLst>
                <a:ext uri="{FF2B5EF4-FFF2-40B4-BE49-F238E27FC236}">
                  <a16:creationId xmlns:a16="http://schemas.microsoft.com/office/drawing/2014/main" id="{E958F363-2423-908B-8660-90C47E1F6B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2" y="1824"/>
              <a:ext cx="672" cy="48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aphicFrame>
          <p:nvGraphicFramePr>
            <p:cNvPr id="20490" name="Object 14">
              <a:extLst>
                <a:ext uri="{FF2B5EF4-FFF2-40B4-BE49-F238E27FC236}">
                  <a16:creationId xmlns:a16="http://schemas.microsoft.com/office/drawing/2014/main" id="{C90CACC7-86A7-48E5-2B3D-905D658203BD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325" y="1763"/>
            <a:ext cx="2178" cy="6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2" imgW="1028700" imgH="323987" progId="Equation.3">
                    <p:embed/>
                  </p:oleObj>
                </mc:Choice>
                <mc:Fallback>
                  <p:oleObj name="Equation" r:id="rId12" imgW="1028700" imgH="323987" progId="Equation.3">
                    <p:embed/>
                    <p:pic>
                      <p:nvPicPr>
                        <p:cNvPr id="20490" name="Object 14">
                          <a:extLst>
                            <a:ext uri="{FF2B5EF4-FFF2-40B4-BE49-F238E27FC236}">
                              <a16:creationId xmlns:a16="http://schemas.microsoft.com/office/drawing/2014/main" id="{C90CACC7-86A7-48E5-2B3D-905D658203BD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25" y="1763"/>
                          <a:ext cx="2178" cy="69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491" name="Object 15">
              <a:extLst>
                <a:ext uri="{FF2B5EF4-FFF2-40B4-BE49-F238E27FC236}">
                  <a16:creationId xmlns:a16="http://schemas.microsoft.com/office/drawing/2014/main" id="{882DE780-0F85-F233-950B-62C824C3069C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656" y="1475"/>
            <a:ext cx="262" cy="2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4" imgW="114300" imgH="133095" progId="Equation.3">
                    <p:embed/>
                  </p:oleObj>
                </mc:Choice>
                <mc:Fallback>
                  <p:oleObj name="Equation" r:id="rId14" imgW="114300" imgH="133095" progId="Equation.3">
                    <p:embed/>
                    <p:pic>
                      <p:nvPicPr>
                        <p:cNvPr id="20491" name="Object 15">
                          <a:extLst>
                            <a:ext uri="{FF2B5EF4-FFF2-40B4-BE49-F238E27FC236}">
                              <a16:creationId xmlns:a16="http://schemas.microsoft.com/office/drawing/2014/main" id="{882DE780-0F85-F233-950B-62C824C3069C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56" y="1475"/>
                          <a:ext cx="262" cy="2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492" name="Object 16">
              <a:extLst>
                <a:ext uri="{FF2B5EF4-FFF2-40B4-BE49-F238E27FC236}">
                  <a16:creationId xmlns:a16="http://schemas.microsoft.com/office/drawing/2014/main" id="{60C6E6E9-A8B3-91E3-D8BB-1F23D98D7C07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045" y="2291"/>
            <a:ext cx="978" cy="4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6" imgW="457200" imgH="190363" progId="Equation.3">
                    <p:embed/>
                  </p:oleObj>
                </mc:Choice>
                <mc:Fallback>
                  <p:oleObj name="Equation" r:id="rId16" imgW="457200" imgH="190363" progId="Equation.3">
                    <p:embed/>
                    <p:pic>
                      <p:nvPicPr>
                        <p:cNvPr id="20492" name="Object 16">
                          <a:extLst>
                            <a:ext uri="{FF2B5EF4-FFF2-40B4-BE49-F238E27FC236}">
                              <a16:creationId xmlns:a16="http://schemas.microsoft.com/office/drawing/2014/main" id="{60C6E6E9-A8B3-91E3-D8BB-1F23D98D7C07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45" y="2291"/>
                          <a:ext cx="978" cy="42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493" name="Line 17">
              <a:extLst>
                <a:ext uri="{FF2B5EF4-FFF2-40B4-BE49-F238E27FC236}">
                  <a16:creationId xmlns:a16="http://schemas.microsoft.com/office/drawing/2014/main" id="{0651D75C-99FB-CE0F-3700-DAFF43C671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88" y="2819"/>
              <a:ext cx="139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graphicFrame>
          <p:nvGraphicFramePr>
            <p:cNvPr id="20494" name="Object 18">
              <a:extLst>
                <a:ext uri="{FF2B5EF4-FFF2-40B4-BE49-F238E27FC236}">
                  <a16:creationId xmlns:a16="http://schemas.microsoft.com/office/drawing/2014/main" id="{22E8C40F-8463-F7B1-AA00-34AA0610FDB8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731" y="2963"/>
            <a:ext cx="687" cy="3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8" imgW="323761" imgH="171273" progId="Equation.3">
                    <p:embed/>
                  </p:oleObj>
                </mc:Choice>
                <mc:Fallback>
                  <p:oleObj name="Equation" r:id="rId18" imgW="323761" imgH="171273" progId="Equation.3">
                    <p:embed/>
                    <p:pic>
                      <p:nvPicPr>
                        <p:cNvPr id="20494" name="Object 18">
                          <a:extLst>
                            <a:ext uri="{FF2B5EF4-FFF2-40B4-BE49-F238E27FC236}">
                              <a16:creationId xmlns:a16="http://schemas.microsoft.com/office/drawing/2014/main" id="{22E8C40F-8463-F7B1-AA00-34AA0610FDB8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31" y="2963"/>
                          <a:ext cx="687" cy="3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495" name="Object 19">
              <a:extLst>
                <a:ext uri="{FF2B5EF4-FFF2-40B4-BE49-F238E27FC236}">
                  <a16:creationId xmlns:a16="http://schemas.microsoft.com/office/drawing/2014/main" id="{81635301-1456-1264-3334-19996863B6A5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983" y="1440"/>
            <a:ext cx="422" cy="34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0" imgW="190323" imgH="152184" progId="Equation.3">
                    <p:embed/>
                  </p:oleObj>
                </mc:Choice>
                <mc:Fallback>
                  <p:oleObj name="Equation" r:id="rId20" imgW="190323" imgH="152184" progId="Equation.3">
                    <p:embed/>
                    <p:pic>
                      <p:nvPicPr>
                        <p:cNvPr id="20495" name="Object 19">
                          <a:extLst>
                            <a:ext uri="{FF2B5EF4-FFF2-40B4-BE49-F238E27FC236}">
                              <a16:creationId xmlns:a16="http://schemas.microsoft.com/office/drawing/2014/main" id="{81635301-1456-1264-3334-19996863B6A5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83" y="1440"/>
                          <a:ext cx="422" cy="34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496" name="Object 20">
              <a:extLst>
                <a:ext uri="{FF2B5EF4-FFF2-40B4-BE49-F238E27FC236}">
                  <a16:creationId xmlns:a16="http://schemas.microsoft.com/office/drawing/2014/main" id="{09D0A517-2A60-EEB7-094A-8AF759E9CB34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731" y="3299"/>
            <a:ext cx="687" cy="3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2" imgW="323761" imgH="171273" progId="Equation.3">
                    <p:embed/>
                  </p:oleObj>
                </mc:Choice>
                <mc:Fallback>
                  <p:oleObj name="Equation" r:id="rId22" imgW="323761" imgH="171273" progId="Equation.3">
                    <p:embed/>
                    <p:pic>
                      <p:nvPicPr>
                        <p:cNvPr id="20496" name="Object 20">
                          <a:extLst>
                            <a:ext uri="{FF2B5EF4-FFF2-40B4-BE49-F238E27FC236}">
                              <a16:creationId xmlns:a16="http://schemas.microsoft.com/office/drawing/2014/main" id="{09D0A517-2A60-EEB7-094A-8AF759E9CB34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31" y="3299"/>
                          <a:ext cx="687" cy="3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497" name="Line 21">
              <a:extLst>
                <a:ext uri="{FF2B5EF4-FFF2-40B4-BE49-F238E27FC236}">
                  <a16:creationId xmlns:a16="http://schemas.microsoft.com/office/drawing/2014/main" id="{246C4821-E077-6C9A-1E63-130C43CB11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64" y="3731"/>
              <a:ext cx="129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graphicFrame>
          <p:nvGraphicFramePr>
            <p:cNvPr id="20498" name="Object 22">
              <a:extLst>
                <a:ext uri="{FF2B5EF4-FFF2-40B4-BE49-F238E27FC236}">
                  <a16:creationId xmlns:a16="http://schemas.microsoft.com/office/drawing/2014/main" id="{28D6DB42-9965-6A63-C8BC-D0F9D4ECC219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944" y="3741"/>
            <a:ext cx="472" cy="3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4" imgW="219031" imgH="171273" progId="Equation.3">
                    <p:embed/>
                  </p:oleObj>
                </mc:Choice>
                <mc:Fallback>
                  <p:oleObj name="Equation" r:id="rId24" imgW="219031" imgH="171273" progId="Equation.3">
                    <p:embed/>
                    <p:pic>
                      <p:nvPicPr>
                        <p:cNvPr id="20498" name="Object 22">
                          <a:extLst>
                            <a:ext uri="{FF2B5EF4-FFF2-40B4-BE49-F238E27FC236}">
                              <a16:creationId xmlns:a16="http://schemas.microsoft.com/office/drawing/2014/main" id="{28D6DB42-9965-6A63-C8BC-D0F9D4ECC219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44" y="3741"/>
                          <a:ext cx="472" cy="36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499" name="Object 23">
              <a:extLst>
                <a:ext uri="{FF2B5EF4-FFF2-40B4-BE49-F238E27FC236}">
                  <a16:creationId xmlns:a16="http://schemas.microsoft.com/office/drawing/2014/main" id="{1F6CEC83-7E22-7097-2D78-27D88658108C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824" y="2301"/>
            <a:ext cx="1216" cy="4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6" imgW="571500" imgH="190363" progId="Equation.3">
                    <p:embed/>
                  </p:oleObj>
                </mc:Choice>
                <mc:Fallback>
                  <p:oleObj name="Equation" r:id="rId26" imgW="571500" imgH="190363" progId="Equation.3">
                    <p:embed/>
                    <p:pic>
                      <p:nvPicPr>
                        <p:cNvPr id="20499" name="Object 23">
                          <a:extLst>
                            <a:ext uri="{FF2B5EF4-FFF2-40B4-BE49-F238E27FC236}">
                              <a16:creationId xmlns:a16="http://schemas.microsoft.com/office/drawing/2014/main" id="{1F6CEC83-7E22-7097-2D78-27D88658108C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24" y="2301"/>
                          <a:ext cx="1216" cy="422"/>
                        </a:xfrm>
                        <a:prstGeom prst="rect">
                          <a:avLst/>
                        </a:prstGeom>
                        <a:solidFill>
                          <a:schemeClr val="bg2"/>
                        </a:soli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500" name="Object 24">
              <a:extLst>
                <a:ext uri="{FF2B5EF4-FFF2-40B4-BE49-F238E27FC236}">
                  <a16:creationId xmlns:a16="http://schemas.microsoft.com/office/drawing/2014/main" id="{1966A5BB-DE47-5C7F-5C49-A3B5843DCBED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512" y="3299"/>
            <a:ext cx="898" cy="3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8" imgW="418923" imgH="171273" progId="Equation.3">
                    <p:embed/>
                  </p:oleObj>
                </mc:Choice>
                <mc:Fallback>
                  <p:oleObj name="Equation" r:id="rId28" imgW="418923" imgH="171273" progId="Equation.3">
                    <p:embed/>
                    <p:pic>
                      <p:nvPicPr>
                        <p:cNvPr id="20500" name="Object 24">
                          <a:extLst>
                            <a:ext uri="{FF2B5EF4-FFF2-40B4-BE49-F238E27FC236}">
                              <a16:creationId xmlns:a16="http://schemas.microsoft.com/office/drawing/2014/main" id="{1966A5BB-DE47-5C7F-5C49-A3B5843DCBED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12" y="3299"/>
                          <a:ext cx="898" cy="369"/>
                        </a:xfrm>
                        <a:prstGeom prst="rect">
                          <a:avLst/>
                        </a:prstGeom>
                        <a:solidFill>
                          <a:schemeClr val="bg2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2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25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5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25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25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57" grpId="0" animBg="1"/>
      <p:bldP spid="2255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>
            <a:extLst>
              <a:ext uri="{FF2B5EF4-FFF2-40B4-BE49-F238E27FC236}">
                <a16:creationId xmlns:a16="http://schemas.microsoft.com/office/drawing/2014/main" id="{187DE233-185A-679E-891E-D9EC784F00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Times New Roman" panose="02020603050405020304" pitchFamily="18" charset="0"/>
              </a:rPr>
              <a:t>The Factor Theorem</a:t>
            </a:r>
          </a:p>
        </p:txBody>
      </p:sp>
      <p:sp>
        <p:nvSpPr>
          <p:cNvPr id="24581" name="Rectangle 5">
            <a:extLst>
              <a:ext uri="{FF2B5EF4-FFF2-40B4-BE49-F238E27FC236}">
                <a16:creationId xmlns:a16="http://schemas.microsoft.com/office/drawing/2014/main" id="{2FAEF316-66D5-70E2-3094-A511A74418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98675" y="516116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dirty="0">
                <a:latin typeface="Times New Roman" panose="02020603050405020304" pitchFamily="18" charset="0"/>
              </a:rPr>
              <a:t>A polynomial </a:t>
            </a:r>
            <a:r>
              <a:rPr lang="en-US" altLang="en-US" i="1" dirty="0">
                <a:latin typeface="Times New Roman" panose="02020603050405020304" pitchFamily="18" charset="0"/>
              </a:rPr>
              <a:t>f(x)</a:t>
            </a:r>
            <a:r>
              <a:rPr lang="en-US" altLang="en-US" dirty="0">
                <a:latin typeface="Times New Roman" panose="02020603050405020304" pitchFamily="18" charset="0"/>
              </a:rPr>
              <a:t> has a factor (</a:t>
            </a:r>
            <a:r>
              <a:rPr lang="en-US" altLang="en-US" i="1" dirty="0">
                <a:latin typeface="Times New Roman" panose="02020603050405020304" pitchFamily="18" charset="0"/>
              </a:rPr>
              <a:t>x – k</a:t>
            </a:r>
            <a:r>
              <a:rPr lang="en-US" altLang="en-US" dirty="0">
                <a:latin typeface="Times New Roman" panose="02020603050405020304" pitchFamily="18" charset="0"/>
              </a:rPr>
              <a:t>) if and only if </a:t>
            </a:r>
            <a:r>
              <a:rPr lang="en-US" altLang="en-US" i="1" dirty="0">
                <a:latin typeface="Times New Roman" panose="02020603050405020304" pitchFamily="18" charset="0"/>
              </a:rPr>
              <a:t>f(k)</a:t>
            </a:r>
            <a:r>
              <a:rPr lang="en-US" altLang="en-US" dirty="0">
                <a:latin typeface="Times New Roman" panose="02020603050405020304" pitchFamily="18" charset="0"/>
              </a:rPr>
              <a:t> = 0.</a:t>
            </a:r>
          </a:p>
          <a:p>
            <a:pPr eaLnBrk="1" hangingPunct="1">
              <a:buFontTx/>
              <a:buNone/>
            </a:pPr>
            <a:r>
              <a:rPr lang="en-US" altLang="en-US" dirty="0">
                <a:latin typeface="Times New Roman" panose="02020603050405020304" pitchFamily="18" charset="0"/>
              </a:rPr>
              <a:t>Show that (</a:t>
            </a:r>
            <a:r>
              <a:rPr lang="en-US" altLang="en-US" i="1" dirty="0">
                <a:latin typeface="Times New Roman" panose="02020603050405020304" pitchFamily="18" charset="0"/>
              </a:rPr>
              <a:t>x</a:t>
            </a:r>
            <a:r>
              <a:rPr lang="en-US" altLang="en-US" dirty="0">
                <a:latin typeface="Times New Roman" panose="02020603050405020304" pitchFamily="18" charset="0"/>
              </a:rPr>
              <a:t> – 2) and (</a:t>
            </a:r>
            <a:r>
              <a:rPr lang="en-US" altLang="en-US" i="1" dirty="0">
                <a:latin typeface="Times New Roman" panose="02020603050405020304" pitchFamily="18" charset="0"/>
              </a:rPr>
              <a:t>x</a:t>
            </a:r>
            <a:r>
              <a:rPr lang="en-US" altLang="en-US" dirty="0">
                <a:latin typeface="Times New Roman" panose="02020603050405020304" pitchFamily="18" charset="0"/>
              </a:rPr>
              <a:t> + 3) are factors of </a:t>
            </a:r>
          </a:p>
          <a:p>
            <a:pPr algn="ctr" eaLnBrk="1" hangingPunct="1">
              <a:buFontTx/>
              <a:buNone/>
            </a:pPr>
            <a:r>
              <a:rPr lang="en-US" altLang="en-US" i="1" dirty="0">
                <a:latin typeface="Times New Roman" panose="02020603050405020304" pitchFamily="18" charset="0"/>
              </a:rPr>
              <a:t>f</a:t>
            </a:r>
            <a:r>
              <a:rPr lang="en-US" altLang="en-US" dirty="0">
                <a:latin typeface="Times New Roman" panose="02020603050405020304" pitchFamily="18" charset="0"/>
              </a:rPr>
              <a:t>(x) = 2</a:t>
            </a:r>
            <a:r>
              <a:rPr lang="en-US" altLang="en-US" i="1" dirty="0">
                <a:latin typeface="Times New Roman" panose="02020603050405020304" pitchFamily="18" charset="0"/>
              </a:rPr>
              <a:t>x</a:t>
            </a:r>
            <a:r>
              <a:rPr lang="en-US" altLang="en-US" baseline="30000" dirty="0">
                <a:latin typeface="Times New Roman" panose="02020603050405020304" pitchFamily="18" charset="0"/>
              </a:rPr>
              <a:t>4</a:t>
            </a:r>
            <a:r>
              <a:rPr lang="en-US" altLang="en-US" dirty="0">
                <a:latin typeface="Times New Roman" panose="02020603050405020304" pitchFamily="18" charset="0"/>
              </a:rPr>
              <a:t> + 7</a:t>
            </a:r>
            <a:r>
              <a:rPr lang="en-US" altLang="en-US" i="1" dirty="0">
                <a:latin typeface="Times New Roman" panose="02020603050405020304" pitchFamily="18" charset="0"/>
              </a:rPr>
              <a:t>x</a:t>
            </a:r>
            <a:r>
              <a:rPr lang="en-US" altLang="en-US" baseline="30000" dirty="0">
                <a:latin typeface="Times New Roman" panose="02020603050405020304" pitchFamily="18" charset="0"/>
              </a:rPr>
              <a:t>3 </a:t>
            </a:r>
            <a:r>
              <a:rPr lang="en-US" altLang="en-US" dirty="0">
                <a:latin typeface="Times New Roman" panose="02020603050405020304" pitchFamily="18" charset="0"/>
              </a:rPr>
              <a:t>– 4</a:t>
            </a:r>
            <a:r>
              <a:rPr lang="en-US" altLang="en-US" i="1" dirty="0">
                <a:latin typeface="Times New Roman" panose="02020603050405020304" pitchFamily="18" charset="0"/>
              </a:rPr>
              <a:t>x</a:t>
            </a:r>
            <a:r>
              <a:rPr lang="en-US" altLang="en-US" baseline="30000" dirty="0">
                <a:latin typeface="Times New Roman" panose="02020603050405020304" pitchFamily="18" charset="0"/>
              </a:rPr>
              <a:t>2</a:t>
            </a:r>
            <a:r>
              <a:rPr lang="en-US" altLang="en-US" dirty="0">
                <a:latin typeface="Times New Roman" panose="02020603050405020304" pitchFamily="18" charset="0"/>
              </a:rPr>
              <a:t> – 27</a:t>
            </a:r>
            <a:r>
              <a:rPr lang="en-US" altLang="en-US" i="1" dirty="0">
                <a:latin typeface="Times New Roman" panose="02020603050405020304" pitchFamily="18" charset="0"/>
              </a:rPr>
              <a:t>x</a:t>
            </a:r>
            <a:r>
              <a:rPr lang="en-US" altLang="en-US" dirty="0">
                <a:latin typeface="Times New Roman" panose="02020603050405020304" pitchFamily="18" charset="0"/>
              </a:rPr>
              <a:t> – 18</a:t>
            </a:r>
            <a:endParaRPr lang="en-US" altLang="en-US" i="1" dirty="0">
              <a:latin typeface="Times New Roman" panose="02020603050405020304" pitchFamily="18" charset="0"/>
            </a:endParaRPr>
          </a:p>
        </p:txBody>
      </p:sp>
      <p:sp>
        <p:nvSpPr>
          <p:cNvPr id="21508" name="Line 32">
            <a:extLst>
              <a:ext uri="{FF2B5EF4-FFF2-40B4-BE49-F238E27FC236}">
                <a16:creationId xmlns:a16="http://schemas.microsoft.com/office/drawing/2014/main" id="{87028448-F985-48EC-639C-250C78C4A426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400" y="4098925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1509" name="Line 33">
            <a:extLst>
              <a:ext uri="{FF2B5EF4-FFF2-40B4-BE49-F238E27FC236}">
                <a16:creationId xmlns:a16="http://schemas.microsoft.com/office/drawing/2014/main" id="{0374B3A0-182A-0BE5-B2CC-DD7C239C3537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400" y="5851525"/>
            <a:ext cx="510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4610" name="Text Box 34">
            <a:extLst>
              <a:ext uri="{FF2B5EF4-FFF2-40B4-BE49-F238E27FC236}">
                <a16:creationId xmlns:a16="http://schemas.microsoft.com/office/drawing/2014/main" id="{9EEBFC7D-55B4-2D6B-0401-EC8C5FAB9D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4098926"/>
            <a:ext cx="4381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4000"/>
              <a:t>2</a:t>
            </a:r>
          </a:p>
        </p:txBody>
      </p:sp>
      <p:sp>
        <p:nvSpPr>
          <p:cNvPr id="24611" name="Text Box 35">
            <a:extLst>
              <a:ext uri="{FF2B5EF4-FFF2-40B4-BE49-F238E27FC236}">
                <a16:creationId xmlns:a16="http://schemas.microsoft.com/office/drawing/2014/main" id="{E44B2E89-3BD5-00BD-F92F-8D39E8AF01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4098926"/>
            <a:ext cx="4381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4000"/>
              <a:t>7</a:t>
            </a:r>
          </a:p>
        </p:txBody>
      </p:sp>
      <p:sp>
        <p:nvSpPr>
          <p:cNvPr id="24612" name="Text Box 36">
            <a:extLst>
              <a:ext uri="{FF2B5EF4-FFF2-40B4-BE49-F238E27FC236}">
                <a16:creationId xmlns:a16="http://schemas.microsoft.com/office/drawing/2014/main" id="{09BDC83E-5A5F-4EF9-06F6-E303CF821E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1" y="4098926"/>
            <a:ext cx="6080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4000"/>
              <a:t>-4</a:t>
            </a:r>
          </a:p>
        </p:txBody>
      </p:sp>
      <p:sp>
        <p:nvSpPr>
          <p:cNvPr id="24613" name="Text Box 37">
            <a:extLst>
              <a:ext uri="{FF2B5EF4-FFF2-40B4-BE49-F238E27FC236}">
                <a16:creationId xmlns:a16="http://schemas.microsoft.com/office/drawing/2014/main" id="{FD4C592E-C46B-B5F6-28B0-1D8CB09493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1" y="4098926"/>
            <a:ext cx="8620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4000"/>
              <a:t>-27</a:t>
            </a:r>
          </a:p>
        </p:txBody>
      </p:sp>
      <p:sp>
        <p:nvSpPr>
          <p:cNvPr id="24614" name="Text Box 38">
            <a:extLst>
              <a:ext uri="{FF2B5EF4-FFF2-40B4-BE49-F238E27FC236}">
                <a16:creationId xmlns:a16="http://schemas.microsoft.com/office/drawing/2014/main" id="{55376221-4C83-9B5C-F398-DF840A75FC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1" y="4098926"/>
            <a:ext cx="8620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4000"/>
              <a:t>-18</a:t>
            </a:r>
          </a:p>
        </p:txBody>
      </p:sp>
      <p:sp>
        <p:nvSpPr>
          <p:cNvPr id="24615" name="Text Box 39">
            <a:extLst>
              <a:ext uri="{FF2B5EF4-FFF2-40B4-BE49-F238E27FC236}">
                <a16:creationId xmlns:a16="http://schemas.microsoft.com/office/drawing/2014/main" id="{1637B2E7-D2B3-0C36-A509-C914D1DDA5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4175126"/>
            <a:ext cx="7239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4000"/>
              <a:t>+2</a:t>
            </a:r>
          </a:p>
        </p:txBody>
      </p:sp>
      <p:sp>
        <p:nvSpPr>
          <p:cNvPr id="24616" name="Text Box 40">
            <a:extLst>
              <a:ext uri="{FF2B5EF4-FFF2-40B4-BE49-F238E27FC236}">
                <a16:creationId xmlns:a16="http://schemas.microsoft.com/office/drawing/2014/main" id="{D22CEEF1-5E62-4333-B9ED-38AED88F9A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6003926"/>
            <a:ext cx="4381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4000"/>
              <a:t>2</a:t>
            </a:r>
          </a:p>
        </p:txBody>
      </p:sp>
      <p:sp>
        <p:nvSpPr>
          <p:cNvPr id="24617" name="Text Box 41">
            <a:extLst>
              <a:ext uri="{FF2B5EF4-FFF2-40B4-BE49-F238E27FC236}">
                <a16:creationId xmlns:a16="http://schemas.microsoft.com/office/drawing/2014/main" id="{8729C5FA-D2D5-5BF2-AD8D-C9BB6093FE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4937126"/>
            <a:ext cx="4381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4000"/>
              <a:t>4</a:t>
            </a:r>
          </a:p>
        </p:txBody>
      </p:sp>
      <p:sp>
        <p:nvSpPr>
          <p:cNvPr id="24618" name="Text Box 42">
            <a:extLst>
              <a:ext uri="{FF2B5EF4-FFF2-40B4-BE49-F238E27FC236}">
                <a16:creationId xmlns:a16="http://schemas.microsoft.com/office/drawing/2014/main" id="{EEF52F84-8FCD-82D0-81BA-30EFDE5A6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6003926"/>
            <a:ext cx="6921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4000"/>
              <a:t>11</a:t>
            </a:r>
          </a:p>
        </p:txBody>
      </p:sp>
      <p:sp>
        <p:nvSpPr>
          <p:cNvPr id="24619" name="Text Box 43">
            <a:extLst>
              <a:ext uri="{FF2B5EF4-FFF2-40B4-BE49-F238E27FC236}">
                <a16:creationId xmlns:a16="http://schemas.microsoft.com/office/drawing/2014/main" id="{82B4008C-2969-EA3A-D87D-2E60CB796C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4937126"/>
            <a:ext cx="6921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4000"/>
              <a:t>22</a:t>
            </a:r>
          </a:p>
        </p:txBody>
      </p:sp>
      <p:sp>
        <p:nvSpPr>
          <p:cNvPr id="24620" name="Text Box 44">
            <a:extLst>
              <a:ext uri="{FF2B5EF4-FFF2-40B4-BE49-F238E27FC236}">
                <a16:creationId xmlns:a16="http://schemas.microsoft.com/office/drawing/2014/main" id="{1F93AD93-6B26-E3C2-1AB7-E4DE0911B2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6003926"/>
            <a:ext cx="6921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4000"/>
              <a:t>18</a:t>
            </a:r>
          </a:p>
        </p:txBody>
      </p:sp>
      <p:sp>
        <p:nvSpPr>
          <p:cNvPr id="24621" name="Text Box 45">
            <a:extLst>
              <a:ext uri="{FF2B5EF4-FFF2-40B4-BE49-F238E27FC236}">
                <a16:creationId xmlns:a16="http://schemas.microsoft.com/office/drawing/2014/main" id="{505893CE-40B9-3C33-4EAC-5E67C600C0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5013326"/>
            <a:ext cx="6921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4000"/>
              <a:t>36</a:t>
            </a:r>
          </a:p>
        </p:txBody>
      </p:sp>
      <p:sp>
        <p:nvSpPr>
          <p:cNvPr id="24622" name="Text Box 46">
            <a:extLst>
              <a:ext uri="{FF2B5EF4-FFF2-40B4-BE49-F238E27FC236}">
                <a16:creationId xmlns:a16="http://schemas.microsoft.com/office/drawing/2014/main" id="{19E3B126-DA01-AFD6-87AE-543C1FBA6C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4250" y="5927726"/>
            <a:ext cx="4381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4000"/>
              <a:t>9</a:t>
            </a:r>
          </a:p>
        </p:txBody>
      </p:sp>
      <p:sp>
        <p:nvSpPr>
          <p:cNvPr id="24623" name="Text Box 47">
            <a:extLst>
              <a:ext uri="{FF2B5EF4-FFF2-40B4-BE49-F238E27FC236}">
                <a16:creationId xmlns:a16="http://schemas.microsoft.com/office/drawing/2014/main" id="{6408964E-C419-69C7-DAAB-2A5201804A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75650" y="4937126"/>
            <a:ext cx="6921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4000"/>
              <a:t>18</a:t>
            </a:r>
          </a:p>
        </p:txBody>
      </p:sp>
      <p:sp>
        <p:nvSpPr>
          <p:cNvPr id="24624" name="Text Box 48">
            <a:extLst>
              <a:ext uri="{FF2B5EF4-FFF2-40B4-BE49-F238E27FC236}">
                <a16:creationId xmlns:a16="http://schemas.microsoft.com/office/drawing/2014/main" id="{4DD01B87-59CE-1278-3A52-6F87C77D44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53450" y="5927726"/>
            <a:ext cx="4381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4000"/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45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45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46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46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46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46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46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46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46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46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46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46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46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46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46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46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46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46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46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46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46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46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46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46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46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46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46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46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46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46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46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46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1" grpId="0" build="p"/>
      <p:bldP spid="24610" grpId="0"/>
      <p:bldP spid="24611" grpId="0"/>
      <p:bldP spid="24612" grpId="0"/>
      <p:bldP spid="24613" grpId="0"/>
      <p:bldP spid="24614" grpId="0"/>
      <p:bldP spid="24615" grpId="0"/>
      <p:bldP spid="24616" grpId="0"/>
      <p:bldP spid="24617" grpId="0"/>
      <p:bldP spid="24618" grpId="0"/>
      <p:bldP spid="24619" grpId="0"/>
      <p:bldP spid="24620" grpId="0"/>
      <p:bldP spid="24621" grpId="0"/>
      <p:bldP spid="24622" grpId="0"/>
      <p:bldP spid="24623" grpId="0"/>
      <p:bldP spid="246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45" name="Rectangle 45">
            <a:extLst>
              <a:ext uri="{FF2B5EF4-FFF2-40B4-BE49-F238E27FC236}">
                <a16:creationId xmlns:a16="http://schemas.microsoft.com/office/drawing/2014/main" id="{6A3B8F83-EFEA-EC85-87FB-BACAEB81FB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3505200"/>
            <a:ext cx="762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5644" name="Rectangle 44">
            <a:extLst>
              <a:ext uri="{FF2B5EF4-FFF2-40B4-BE49-F238E27FC236}">
                <a16:creationId xmlns:a16="http://schemas.microsoft.com/office/drawing/2014/main" id="{AC519DCB-6F5F-B4FD-8625-B7EF2934AA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95825" y="359373"/>
            <a:ext cx="873125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32" name="Rectangle 42">
            <a:extLst>
              <a:ext uri="{FF2B5EF4-FFF2-40B4-BE49-F238E27FC236}">
                <a16:creationId xmlns:a16="http://schemas.microsoft.com/office/drawing/2014/main" id="{7FC29642-90E2-42C5-35B5-83B31A9509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1375" y="375670"/>
            <a:ext cx="790575" cy="5334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33" name="Rectangle 43">
            <a:extLst>
              <a:ext uri="{FF2B5EF4-FFF2-40B4-BE49-F238E27FC236}">
                <a16:creationId xmlns:a16="http://schemas.microsoft.com/office/drawing/2014/main" id="{55ECEB12-14AE-95B6-269B-15F6329442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1676400"/>
            <a:ext cx="762000" cy="5334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34" name="Rectangle 2">
            <a:extLst>
              <a:ext uri="{FF2B5EF4-FFF2-40B4-BE49-F238E27FC236}">
                <a16:creationId xmlns:a16="http://schemas.microsoft.com/office/drawing/2014/main" id="{B0E52FEA-423C-B5D9-71F6-A342C51745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6248401"/>
            <a:ext cx="1219200" cy="411163"/>
          </a:xfrm>
        </p:spPr>
        <p:txBody>
          <a:bodyPr/>
          <a:lstStyle/>
          <a:p>
            <a:pPr algn="r" eaLnBrk="1" hangingPunct="1"/>
            <a:r>
              <a:rPr lang="en-US" altLang="en-US" sz="800"/>
              <a:t>Example 6 continued</a:t>
            </a:r>
          </a:p>
        </p:txBody>
      </p:sp>
      <p:sp>
        <p:nvSpPr>
          <p:cNvPr id="22535" name="Rectangle 3">
            <a:extLst>
              <a:ext uri="{FF2B5EF4-FFF2-40B4-BE49-F238E27FC236}">
                <a16:creationId xmlns:a16="http://schemas.microsoft.com/office/drawing/2014/main" id="{DE0B5914-2758-86AD-523F-9535B1E730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199" y="228602"/>
            <a:ext cx="9440173" cy="182721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dirty="0">
                <a:latin typeface="Times New Roman" panose="02020603050405020304" pitchFamily="18" charset="0"/>
              </a:rPr>
              <a:t>Show that (</a:t>
            </a:r>
            <a:r>
              <a:rPr lang="en-US" altLang="en-US" i="1" dirty="0">
                <a:latin typeface="Times New Roman" panose="02020603050405020304" pitchFamily="18" charset="0"/>
              </a:rPr>
              <a:t>x</a:t>
            </a:r>
            <a:r>
              <a:rPr lang="en-US" altLang="en-US" dirty="0">
                <a:latin typeface="Times New Roman" panose="02020603050405020304" pitchFamily="18" charset="0"/>
              </a:rPr>
              <a:t> – 2) and (</a:t>
            </a:r>
            <a:r>
              <a:rPr lang="en-US" altLang="en-US" i="1" dirty="0">
                <a:latin typeface="Times New Roman" panose="02020603050405020304" pitchFamily="18" charset="0"/>
              </a:rPr>
              <a:t>x</a:t>
            </a:r>
            <a:r>
              <a:rPr lang="en-US" altLang="en-US" dirty="0">
                <a:latin typeface="Times New Roman" panose="02020603050405020304" pitchFamily="18" charset="0"/>
              </a:rPr>
              <a:t> + 3) are factors of </a:t>
            </a:r>
          </a:p>
          <a:p>
            <a:pPr algn="ctr" eaLnBrk="1" hangingPunct="1">
              <a:buFontTx/>
              <a:buNone/>
            </a:pPr>
            <a:r>
              <a:rPr lang="en-US" altLang="en-US" i="1" dirty="0">
                <a:latin typeface="Times New Roman" panose="02020603050405020304" pitchFamily="18" charset="0"/>
              </a:rPr>
              <a:t>f</a:t>
            </a:r>
            <a:r>
              <a:rPr lang="en-US" altLang="en-US" dirty="0">
                <a:latin typeface="Times New Roman" panose="02020603050405020304" pitchFamily="18" charset="0"/>
              </a:rPr>
              <a:t>(x) = 2</a:t>
            </a:r>
            <a:r>
              <a:rPr lang="en-US" altLang="en-US" i="1" dirty="0">
                <a:latin typeface="Times New Roman" panose="02020603050405020304" pitchFamily="18" charset="0"/>
              </a:rPr>
              <a:t>x</a:t>
            </a:r>
            <a:r>
              <a:rPr lang="en-US" altLang="en-US" baseline="30000" dirty="0">
                <a:latin typeface="Times New Roman" panose="02020603050405020304" pitchFamily="18" charset="0"/>
              </a:rPr>
              <a:t>4</a:t>
            </a:r>
            <a:r>
              <a:rPr lang="en-US" altLang="en-US" dirty="0">
                <a:latin typeface="Times New Roman" panose="02020603050405020304" pitchFamily="18" charset="0"/>
              </a:rPr>
              <a:t> + 7</a:t>
            </a:r>
            <a:r>
              <a:rPr lang="en-US" altLang="en-US" i="1" dirty="0">
                <a:latin typeface="Times New Roman" panose="02020603050405020304" pitchFamily="18" charset="0"/>
              </a:rPr>
              <a:t>x</a:t>
            </a:r>
            <a:r>
              <a:rPr lang="en-US" altLang="en-US" baseline="30000" dirty="0">
                <a:latin typeface="Times New Roman" panose="02020603050405020304" pitchFamily="18" charset="0"/>
              </a:rPr>
              <a:t>3 </a:t>
            </a:r>
            <a:r>
              <a:rPr lang="en-US" altLang="en-US" dirty="0">
                <a:latin typeface="Times New Roman" panose="02020603050405020304" pitchFamily="18" charset="0"/>
              </a:rPr>
              <a:t>– 4</a:t>
            </a:r>
            <a:r>
              <a:rPr lang="en-US" altLang="en-US" i="1" dirty="0">
                <a:latin typeface="Times New Roman" panose="02020603050405020304" pitchFamily="18" charset="0"/>
              </a:rPr>
              <a:t>x</a:t>
            </a:r>
            <a:r>
              <a:rPr lang="en-US" altLang="en-US" baseline="30000" dirty="0">
                <a:latin typeface="Times New Roman" panose="02020603050405020304" pitchFamily="18" charset="0"/>
              </a:rPr>
              <a:t>2</a:t>
            </a:r>
            <a:r>
              <a:rPr lang="en-US" altLang="en-US" dirty="0">
                <a:latin typeface="Times New Roman" panose="02020603050405020304" pitchFamily="18" charset="0"/>
              </a:rPr>
              <a:t> – 27</a:t>
            </a:r>
            <a:r>
              <a:rPr lang="en-US" altLang="en-US" i="1" dirty="0">
                <a:latin typeface="Times New Roman" panose="02020603050405020304" pitchFamily="18" charset="0"/>
              </a:rPr>
              <a:t>x</a:t>
            </a:r>
            <a:r>
              <a:rPr lang="en-US" altLang="en-US" dirty="0">
                <a:latin typeface="Times New Roman" panose="02020603050405020304" pitchFamily="18" charset="0"/>
              </a:rPr>
              <a:t> – 18</a:t>
            </a:r>
            <a:endParaRPr lang="en-US" altLang="en-US" i="1" dirty="0">
              <a:latin typeface="Times New Roman" panose="02020603050405020304" pitchFamily="18" charset="0"/>
            </a:endParaRPr>
          </a:p>
          <a:p>
            <a:pPr eaLnBrk="1" hangingPunct="1"/>
            <a:endParaRPr lang="en-US" altLang="en-US" dirty="0"/>
          </a:p>
        </p:txBody>
      </p:sp>
      <p:sp>
        <p:nvSpPr>
          <p:cNvPr id="22536" name="Line 4">
            <a:extLst>
              <a:ext uri="{FF2B5EF4-FFF2-40B4-BE49-F238E27FC236}">
                <a16:creationId xmlns:a16="http://schemas.microsoft.com/office/drawing/2014/main" id="{1D28C34A-E8EF-C38D-2395-821F6DD6F517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15240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2537" name="Line 5">
            <a:extLst>
              <a:ext uri="{FF2B5EF4-FFF2-40B4-BE49-F238E27FC236}">
                <a16:creationId xmlns:a16="http://schemas.microsoft.com/office/drawing/2014/main" id="{E5B1FECB-F30F-A0C1-CD0A-D2D56C608CBE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3276600"/>
            <a:ext cx="510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2538" name="Text Box 6">
            <a:extLst>
              <a:ext uri="{FF2B5EF4-FFF2-40B4-BE49-F238E27FC236}">
                <a16:creationId xmlns:a16="http://schemas.microsoft.com/office/drawing/2014/main" id="{941A832E-B807-BFBC-6427-2AD4452F02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1524001"/>
            <a:ext cx="4381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4000"/>
              <a:t>2</a:t>
            </a:r>
          </a:p>
        </p:txBody>
      </p:sp>
      <p:sp>
        <p:nvSpPr>
          <p:cNvPr id="22539" name="Text Box 7">
            <a:extLst>
              <a:ext uri="{FF2B5EF4-FFF2-40B4-BE49-F238E27FC236}">
                <a16:creationId xmlns:a16="http://schemas.microsoft.com/office/drawing/2014/main" id="{9694862E-0253-0C2B-F958-41683FE7A4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1524001"/>
            <a:ext cx="4381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4000"/>
              <a:t>7</a:t>
            </a:r>
          </a:p>
        </p:txBody>
      </p:sp>
      <p:sp>
        <p:nvSpPr>
          <p:cNvPr id="22540" name="Text Box 8">
            <a:extLst>
              <a:ext uri="{FF2B5EF4-FFF2-40B4-BE49-F238E27FC236}">
                <a16:creationId xmlns:a16="http://schemas.microsoft.com/office/drawing/2014/main" id="{46BD8D1F-C518-1737-EBDD-FEC4795D32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1" y="1524001"/>
            <a:ext cx="6080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4000"/>
              <a:t>-4</a:t>
            </a:r>
          </a:p>
        </p:txBody>
      </p:sp>
      <p:sp>
        <p:nvSpPr>
          <p:cNvPr id="22541" name="Text Box 9">
            <a:extLst>
              <a:ext uri="{FF2B5EF4-FFF2-40B4-BE49-F238E27FC236}">
                <a16:creationId xmlns:a16="http://schemas.microsoft.com/office/drawing/2014/main" id="{4B221CCB-1EDD-797B-B605-0C163D618E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1" y="1524001"/>
            <a:ext cx="8620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4000"/>
              <a:t>-27</a:t>
            </a:r>
          </a:p>
        </p:txBody>
      </p:sp>
      <p:sp>
        <p:nvSpPr>
          <p:cNvPr id="22542" name="Text Box 10">
            <a:extLst>
              <a:ext uri="{FF2B5EF4-FFF2-40B4-BE49-F238E27FC236}">
                <a16:creationId xmlns:a16="http://schemas.microsoft.com/office/drawing/2014/main" id="{0789A64E-4B5A-6148-B065-E44D7B748B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1" y="1524001"/>
            <a:ext cx="8620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4000"/>
              <a:t>-18</a:t>
            </a:r>
          </a:p>
        </p:txBody>
      </p:sp>
      <p:sp>
        <p:nvSpPr>
          <p:cNvPr id="22543" name="Text Box 11">
            <a:extLst>
              <a:ext uri="{FF2B5EF4-FFF2-40B4-BE49-F238E27FC236}">
                <a16:creationId xmlns:a16="http://schemas.microsoft.com/office/drawing/2014/main" id="{CA7AB5D5-9A5A-4A3B-1A74-D7C7131C79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1600201"/>
            <a:ext cx="7239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4000"/>
              <a:t>+2</a:t>
            </a:r>
          </a:p>
        </p:txBody>
      </p:sp>
      <p:sp>
        <p:nvSpPr>
          <p:cNvPr id="22544" name="Text Box 12">
            <a:extLst>
              <a:ext uri="{FF2B5EF4-FFF2-40B4-BE49-F238E27FC236}">
                <a16:creationId xmlns:a16="http://schemas.microsoft.com/office/drawing/2014/main" id="{6359989D-E29C-4EBD-27E9-2E7F343167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3429001"/>
            <a:ext cx="4381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4000"/>
              <a:t>2</a:t>
            </a:r>
          </a:p>
        </p:txBody>
      </p:sp>
      <p:sp>
        <p:nvSpPr>
          <p:cNvPr id="22545" name="Text Box 13">
            <a:extLst>
              <a:ext uri="{FF2B5EF4-FFF2-40B4-BE49-F238E27FC236}">
                <a16:creationId xmlns:a16="http://schemas.microsoft.com/office/drawing/2014/main" id="{2FF77389-F43D-B942-CA3F-1FAECFE918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2362201"/>
            <a:ext cx="4381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4000"/>
              <a:t>4</a:t>
            </a:r>
          </a:p>
        </p:txBody>
      </p:sp>
      <p:sp>
        <p:nvSpPr>
          <p:cNvPr id="22546" name="Text Box 14">
            <a:extLst>
              <a:ext uri="{FF2B5EF4-FFF2-40B4-BE49-F238E27FC236}">
                <a16:creationId xmlns:a16="http://schemas.microsoft.com/office/drawing/2014/main" id="{4BEDAADC-7025-8506-2B6D-AE266A29F3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3429001"/>
            <a:ext cx="6921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4000"/>
              <a:t>11</a:t>
            </a:r>
          </a:p>
        </p:txBody>
      </p:sp>
      <p:sp>
        <p:nvSpPr>
          <p:cNvPr id="22547" name="Text Box 15">
            <a:extLst>
              <a:ext uri="{FF2B5EF4-FFF2-40B4-BE49-F238E27FC236}">
                <a16:creationId xmlns:a16="http://schemas.microsoft.com/office/drawing/2014/main" id="{55FF6990-19D0-AC3C-73E5-1A0C641D56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2362201"/>
            <a:ext cx="6921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4000"/>
              <a:t>22</a:t>
            </a:r>
          </a:p>
        </p:txBody>
      </p:sp>
      <p:sp>
        <p:nvSpPr>
          <p:cNvPr id="22548" name="Text Box 16">
            <a:extLst>
              <a:ext uri="{FF2B5EF4-FFF2-40B4-BE49-F238E27FC236}">
                <a16:creationId xmlns:a16="http://schemas.microsoft.com/office/drawing/2014/main" id="{55534E46-743F-DE61-B91A-E83C3FAAEB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3429001"/>
            <a:ext cx="6921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4000"/>
              <a:t>18</a:t>
            </a:r>
          </a:p>
        </p:txBody>
      </p:sp>
      <p:sp>
        <p:nvSpPr>
          <p:cNvPr id="22549" name="Text Box 17">
            <a:extLst>
              <a:ext uri="{FF2B5EF4-FFF2-40B4-BE49-F238E27FC236}">
                <a16:creationId xmlns:a16="http://schemas.microsoft.com/office/drawing/2014/main" id="{439E2103-D189-BB8F-3248-967D3B9603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2438401"/>
            <a:ext cx="6921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4000"/>
              <a:t>36</a:t>
            </a:r>
          </a:p>
        </p:txBody>
      </p:sp>
      <p:sp>
        <p:nvSpPr>
          <p:cNvPr id="22550" name="Text Box 18">
            <a:extLst>
              <a:ext uri="{FF2B5EF4-FFF2-40B4-BE49-F238E27FC236}">
                <a16:creationId xmlns:a16="http://schemas.microsoft.com/office/drawing/2014/main" id="{A896BC6A-1FAF-D838-CA24-B2BC10253D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3650" y="3352801"/>
            <a:ext cx="4381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4000"/>
              <a:t>9</a:t>
            </a:r>
          </a:p>
        </p:txBody>
      </p:sp>
      <p:sp>
        <p:nvSpPr>
          <p:cNvPr id="22551" name="Text Box 19">
            <a:extLst>
              <a:ext uri="{FF2B5EF4-FFF2-40B4-BE49-F238E27FC236}">
                <a16:creationId xmlns:a16="http://schemas.microsoft.com/office/drawing/2014/main" id="{5D97A523-0615-A2ED-977F-082295DFC5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85050" y="2362201"/>
            <a:ext cx="6921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4000"/>
              <a:t>18</a:t>
            </a:r>
          </a:p>
        </p:txBody>
      </p:sp>
      <p:sp>
        <p:nvSpPr>
          <p:cNvPr id="22552" name="Line 21">
            <a:extLst>
              <a:ext uri="{FF2B5EF4-FFF2-40B4-BE49-F238E27FC236}">
                <a16:creationId xmlns:a16="http://schemas.microsoft.com/office/drawing/2014/main" id="{A1AD896E-77ED-90B1-7ACB-EDF35C213859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33528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2553" name="Line 22">
            <a:extLst>
              <a:ext uri="{FF2B5EF4-FFF2-40B4-BE49-F238E27FC236}">
                <a16:creationId xmlns:a16="http://schemas.microsoft.com/office/drawing/2014/main" id="{725887EB-F51D-F067-DA4D-98CE634F64D4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5105400"/>
            <a:ext cx="419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5628" name="Text Box 28">
            <a:extLst>
              <a:ext uri="{FF2B5EF4-FFF2-40B4-BE49-F238E27FC236}">
                <a16:creationId xmlns:a16="http://schemas.microsoft.com/office/drawing/2014/main" id="{D7E4FFEA-DFA2-B2E9-C826-CA0970DFFA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1" y="3429001"/>
            <a:ext cx="6080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4000"/>
              <a:t>-3</a:t>
            </a:r>
          </a:p>
        </p:txBody>
      </p:sp>
      <p:sp>
        <p:nvSpPr>
          <p:cNvPr id="25629" name="Text Box 29">
            <a:extLst>
              <a:ext uri="{FF2B5EF4-FFF2-40B4-BE49-F238E27FC236}">
                <a16:creationId xmlns:a16="http://schemas.microsoft.com/office/drawing/2014/main" id="{575D0ED5-D68D-97A7-515B-2AF0E556A1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5257801"/>
            <a:ext cx="4381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4000"/>
              <a:t>2</a:t>
            </a:r>
          </a:p>
        </p:txBody>
      </p:sp>
      <p:sp>
        <p:nvSpPr>
          <p:cNvPr id="25630" name="Text Box 30">
            <a:extLst>
              <a:ext uri="{FF2B5EF4-FFF2-40B4-BE49-F238E27FC236}">
                <a16:creationId xmlns:a16="http://schemas.microsoft.com/office/drawing/2014/main" id="{E3696720-3147-0874-F2B4-A8631840CF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1" y="4191001"/>
            <a:ext cx="6080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4000"/>
              <a:t>-6</a:t>
            </a:r>
          </a:p>
        </p:txBody>
      </p:sp>
      <p:sp>
        <p:nvSpPr>
          <p:cNvPr id="25631" name="Text Box 31">
            <a:extLst>
              <a:ext uri="{FF2B5EF4-FFF2-40B4-BE49-F238E27FC236}">
                <a16:creationId xmlns:a16="http://schemas.microsoft.com/office/drawing/2014/main" id="{00C64DF8-8AFF-FBF0-E135-C3DD17AE5D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9050" y="5257801"/>
            <a:ext cx="4381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4000"/>
              <a:t>5</a:t>
            </a:r>
          </a:p>
        </p:txBody>
      </p:sp>
      <p:sp>
        <p:nvSpPr>
          <p:cNvPr id="25632" name="Text Box 32">
            <a:extLst>
              <a:ext uri="{FF2B5EF4-FFF2-40B4-BE49-F238E27FC236}">
                <a16:creationId xmlns:a16="http://schemas.microsoft.com/office/drawing/2014/main" id="{BDC9408E-D564-05EF-3DC4-8833384A4C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1" y="4191001"/>
            <a:ext cx="8620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4000"/>
              <a:t>-15</a:t>
            </a:r>
          </a:p>
        </p:txBody>
      </p:sp>
      <p:sp>
        <p:nvSpPr>
          <p:cNvPr id="25633" name="Text Box 33">
            <a:extLst>
              <a:ext uri="{FF2B5EF4-FFF2-40B4-BE49-F238E27FC236}">
                <a16:creationId xmlns:a16="http://schemas.microsoft.com/office/drawing/2014/main" id="{A9AA5DD5-E3E1-4340-9121-222BCEF26C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8250" y="5257801"/>
            <a:ext cx="4381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4000"/>
              <a:t>3</a:t>
            </a:r>
          </a:p>
        </p:txBody>
      </p:sp>
      <p:sp>
        <p:nvSpPr>
          <p:cNvPr id="25634" name="Text Box 34">
            <a:extLst>
              <a:ext uri="{FF2B5EF4-FFF2-40B4-BE49-F238E27FC236}">
                <a16:creationId xmlns:a16="http://schemas.microsoft.com/office/drawing/2014/main" id="{D72EB6B0-057F-0D97-E477-9DBDE3F199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1" y="4267201"/>
            <a:ext cx="6080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4000"/>
              <a:t>-9</a:t>
            </a:r>
          </a:p>
        </p:txBody>
      </p:sp>
      <p:sp>
        <p:nvSpPr>
          <p:cNvPr id="25635" name="Text Box 35">
            <a:extLst>
              <a:ext uri="{FF2B5EF4-FFF2-40B4-BE49-F238E27FC236}">
                <a16:creationId xmlns:a16="http://schemas.microsoft.com/office/drawing/2014/main" id="{A8864B6D-FC5B-056C-EC5C-B4B264C305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3650" y="5181601"/>
            <a:ext cx="4381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4000"/>
              <a:t>0</a:t>
            </a:r>
          </a:p>
        </p:txBody>
      </p:sp>
      <p:graphicFrame>
        <p:nvGraphicFramePr>
          <p:cNvPr id="25638" name="Object 38">
            <a:extLst>
              <a:ext uri="{FF2B5EF4-FFF2-40B4-BE49-F238E27FC236}">
                <a16:creationId xmlns:a16="http://schemas.microsoft.com/office/drawing/2014/main" id="{72C87C0B-4005-C3C3-5E9D-B90A49EC0D8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315200" y="5245100"/>
          <a:ext cx="31496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625600" imgH="203200" progId="Equation.3">
                  <p:embed/>
                </p:oleObj>
              </mc:Choice>
              <mc:Fallback>
                <p:oleObj name="Equation" r:id="rId2" imgW="1625600" imgH="203200" progId="Equation.3">
                  <p:embed/>
                  <p:pic>
                    <p:nvPicPr>
                      <p:cNvPr id="25638" name="Object 38">
                        <a:extLst>
                          <a:ext uri="{FF2B5EF4-FFF2-40B4-BE49-F238E27FC236}">
                            <a16:creationId xmlns:a16="http://schemas.microsoft.com/office/drawing/2014/main" id="{72C87C0B-4005-C3C3-5E9D-B90A49EC0D8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5200" y="5245100"/>
                        <a:ext cx="31496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39" name="Object 39">
            <a:extLst>
              <a:ext uri="{FF2B5EF4-FFF2-40B4-BE49-F238E27FC236}">
                <a16:creationId xmlns:a16="http://schemas.microsoft.com/office/drawing/2014/main" id="{EF1B6A6A-21CD-A87C-1F7E-F7B0E1285B0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216775" y="5602288"/>
          <a:ext cx="3346450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727200" imgH="228600" progId="Equation.3">
                  <p:embed/>
                </p:oleObj>
              </mc:Choice>
              <mc:Fallback>
                <p:oleObj name="Equation" r:id="rId4" imgW="1727200" imgH="228600" progId="Equation.3">
                  <p:embed/>
                  <p:pic>
                    <p:nvPicPr>
                      <p:cNvPr id="25639" name="Object 39">
                        <a:extLst>
                          <a:ext uri="{FF2B5EF4-FFF2-40B4-BE49-F238E27FC236}">
                            <a16:creationId xmlns:a16="http://schemas.microsoft.com/office/drawing/2014/main" id="{EF1B6A6A-21CD-A87C-1F7E-F7B0E1285B0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16775" y="5602288"/>
                        <a:ext cx="3346450" cy="442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40" name="Object 40">
            <a:extLst>
              <a:ext uri="{FF2B5EF4-FFF2-40B4-BE49-F238E27FC236}">
                <a16:creationId xmlns:a16="http://schemas.microsoft.com/office/drawing/2014/main" id="{0BEAE0E4-C94A-EBFA-7FD2-884DC6D716C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391400" y="5945188"/>
          <a:ext cx="3175000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638300" imgH="228600" progId="Equation.3">
                  <p:embed/>
                </p:oleObj>
              </mc:Choice>
              <mc:Fallback>
                <p:oleObj name="Equation" r:id="rId6" imgW="1638300" imgH="228600" progId="Equation.3">
                  <p:embed/>
                  <p:pic>
                    <p:nvPicPr>
                      <p:cNvPr id="25640" name="Object 40">
                        <a:extLst>
                          <a:ext uri="{FF2B5EF4-FFF2-40B4-BE49-F238E27FC236}">
                            <a16:creationId xmlns:a16="http://schemas.microsoft.com/office/drawing/2014/main" id="{0BEAE0E4-C94A-EBFA-7FD2-884DC6D716C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5945188"/>
                        <a:ext cx="3175000" cy="442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41" name="Object 41">
            <a:extLst>
              <a:ext uri="{FF2B5EF4-FFF2-40B4-BE49-F238E27FC236}">
                <a16:creationId xmlns:a16="http://schemas.microsoft.com/office/drawing/2014/main" id="{B7BFC6BD-6D23-EB41-B8CC-0FCC3BAA2A4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315200" y="6311900"/>
          <a:ext cx="32004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651000" imgH="203200" progId="Equation.3">
                  <p:embed/>
                </p:oleObj>
              </mc:Choice>
              <mc:Fallback>
                <p:oleObj name="Equation" r:id="rId8" imgW="1651000" imgH="203200" progId="Equation.3">
                  <p:embed/>
                  <p:pic>
                    <p:nvPicPr>
                      <p:cNvPr id="25641" name="Object 41">
                        <a:extLst>
                          <a:ext uri="{FF2B5EF4-FFF2-40B4-BE49-F238E27FC236}">
                            <a16:creationId xmlns:a16="http://schemas.microsoft.com/office/drawing/2014/main" id="{B7BFC6BD-6D23-EB41-B8CC-0FCC3BAA2A4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5200" y="6311900"/>
                        <a:ext cx="32004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6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6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6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6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5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5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56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56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56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56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5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5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56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56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56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56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56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56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56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56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56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56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56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56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56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56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45" grpId="0" animBg="1"/>
      <p:bldP spid="25644" grpId="0" animBg="1"/>
      <p:bldP spid="25628" grpId="0"/>
      <p:bldP spid="25629" grpId="0"/>
      <p:bldP spid="25630" grpId="0"/>
      <p:bldP spid="25631" grpId="0"/>
      <p:bldP spid="25632" grpId="0"/>
      <p:bldP spid="25633" grpId="0"/>
      <p:bldP spid="25634" grpId="0"/>
      <p:bldP spid="2563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60E2A-0857-4F49-B111-1C64E2754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0"/>
            <a:ext cx="10396882" cy="949817"/>
          </a:xfrm>
        </p:spPr>
        <p:txBody>
          <a:bodyPr/>
          <a:lstStyle/>
          <a:p>
            <a:r>
              <a:rPr lang="en-AU" dirty="0"/>
              <a:t>Remainder theorem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648FF4B-6894-41CB-B4FB-4DC6A9701B34}"/>
                  </a:ext>
                </a:extLst>
              </p:cNvPr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1394138" y="949817"/>
                <a:ext cx="10394707" cy="4424768"/>
              </a:xfrm>
            </p:spPr>
            <p:txBody>
              <a:bodyPr>
                <a:normAutofit fontScale="92500"/>
              </a:bodyPr>
              <a:lstStyle/>
              <a:p>
                <a:r>
                  <a:rPr lang="en-US" dirty="0"/>
                  <a:t>Is it possible to find the x-axis intercepts of a graph without </a:t>
                </a:r>
                <a:r>
                  <a:rPr lang="en-US" dirty="0" err="1"/>
                  <a:t>factorising</a:t>
                </a:r>
                <a:r>
                  <a:rPr lang="en-US" dirty="0"/>
                  <a:t> a cubic?</a:t>
                </a:r>
              </a:p>
              <a:p>
                <a:r>
                  <a:rPr lang="en-US" dirty="0"/>
                  <a:t>Let P(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)=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/>
                  <a:t>+3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+2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+1.  </a:t>
                </a:r>
              </a:p>
              <a:p>
                <a:r>
                  <a:rPr lang="en-US" dirty="0"/>
                  <a:t>Divide P(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) by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</a:t>
                </a:r>
                <a:r>
                  <a:rPr lang="en-US" dirty="0">
                    <a:solidFill>
                      <a:srgbClr val="FF0000"/>
                    </a:solidFill>
                  </a:rPr>
                  <a:t>2</a:t>
                </a:r>
                <a:r>
                  <a:rPr lang="en-US" dirty="0"/>
                  <a:t>:</a:t>
                </a:r>
              </a:p>
              <a:p>
                <a:r>
                  <a:rPr lang="en-US" dirty="0"/>
                  <a:t>The remainder is 25.</a:t>
                </a:r>
              </a:p>
              <a:p>
                <a:endParaRPr lang="en-US" dirty="0"/>
              </a:p>
              <a:p>
                <a:r>
                  <a:rPr lang="en-US" dirty="0"/>
                  <a:t>Now</a:t>
                </a:r>
              </a:p>
              <a:p>
                <a:r>
                  <a:rPr lang="en-US" dirty="0"/>
                  <a:t>P(</a:t>
                </a:r>
                <a:r>
                  <a:rPr lang="en-US" dirty="0">
                    <a:solidFill>
                      <a:srgbClr val="FF0000"/>
                    </a:solidFill>
                  </a:rPr>
                  <a:t>2</a:t>
                </a:r>
                <a:r>
                  <a:rPr lang="en-US" dirty="0"/>
                  <a:t>)=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(2)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/>
                  <a:t>+3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(2)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+2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(2)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+1=8+12+4+1=25</a:t>
                </a:r>
              </a:p>
              <a:p>
                <a:r>
                  <a:rPr lang="en-US" dirty="0"/>
                  <a:t>The example suggests that, when P(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) is divided by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</a:t>
                </a:r>
                <a14:m>
                  <m:oMath xmlns:m="http://schemas.openxmlformats.org/officeDocument/2006/math">
                    <m:r>
                      <a:rPr lang="el-GR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dirty="0"/>
                  <a:t>, the remainder is equal to P(</a:t>
                </a:r>
                <a14:m>
                  <m:oMath xmlns:m="http://schemas.openxmlformats.org/officeDocument/2006/math">
                    <m:r>
                      <a:rPr lang="el-GR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dirty="0"/>
                  <a:t>). This is in fact true, and the result is called </a:t>
                </a:r>
                <a:r>
                  <a:rPr lang="en-US" b="1" dirty="0"/>
                  <a:t>the remainder theorem</a:t>
                </a:r>
                <a:r>
                  <a:rPr lang="en-US" dirty="0"/>
                  <a:t>.</a:t>
                </a:r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648FF4B-6894-41CB-B4FB-4DC6A9701B3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1394138" y="949817"/>
                <a:ext cx="10394707" cy="4424768"/>
              </a:xfrm>
              <a:blipFill>
                <a:blip r:embed="rId2"/>
                <a:stretch>
                  <a:fillRect l="-1349" t="-41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7C072D8F-6DF6-425C-AD23-F5B99930BC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07268" y="1547808"/>
            <a:ext cx="2946555" cy="3011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1642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77C77-CDDB-4AD2-8693-4BA29E734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0"/>
            <a:ext cx="10396882" cy="797615"/>
          </a:xfrm>
        </p:spPr>
        <p:txBody>
          <a:bodyPr>
            <a:normAutofit/>
          </a:bodyPr>
          <a:lstStyle/>
          <a:p>
            <a:r>
              <a:rPr lang="en-AU" dirty="0"/>
              <a:t>Remainder theorem proof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0FDADCC-50D2-407D-8880-9C14AA7E7F75}"/>
                  </a:ext>
                </a:extLst>
              </p:cNvPr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1432775" y="1042314"/>
                <a:ext cx="10394707" cy="4576970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Suppose that, when the polynomial P(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) is divided by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</a:t>
                </a:r>
                <a:r>
                  <a:rPr lang="el-GR" dirty="0"/>
                  <a:t> </a:t>
                </a:r>
                <a14:m>
                  <m:oMath xmlns:m="http://schemas.openxmlformats.org/officeDocument/2006/math">
                    <m:r>
                      <a:rPr lang="el-GR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dirty="0"/>
                  <a:t>, the quotient is Q(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) and the remainder is R. Then</a:t>
                </a:r>
              </a:p>
              <a:p>
                <a:r>
                  <a:rPr lang="en-US" dirty="0"/>
                  <a:t>P(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)=(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</a:t>
                </a:r>
                <a:r>
                  <a:rPr lang="el-GR" dirty="0"/>
                  <a:t> </a:t>
                </a:r>
                <a14:m>
                  <m:oMath xmlns:m="http://schemas.openxmlformats.org/officeDocument/2006/math">
                    <m:r>
                      <a:rPr lang="el-GR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dirty="0"/>
                  <a:t>)Q(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)+R</a:t>
                </a:r>
              </a:p>
              <a:p>
                <a:r>
                  <a:rPr lang="en-US" dirty="0"/>
                  <a:t>Now, as the two expressions are equal for all values of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, they are equal for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</a:t>
                </a:r>
                <a:r>
                  <a:rPr lang="el-GR" dirty="0"/>
                  <a:t> </a:t>
                </a:r>
                <a14:m>
                  <m:oMath xmlns:m="http://schemas.openxmlformats.org/officeDocument/2006/math">
                    <m:r>
                      <a:rPr lang="el-GR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∴P(</a:t>
                </a:r>
                <a14:m>
                  <m:oMath xmlns:m="http://schemas.openxmlformats.org/officeDocument/2006/math">
                    <m:r>
                      <a:rPr lang="el-GR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dirty="0"/>
                  <a:t>)=(</a:t>
                </a:r>
                <a14:m>
                  <m:oMath xmlns:m="http://schemas.openxmlformats.org/officeDocument/2006/math">
                    <m:r>
                      <a:rPr lang="el-GR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𝛼</m:t>
                    </m:r>
                    <m:r>
                      <a:rPr lang="el-GR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</a:t>
                </a:r>
                <a:r>
                  <a:rPr lang="el-GR" dirty="0"/>
                  <a:t> </a:t>
                </a:r>
                <a14:m>
                  <m:oMath xmlns:m="http://schemas.openxmlformats.org/officeDocument/2006/math">
                    <m:r>
                      <a:rPr lang="el-GR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dirty="0"/>
                  <a:t>)Q(</a:t>
                </a:r>
                <a14:m>
                  <m:oMath xmlns:m="http://schemas.openxmlformats.org/officeDocument/2006/math">
                    <m:r>
                      <a:rPr lang="el-GR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dirty="0"/>
                  <a:t>)+R            ∴R=P(</a:t>
                </a:r>
                <a14:m>
                  <m:oMath xmlns:m="http://schemas.openxmlformats.org/officeDocument/2006/math">
                    <m:r>
                      <a:rPr lang="el-GR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dirty="0"/>
                  <a:t>)</a:t>
                </a:r>
              </a:p>
              <a:p>
                <a:r>
                  <a:rPr lang="en-US" dirty="0"/>
                  <a:t>i.e. the remainder when P(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) is divided by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</a:t>
                </a:r>
                <a:r>
                  <a:rPr lang="el-GR" dirty="0"/>
                  <a:t> </a:t>
                </a:r>
                <a14:m>
                  <m:oMath xmlns:m="http://schemas.openxmlformats.org/officeDocument/2006/math">
                    <m:r>
                      <a:rPr lang="el-GR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dirty="0"/>
                  <a:t> is equal to P(</a:t>
                </a:r>
                <a14:m>
                  <m:oMath xmlns:m="http://schemas.openxmlformats.org/officeDocument/2006/math">
                    <m:r>
                      <a:rPr lang="el-GR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dirty="0"/>
                  <a:t>). We therefore have</a:t>
                </a:r>
              </a:p>
              <a:p>
                <a:r>
                  <a:rPr lang="en-US" dirty="0"/>
                  <a:t>P(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)=(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</a:t>
                </a:r>
                <a:r>
                  <a:rPr lang="el-GR" dirty="0"/>
                  <a:t> </a:t>
                </a:r>
                <a14:m>
                  <m:oMath xmlns:m="http://schemas.openxmlformats.org/officeDocument/2006/math">
                    <m:r>
                      <a:rPr lang="el-GR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dirty="0"/>
                  <a:t>)Q(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)+P(</a:t>
                </a:r>
                <a14:m>
                  <m:oMath xmlns:m="http://schemas.openxmlformats.org/officeDocument/2006/math">
                    <m:r>
                      <a:rPr lang="el-GR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dirty="0"/>
                  <a:t>)</a:t>
                </a:r>
              </a:p>
              <a:p>
                <a:r>
                  <a:rPr lang="en-US" b="1" dirty="0"/>
                  <a:t>More generally:</a:t>
                </a:r>
              </a:p>
              <a:p>
                <a:r>
                  <a:rPr lang="en-US" b="1" dirty="0"/>
                  <a:t>Remainder theorem</a:t>
                </a:r>
              </a:p>
              <a:p>
                <a:r>
                  <a:rPr lang="en-US" b="1" dirty="0"/>
                  <a:t>When P(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US" b="1" dirty="0"/>
                  <a:t>) is divided by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b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fName>
                      <m:e>
                        <m:r>
                          <a:rPr lang="el-GR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𝜷</m:t>
                        </m:r>
                      </m:e>
                    </m:func>
                    <m:r>
                      <a:rPr lang="en-US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b="1" dirty="0"/>
                  <a:t>+</a:t>
                </a:r>
                <a:r>
                  <a:rPr lang="el-GR" b="1" dirty="0"/>
                  <a:t> </a:t>
                </a:r>
                <a14:m>
                  <m:oMath xmlns:m="http://schemas.openxmlformats.org/officeDocument/2006/math">
                    <m:r>
                      <a:rPr lang="el-GR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𝜶</m:t>
                    </m:r>
                  </m:oMath>
                </a14:m>
                <a:r>
                  <a:rPr lang="en-US" b="1" dirty="0"/>
                  <a:t>, the remainder is P(</a:t>
                </a:r>
                <a:r>
                  <a:rPr lang="en-US" b="1" dirty="0">
                    <a:solidFill>
                      <a:srgbClr val="FF0000"/>
                    </a:solidFill>
                  </a:rPr>
                  <a:t>−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𝜶</m:t>
                        </m:r>
                      </m:num>
                      <m:den>
                        <m:func>
                          <m:funcPr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b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</m:fName>
                          <m:e>
                            <m:r>
                              <a:rPr lang="el-G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𝜷</m:t>
                            </m:r>
                          </m:e>
                        </m:func>
                      </m:den>
                    </m:f>
                  </m:oMath>
                </a14:m>
                <a:r>
                  <a:rPr lang="en-US" b="1" dirty="0"/>
                  <a:t>).</a:t>
                </a:r>
                <a:endParaRPr lang="en-AU" b="1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0FDADCC-50D2-407D-8880-9C14AA7E7F7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1432775" y="1042314"/>
                <a:ext cx="10394707" cy="4576970"/>
              </a:xfrm>
              <a:blipFill>
                <a:blip r:embed="rId2"/>
                <a:stretch>
                  <a:fillRect l="-1290" t="-2929" b="-39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14152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530DE-62EF-4A73-AEC5-8236EAD268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625" y="180304"/>
            <a:ext cx="10396882" cy="797615"/>
          </a:xfrm>
        </p:spPr>
        <p:txBody>
          <a:bodyPr>
            <a:normAutofit/>
          </a:bodyPr>
          <a:lstStyle/>
          <a:p>
            <a:r>
              <a:rPr lang="en-US" dirty="0"/>
              <a:t>Example 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A2740A4-5598-46E2-9A43-81020D171BC1}"/>
                  </a:ext>
                </a:extLst>
              </p:cNvPr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1797293" y="1622737"/>
                <a:ext cx="10394707" cy="4099578"/>
              </a:xfrm>
            </p:spPr>
            <p:txBody>
              <a:bodyPr>
                <a:normAutofit fontScale="85000" lnSpcReduction="20000"/>
              </a:bodyPr>
              <a:lstStyle/>
              <a:p>
                <a:r>
                  <a:rPr lang="en-US" dirty="0"/>
                  <a:t>Use the remainder theorem to find the value of the remainder when:</a:t>
                </a:r>
              </a:p>
              <a:p>
                <a:r>
                  <a:rPr lang="en-US" dirty="0"/>
                  <a:t>1. P(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)=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/>
                  <a:t> − 3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+2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+6  is divided by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</a:t>
                </a:r>
                <a:r>
                  <a:rPr lang="en-US" dirty="0">
                    <a:solidFill>
                      <a:srgbClr val="FF0000"/>
                    </a:solidFill>
                  </a:rPr>
                  <a:t>2</a:t>
                </a:r>
              </a:p>
              <a:p>
                <a:r>
                  <a:rPr lang="en-US" dirty="0"/>
                  <a:t>2. P(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)=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/>
                  <a:t> −2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+4 is divided by </a:t>
                </a:r>
                <a:r>
                  <a:rPr lang="en-US" dirty="0">
                    <a:solidFill>
                      <a:srgbClr val="FF0000"/>
                    </a:solidFill>
                  </a:rPr>
                  <a:t>2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</a:t>
                </a:r>
                <a:r>
                  <a:rPr lang="en-US" dirty="0">
                    <a:solidFill>
                      <a:srgbClr val="FF0000"/>
                    </a:solidFill>
                  </a:rPr>
                  <a:t>1</a:t>
                </a:r>
                <a:r>
                  <a:rPr lang="en-US" dirty="0"/>
                  <a:t>.</a:t>
                </a:r>
              </a:p>
              <a:p>
                <a:r>
                  <a:rPr lang="en-US" dirty="0"/>
                  <a:t>1. We apply the remainder theorem by evaluating P(</a:t>
                </a:r>
                <a:r>
                  <a:rPr lang="en-US" dirty="0">
                    <a:solidFill>
                      <a:srgbClr val="FF0000"/>
                    </a:solidFill>
                  </a:rPr>
                  <a:t>2</a:t>
                </a:r>
                <a:r>
                  <a:rPr lang="en-US" dirty="0"/>
                  <a:t>).</a:t>
                </a:r>
              </a:p>
              <a:p>
                <a:r>
                  <a:rPr lang="en-US" dirty="0"/>
                  <a:t>P(</a:t>
                </a:r>
                <a:r>
                  <a:rPr lang="en-US" dirty="0">
                    <a:solidFill>
                      <a:srgbClr val="FF0000"/>
                    </a:solidFill>
                  </a:rPr>
                  <a:t>2</a:t>
                </a:r>
                <a:r>
                  <a:rPr lang="en-US" dirty="0"/>
                  <a:t>)=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(2)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/>
                  <a:t> − 3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(2)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+2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(2)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+6 =8−12+4+6=6</a:t>
                </a:r>
              </a:p>
              <a:p>
                <a:r>
                  <a:rPr lang="en-US" dirty="0"/>
                  <a:t>The remainder is 6.</a:t>
                </a:r>
              </a:p>
              <a:p>
                <a:r>
                  <a:rPr lang="en-US" dirty="0"/>
                  <a:t>2. We apply the remainder theorem by evaluating P(−</a:t>
                </a:r>
                <a:r>
                  <a:rPr lang="en-US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).</a:t>
                </a:r>
              </a:p>
              <a:p>
                <a:r>
                  <a:rPr lang="en-US" dirty="0"/>
                  <a:t>P(−</a:t>
                </a:r>
                <a:r>
                  <a:rPr lang="en-US" b="1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dirty="0"/>
                  <a:t>)=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(−</m:t>
                        </m:r>
                        <m:f>
                          <m:fPr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/>
                  <a:t> −2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(−</m:t>
                    </m:r>
                    <m:f>
                      <m:f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+4 =−</a:t>
                </a:r>
                <a:r>
                  <a:rPr lang="en-US" b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  <m:r>
                      <a:rPr lang="en-US" b="1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+1+4 = </a:t>
                </a:r>
                <a:r>
                  <a:rPr lang="en-US" b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𝟑𝟗</m:t>
                        </m:r>
                      </m:num>
                      <m:den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  <m:r>
                      <a:rPr lang="en-US" b="1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/>
              </a:p>
              <a:p>
                <a:r>
                  <a:rPr lang="en-US" dirty="0"/>
                  <a:t>The remainder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𝟑𝟗</m:t>
                        </m:r>
                      </m:num>
                      <m:den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  <m:r>
                      <a:rPr lang="en-US" b="1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.</a:t>
                </a:r>
              </a:p>
              <a:p>
                <a:endParaRPr lang="en-US" dirty="0"/>
              </a:p>
              <a:p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A2740A4-5598-46E2-9A43-81020D171BC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1797293" y="1622737"/>
                <a:ext cx="10394707" cy="4099578"/>
              </a:xfrm>
              <a:blipFill>
                <a:blip r:embed="rId2"/>
                <a:stretch>
                  <a:fillRect l="-1114" t="-1055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23653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52A55-DE47-4AB9-B44F-830809588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35F18C2-3B0E-4966-955E-A72345B23985}"/>
                  </a:ext>
                </a:extLst>
              </p:cNvPr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1296313" y="2166427"/>
                <a:ext cx="10394707" cy="3311189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When P(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)=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/>
                  <a:t> +2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dirty="0"/>
                  <a:t>  is divided by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−2, the remainder is 4. Find the value of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We apply the remainder theorem to form a linear equation in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P(2)=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(2)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/>
                  <a:t> +2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(2)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dirty="0"/>
                  <a:t> = 8+4+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=4</a:t>
                </a:r>
              </a:p>
              <a:p>
                <a:r>
                  <a:rPr lang="en-US" dirty="0"/>
                  <a:t>Therefore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=−8.</a:t>
                </a:r>
              </a:p>
              <a:p>
                <a:endParaRPr lang="en-US" dirty="0"/>
              </a:p>
              <a:p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35F18C2-3B0E-4966-955E-A72345B2398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1296313" y="2166427"/>
                <a:ext cx="10394707" cy="3311189"/>
              </a:xfrm>
              <a:blipFill>
                <a:blip r:embed="rId2"/>
                <a:stretch>
                  <a:fillRect l="-1525" t="-6985" r="-5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0383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504</TotalTime>
  <Words>2439</Words>
  <Application>Microsoft Office PowerPoint</Application>
  <PresentationFormat>Widescreen</PresentationFormat>
  <Paragraphs>190</Paragraphs>
  <Slides>20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Cambria Math</vt:lpstr>
      <vt:lpstr>Corbel</vt:lpstr>
      <vt:lpstr>Times New Roman</vt:lpstr>
      <vt:lpstr>Parallax</vt:lpstr>
      <vt:lpstr>Microsoft Equation 3.0</vt:lpstr>
      <vt:lpstr>Factorisation of polynomials</vt:lpstr>
      <vt:lpstr>The Division Algorithm</vt:lpstr>
      <vt:lpstr>The Remainder Theorem</vt:lpstr>
      <vt:lpstr>The Factor Theorem</vt:lpstr>
      <vt:lpstr>Example 6 continued</vt:lpstr>
      <vt:lpstr>Remainder theorem</vt:lpstr>
      <vt:lpstr>Remainder theorem proof</vt:lpstr>
      <vt:lpstr>Example </vt:lpstr>
      <vt:lpstr>Example </vt:lpstr>
      <vt:lpstr>Factor theorem</vt:lpstr>
      <vt:lpstr>Example </vt:lpstr>
      <vt:lpstr>Find a linear factor</vt:lpstr>
      <vt:lpstr>Example </vt:lpstr>
      <vt:lpstr>Rational-root theorem</vt:lpstr>
      <vt:lpstr>Example </vt:lpstr>
      <vt:lpstr>Rational-root theorem</vt:lpstr>
      <vt:lpstr>Special cases: sums and differences of cubes  EXAMPLE</vt:lpstr>
      <vt:lpstr>Special cases: sums and differences of cubes</vt:lpstr>
      <vt:lpstr>Example </vt:lpstr>
      <vt:lpstr>Section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Factorisation of polynomials</dc:title>
  <dc:creator>Lyn ZHANG</dc:creator>
  <cp:lastModifiedBy>Lyn ZHANG</cp:lastModifiedBy>
  <cp:revision>29</cp:revision>
  <dcterms:created xsi:type="dcterms:W3CDTF">2021-07-03T23:59:42Z</dcterms:created>
  <dcterms:modified xsi:type="dcterms:W3CDTF">2023-07-12T03:15:43Z</dcterms:modified>
</cp:coreProperties>
</file>