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256" r:id="rId2"/>
    <p:sldId id="383" r:id="rId3"/>
    <p:sldId id="257"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273" r:id="rId18"/>
    <p:sldId id="275" r:id="rId19"/>
    <p:sldId id="398" r:id="rId20"/>
    <p:sldId id="399" r:id="rId21"/>
    <p:sldId id="400"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2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5F2DF-699D-49FA-8AC7-5919D0F65B64}" type="datetimeFigureOut">
              <a:rPr lang="en-AU" smtClean="0"/>
              <a:t>16/07/2023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719BF-8BA4-4153-83AF-9F3293CB626A}" type="slidenum">
              <a:rPr lang="en-AU" smtClean="0"/>
              <a:t>‹#›</a:t>
            </a:fld>
            <a:endParaRPr lang="en-AU"/>
          </a:p>
        </p:txBody>
      </p:sp>
    </p:spTree>
    <p:extLst>
      <p:ext uri="{BB962C8B-B14F-4D97-AF65-F5344CB8AC3E}">
        <p14:creationId xmlns:p14="http://schemas.microsoft.com/office/powerpoint/2010/main" val="216071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C729BB-AE36-722D-02B7-0E12F779E6B5}"/>
              </a:ext>
            </a:extLst>
          </p:cNvPr>
          <p:cNvSpPr>
            <a:spLocks noGrp="1" noChangeArrowheads="1"/>
          </p:cNvSpPr>
          <p:nvPr>
            <p:ph type="sldNum" sz="quarter" idx="5"/>
          </p:nvPr>
        </p:nvSpPr>
        <p:spPr>
          <a:ln/>
        </p:spPr>
        <p:txBody>
          <a:bodyPr/>
          <a:lstStyle/>
          <a:p>
            <a:fld id="{8CC15B88-4D25-435B-8C82-1AC186D83912}" type="slidenum">
              <a:rPr lang="en-US" altLang="en-US"/>
              <a:pPr/>
              <a:t>17</a:t>
            </a:fld>
            <a:endParaRPr lang="en-US" altLang="en-US"/>
          </a:p>
        </p:txBody>
      </p:sp>
      <p:sp>
        <p:nvSpPr>
          <p:cNvPr id="65538" name="Rectangle 2">
            <a:extLst>
              <a:ext uri="{FF2B5EF4-FFF2-40B4-BE49-F238E27FC236}">
                <a16:creationId xmlns:a16="http://schemas.microsoft.com/office/drawing/2014/main" id="{E6D1423A-AAEA-6652-B371-8626DECFE025}"/>
              </a:ext>
            </a:extLst>
          </p:cNvPr>
          <p:cNvSpPr>
            <a:spLocks noRot="1" noChangeArrowheads="1" noTextEdit="1"/>
          </p:cNvSpPr>
          <p:nvPr>
            <p:ph type="sldImg"/>
          </p:nvPr>
        </p:nvSpPr>
        <p:spPr>
          <a:xfrm>
            <a:off x="1152525" y="692150"/>
            <a:ext cx="4554538" cy="3416300"/>
          </a:xfrm>
          <a:ln/>
        </p:spPr>
      </p:sp>
      <p:sp>
        <p:nvSpPr>
          <p:cNvPr id="65539" name="Rectangle 3">
            <a:extLst>
              <a:ext uri="{FF2B5EF4-FFF2-40B4-BE49-F238E27FC236}">
                <a16:creationId xmlns:a16="http://schemas.microsoft.com/office/drawing/2014/main" id="{5B458137-D4DE-7D54-B2F3-BF2915797108}"/>
              </a:ext>
            </a:extLst>
          </p:cNvPr>
          <p:cNvSpPr>
            <a:spLocks noGrp="1" noChangeArrowheads="1"/>
          </p:cNvSpPr>
          <p:nvPr>
            <p:ph type="body" idx="1"/>
          </p:nvPr>
        </p:nvSpPr>
        <p:spPr>
          <a:xfrm>
            <a:off x="914400" y="4341813"/>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426972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315735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8514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208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65107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815EC4-9449-465F-9A39-ED824997E4E8}" type="datetimeFigureOut">
              <a:rPr lang="en-AU" smtClean="0"/>
              <a:t>16/07/2023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75721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815EC4-9449-465F-9A39-ED824997E4E8}" type="datetimeFigureOut">
              <a:rPr lang="en-AU" smtClean="0"/>
              <a:t>16/07/2023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83048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9850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71462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635081-56C3-4734-9A61-C3A473C7DF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63600E-387E-4F6E-AA86-34D88975B8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0E58CF3-17E3-4625-AB85-92694FBF7EC6}"/>
              </a:ext>
            </a:extLst>
          </p:cNvPr>
          <p:cNvSpPr>
            <a:spLocks noGrp="1" noChangeArrowheads="1"/>
          </p:cNvSpPr>
          <p:nvPr>
            <p:ph type="sldNum" sz="quarter" idx="12"/>
          </p:nvPr>
        </p:nvSpPr>
        <p:spPr>
          <a:ln/>
        </p:spPr>
        <p:txBody>
          <a:bodyPr/>
          <a:lstStyle>
            <a:lvl1pPr>
              <a:defRPr/>
            </a:lvl1pPr>
          </a:lstStyle>
          <a:p>
            <a:fld id="{495A1B98-755E-407C-BD63-1AB3444E5D18}" type="slidenum">
              <a:rPr lang="en-US" altLang="en-US"/>
              <a:pPr/>
              <a:t>‹#›</a:t>
            </a:fld>
            <a:endParaRPr lang="en-US" altLang="en-US"/>
          </a:p>
        </p:txBody>
      </p:sp>
    </p:spTree>
    <p:extLst>
      <p:ext uri="{BB962C8B-B14F-4D97-AF65-F5344CB8AC3E}">
        <p14:creationId xmlns:p14="http://schemas.microsoft.com/office/powerpoint/2010/main" val="28911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6083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815EC4-9449-465F-9A39-ED824997E4E8}" type="datetimeFigureOut">
              <a:rPr lang="en-AU" smtClean="0"/>
              <a:t>16/07/2023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40689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815EC4-9449-465F-9A39-ED824997E4E8}" type="datetimeFigureOut">
              <a:rPr lang="en-AU" smtClean="0"/>
              <a:t>16/07/2023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69394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815EC4-9449-465F-9A39-ED824997E4E8}" type="datetimeFigureOut">
              <a:rPr lang="en-AU" smtClean="0"/>
              <a:t>16/07/2023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61926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815EC4-9449-465F-9A39-ED824997E4E8}" type="datetimeFigureOut">
              <a:rPr lang="en-AU" smtClean="0"/>
              <a:t>16/07/2023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346773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D815EC4-9449-465F-9A39-ED824997E4E8}" type="datetimeFigureOut">
              <a:rPr lang="en-AU" smtClean="0"/>
              <a:t>16/07/2023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33189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424749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73774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D815EC4-9449-465F-9A39-ED824997E4E8}" type="datetimeFigureOut">
              <a:rPr lang="en-AU" smtClean="0"/>
              <a:t>16/07/2023</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265BE87-EAA1-46E5-8EB2-72B602CCFF0B}" type="slidenum">
              <a:rPr lang="en-AU" smtClean="0"/>
              <a:t>‹#›</a:t>
            </a:fld>
            <a:endParaRPr lang="en-AU"/>
          </a:p>
        </p:txBody>
      </p:sp>
    </p:spTree>
    <p:extLst>
      <p:ext uri="{BB962C8B-B14F-4D97-AF65-F5344CB8AC3E}">
        <p14:creationId xmlns:p14="http://schemas.microsoft.com/office/powerpoint/2010/main" val="9801800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10" Type="http://schemas.openxmlformats.org/officeDocument/2006/relationships/image" Target="../media/image7.jpeg"/><Relationship Id="rId4" Type="http://schemas.openxmlformats.org/officeDocument/2006/relationships/tags" Target="../tags/tag4.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6699-7BBC-497F-B78B-D973E190219C}"/>
              </a:ext>
            </a:extLst>
          </p:cNvPr>
          <p:cNvSpPr>
            <a:spLocks noGrp="1"/>
          </p:cNvSpPr>
          <p:nvPr>
            <p:ph type="ctrTitle"/>
          </p:nvPr>
        </p:nvSpPr>
        <p:spPr/>
        <p:txBody>
          <a:bodyPr/>
          <a:lstStyle/>
          <a:p>
            <a:r>
              <a:rPr lang="en-AU" dirty="0"/>
              <a:t>Flow problems</a:t>
            </a:r>
          </a:p>
        </p:txBody>
      </p:sp>
      <p:sp>
        <p:nvSpPr>
          <p:cNvPr id="3" name="Subtitle 2">
            <a:extLst>
              <a:ext uri="{FF2B5EF4-FFF2-40B4-BE49-F238E27FC236}">
                <a16:creationId xmlns:a16="http://schemas.microsoft.com/office/drawing/2014/main" id="{F1BA44A2-457F-4369-B998-BB69DB22799A}"/>
              </a:ext>
            </a:extLst>
          </p:cNvPr>
          <p:cNvSpPr>
            <a:spLocks noGrp="1"/>
          </p:cNvSpPr>
          <p:nvPr>
            <p:ph type="subTitle" idx="1"/>
          </p:nvPr>
        </p:nvSpPr>
        <p:spPr/>
        <p:txBody>
          <a:bodyPr/>
          <a:lstStyle/>
          <a:p>
            <a:r>
              <a:rPr lang="en-AU" dirty="0"/>
              <a:t>15A </a:t>
            </a:r>
          </a:p>
        </p:txBody>
      </p:sp>
    </p:spTree>
    <p:extLst>
      <p:ext uri="{BB962C8B-B14F-4D97-AF65-F5344CB8AC3E}">
        <p14:creationId xmlns:p14="http://schemas.microsoft.com/office/powerpoint/2010/main" val="208537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DB73-F3A0-4A51-9A17-6C1AC5DCD664}"/>
              </a:ext>
            </a:extLst>
          </p:cNvPr>
          <p:cNvSpPr>
            <a:spLocks noGrp="1"/>
          </p:cNvSpPr>
          <p:nvPr>
            <p:ph type="title"/>
          </p:nvPr>
        </p:nvSpPr>
        <p:spPr>
          <a:xfrm>
            <a:off x="913774" y="0"/>
            <a:ext cx="10364451" cy="976819"/>
          </a:xfrm>
        </p:spPr>
        <p:txBody>
          <a:bodyPr/>
          <a:lstStyle/>
          <a:p>
            <a:r>
              <a:rPr lang="en-AU" dirty="0"/>
              <a:t>Cuts</a:t>
            </a:r>
          </a:p>
        </p:txBody>
      </p:sp>
      <p:sp>
        <p:nvSpPr>
          <p:cNvPr id="3" name="Content Placeholder 2">
            <a:extLst>
              <a:ext uri="{FF2B5EF4-FFF2-40B4-BE49-F238E27FC236}">
                <a16:creationId xmlns:a16="http://schemas.microsoft.com/office/drawing/2014/main" id="{AAEC6B50-5B9B-46F6-B970-BF31DFF6F799}"/>
              </a:ext>
            </a:extLst>
          </p:cNvPr>
          <p:cNvSpPr>
            <a:spLocks noGrp="1"/>
          </p:cNvSpPr>
          <p:nvPr>
            <p:ph sz="quarter" idx="13"/>
          </p:nvPr>
        </p:nvSpPr>
        <p:spPr>
          <a:xfrm>
            <a:off x="0" y="791211"/>
            <a:ext cx="12192000" cy="3424107"/>
          </a:xfrm>
        </p:spPr>
        <p:txBody>
          <a:bodyPr/>
          <a:lstStyle/>
          <a:p>
            <a:r>
              <a:rPr lang="en-US" dirty="0"/>
              <a:t>We can simplify the search for maximum flow by searching for </a:t>
            </a:r>
            <a:r>
              <a:rPr lang="en-US" dirty="0">
                <a:solidFill>
                  <a:srgbClr val="FF0000"/>
                </a:solidFill>
              </a:rPr>
              <a:t>cuts</a:t>
            </a:r>
            <a:r>
              <a:rPr lang="en-US" dirty="0"/>
              <a:t> within the digraph.</a:t>
            </a:r>
          </a:p>
          <a:p>
            <a:r>
              <a:rPr lang="en-US" dirty="0"/>
              <a:t>A</a:t>
            </a:r>
            <a:r>
              <a:rPr lang="en-US" dirty="0">
                <a:solidFill>
                  <a:srgbClr val="FF0000"/>
                </a:solidFill>
              </a:rPr>
              <a:t> cut </a:t>
            </a:r>
            <a:r>
              <a:rPr lang="en-US" dirty="0"/>
              <a:t>divides the network into two parts, completely separating the source from the sink. </a:t>
            </a:r>
            <a:endParaRPr lang="en-AU" dirty="0"/>
          </a:p>
        </p:txBody>
      </p:sp>
      <p:pic>
        <p:nvPicPr>
          <p:cNvPr id="5" name="Picture 4">
            <a:extLst>
              <a:ext uri="{FF2B5EF4-FFF2-40B4-BE49-F238E27FC236}">
                <a16:creationId xmlns:a16="http://schemas.microsoft.com/office/drawing/2014/main" id="{E9835177-4986-4FB1-8C26-3CF022C524E5}"/>
              </a:ext>
            </a:extLst>
          </p:cNvPr>
          <p:cNvPicPr>
            <a:picLocks noChangeAspect="1"/>
          </p:cNvPicPr>
          <p:nvPr/>
        </p:nvPicPr>
        <p:blipFill>
          <a:blip r:embed="rId2"/>
          <a:stretch>
            <a:fillRect/>
          </a:stretch>
        </p:blipFill>
        <p:spPr>
          <a:xfrm>
            <a:off x="389502" y="2337926"/>
            <a:ext cx="4486901" cy="3686689"/>
          </a:xfrm>
          <a:prstGeom prst="rect">
            <a:avLst/>
          </a:prstGeom>
        </p:spPr>
      </p:pic>
      <p:pic>
        <p:nvPicPr>
          <p:cNvPr id="7" name="Picture 6">
            <a:extLst>
              <a:ext uri="{FF2B5EF4-FFF2-40B4-BE49-F238E27FC236}">
                <a16:creationId xmlns:a16="http://schemas.microsoft.com/office/drawing/2014/main" id="{BD8A0E9F-17EB-4432-AD71-C2481263FAEA}"/>
              </a:ext>
            </a:extLst>
          </p:cNvPr>
          <p:cNvPicPr>
            <a:picLocks noChangeAspect="1"/>
          </p:cNvPicPr>
          <p:nvPr/>
        </p:nvPicPr>
        <p:blipFill>
          <a:blip r:embed="rId3"/>
          <a:stretch>
            <a:fillRect/>
          </a:stretch>
        </p:blipFill>
        <p:spPr>
          <a:xfrm>
            <a:off x="6095999" y="1768030"/>
            <a:ext cx="4363059" cy="2152950"/>
          </a:xfrm>
          <a:prstGeom prst="rect">
            <a:avLst/>
          </a:prstGeom>
        </p:spPr>
      </p:pic>
      <p:pic>
        <p:nvPicPr>
          <p:cNvPr id="9" name="Picture 8">
            <a:extLst>
              <a:ext uri="{FF2B5EF4-FFF2-40B4-BE49-F238E27FC236}">
                <a16:creationId xmlns:a16="http://schemas.microsoft.com/office/drawing/2014/main" id="{88B58899-ADEA-4A74-A627-7FBF90D50437}"/>
              </a:ext>
            </a:extLst>
          </p:cNvPr>
          <p:cNvPicPr>
            <a:picLocks noChangeAspect="1"/>
          </p:cNvPicPr>
          <p:nvPr/>
        </p:nvPicPr>
        <p:blipFill>
          <a:blip r:embed="rId4"/>
          <a:stretch>
            <a:fillRect/>
          </a:stretch>
        </p:blipFill>
        <p:spPr>
          <a:xfrm>
            <a:off x="5653024" y="3972694"/>
            <a:ext cx="5249008" cy="2638793"/>
          </a:xfrm>
          <a:prstGeom prst="rect">
            <a:avLst/>
          </a:prstGeom>
        </p:spPr>
      </p:pic>
      <p:cxnSp>
        <p:nvCxnSpPr>
          <p:cNvPr id="10" name="Straight Connector 9">
            <a:extLst>
              <a:ext uri="{FF2B5EF4-FFF2-40B4-BE49-F238E27FC236}">
                <a16:creationId xmlns:a16="http://schemas.microsoft.com/office/drawing/2014/main" id="{010458E7-6875-4A6B-B1D5-431657DC1DBA}"/>
              </a:ext>
            </a:extLst>
          </p:cNvPr>
          <p:cNvCxnSpPr>
            <a:cxnSpLocks/>
          </p:cNvCxnSpPr>
          <p:nvPr/>
        </p:nvCxnSpPr>
        <p:spPr>
          <a:xfrm>
            <a:off x="5928171" y="4286258"/>
            <a:ext cx="4830620" cy="232522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A38FFC17-B7D3-46FF-81D1-70D6CC29A51D}"/>
              </a:ext>
            </a:extLst>
          </p:cNvPr>
          <p:cNvCxnSpPr>
            <a:cxnSpLocks/>
          </p:cNvCxnSpPr>
          <p:nvPr/>
        </p:nvCxnSpPr>
        <p:spPr>
          <a:xfrm flipV="1">
            <a:off x="6009769" y="4181270"/>
            <a:ext cx="4749022" cy="2143304"/>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58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17E2-5B3E-4633-BDD8-712643E7F933}"/>
              </a:ext>
            </a:extLst>
          </p:cNvPr>
          <p:cNvSpPr>
            <a:spLocks noGrp="1"/>
          </p:cNvSpPr>
          <p:nvPr>
            <p:ph type="title"/>
          </p:nvPr>
        </p:nvSpPr>
        <p:spPr>
          <a:xfrm>
            <a:off x="913774" y="0"/>
            <a:ext cx="10364451" cy="1596177"/>
          </a:xfrm>
        </p:spPr>
        <p:txBody>
          <a:bodyPr/>
          <a:lstStyle/>
          <a:p>
            <a:r>
              <a:rPr lang="en-AU" dirty="0"/>
              <a:t>Capacity of a cut</a:t>
            </a:r>
          </a:p>
        </p:txBody>
      </p:sp>
      <p:sp>
        <p:nvSpPr>
          <p:cNvPr id="3" name="Content Placeholder 2">
            <a:extLst>
              <a:ext uri="{FF2B5EF4-FFF2-40B4-BE49-F238E27FC236}">
                <a16:creationId xmlns:a16="http://schemas.microsoft.com/office/drawing/2014/main" id="{08C30745-B240-4795-BABF-8D5F0DAE9C9A}"/>
              </a:ext>
            </a:extLst>
          </p:cNvPr>
          <p:cNvSpPr>
            <a:spLocks noGrp="1"/>
          </p:cNvSpPr>
          <p:nvPr>
            <p:ph sz="quarter" idx="13"/>
          </p:nvPr>
        </p:nvSpPr>
        <p:spPr>
          <a:xfrm>
            <a:off x="914399" y="1716946"/>
            <a:ext cx="10363826" cy="3424107"/>
          </a:xfrm>
        </p:spPr>
        <p:txBody>
          <a:bodyPr/>
          <a:lstStyle/>
          <a:p>
            <a:r>
              <a:rPr lang="en-US" dirty="0"/>
              <a:t>The cut capacity is the sum of all the capacities of the edges that the cut passes through, taking into account the direction of flow. The capacity of an edge is only counted if it </a:t>
            </a:r>
            <a:r>
              <a:rPr lang="en-US" dirty="0">
                <a:solidFill>
                  <a:srgbClr val="FF0000"/>
                </a:solidFill>
              </a:rPr>
              <a:t>flows from the source side to the sink </a:t>
            </a:r>
            <a:r>
              <a:rPr lang="en-US" dirty="0"/>
              <a:t>side of the cut.</a:t>
            </a:r>
          </a:p>
          <a:p>
            <a:endParaRPr lang="en-US" dirty="0"/>
          </a:p>
          <a:p>
            <a:r>
              <a:rPr lang="en-US" dirty="0"/>
              <a:t> </a:t>
            </a:r>
            <a:endParaRPr lang="en-AU" dirty="0"/>
          </a:p>
        </p:txBody>
      </p:sp>
      <p:pic>
        <p:nvPicPr>
          <p:cNvPr id="5" name="Picture 4">
            <a:extLst>
              <a:ext uri="{FF2B5EF4-FFF2-40B4-BE49-F238E27FC236}">
                <a16:creationId xmlns:a16="http://schemas.microsoft.com/office/drawing/2014/main" id="{4851B8FD-C8BF-4EE9-B09F-F92F9C9368CA}"/>
              </a:ext>
            </a:extLst>
          </p:cNvPr>
          <p:cNvPicPr>
            <a:picLocks noChangeAspect="1"/>
          </p:cNvPicPr>
          <p:nvPr/>
        </p:nvPicPr>
        <p:blipFill>
          <a:blip r:embed="rId2"/>
          <a:stretch>
            <a:fillRect/>
          </a:stretch>
        </p:blipFill>
        <p:spPr>
          <a:xfrm>
            <a:off x="2314371" y="3183124"/>
            <a:ext cx="7705118" cy="3155909"/>
          </a:xfrm>
          <a:prstGeom prst="rect">
            <a:avLst/>
          </a:prstGeom>
        </p:spPr>
      </p:pic>
      <p:cxnSp>
        <p:nvCxnSpPr>
          <p:cNvPr id="8" name="Straight Connector 7">
            <a:extLst>
              <a:ext uri="{FF2B5EF4-FFF2-40B4-BE49-F238E27FC236}">
                <a16:creationId xmlns:a16="http://schemas.microsoft.com/office/drawing/2014/main" id="{F90E64FD-6A6F-4F99-8953-BC47F0358872}"/>
              </a:ext>
            </a:extLst>
          </p:cNvPr>
          <p:cNvCxnSpPr>
            <a:cxnSpLocks/>
          </p:cNvCxnSpPr>
          <p:nvPr/>
        </p:nvCxnSpPr>
        <p:spPr>
          <a:xfrm>
            <a:off x="5572325" y="4533702"/>
            <a:ext cx="2243063" cy="22737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45AB805-E705-41DB-81E8-63F3D63D73DD}"/>
              </a:ext>
            </a:extLst>
          </p:cNvPr>
          <p:cNvCxnSpPr>
            <a:cxnSpLocks/>
          </p:cNvCxnSpPr>
          <p:nvPr/>
        </p:nvCxnSpPr>
        <p:spPr>
          <a:xfrm>
            <a:off x="6170185" y="4171500"/>
            <a:ext cx="1047345" cy="11596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44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341-5B08-4E22-9D90-C0BEA20C3015}"/>
              </a:ext>
            </a:extLst>
          </p:cNvPr>
          <p:cNvSpPr>
            <a:spLocks noGrp="1"/>
          </p:cNvSpPr>
          <p:nvPr>
            <p:ph type="title"/>
          </p:nvPr>
        </p:nvSpPr>
        <p:spPr>
          <a:xfrm>
            <a:off x="913774" y="0"/>
            <a:ext cx="10364451" cy="1596177"/>
          </a:xfrm>
        </p:spPr>
        <p:txBody>
          <a:bodyPr/>
          <a:lstStyle/>
          <a:p>
            <a:r>
              <a:rPr lang="en-AU" dirty="0"/>
              <a:t>Calculating cut capacity</a:t>
            </a:r>
          </a:p>
        </p:txBody>
      </p:sp>
      <p:sp>
        <p:nvSpPr>
          <p:cNvPr id="3" name="Content Placeholder 2">
            <a:extLst>
              <a:ext uri="{FF2B5EF4-FFF2-40B4-BE49-F238E27FC236}">
                <a16:creationId xmlns:a16="http://schemas.microsoft.com/office/drawing/2014/main" id="{D91EFC09-1E93-4157-AC78-5DC67352CED4}"/>
              </a:ext>
            </a:extLst>
          </p:cNvPr>
          <p:cNvSpPr>
            <a:spLocks noGrp="1"/>
          </p:cNvSpPr>
          <p:nvPr>
            <p:ph sz="quarter" idx="13"/>
          </p:nvPr>
        </p:nvSpPr>
        <p:spPr>
          <a:xfrm>
            <a:off x="0" y="1716946"/>
            <a:ext cx="12192000" cy="3424107"/>
          </a:xfrm>
        </p:spPr>
        <p:txBody>
          <a:bodyPr/>
          <a:lstStyle/>
          <a:p>
            <a:r>
              <a:rPr lang="en-US" dirty="0"/>
              <a:t>Calculate the capacity of the four cuts shown in the network on the right. The source is vertex S and the sink is vertex T.</a:t>
            </a:r>
            <a:endParaRPr lang="en-AU" dirty="0"/>
          </a:p>
        </p:txBody>
      </p:sp>
      <p:pic>
        <p:nvPicPr>
          <p:cNvPr id="5" name="Picture 4">
            <a:extLst>
              <a:ext uri="{FF2B5EF4-FFF2-40B4-BE49-F238E27FC236}">
                <a16:creationId xmlns:a16="http://schemas.microsoft.com/office/drawing/2014/main" id="{20C5253E-95B7-4991-9539-29D9BD2F3E88}"/>
              </a:ext>
            </a:extLst>
          </p:cNvPr>
          <p:cNvPicPr>
            <a:picLocks noChangeAspect="1"/>
          </p:cNvPicPr>
          <p:nvPr/>
        </p:nvPicPr>
        <p:blipFill>
          <a:blip r:embed="rId2"/>
          <a:stretch>
            <a:fillRect/>
          </a:stretch>
        </p:blipFill>
        <p:spPr>
          <a:xfrm>
            <a:off x="312486" y="2762683"/>
            <a:ext cx="6424710" cy="319223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EBEFD1-85EB-4450-AD81-7BC38731CA6D}"/>
                  </a:ext>
                </a:extLst>
              </p:cNvPr>
              <p:cNvSpPr txBox="1"/>
              <p:nvPr/>
            </p:nvSpPr>
            <p:spPr>
              <a:xfrm>
                <a:off x="6893439" y="3298844"/>
                <a:ext cx="5142318" cy="1569660"/>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oMath>
                </a14:m>
                <a:r>
                  <a:rPr lang="en-AU" sz="2400" dirty="0"/>
                  <a:t>=15+20=35</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m:t>
                    </m:r>
                  </m:oMath>
                </a14:m>
                <a:r>
                  <a:rPr lang="en-AU" sz="2400" dirty="0"/>
                  <a:t>=14+20=34</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 </m:t>
                    </m:r>
                  </m:oMath>
                </a14:m>
                <a:r>
                  <a:rPr lang="en-AU" sz="2400" dirty="0"/>
                  <a:t>=14+15+20=49</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 </m:t>
                    </m:r>
                  </m:oMath>
                </a14:m>
                <a:r>
                  <a:rPr lang="en-AU" sz="2400" dirty="0"/>
                  <a:t>=20+10=30</a:t>
                </a:r>
              </a:p>
            </p:txBody>
          </p:sp>
        </mc:Choice>
        <mc:Fallback xmlns="">
          <p:sp>
            <p:nvSpPr>
              <p:cNvPr id="9" name="TextBox 8">
                <a:extLst>
                  <a:ext uri="{FF2B5EF4-FFF2-40B4-BE49-F238E27FC236}">
                    <a16:creationId xmlns:a16="http://schemas.microsoft.com/office/drawing/2014/main" id="{CCEBEFD1-85EB-4450-AD81-7BC38731CA6D}"/>
                  </a:ext>
                </a:extLst>
              </p:cNvPr>
              <p:cNvSpPr txBox="1">
                <a:spLocks noRot="1" noChangeAspect="1" noMove="1" noResize="1" noEditPoints="1" noAdjustHandles="1" noChangeArrowheads="1" noChangeShapeType="1" noTextEdit="1"/>
              </p:cNvSpPr>
              <p:nvPr/>
            </p:nvSpPr>
            <p:spPr>
              <a:xfrm>
                <a:off x="6893439" y="3298844"/>
                <a:ext cx="5142318" cy="1569660"/>
              </a:xfrm>
              <a:prstGeom prst="rect">
                <a:avLst/>
              </a:prstGeom>
              <a:blipFill>
                <a:blip r:embed="rId3"/>
                <a:stretch>
                  <a:fillRect l="-1898" t="-3101" b="-7752"/>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08DF6F70-80B9-4A0D-A60F-AEEA44275575}"/>
              </a:ext>
            </a:extLst>
          </p:cNvPr>
          <p:cNvCxnSpPr>
            <a:cxnSpLocks/>
          </p:cNvCxnSpPr>
          <p:nvPr/>
        </p:nvCxnSpPr>
        <p:spPr>
          <a:xfrm>
            <a:off x="1753827" y="3808548"/>
            <a:ext cx="600266" cy="55025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C7BF03CD-6E52-41A9-BA20-938F1ACE526A}"/>
              </a:ext>
            </a:extLst>
          </p:cNvPr>
          <p:cNvCxnSpPr>
            <a:cxnSpLocks/>
          </p:cNvCxnSpPr>
          <p:nvPr/>
        </p:nvCxnSpPr>
        <p:spPr>
          <a:xfrm flipV="1">
            <a:off x="1753827"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35C077E-5C35-440E-A222-3304E6B555DB}"/>
              </a:ext>
            </a:extLst>
          </p:cNvPr>
          <p:cNvCxnSpPr>
            <a:cxnSpLocks/>
          </p:cNvCxnSpPr>
          <p:nvPr/>
        </p:nvCxnSpPr>
        <p:spPr>
          <a:xfrm>
            <a:off x="4850044" y="3808548"/>
            <a:ext cx="657138" cy="3858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9F61257C-DC40-4198-8494-5DBB47EC7752}"/>
              </a:ext>
            </a:extLst>
          </p:cNvPr>
          <p:cNvCxnSpPr>
            <a:cxnSpLocks/>
          </p:cNvCxnSpPr>
          <p:nvPr/>
        </p:nvCxnSpPr>
        <p:spPr>
          <a:xfrm flipV="1">
            <a:off x="4875543"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44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DE14-15E5-42EE-8F40-C429F4FD40E2}"/>
              </a:ext>
            </a:extLst>
          </p:cNvPr>
          <p:cNvSpPr>
            <a:spLocks noGrp="1"/>
          </p:cNvSpPr>
          <p:nvPr>
            <p:ph type="title"/>
          </p:nvPr>
        </p:nvSpPr>
        <p:spPr/>
        <p:txBody>
          <a:bodyPr/>
          <a:lstStyle/>
          <a:p>
            <a:r>
              <a:rPr lang="en-US" dirty="0"/>
              <a:t>Cut, cut capacity and minimum cut capacity</a:t>
            </a:r>
            <a:endParaRPr lang="en-AU" dirty="0"/>
          </a:p>
        </p:txBody>
      </p:sp>
      <p:sp>
        <p:nvSpPr>
          <p:cNvPr id="3" name="Content Placeholder 2">
            <a:extLst>
              <a:ext uri="{FF2B5EF4-FFF2-40B4-BE49-F238E27FC236}">
                <a16:creationId xmlns:a16="http://schemas.microsoft.com/office/drawing/2014/main" id="{03FA4DF2-0319-4DBA-9AC9-A3760A1D428A}"/>
              </a:ext>
            </a:extLst>
          </p:cNvPr>
          <p:cNvSpPr>
            <a:spLocks noGrp="1"/>
          </p:cNvSpPr>
          <p:nvPr>
            <p:ph sz="quarter" idx="13"/>
          </p:nvPr>
        </p:nvSpPr>
        <p:spPr>
          <a:xfrm>
            <a:off x="588818" y="2214694"/>
            <a:ext cx="11014364" cy="3424107"/>
          </a:xfrm>
        </p:spPr>
        <p:txBody>
          <a:bodyPr>
            <a:normAutofit/>
          </a:bodyPr>
          <a:lstStyle/>
          <a:p>
            <a:endParaRPr lang="en-US" sz="3600" dirty="0"/>
          </a:p>
          <a:p>
            <a:r>
              <a:rPr lang="en-US" sz="3600" dirty="0">
                <a:solidFill>
                  <a:srgbClr val="FF0000"/>
                </a:solidFill>
              </a:rPr>
              <a:t>The minimum cut capacity = the maximum flow</a:t>
            </a:r>
            <a:endParaRPr lang="en-AU" sz="3600" dirty="0">
              <a:solidFill>
                <a:srgbClr val="FF0000"/>
              </a:solidFill>
            </a:endParaRPr>
          </a:p>
        </p:txBody>
      </p:sp>
    </p:spTree>
    <p:extLst>
      <p:ext uri="{BB962C8B-B14F-4D97-AF65-F5344CB8AC3E}">
        <p14:creationId xmlns:p14="http://schemas.microsoft.com/office/powerpoint/2010/main" val="276033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3832-BE2A-4D89-B637-4D125823A6D8}"/>
              </a:ext>
            </a:extLst>
          </p:cNvPr>
          <p:cNvSpPr>
            <a:spLocks noGrp="1"/>
          </p:cNvSpPr>
          <p:nvPr>
            <p:ph type="title"/>
          </p:nvPr>
        </p:nvSpPr>
        <p:spPr>
          <a:xfrm>
            <a:off x="913774" y="0"/>
            <a:ext cx="10364451" cy="996274"/>
          </a:xfrm>
        </p:spPr>
        <p:txBody>
          <a:bodyPr/>
          <a:lstStyle/>
          <a:p>
            <a:r>
              <a:rPr lang="en-AU" dirty="0"/>
              <a:t>Calculating maximum flow</a:t>
            </a:r>
          </a:p>
        </p:txBody>
      </p:sp>
      <p:sp>
        <p:nvSpPr>
          <p:cNvPr id="3" name="Content Placeholder 2">
            <a:extLst>
              <a:ext uri="{FF2B5EF4-FFF2-40B4-BE49-F238E27FC236}">
                <a16:creationId xmlns:a16="http://schemas.microsoft.com/office/drawing/2014/main" id="{56D2E1E8-6CB1-407B-960F-D12ACBCAA58B}"/>
              </a:ext>
            </a:extLst>
          </p:cNvPr>
          <p:cNvSpPr>
            <a:spLocks noGrp="1"/>
          </p:cNvSpPr>
          <p:nvPr>
            <p:ph sz="quarter" idx="13"/>
          </p:nvPr>
        </p:nvSpPr>
        <p:spPr>
          <a:xfrm>
            <a:off x="0" y="830122"/>
            <a:ext cx="12192000" cy="3424107"/>
          </a:xfrm>
        </p:spPr>
        <p:txBody>
          <a:bodyPr>
            <a:normAutofit/>
          </a:bodyPr>
          <a:lstStyle/>
          <a:p>
            <a:r>
              <a:rPr lang="en-US" sz="2400" dirty="0"/>
              <a:t>Determine the maximum flow from S to T for the digraph shown on the right.</a:t>
            </a:r>
            <a:endParaRPr lang="en-AU" sz="2400" dirty="0"/>
          </a:p>
        </p:txBody>
      </p:sp>
      <p:pic>
        <p:nvPicPr>
          <p:cNvPr id="6" name="Picture 5">
            <a:extLst>
              <a:ext uri="{FF2B5EF4-FFF2-40B4-BE49-F238E27FC236}">
                <a16:creationId xmlns:a16="http://schemas.microsoft.com/office/drawing/2014/main" id="{5B882258-361E-42D9-90FB-0B316CE3DEA4}"/>
              </a:ext>
            </a:extLst>
          </p:cNvPr>
          <p:cNvPicPr>
            <a:picLocks noChangeAspect="1"/>
          </p:cNvPicPr>
          <p:nvPr/>
        </p:nvPicPr>
        <p:blipFill>
          <a:blip r:embed="rId2"/>
          <a:stretch>
            <a:fillRect/>
          </a:stretch>
        </p:blipFill>
        <p:spPr>
          <a:xfrm>
            <a:off x="0" y="1241831"/>
            <a:ext cx="5182323" cy="2600688"/>
          </a:xfrm>
          <a:prstGeom prst="rect">
            <a:avLst/>
          </a:prstGeom>
        </p:spPr>
      </p:pic>
      <p:pic>
        <p:nvPicPr>
          <p:cNvPr id="8" name="Picture 7">
            <a:extLst>
              <a:ext uri="{FF2B5EF4-FFF2-40B4-BE49-F238E27FC236}">
                <a16:creationId xmlns:a16="http://schemas.microsoft.com/office/drawing/2014/main" id="{7F71926D-E2F7-454B-833A-3066C8FDACD3}"/>
              </a:ext>
            </a:extLst>
          </p:cNvPr>
          <p:cNvPicPr>
            <a:picLocks noChangeAspect="1"/>
          </p:cNvPicPr>
          <p:nvPr/>
        </p:nvPicPr>
        <p:blipFill>
          <a:blip r:embed="rId3"/>
          <a:stretch>
            <a:fillRect/>
          </a:stretch>
        </p:blipFill>
        <p:spPr>
          <a:xfrm>
            <a:off x="414394" y="3897670"/>
            <a:ext cx="4353533" cy="244826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18CAD8-1324-427A-910E-F6631EB3034A}"/>
                  </a:ext>
                </a:extLst>
              </p:cNvPr>
              <p:cNvSpPr txBox="1"/>
              <p:nvPr/>
            </p:nvSpPr>
            <p:spPr>
              <a:xfrm>
                <a:off x="5820419" y="2542175"/>
                <a:ext cx="6147880" cy="2308324"/>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 </m:t>
                    </m:r>
                  </m:oMath>
                </a14:m>
                <a:r>
                  <a:rPr lang="en-AU" sz="2400" dirty="0"/>
                  <a:t>=8+11=19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m:t>
                    </m:r>
                  </m:oMath>
                </a14:m>
                <a:r>
                  <a:rPr lang="en-AU" sz="2400" dirty="0"/>
                  <a:t>=3+11=14</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 </m:t>
                    </m:r>
                  </m:oMath>
                </a14:m>
                <a:r>
                  <a:rPr lang="en-AU" sz="2400" dirty="0"/>
                  <a:t>=3+5+11=19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 </m:t>
                    </m:r>
                  </m:oMath>
                </a14:m>
                <a:r>
                  <a:rPr lang="en-AU" sz="2400" dirty="0"/>
                  <a:t>=8+3+1=12</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5</m:t>
                        </m:r>
                      </m:sub>
                    </m:sSub>
                    <m:r>
                      <a:rPr lang="en-US" sz="2400" b="0" i="1" dirty="0" smtClean="0">
                        <a:latin typeface="Cambria Math" panose="02040503050406030204" pitchFamily="18" charset="0"/>
                      </a:rPr>
                      <m:t> </m:t>
                    </m:r>
                  </m:oMath>
                </a14:m>
                <a:r>
                  <a:rPr lang="en-AU" sz="2400" dirty="0"/>
                  <a:t>=3+3+1=7</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 </m:t>
                    </m:r>
                  </m:oMath>
                </a14:m>
                <a:r>
                  <a:rPr lang="en-AU" sz="2400" dirty="0"/>
                  <a:t>=3+5+1=9</a:t>
                </a:r>
              </a:p>
            </p:txBody>
          </p:sp>
        </mc:Choice>
        <mc:Fallback xmlns="">
          <p:sp>
            <p:nvSpPr>
              <p:cNvPr id="7" name="TextBox 6">
                <a:extLst>
                  <a:ext uri="{FF2B5EF4-FFF2-40B4-BE49-F238E27FC236}">
                    <a16:creationId xmlns:a16="http://schemas.microsoft.com/office/drawing/2014/main" id="{7418CAD8-1324-427A-910E-F6631EB3034A}"/>
                  </a:ext>
                </a:extLst>
              </p:cNvPr>
              <p:cNvSpPr txBox="1">
                <a:spLocks noRot="1" noChangeAspect="1" noMove="1" noResize="1" noEditPoints="1" noAdjustHandles="1" noChangeArrowheads="1" noChangeShapeType="1" noTextEdit="1"/>
              </p:cNvSpPr>
              <p:nvPr/>
            </p:nvSpPr>
            <p:spPr>
              <a:xfrm>
                <a:off x="5820419" y="2542175"/>
                <a:ext cx="6147880" cy="2308324"/>
              </a:xfrm>
              <a:prstGeom prst="rect">
                <a:avLst/>
              </a:prstGeom>
              <a:blipFill>
                <a:blip r:embed="rId4"/>
                <a:stretch>
                  <a:fillRect l="-1587" t="-2111" b="-5013"/>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EBDE38A4-4405-44E3-A227-AD8646A3FC32}"/>
              </a:ext>
            </a:extLst>
          </p:cNvPr>
          <p:cNvSpPr txBox="1"/>
          <p:nvPr/>
        </p:nvSpPr>
        <p:spPr>
          <a:xfrm>
            <a:off x="5408579" y="5196881"/>
            <a:ext cx="6147880" cy="830997"/>
          </a:xfrm>
          <a:prstGeom prst="rect">
            <a:avLst/>
          </a:prstGeom>
          <a:noFill/>
        </p:spPr>
        <p:txBody>
          <a:bodyPr wrap="square">
            <a:spAutoFit/>
          </a:bodyPr>
          <a:lstStyle/>
          <a:p>
            <a:r>
              <a:rPr lang="en-AU" sz="2400" dirty="0"/>
              <a:t>The minimum cut capacity is 7 so the maximum flow from S to T is 7.</a:t>
            </a:r>
          </a:p>
        </p:txBody>
      </p:sp>
    </p:spTree>
    <p:extLst>
      <p:ext uri="{BB962C8B-B14F-4D97-AF65-F5344CB8AC3E}">
        <p14:creationId xmlns:p14="http://schemas.microsoft.com/office/powerpoint/2010/main" val="274693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pic>
        <p:nvPicPr>
          <p:cNvPr id="7" name="Picture 6">
            <a:extLst>
              <a:ext uri="{FF2B5EF4-FFF2-40B4-BE49-F238E27FC236}">
                <a16:creationId xmlns:a16="http://schemas.microsoft.com/office/drawing/2014/main" id="{06EDE100-181F-489C-89E5-37162B235EC7}"/>
              </a:ext>
            </a:extLst>
          </p:cNvPr>
          <p:cNvPicPr>
            <a:picLocks noChangeAspect="1"/>
          </p:cNvPicPr>
          <p:nvPr/>
        </p:nvPicPr>
        <p:blipFill>
          <a:blip r:embed="rId3"/>
          <a:stretch>
            <a:fillRect/>
          </a:stretch>
        </p:blipFill>
        <p:spPr>
          <a:xfrm>
            <a:off x="6817877" y="2172100"/>
            <a:ext cx="4191585" cy="1590897"/>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2" y="4051571"/>
            <a:ext cx="6326440" cy="1938992"/>
          </a:xfrm>
          <a:prstGeom prst="rect">
            <a:avLst/>
          </a:prstGeom>
          <a:noFill/>
        </p:spPr>
        <p:txBody>
          <a:bodyPr wrap="square">
            <a:spAutoFit/>
          </a:bodyPr>
          <a:lstStyle/>
          <a:p>
            <a:r>
              <a:rPr lang="en-AU" sz="2000" dirty="0"/>
              <a:t>The capacity of C1 is: 400+800=1200</a:t>
            </a:r>
          </a:p>
          <a:p>
            <a:r>
              <a:rPr lang="en-AU" sz="2000" dirty="0"/>
              <a:t>The capacity of C2 is: 400+300=700</a:t>
            </a:r>
          </a:p>
          <a:p>
            <a:r>
              <a:rPr lang="en-AU" sz="2000" dirty="0"/>
              <a:t>The capacity of C3 is: 400+400=800</a:t>
            </a:r>
          </a:p>
          <a:p>
            <a:r>
              <a:rPr lang="en-AU" sz="2000" dirty="0"/>
              <a:t>The capacity of C4 is: 300+100+300=700</a:t>
            </a:r>
          </a:p>
          <a:p>
            <a:r>
              <a:rPr lang="en-AU" sz="2000" dirty="0"/>
              <a:t>The capacity of C5 is: 300+400=700</a:t>
            </a:r>
          </a:p>
          <a:p>
            <a:r>
              <a:rPr lang="en-AU" sz="2000" dirty="0"/>
              <a:t>The minimum cut/maximum flow is 700 kilolitres per minute.</a:t>
            </a:r>
          </a:p>
        </p:txBody>
      </p:sp>
    </p:spTree>
    <p:extLst>
      <p:ext uri="{BB962C8B-B14F-4D97-AF65-F5344CB8AC3E}">
        <p14:creationId xmlns:p14="http://schemas.microsoft.com/office/powerpoint/2010/main" val="3344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1" y="4051571"/>
            <a:ext cx="6326441" cy="2246769"/>
          </a:xfrm>
          <a:prstGeom prst="rect">
            <a:avLst/>
          </a:prstGeom>
          <a:noFill/>
        </p:spPr>
        <p:txBody>
          <a:bodyPr wrap="square">
            <a:spAutoFit/>
          </a:bodyPr>
          <a:lstStyle/>
          <a:p>
            <a:r>
              <a:rPr lang="en-US" sz="2000" dirty="0"/>
              <a:t>The capacity of C1 is: 200+100+300+100=700</a:t>
            </a:r>
          </a:p>
          <a:p>
            <a:r>
              <a:rPr lang="en-US" sz="2000" dirty="0"/>
              <a:t>The capacity of C2 is: 200+300+300+100=900</a:t>
            </a:r>
          </a:p>
          <a:p>
            <a:r>
              <a:rPr lang="en-US" sz="2000" dirty="0"/>
              <a:t>The capacity of C3 is: 200+300+300+100=900</a:t>
            </a:r>
          </a:p>
          <a:p>
            <a:r>
              <a:rPr lang="en-US" sz="2000" dirty="0"/>
              <a:t>The capacity of C4 is: 200+500+100=800</a:t>
            </a:r>
          </a:p>
          <a:p>
            <a:r>
              <a:rPr lang="en-US" sz="2000" dirty="0"/>
              <a:t>The capacity of C5 is: 200+400+300=900</a:t>
            </a:r>
          </a:p>
          <a:p>
            <a:r>
              <a:rPr lang="en-US" sz="2000" dirty="0"/>
              <a:t>The capacity of C6 is: 600+300=900</a:t>
            </a:r>
          </a:p>
          <a:p>
            <a:r>
              <a:rPr lang="en-US" sz="2000" dirty="0"/>
              <a:t>The minimum cut/maximum flow is 700 </a:t>
            </a:r>
            <a:r>
              <a:rPr lang="en-US" sz="2000" dirty="0" err="1"/>
              <a:t>kilolitres</a:t>
            </a:r>
            <a:r>
              <a:rPr lang="en-US" sz="2000" dirty="0"/>
              <a:t> per minute.</a:t>
            </a:r>
            <a:endParaRPr lang="en-AU" sz="2000" dirty="0"/>
          </a:p>
        </p:txBody>
      </p:sp>
      <p:pic>
        <p:nvPicPr>
          <p:cNvPr id="6" name="Picture 5">
            <a:extLst>
              <a:ext uri="{FF2B5EF4-FFF2-40B4-BE49-F238E27FC236}">
                <a16:creationId xmlns:a16="http://schemas.microsoft.com/office/drawing/2014/main" id="{AEB985FB-B747-4117-A39E-730E55C3EDF3}"/>
              </a:ext>
            </a:extLst>
          </p:cNvPr>
          <p:cNvPicPr>
            <a:picLocks noChangeAspect="1"/>
          </p:cNvPicPr>
          <p:nvPr/>
        </p:nvPicPr>
        <p:blipFill>
          <a:blip r:embed="rId3"/>
          <a:stretch>
            <a:fillRect/>
          </a:stretch>
        </p:blipFill>
        <p:spPr>
          <a:xfrm>
            <a:off x="6349140" y="2079621"/>
            <a:ext cx="4505954" cy="1971950"/>
          </a:xfrm>
          <a:prstGeom prst="rect">
            <a:avLst/>
          </a:prstGeom>
        </p:spPr>
      </p:pic>
    </p:spTree>
    <p:extLst>
      <p:ext uri="{BB962C8B-B14F-4D97-AF65-F5344CB8AC3E}">
        <p14:creationId xmlns:p14="http://schemas.microsoft.com/office/powerpoint/2010/main" val="40714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E6850A74-B9FB-15B1-CBCA-9F3B5F1CBB5C}"/>
              </a:ext>
            </a:extLst>
          </p:cNvPr>
          <p:cNvSpPr>
            <a:spLocks noGrp="1" noChangeArrowheads="1"/>
          </p:cNvSpPr>
          <p:nvPr>
            <p:ph type="subTitle" idx="1"/>
          </p:nvPr>
        </p:nvSpPr>
        <p:spPr>
          <a:xfrm>
            <a:off x="2438400" y="1524000"/>
            <a:ext cx="7543800" cy="1752600"/>
          </a:xfrm>
        </p:spPr>
        <p:txBody>
          <a:bodyPr>
            <a:normAutofit fontScale="85000" lnSpcReduction="20000"/>
          </a:bodyPr>
          <a:lstStyle/>
          <a:p>
            <a:r>
              <a:rPr lang="en-US" altLang="en-US" sz="4000" dirty="0">
                <a:latin typeface="Garamond" panose="02020404030301010803" pitchFamily="18" charset="0"/>
              </a:rPr>
              <a:t>The Ford-Fulkerson Algorithm for the Maximum Flow Problem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4677905" y="5100935"/>
            <a:ext cx="4495800" cy="46166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This is the original network.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2</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178425" y="2346325"/>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7775576" y="2326333"/>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extLst>
              <p:ext uri="{D42A27DB-BD31-4B8C-83A1-F6EECF244321}">
                <p14:modId xmlns:p14="http://schemas.microsoft.com/office/powerpoint/2010/main" val="3161829558"/>
              </p:ext>
            </p:extLst>
          </p:nvPr>
        </p:nvGraphicFramePr>
        <p:xfrm>
          <a:off x="146375" y="365760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190807">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Tree>
    <p:extLst>
      <p:ext uri="{BB962C8B-B14F-4D97-AF65-F5344CB8AC3E}">
        <p14:creationId xmlns:p14="http://schemas.microsoft.com/office/powerpoint/2010/main" val="18098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7612"/>
                                        </p:tgtEl>
                                        <p:attrNameLst>
                                          <p:attrName>style.visibility</p:attrName>
                                        </p:attrNameLst>
                                      </p:cBhvr>
                                      <p:to>
                                        <p:strVal val="visible"/>
                                      </p:to>
                                    </p:set>
                                    <p:anim calcmode="lin" valueType="num">
                                      <p:cBhvr additive="base">
                                        <p:cTn id="23" dur="500" fill="hold"/>
                                        <p:tgtEl>
                                          <p:spTgt spid="67612"/>
                                        </p:tgtEl>
                                        <p:attrNameLst>
                                          <p:attrName>ppt_x</p:attrName>
                                        </p:attrNameLst>
                                      </p:cBhvr>
                                      <p:tavLst>
                                        <p:tav tm="0">
                                          <p:val>
                                            <p:strVal val="#ppt_x"/>
                                          </p:val>
                                        </p:tav>
                                        <p:tav tm="100000">
                                          <p:val>
                                            <p:strVal val="#ppt_x"/>
                                          </p:val>
                                        </p:tav>
                                      </p:tavLst>
                                    </p:anim>
                                    <p:anim calcmode="lin" valueType="num">
                                      <p:cBhvr additive="base">
                                        <p:cTn id="2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D37573-1DFE-4E54-89FA-09090A537EAD}"/>
              </a:ext>
            </a:extLst>
          </p:cNvPr>
          <p:cNvSpPr>
            <a:spLocks noGrp="1" noChangeArrowheads="1"/>
          </p:cNvSpPr>
          <p:nvPr>
            <p:ph type="title" sz="quarter"/>
            <p:custDataLst>
              <p:tags r:id="rId1"/>
            </p:custDataLst>
          </p:nvPr>
        </p:nvSpPr>
        <p:spPr/>
        <p:txBody>
          <a:bodyPr/>
          <a:lstStyle/>
          <a:p>
            <a:pPr eaLnBrk="1" hangingPunct="1"/>
            <a:r>
              <a:rPr lang="en-US" altLang="en-US"/>
              <a:t>Network Flow</a:t>
            </a:r>
          </a:p>
        </p:txBody>
      </p:sp>
      <p:pic>
        <p:nvPicPr>
          <p:cNvPr id="3075" name="Picture 5" descr="story_pipes">
            <a:extLst>
              <a:ext uri="{FF2B5EF4-FFF2-40B4-BE49-F238E27FC236}">
                <a16:creationId xmlns:a16="http://schemas.microsoft.com/office/drawing/2014/main" id="{E6C90460-DF71-40FC-B6F2-68EA84F4B565}"/>
              </a:ext>
            </a:extLst>
          </p:cNvPr>
          <p:cNvPicPr>
            <a:picLocks noGrp="1" noChangeAspect="1" noChangeArrowheads="1"/>
          </p:cNvPicPr>
          <p:nvPr>
            <p:ph sz="quarter"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a:xfrm>
            <a:off x="2952750" y="1892300"/>
            <a:ext cx="2095500" cy="1600200"/>
          </a:xfrm>
          <a:noFill/>
        </p:spPr>
      </p:pic>
      <p:pic>
        <p:nvPicPr>
          <p:cNvPr id="3076" name="Picture 4" descr="plumbing1">
            <a:extLst>
              <a:ext uri="{FF2B5EF4-FFF2-40B4-BE49-F238E27FC236}">
                <a16:creationId xmlns:a16="http://schemas.microsoft.com/office/drawing/2014/main" id="{BB7E1285-9A3A-4D20-A067-7739F111BCF8}"/>
              </a:ext>
            </a:extLst>
          </p:cNvPr>
          <p:cNvPicPr>
            <a:picLocks noGrp="1" noChangeAspect="1" noChangeArrowheads="1"/>
          </p:cNvPicPr>
          <p:nvPr>
            <p:ph sz="quarter" idx="2"/>
            <p:custDataLst>
              <p:tags r:id="rId3"/>
            </p:custDataLst>
          </p:nvPr>
        </p:nvPicPr>
        <p:blipFill>
          <a:blip r:embed="rId8">
            <a:extLst>
              <a:ext uri="{28A0092B-C50C-407E-A947-70E740481C1C}">
                <a14:useLocalDpi xmlns:a14="http://schemas.microsoft.com/office/drawing/2010/main" val="0"/>
              </a:ext>
            </a:extLst>
          </a:blip>
          <a:srcRect/>
          <a:stretch>
            <a:fillRect/>
          </a:stretch>
        </p:blipFill>
        <p:spPr>
          <a:xfrm>
            <a:off x="6732589" y="1600200"/>
            <a:ext cx="2917825" cy="2185988"/>
          </a:xfrm>
          <a:noFill/>
        </p:spPr>
      </p:pic>
      <p:pic>
        <p:nvPicPr>
          <p:cNvPr id="3077" name="Picture 6" descr="esholt">
            <a:extLst>
              <a:ext uri="{FF2B5EF4-FFF2-40B4-BE49-F238E27FC236}">
                <a16:creationId xmlns:a16="http://schemas.microsoft.com/office/drawing/2014/main" id="{ADEB78BF-3333-4799-B2D0-BC86BE98C78A}"/>
              </a:ext>
            </a:extLst>
          </p:cNvPr>
          <p:cNvPicPr>
            <a:picLocks noGrp="1" noChangeAspect="1" noChangeArrowheads="1"/>
          </p:cNvPicPr>
          <p:nvPr>
            <p:ph sz="quarter" idx="3"/>
            <p:custDataLst>
              <p:tags r:id="rId4"/>
            </p:custDataLst>
          </p:nvPr>
        </p:nvPicPr>
        <p:blipFill>
          <a:blip r:embed="rId9">
            <a:extLst>
              <a:ext uri="{28A0092B-C50C-407E-A947-70E740481C1C}">
                <a14:useLocalDpi xmlns:a14="http://schemas.microsoft.com/office/drawing/2010/main" val="0"/>
              </a:ext>
            </a:extLst>
          </a:blip>
          <a:srcRect/>
          <a:stretch>
            <a:fillRect/>
          </a:stretch>
        </p:blipFill>
        <p:spPr>
          <a:xfrm>
            <a:off x="2957514" y="3989389"/>
            <a:ext cx="2085975" cy="2085975"/>
          </a:xfrm>
          <a:noFill/>
        </p:spPr>
      </p:pic>
      <p:pic>
        <p:nvPicPr>
          <p:cNvPr id="3078" name="Picture 8" descr="pipes">
            <a:extLst>
              <a:ext uri="{FF2B5EF4-FFF2-40B4-BE49-F238E27FC236}">
                <a16:creationId xmlns:a16="http://schemas.microsoft.com/office/drawing/2014/main" id="{1C04613A-7BB5-4716-8659-AF15ED53AB62}"/>
              </a:ext>
            </a:extLst>
          </p:cNvPr>
          <p:cNvPicPr>
            <a:picLocks noGrp="1" noChangeAspect="1" noChangeArrowheads="1"/>
          </p:cNvPicPr>
          <p:nvPr>
            <p:ph sz="quarter" idx="4"/>
            <p:custDataLst>
              <p:tags r:id="rId5"/>
            </p:custDataLst>
          </p:nvPr>
        </p:nvPicPr>
        <p:blipFill>
          <a:blip r:embed="rId10">
            <a:extLst>
              <a:ext uri="{28A0092B-C50C-407E-A947-70E740481C1C}">
                <a14:useLocalDpi xmlns:a14="http://schemas.microsoft.com/office/drawing/2010/main" val="0"/>
              </a:ext>
            </a:extLst>
          </a:blip>
          <a:srcRect/>
          <a:stretch>
            <a:fillRect/>
          </a:stretch>
        </p:blipFill>
        <p:spPr>
          <a:xfrm>
            <a:off x="7469189" y="3938589"/>
            <a:ext cx="1444625" cy="2187575"/>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4E81E8CB-E5A1-43AD-6E78-7A0BDF6F17C2}"/>
              </a:ext>
            </a:extLst>
          </p:cNvPr>
          <p:cNvGraphicFramePr>
            <a:graphicFrameLocks noGrp="1"/>
          </p:cNvGraphicFramePr>
          <p:nvPr>
            <p:extLst>
              <p:ext uri="{D42A27DB-BD31-4B8C-83A1-F6EECF244321}">
                <p14:modId xmlns:p14="http://schemas.microsoft.com/office/powerpoint/2010/main" val="3630311920"/>
              </p:ext>
            </p:extLst>
          </p:nvPr>
        </p:nvGraphicFramePr>
        <p:xfrm>
          <a:off x="66935" y="3608647"/>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1</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178425" y="2346325"/>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7775576" y="2326333"/>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extLst>
              <p:ext uri="{D42A27DB-BD31-4B8C-83A1-F6EECF244321}">
                <p14:modId xmlns:p14="http://schemas.microsoft.com/office/powerpoint/2010/main" val="2096014428"/>
              </p:ext>
            </p:extLst>
          </p:nvPr>
        </p:nvGraphicFramePr>
        <p:xfrm>
          <a:off x="57423" y="3580233"/>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7" name="Line 50">
            <a:extLst>
              <a:ext uri="{FF2B5EF4-FFF2-40B4-BE49-F238E27FC236}">
                <a16:creationId xmlns:a16="http://schemas.microsoft.com/office/drawing/2014/main" id="{AD35AACC-7FF1-E00F-8BA3-F025EA080007}"/>
              </a:ext>
            </a:extLst>
          </p:cNvPr>
          <p:cNvSpPr>
            <a:spLocks noChangeShapeType="1"/>
          </p:cNvSpPr>
          <p:nvPr/>
        </p:nvSpPr>
        <p:spPr bwMode="auto">
          <a:xfrm flipV="1">
            <a:off x="4689476" y="1678337"/>
            <a:ext cx="990600" cy="11430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 name="Line 51">
            <a:extLst>
              <a:ext uri="{FF2B5EF4-FFF2-40B4-BE49-F238E27FC236}">
                <a16:creationId xmlns:a16="http://schemas.microsoft.com/office/drawing/2014/main" id="{933A8C97-0B50-B7FC-D837-781117C69DFA}"/>
              </a:ext>
            </a:extLst>
          </p:cNvPr>
          <p:cNvSpPr>
            <a:spLocks noChangeShapeType="1"/>
          </p:cNvSpPr>
          <p:nvPr/>
        </p:nvSpPr>
        <p:spPr bwMode="auto">
          <a:xfrm>
            <a:off x="6108269" y="1523354"/>
            <a:ext cx="16764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 name="Line 52">
            <a:extLst>
              <a:ext uri="{FF2B5EF4-FFF2-40B4-BE49-F238E27FC236}">
                <a16:creationId xmlns:a16="http://schemas.microsoft.com/office/drawing/2014/main" id="{9F5ADA74-9AD7-1A2F-FE8A-123B9A017E0A}"/>
              </a:ext>
            </a:extLst>
          </p:cNvPr>
          <p:cNvSpPr>
            <a:spLocks noChangeShapeType="1"/>
          </p:cNvSpPr>
          <p:nvPr/>
        </p:nvSpPr>
        <p:spPr bwMode="auto">
          <a:xfrm>
            <a:off x="8224836" y="1843007"/>
            <a:ext cx="8382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 name="Text Box 19">
            <a:extLst>
              <a:ext uri="{FF2B5EF4-FFF2-40B4-BE49-F238E27FC236}">
                <a16:creationId xmlns:a16="http://schemas.microsoft.com/office/drawing/2014/main" id="{8B9054AA-ADFC-CB43-B248-C23F3534C82D}"/>
              </a:ext>
            </a:extLst>
          </p:cNvPr>
          <p:cNvSpPr txBox="1">
            <a:spLocks noChangeArrowheads="1"/>
          </p:cNvSpPr>
          <p:nvPr/>
        </p:nvSpPr>
        <p:spPr bwMode="auto">
          <a:xfrm>
            <a:off x="4520044" y="1747559"/>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2</a:t>
            </a:r>
          </a:p>
        </p:txBody>
      </p:sp>
      <p:sp>
        <p:nvSpPr>
          <p:cNvPr id="13" name="Text Box 19">
            <a:extLst>
              <a:ext uri="{FF2B5EF4-FFF2-40B4-BE49-F238E27FC236}">
                <a16:creationId xmlns:a16="http://schemas.microsoft.com/office/drawing/2014/main" id="{D1335A3A-2A71-6D8E-5D32-F525BE698E22}"/>
              </a:ext>
            </a:extLst>
          </p:cNvPr>
          <p:cNvSpPr txBox="1">
            <a:spLocks noChangeArrowheads="1"/>
          </p:cNvSpPr>
          <p:nvPr/>
        </p:nvSpPr>
        <p:spPr bwMode="auto">
          <a:xfrm>
            <a:off x="6625580" y="899026"/>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2</a:t>
            </a:r>
          </a:p>
        </p:txBody>
      </p:sp>
      <p:sp>
        <p:nvSpPr>
          <p:cNvPr id="14" name="Text Box 19">
            <a:extLst>
              <a:ext uri="{FF2B5EF4-FFF2-40B4-BE49-F238E27FC236}">
                <a16:creationId xmlns:a16="http://schemas.microsoft.com/office/drawing/2014/main" id="{94AF7712-3F69-8091-A09E-64D4D4B3BEA6}"/>
              </a:ext>
            </a:extLst>
          </p:cNvPr>
          <p:cNvSpPr txBox="1">
            <a:spLocks noChangeArrowheads="1"/>
          </p:cNvSpPr>
          <p:nvPr/>
        </p:nvSpPr>
        <p:spPr bwMode="auto">
          <a:xfrm>
            <a:off x="8642455" y="1737559"/>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Tree>
    <p:extLst>
      <p:ext uri="{BB962C8B-B14F-4D97-AF65-F5344CB8AC3E}">
        <p14:creationId xmlns:p14="http://schemas.microsoft.com/office/powerpoint/2010/main" val="40524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7612"/>
                                        </p:tgtEl>
                                        <p:attrNameLst>
                                          <p:attrName>style.visibility</p:attrName>
                                        </p:attrNameLst>
                                      </p:cBhvr>
                                      <p:to>
                                        <p:strVal val="visible"/>
                                      </p:to>
                                    </p:set>
                                    <p:anim calcmode="lin" valueType="num">
                                      <p:cBhvr additive="base">
                                        <p:cTn id="28" dur="500" fill="hold"/>
                                        <p:tgtEl>
                                          <p:spTgt spid="67612"/>
                                        </p:tgtEl>
                                        <p:attrNameLst>
                                          <p:attrName>ppt_x</p:attrName>
                                        </p:attrNameLst>
                                      </p:cBhvr>
                                      <p:tavLst>
                                        <p:tav tm="0">
                                          <p:val>
                                            <p:strVal val="#ppt_x"/>
                                          </p:val>
                                        </p:tav>
                                        <p:tav tm="100000">
                                          <p:val>
                                            <p:strVal val="#ppt_x"/>
                                          </p:val>
                                        </p:tav>
                                      </p:tavLst>
                                    </p:anim>
                                    <p:anim calcmode="lin" valueType="num">
                                      <p:cBhvr additive="base">
                                        <p:cTn id="29"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11"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4E81E8CB-E5A1-43AD-6E78-7A0BDF6F17C2}"/>
              </a:ext>
            </a:extLst>
          </p:cNvPr>
          <p:cNvGraphicFramePr>
            <a:graphicFrameLocks noGrp="1"/>
          </p:cNvGraphicFramePr>
          <p:nvPr/>
        </p:nvGraphicFramePr>
        <p:xfrm>
          <a:off x="66935" y="3608647"/>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2</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178425" y="2346325"/>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7775576" y="2326333"/>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nvGraphicFramePr>
        <p:xfrm>
          <a:off x="57423" y="3580233"/>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7" name="Line 50">
            <a:extLst>
              <a:ext uri="{FF2B5EF4-FFF2-40B4-BE49-F238E27FC236}">
                <a16:creationId xmlns:a16="http://schemas.microsoft.com/office/drawing/2014/main" id="{AD35AACC-7FF1-E00F-8BA3-F025EA080007}"/>
              </a:ext>
            </a:extLst>
          </p:cNvPr>
          <p:cNvSpPr>
            <a:spLocks noChangeShapeType="1"/>
          </p:cNvSpPr>
          <p:nvPr/>
        </p:nvSpPr>
        <p:spPr bwMode="auto">
          <a:xfrm flipV="1">
            <a:off x="4689476" y="1678337"/>
            <a:ext cx="990600" cy="11430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 name="Line 51">
            <a:extLst>
              <a:ext uri="{FF2B5EF4-FFF2-40B4-BE49-F238E27FC236}">
                <a16:creationId xmlns:a16="http://schemas.microsoft.com/office/drawing/2014/main" id="{933A8C97-0B50-B7FC-D837-781117C69DFA}"/>
              </a:ext>
            </a:extLst>
          </p:cNvPr>
          <p:cNvSpPr>
            <a:spLocks noChangeShapeType="1"/>
          </p:cNvSpPr>
          <p:nvPr/>
        </p:nvSpPr>
        <p:spPr bwMode="auto">
          <a:xfrm>
            <a:off x="6108269" y="1523354"/>
            <a:ext cx="16764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 name="Line 52">
            <a:extLst>
              <a:ext uri="{FF2B5EF4-FFF2-40B4-BE49-F238E27FC236}">
                <a16:creationId xmlns:a16="http://schemas.microsoft.com/office/drawing/2014/main" id="{9F5ADA74-9AD7-1A2F-FE8A-123B9A017E0A}"/>
              </a:ext>
            </a:extLst>
          </p:cNvPr>
          <p:cNvSpPr>
            <a:spLocks noChangeShapeType="1"/>
          </p:cNvSpPr>
          <p:nvPr/>
        </p:nvSpPr>
        <p:spPr bwMode="auto">
          <a:xfrm>
            <a:off x="8224836" y="1843007"/>
            <a:ext cx="8382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 name="Text Box 19">
            <a:extLst>
              <a:ext uri="{FF2B5EF4-FFF2-40B4-BE49-F238E27FC236}">
                <a16:creationId xmlns:a16="http://schemas.microsoft.com/office/drawing/2014/main" id="{8B9054AA-ADFC-CB43-B248-C23F3534C82D}"/>
              </a:ext>
            </a:extLst>
          </p:cNvPr>
          <p:cNvSpPr txBox="1">
            <a:spLocks noChangeArrowheads="1"/>
          </p:cNvSpPr>
          <p:nvPr/>
        </p:nvSpPr>
        <p:spPr bwMode="auto">
          <a:xfrm>
            <a:off x="4520044" y="1747559"/>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2</a:t>
            </a:r>
          </a:p>
        </p:txBody>
      </p:sp>
      <p:sp>
        <p:nvSpPr>
          <p:cNvPr id="13" name="Text Box 19">
            <a:extLst>
              <a:ext uri="{FF2B5EF4-FFF2-40B4-BE49-F238E27FC236}">
                <a16:creationId xmlns:a16="http://schemas.microsoft.com/office/drawing/2014/main" id="{D1335A3A-2A71-6D8E-5D32-F525BE698E22}"/>
              </a:ext>
            </a:extLst>
          </p:cNvPr>
          <p:cNvSpPr txBox="1">
            <a:spLocks noChangeArrowheads="1"/>
          </p:cNvSpPr>
          <p:nvPr/>
        </p:nvSpPr>
        <p:spPr bwMode="auto">
          <a:xfrm>
            <a:off x="6625580" y="899026"/>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2</a:t>
            </a:r>
          </a:p>
        </p:txBody>
      </p:sp>
      <p:sp>
        <p:nvSpPr>
          <p:cNvPr id="14" name="Text Box 19">
            <a:extLst>
              <a:ext uri="{FF2B5EF4-FFF2-40B4-BE49-F238E27FC236}">
                <a16:creationId xmlns:a16="http://schemas.microsoft.com/office/drawing/2014/main" id="{94AF7712-3F69-8091-A09E-64D4D4B3BEA6}"/>
              </a:ext>
            </a:extLst>
          </p:cNvPr>
          <p:cNvSpPr txBox="1">
            <a:spLocks noChangeArrowheads="1"/>
          </p:cNvSpPr>
          <p:nvPr/>
        </p:nvSpPr>
        <p:spPr bwMode="auto">
          <a:xfrm>
            <a:off x="8642455" y="1737559"/>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10" name="Line 50">
            <a:extLst>
              <a:ext uri="{FF2B5EF4-FFF2-40B4-BE49-F238E27FC236}">
                <a16:creationId xmlns:a16="http://schemas.microsoft.com/office/drawing/2014/main" id="{EC37E4D5-89C2-1AD9-11BE-2363BC947F88}"/>
              </a:ext>
            </a:extLst>
          </p:cNvPr>
          <p:cNvSpPr>
            <a:spLocks noChangeShapeType="1"/>
          </p:cNvSpPr>
          <p:nvPr/>
        </p:nvSpPr>
        <p:spPr bwMode="auto">
          <a:xfrm>
            <a:off x="4727576" y="3221065"/>
            <a:ext cx="15240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5" name="Line 51">
            <a:extLst>
              <a:ext uri="{FF2B5EF4-FFF2-40B4-BE49-F238E27FC236}">
                <a16:creationId xmlns:a16="http://schemas.microsoft.com/office/drawing/2014/main" id="{EBE789F5-4FFB-A67C-FF6F-0BC22EFFC599}"/>
              </a:ext>
            </a:extLst>
          </p:cNvPr>
          <p:cNvSpPr>
            <a:spLocks noChangeShapeType="1"/>
          </p:cNvSpPr>
          <p:nvPr/>
        </p:nvSpPr>
        <p:spPr bwMode="auto">
          <a:xfrm flipV="1">
            <a:off x="6819900" y="3200400"/>
            <a:ext cx="2362200" cy="10668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 name="Text Box 19">
            <a:extLst>
              <a:ext uri="{FF2B5EF4-FFF2-40B4-BE49-F238E27FC236}">
                <a16:creationId xmlns:a16="http://schemas.microsoft.com/office/drawing/2014/main" id="{62283C53-2A98-E266-6885-B4F2983D378F}"/>
              </a:ext>
            </a:extLst>
          </p:cNvPr>
          <p:cNvSpPr txBox="1">
            <a:spLocks noChangeArrowheads="1"/>
          </p:cNvSpPr>
          <p:nvPr/>
        </p:nvSpPr>
        <p:spPr bwMode="auto">
          <a:xfrm>
            <a:off x="5337176" y="3080934"/>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1</a:t>
            </a:r>
          </a:p>
        </p:txBody>
      </p:sp>
      <p:sp>
        <p:nvSpPr>
          <p:cNvPr id="18" name="Text Box 19">
            <a:extLst>
              <a:ext uri="{FF2B5EF4-FFF2-40B4-BE49-F238E27FC236}">
                <a16:creationId xmlns:a16="http://schemas.microsoft.com/office/drawing/2014/main" id="{54F785E5-1BA2-3D55-3F41-3F89C42435E6}"/>
              </a:ext>
            </a:extLst>
          </p:cNvPr>
          <p:cNvSpPr txBox="1">
            <a:spLocks noChangeArrowheads="1"/>
          </p:cNvSpPr>
          <p:nvPr/>
        </p:nvSpPr>
        <p:spPr bwMode="auto">
          <a:xfrm>
            <a:off x="7504112" y="3130658"/>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19" name="Table 6">
            <a:extLst>
              <a:ext uri="{FF2B5EF4-FFF2-40B4-BE49-F238E27FC236}">
                <a16:creationId xmlns:a16="http://schemas.microsoft.com/office/drawing/2014/main" id="{CF1CA9E6-7AA1-6745-9E19-B1AC997D1718}"/>
              </a:ext>
            </a:extLst>
          </p:cNvPr>
          <p:cNvGraphicFramePr>
            <a:graphicFrameLocks noGrp="1"/>
          </p:cNvGraphicFramePr>
          <p:nvPr>
            <p:extLst>
              <p:ext uri="{D42A27DB-BD31-4B8C-83A1-F6EECF244321}">
                <p14:modId xmlns:p14="http://schemas.microsoft.com/office/powerpoint/2010/main" val="1146151387"/>
              </p:ext>
            </p:extLst>
          </p:nvPr>
        </p:nvGraphicFramePr>
        <p:xfrm>
          <a:off x="39345" y="3578602"/>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graphicFrame>
        <p:nvGraphicFramePr>
          <p:cNvPr id="20" name="Table 6">
            <a:extLst>
              <a:ext uri="{FF2B5EF4-FFF2-40B4-BE49-F238E27FC236}">
                <a16:creationId xmlns:a16="http://schemas.microsoft.com/office/drawing/2014/main" id="{00D55C6A-FE22-F756-608B-92FC6E96966F}"/>
              </a:ext>
            </a:extLst>
          </p:cNvPr>
          <p:cNvGraphicFramePr>
            <a:graphicFrameLocks noGrp="1"/>
          </p:cNvGraphicFramePr>
          <p:nvPr>
            <p:extLst>
              <p:ext uri="{D42A27DB-BD31-4B8C-83A1-F6EECF244321}">
                <p14:modId xmlns:p14="http://schemas.microsoft.com/office/powerpoint/2010/main" val="3963904492"/>
              </p:ext>
            </p:extLst>
          </p:nvPr>
        </p:nvGraphicFramePr>
        <p:xfrm>
          <a:off x="21267" y="359152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r>
                        <a:rPr lang="en-US" dirty="0">
                          <a:solidFill>
                            <a:srgbClr val="FF0000"/>
                          </a:solidFill>
                        </a:rPr>
                        <a:t>5</a:t>
                      </a:r>
                      <a:endParaRPr lang="en-AU" dirty="0">
                        <a:solidFill>
                          <a:srgbClr val="FF0000"/>
                        </a:solidFill>
                      </a:endParaRPr>
                    </a:p>
                  </a:txBody>
                  <a:tcPr/>
                </a:tc>
                <a:tc>
                  <a:txBody>
                    <a:bodyPr/>
                    <a:lstStyle/>
                    <a:p>
                      <a:r>
                        <a:rPr lang="en-US" dirty="0"/>
                        <a:t>Total</a:t>
                      </a:r>
                      <a:endParaRPr lang="en-AU" dirty="0"/>
                    </a:p>
                  </a:txBody>
                  <a:tcPr/>
                </a:tc>
                <a:extLst>
                  <a:ext uri="{0D108BD9-81ED-4DB2-BD59-A6C34878D82A}">
                    <a16:rowId xmlns:a16="http://schemas.microsoft.com/office/drawing/2014/main" val="496175743"/>
                  </a:ext>
                </a:extLst>
              </a:tr>
            </a:tbl>
          </a:graphicData>
        </a:graphic>
      </p:graphicFrame>
    </p:spTree>
    <p:extLst>
      <p:ext uri="{BB962C8B-B14F-4D97-AF65-F5344CB8AC3E}">
        <p14:creationId xmlns:p14="http://schemas.microsoft.com/office/powerpoint/2010/main" val="8637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7612"/>
                                        </p:tgtEl>
                                        <p:attrNameLst>
                                          <p:attrName>style.visibility</p:attrName>
                                        </p:attrNameLst>
                                      </p:cBhvr>
                                      <p:to>
                                        <p:strVal val="visible"/>
                                      </p:to>
                                    </p:set>
                                    <p:anim calcmode="lin" valueType="num">
                                      <p:cBhvr additive="base">
                                        <p:cTn id="23" dur="500" fill="hold"/>
                                        <p:tgtEl>
                                          <p:spTgt spid="67612"/>
                                        </p:tgtEl>
                                        <p:attrNameLst>
                                          <p:attrName>ppt_x</p:attrName>
                                        </p:attrNameLst>
                                      </p:cBhvr>
                                      <p:tavLst>
                                        <p:tav tm="0">
                                          <p:val>
                                            <p:strVal val="#ppt_x"/>
                                          </p:val>
                                        </p:tav>
                                        <p:tav tm="100000">
                                          <p:val>
                                            <p:strVal val="#ppt_x"/>
                                          </p:val>
                                        </p:tav>
                                      </p:tavLst>
                                    </p:anim>
                                    <p:anim calcmode="lin" valueType="num">
                                      <p:cBhvr additive="base">
                                        <p:cTn id="2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C1EF7AB-9DFD-3704-464C-552AD00B8570}"/>
              </a:ext>
            </a:extLst>
          </p:cNvPr>
          <p:cNvSpPr>
            <a:spLocks noGrp="1" noChangeArrowheads="1"/>
          </p:cNvSpPr>
          <p:nvPr>
            <p:ph type="title"/>
          </p:nvPr>
        </p:nvSpPr>
        <p:spPr>
          <a:xfrm>
            <a:off x="913774" y="431496"/>
            <a:ext cx="10364451" cy="737208"/>
          </a:xfrm>
        </p:spPr>
        <p:txBody>
          <a:bodyPr/>
          <a:lstStyle/>
          <a:p>
            <a:r>
              <a:rPr lang="en-US" altLang="en-US" dirty="0"/>
              <a:t>Ford-Fulkerson Max Flow</a:t>
            </a:r>
          </a:p>
        </p:txBody>
      </p:sp>
      <p:grpSp>
        <p:nvGrpSpPr>
          <p:cNvPr id="80899" name="Group 3">
            <a:extLst>
              <a:ext uri="{FF2B5EF4-FFF2-40B4-BE49-F238E27FC236}">
                <a16:creationId xmlns:a16="http://schemas.microsoft.com/office/drawing/2014/main" id="{8A8A02F7-A084-990F-BE26-524D44DD1FE7}"/>
              </a:ext>
            </a:extLst>
          </p:cNvPr>
          <p:cNvGrpSpPr>
            <a:grpSpLocks/>
          </p:cNvGrpSpPr>
          <p:nvPr/>
        </p:nvGrpSpPr>
        <p:grpSpPr bwMode="auto">
          <a:xfrm>
            <a:off x="4267200" y="990600"/>
            <a:ext cx="5334000" cy="3505200"/>
            <a:chOff x="1728" y="624"/>
            <a:chExt cx="3360" cy="2208"/>
          </a:xfrm>
        </p:grpSpPr>
        <p:sp>
          <p:nvSpPr>
            <p:cNvPr id="80900" name="Text Box 4">
              <a:extLst>
                <a:ext uri="{FF2B5EF4-FFF2-40B4-BE49-F238E27FC236}">
                  <a16:creationId xmlns:a16="http://schemas.microsoft.com/office/drawing/2014/main" id="{2F911C6C-8A8A-DF42-3DDA-B19B8F7CC497}"/>
                </a:ext>
              </a:extLst>
            </p:cNvPr>
            <p:cNvSpPr txBox="1">
              <a:spLocks noChangeArrowheads="1"/>
            </p:cNvSpPr>
            <p:nvPr/>
          </p:nvSpPr>
          <p:spPr bwMode="auto">
            <a:xfrm>
              <a:off x="3214" y="624"/>
              <a:ext cx="3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grpSp>
          <p:nvGrpSpPr>
            <p:cNvPr id="80901" name="Group 5">
              <a:extLst>
                <a:ext uri="{FF2B5EF4-FFF2-40B4-BE49-F238E27FC236}">
                  <a16:creationId xmlns:a16="http://schemas.microsoft.com/office/drawing/2014/main" id="{AF2B0532-797B-0249-5702-1DB7D6E3F6B6}"/>
                </a:ext>
              </a:extLst>
            </p:cNvPr>
            <p:cNvGrpSpPr>
              <a:grpSpLocks/>
            </p:cNvGrpSpPr>
            <p:nvPr/>
          </p:nvGrpSpPr>
          <p:grpSpPr bwMode="auto">
            <a:xfrm>
              <a:off x="1728" y="816"/>
              <a:ext cx="3360" cy="2016"/>
              <a:chOff x="1728" y="816"/>
              <a:chExt cx="3360" cy="2016"/>
            </a:xfrm>
          </p:grpSpPr>
          <p:sp>
            <p:nvSpPr>
              <p:cNvPr id="80902" name="Text Box 6">
                <a:extLst>
                  <a:ext uri="{FF2B5EF4-FFF2-40B4-BE49-F238E27FC236}">
                    <a16:creationId xmlns:a16="http://schemas.microsoft.com/office/drawing/2014/main" id="{879040FB-C4D7-D63D-0B08-4E6B8A53D815}"/>
                  </a:ext>
                </a:extLst>
              </p:cNvPr>
              <p:cNvSpPr txBox="1">
                <a:spLocks noChangeArrowheads="1"/>
              </p:cNvSpPr>
              <p:nvPr/>
            </p:nvSpPr>
            <p:spPr bwMode="auto">
              <a:xfrm>
                <a:off x="4464" y="1152"/>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80903" name="Text Box 7">
                <a:extLst>
                  <a:ext uri="{FF2B5EF4-FFF2-40B4-BE49-F238E27FC236}">
                    <a16:creationId xmlns:a16="http://schemas.microsoft.com/office/drawing/2014/main" id="{D130E08B-72E4-7830-BFAD-279880E04720}"/>
                  </a:ext>
                </a:extLst>
              </p:cNvPr>
              <p:cNvSpPr txBox="1">
                <a:spLocks noChangeArrowheads="1"/>
              </p:cNvSpPr>
              <p:nvPr/>
            </p:nvSpPr>
            <p:spPr bwMode="auto">
              <a:xfrm>
                <a:off x="3985" y="1536"/>
                <a:ext cx="3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80904" name="Text Box 8">
                <a:extLst>
                  <a:ext uri="{FF2B5EF4-FFF2-40B4-BE49-F238E27FC236}">
                    <a16:creationId xmlns:a16="http://schemas.microsoft.com/office/drawing/2014/main" id="{DA1F7BA7-6EBB-3A6E-46B7-B73FC35E1861}"/>
                  </a:ext>
                </a:extLst>
              </p:cNvPr>
              <p:cNvSpPr txBox="1">
                <a:spLocks noChangeArrowheads="1"/>
              </p:cNvSpPr>
              <p:nvPr/>
            </p:nvSpPr>
            <p:spPr bwMode="auto">
              <a:xfrm>
                <a:off x="3840" y="1968"/>
                <a:ext cx="3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80905" name="Text Box 9">
                <a:extLst>
                  <a:ext uri="{FF2B5EF4-FFF2-40B4-BE49-F238E27FC236}">
                    <a16:creationId xmlns:a16="http://schemas.microsoft.com/office/drawing/2014/main" id="{EA713FBC-53D5-7581-A95E-0F90D41AFDF3}"/>
                  </a:ext>
                </a:extLst>
              </p:cNvPr>
              <p:cNvSpPr txBox="1">
                <a:spLocks noChangeArrowheads="1"/>
              </p:cNvSpPr>
              <p:nvPr/>
            </p:nvSpPr>
            <p:spPr bwMode="auto">
              <a:xfrm>
                <a:off x="2304" y="1536"/>
                <a:ext cx="3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80906" name="Text Box 10">
                <a:extLst>
                  <a:ext uri="{FF2B5EF4-FFF2-40B4-BE49-F238E27FC236}">
                    <a16:creationId xmlns:a16="http://schemas.microsoft.com/office/drawing/2014/main" id="{8C71F0EF-2A65-0556-4E41-A5CCA4664EC5}"/>
                  </a:ext>
                </a:extLst>
              </p:cNvPr>
              <p:cNvSpPr txBox="1">
                <a:spLocks noChangeArrowheads="1"/>
              </p:cNvSpPr>
              <p:nvPr/>
            </p:nvSpPr>
            <p:spPr bwMode="auto">
              <a:xfrm>
                <a:off x="2064" y="1152"/>
                <a:ext cx="3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80907" name="Text Box 11">
                <a:extLst>
                  <a:ext uri="{FF2B5EF4-FFF2-40B4-BE49-F238E27FC236}">
                    <a16:creationId xmlns:a16="http://schemas.microsoft.com/office/drawing/2014/main" id="{9869A2C5-0B9B-FA7D-CE22-9C8909C10888}"/>
                  </a:ext>
                </a:extLst>
              </p:cNvPr>
              <p:cNvSpPr txBox="1">
                <a:spLocks noChangeArrowheads="1"/>
              </p:cNvSpPr>
              <p:nvPr/>
            </p:nvSpPr>
            <p:spPr bwMode="auto">
              <a:xfrm>
                <a:off x="2398" y="1958"/>
                <a:ext cx="3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80908" name="Oval 12">
                <a:extLst>
                  <a:ext uri="{FF2B5EF4-FFF2-40B4-BE49-F238E27FC236}">
                    <a16:creationId xmlns:a16="http://schemas.microsoft.com/office/drawing/2014/main" id="{EB464BF6-C99F-057C-F710-6DB2A349C17F}"/>
                  </a:ext>
                </a:extLst>
              </p:cNvPr>
              <p:cNvSpPr>
                <a:spLocks noChangeArrowheads="1"/>
              </p:cNvSpPr>
              <p:nvPr/>
            </p:nvSpPr>
            <p:spPr bwMode="auto">
              <a:xfrm>
                <a:off x="1728" y="1728"/>
                <a:ext cx="336" cy="336"/>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80909" name="Oval 13">
                <a:extLst>
                  <a:ext uri="{FF2B5EF4-FFF2-40B4-BE49-F238E27FC236}">
                    <a16:creationId xmlns:a16="http://schemas.microsoft.com/office/drawing/2014/main" id="{A234CE8B-68D0-494E-3DC9-153C06E13576}"/>
                  </a:ext>
                </a:extLst>
              </p:cNvPr>
              <p:cNvSpPr>
                <a:spLocks noChangeArrowheads="1"/>
              </p:cNvSpPr>
              <p:nvPr/>
            </p:nvSpPr>
            <p:spPr bwMode="auto">
              <a:xfrm>
                <a:off x="2544" y="816"/>
                <a:ext cx="336" cy="336"/>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80910" name="Oval 14">
                <a:extLst>
                  <a:ext uri="{FF2B5EF4-FFF2-40B4-BE49-F238E27FC236}">
                    <a16:creationId xmlns:a16="http://schemas.microsoft.com/office/drawing/2014/main" id="{944AFC67-D7EA-1997-8CCE-C127D2097C74}"/>
                  </a:ext>
                </a:extLst>
              </p:cNvPr>
              <p:cNvSpPr>
                <a:spLocks noChangeArrowheads="1"/>
              </p:cNvSpPr>
              <p:nvPr/>
            </p:nvSpPr>
            <p:spPr bwMode="auto">
              <a:xfrm>
                <a:off x="3360" y="1728"/>
                <a:ext cx="336" cy="336"/>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80911" name="Oval 15">
                <a:extLst>
                  <a:ext uri="{FF2B5EF4-FFF2-40B4-BE49-F238E27FC236}">
                    <a16:creationId xmlns:a16="http://schemas.microsoft.com/office/drawing/2014/main" id="{E4583F00-BF76-C7D8-2A82-BFF28FA5C975}"/>
                  </a:ext>
                </a:extLst>
              </p:cNvPr>
              <p:cNvSpPr>
                <a:spLocks noChangeArrowheads="1"/>
              </p:cNvSpPr>
              <p:nvPr/>
            </p:nvSpPr>
            <p:spPr bwMode="auto">
              <a:xfrm>
                <a:off x="3936" y="816"/>
                <a:ext cx="336" cy="336"/>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80912" name="Oval 16">
                <a:extLst>
                  <a:ext uri="{FF2B5EF4-FFF2-40B4-BE49-F238E27FC236}">
                    <a16:creationId xmlns:a16="http://schemas.microsoft.com/office/drawing/2014/main" id="{078F8E75-C55C-6064-2BB7-7FA0ECDFE329}"/>
                  </a:ext>
                </a:extLst>
              </p:cNvPr>
              <p:cNvSpPr>
                <a:spLocks noChangeArrowheads="1"/>
              </p:cNvSpPr>
              <p:nvPr/>
            </p:nvSpPr>
            <p:spPr bwMode="auto">
              <a:xfrm>
                <a:off x="2976" y="2496"/>
                <a:ext cx="336" cy="336"/>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80913" name="Oval 17">
                <a:extLst>
                  <a:ext uri="{FF2B5EF4-FFF2-40B4-BE49-F238E27FC236}">
                    <a16:creationId xmlns:a16="http://schemas.microsoft.com/office/drawing/2014/main" id="{14537944-A145-AFF4-0E3C-2D7F3D2E26C0}"/>
                  </a:ext>
                </a:extLst>
              </p:cNvPr>
              <p:cNvSpPr>
                <a:spLocks noChangeArrowheads="1"/>
              </p:cNvSpPr>
              <p:nvPr/>
            </p:nvSpPr>
            <p:spPr bwMode="auto">
              <a:xfrm>
                <a:off x="4752" y="1728"/>
                <a:ext cx="336" cy="336"/>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80914" name="Line 18">
                <a:extLst>
                  <a:ext uri="{FF2B5EF4-FFF2-40B4-BE49-F238E27FC236}">
                    <a16:creationId xmlns:a16="http://schemas.microsoft.com/office/drawing/2014/main" id="{742B5FD0-085A-D51F-25C8-3640FC579B30}"/>
                  </a:ext>
                </a:extLst>
              </p:cNvPr>
              <p:cNvSpPr>
                <a:spLocks noChangeShapeType="1"/>
              </p:cNvSpPr>
              <p:nvPr/>
            </p:nvSpPr>
            <p:spPr bwMode="auto">
              <a:xfrm>
                <a:off x="2064" y="1920"/>
                <a:ext cx="960" cy="624"/>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0915" name="Line 19">
                <a:extLst>
                  <a:ext uri="{FF2B5EF4-FFF2-40B4-BE49-F238E27FC236}">
                    <a16:creationId xmlns:a16="http://schemas.microsoft.com/office/drawing/2014/main" id="{59EBCC95-CA07-8495-C288-EF9A525AC9A6}"/>
                  </a:ext>
                </a:extLst>
              </p:cNvPr>
              <p:cNvSpPr>
                <a:spLocks noChangeShapeType="1"/>
              </p:cNvSpPr>
              <p:nvPr/>
            </p:nvSpPr>
            <p:spPr bwMode="auto">
              <a:xfrm flipV="1">
                <a:off x="1920" y="1008"/>
                <a:ext cx="624" cy="72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0916" name="Line 20">
                <a:extLst>
                  <a:ext uri="{FF2B5EF4-FFF2-40B4-BE49-F238E27FC236}">
                    <a16:creationId xmlns:a16="http://schemas.microsoft.com/office/drawing/2014/main" id="{385148E6-6E03-D3A8-6022-8C8F1A185C2E}"/>
                  </a:ext>
                </a:extLst>
              </p:cNvPr>
              <p:cNvSpPr>
                <a:spLocks noChangeShapeType="1"/>
              </p:cNvSpPr>
              <p:nvPr/>
            </p:nvSpPr>
            <p:spPr bwMode="auto">
              <a:xfrm>
                <a:off x="2016" y="1776"/>
                <a:ext cx="1392"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0917" name="Line 21">
                <a:extLst>
                  <a:ext uri="{FF2B5EF4-FFF2-40B4-BE49-F238E27FC236}">
                    <a16:creationId xmlns:a16="http://schemas.microsoft.com/office/drawing/2014/main" id="{C29F9531-FAD6-41B6-85D4-FF0BC72941BB}"/>
                  </a:ext>
                </a:extLst>
              </p:cNvPr>
              <p:cNvSpPr>
                <a:spLocks noChangeShapeType="1"/>
              </p:cNvSpPr>
              <p:nvPr/>
            </p:nvSpPr>
            <p:spPr bwMode="auto">
              <a:xfrm>
                <a:off x="2880" y="864"/>
                <a:ext cx="1056"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0918" name="Line 22">
                <a:extLst>
                  <a:ext uri="{FF2B5EF4-FFF2-40B4-BE49-F238E27FC236}">
                    <a16:creationId xmlns:a16="http://schemas.microsoft.com/office/drawing/2014/main" id="{8D4D976D-3447-0F79-1E23-126EE9FF5E2A}"/>
                  </a:ext>
                </a:extLst>
              </p:cNvPr>
              <p:cNvSpPr>
                <a:spLocks noChangeShapeType="1"/>
              </p:cNvSpPr>
              <p:nvPr/>
            </p:nvSpPr>
            <p:spPr bwMode="auto">
              <a:xfrm>
                <a:off x="3648" y="1776"/>
                <a:ext cx="1104"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0919" name="Line 23">
                <a:extLst>
                  <a:ext uri="{FF2B5EF4-FFF2-40B4-BE49-F238E27FC236}">
                    <a16:creationId xmlns:a16="http://schemas.microsoft.com/office/drawing/2014/main" id="{D9AA72E2-97DB-3D00-F84C-AC8C9C98DD68}"/>
                  </a:ext>
                </a:extLst>
              </p:cNvPr>
              <p:cNvSpPr>
                <a:spLocks noChangeShapeType="1"/>
              </p:cNvSpPr>
              <p:nvPr/>
            </p:nvSpPr>
            <p:spPr bwMode="auto">
              <a:xfrm flipV="1">
                <a:off x="3264" y="1920"/>
                <a:ext cx="1488" cy="672"/>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0920" name="Line 24">
                <a:extLst>
                  <a:ext uri="{FF2B5EF4-FFF2-40B4-BE49-F238E27FC236}">
                    <a16:creationId xmlns:a16="http://schemas.microsoft.com/office/drawing/2014/main" id="{6DE4C971-2B52-0F46-21EC-FDEF5DD4FCBA}"/>
                  </a:ext>
                </a:extLst>
              </p:cNvPr>
              <p:cNvSpPr>
                <a:spLocks noChangeShapeType="1"/>
              </p:cNvSpPr>
              <p:nvPr/>
            </p:nvSpPr>
            <p:spPr bwMode="auto">
              <a:xfrm>
                <a:off x="4272" y="1104"/>
                <a:ext cx="528" cy="624"/>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sp>
        <p:nvSpPr>
          <p:cNvPr id="80921" name="Text Box 25">
            <a:extLst>
              <a:ext uri="{FF2B5EF4-FFF2-40B4-BE49-F238E27FC236}">
                <a16:creationId xmlns:a16="http://schemas.microsoft.com/office/drawing/2014/main" id="{1355F26B-DD27-FC32-AA7A-FC99E75331F3}"/>
              </a:ext>
            </a:extLst>
          </p:cNvPr>
          <p:cNvSpPr txBox="1">
            <a:spLocks noChangeArrowheads="1"/>
          </p:cNvSpPr>
          <p:nvPr/>
        </p:nvSpPr>
        <p:spPr bwMode="auto">
          <a:xfrm>
            <a:off x="5181600" y="4724399"/>
            <a:ext cx="4114800" cy="46166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400" b="1" dirty="0"/>
              <a:t>Here is the Maximum Flow.</a:t>
            </a:r>
          </a:p>
        </p:txBody>
      </p:sp>
      <p:graphicFrame>
        <p:nvGraphicFramePr>
          <p:cNvPr id="2" name="Table 6">
            <a:extLst>
              <a:ext uri="{FF2B5EF4-FFF2-40B4-BE49-F238E27FC236}">
                <a16:creationId xmlns:a16="http://schemas.microsoft.com/office/drawing/2014/main" id="{3684984D-EB3C-8CC3-FF75-4E7418226181}"/>
              </a:ext>
            </a:extLst>
          </p:cNvPr>
          <p:cNvGraphicFramePr>
            <a:graphicFrameLocks noGrp="1"/>
          </p:cNvGraphicFramePr>
          <p:nvPr>
            <p:extLst>
              <p:ext uri="{D42A27DB-BD31-4B8C-83A1-F6EECF244321}">
                <p14:modId xmlns:p14="http://schemas.microsoft.com/office/powerpoint/2010/main" val="2944424873"/>
              </p:ext>
            </p:extLst>
          </p:nvPr>
        </p:nvGraphicFramePr>
        <p:xfrm>
          <a:off x="21267" y="359152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r>
                        <a:rPr lang="en-US" dirty="0">
                          <a:solidFill>
                            <a:srgbClr val="FF0000"/>
                          </a:solidFill>
                        </a:rPr>
                        <a:t>5</a:t>
                      </a:r>
                      <a:endParaRPr lang="en-AU" dirty="0">
                        <a:solidFill>
                          <a:srgbClr val="FF0000"/>
                        </a:solidFill>
                      </a:endParaRPr>
                    </a:p>
                  </a:txBody>
                  <a:tcPr/>
                </a:tc>
                <a:tc>
                  <a:txBody>
                    <a:bodyPr/>
                    <a:lstStyle/>
                    <a:p>
                      <a:r>
                        <a:rPr lang="en-US" dirty="0"/>
                        <a:t>Total</a:t>
                      </a:r>
                      <a:endParaRPr lang="en-AU" dirty="0"/>
                    </a:p>
                  </a:txBody>
                  <a:tcPr/>
                </a:tc>
                <a:extLst>
                  <a:ext uri="{0D108BD9-81ED-4DB2-BD59-A6C34878D82A}">
                    <a16:rowId xmlns:a16="http://schemas.microsoft.com/office/drawing/2014/main" val="49617574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921"/>
                                        </p:tgtEl>
                                        <p:attrNameLst>
                                          <p:attrName>style.visibility</p:attrName>
                                        </p:attrNameLst>
                                      </p:cBhvr>
                                      <p:to>
                                        <p:strVal val="visible"/>
                                      </p:to>
                                    </p:set>
                                    <p:animEffect transition="in" filter="wipe(left)">
                                      <p:cBhvr>
                                        <p:cTn id="7" dur="500"/>
                                        <p:tgtEl>
                                          <p:spTgt spid="809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wipe(left)">
                                      <p:cBhvr>
                                        <p:cTn id="12" dur="500"/>
                                        <p:tgtEl>
                                          <p:spTgt spid="8089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18B3-550F-440F-B58A-B28DF6AAB1F6}"/>
              </a:ext>
            </a:extLst>
          </p:cNvPr>
          <p:cNvSpPr>
            <a:spLocks noGrp="1"/>
          </p:cNvSpPr>
          <p:nvPr>
            <p:ph type="title"/>
          </p:nvPr>
        </p:nvSpPr>
        <p:spPr/>
        <p:txBody>
          <a:bodyPr/>
          <a:lstStyle/>
          <a:p>
            <a:r>
              <a:rPr lang="en-AU" dirty="0"/>
              <a:t>Directed graphs</a:t>
            </a:r>
          </a:p>
        </p:txBody>
      </p:sp>
      <p:sp>
        <p:nvSpPr>
          <p:cNvPr id="3" name="Content Placeholder 2">
            <a:extLst>
              <a:ext uri="{FF2B5EF4-FFF2-40B4-BE49-F238E27FC236}">
                <a16:creationId xmlns:a16="http://schemas.microsoft.com/office/drawing/2014/main" id="{36A023DD-3C7B-4E39-A083-AFA2E7FBEF16}"/>
              </a:ext>
            </a:extLst>
          </p:cNvPr>
          <p:cNvSpPr>
            <a:spLocks noGrp="1"/>
          </p:cNvSpPr>
          <p:nvPr>
            <p:ph sz="quarter" idx="13"/>
          </p:nvPr>
        </p:nvSpPr>
        <p:spPr>
          <a:xfrm>
            <a:off x="0" y="1900165"/>
            <a:ext cx="6731540" cy="4773010"/>
          </a:xfrm>
        </p:spPr>
        <p:txBody>
          <a:bodyPr>
            <a:normAutofit/>
          </a:bodyPr>
          <a:lstStyle/>
          <a:p>
            <a:r>
              <a:rPr lang="en-US" sz="2400" dirty="0"/>
              <a:t>A </a:t>
            </a:r>
            <a:r>
              <a:rPr lang="en-US" sz="2400" dirty="0">
                <a:solidFill>
                  <a:srgbClr val="FF0000"/>
                </a:solidFill>
              </a:rPr>
              <a:t>directed graph</a:t>
            </a:r>
            <a:r>
              <a:rPr lang="en-US" sz="2400" dirty="0"/>
              <a:t>, or digraph, records directional information on networks using </a:t>
            </a:r>
            <a:r>
              <a:rPr lang="en-US" sz="2400" dirty="0">
                <a:solidFill>
                  <a:srgbClr val="FF0000"/>
                </a:solidFill>
              </a:rPr>
              <a:t>arrows on the edges</a:t>
            </a:r>
            <a:r>
              <a:rPr lang="en-US" sz="2400" dirty="0"/>
              <a:t>. The network on the right shows roads around a city. The vertices are the intersections of the roads and the edges are the possible road connections between the intersections. The arrows show that some of the roads only allow traffic in one direction, while others allow traffic in both directions.</a:t>
            </a:r>
            <a:endParaRPr lang="en-AU" sz="2400" dirty="0"/>
          </a:p>
        </p:txBody>
      </p:sp>
      <p:pic>
        <p:nvPicPr>
          <p:cNvPr id="5" name="Picture 4">
            <a:extLst>
              <a:ext uri="{FF2B5EF4-FFF2-40B4-BE49-F238E27FC236}">
                <a16:creationId xmlns:a16="http://schemas.microsoft.com/office/drawing/2014/main" id="{14747C71-7D5D-4C61-ACE0-A85483461A8E}"/>
              </a:ext>
            </a:extLst>
          </p:cNvPr>
          <p:cNvPicPr>
            <a:picLocks noChangeAspect="1"/>
          </p:cNvPicPr>
          <p:nvPr/>
        </p:nvPicPr>
        <p:blipFill>
          <a:blip r:embed="rId2"/>
          <a:stretch>
            <a:fillRect/>
          </a:stretch>
        </p:blipFill>
        <p:spPr>
          <a:xfrm>
            <a:off x="6731540" y="2797201"/>
            <a:ext cx="5300353" cy="2241727"/>
          </a:xfrm>
          <a:prstGeom prst="rect">
            <a:avLst/>
          </a:prstGeom>
        </p:spPr>
      </p:pic>
    </p:spTree>
    <p:extLst>
      <p:ext uri="{BB962C8B-B14F-4D97-AF65-F5344CB8AC3E}">
        <p14:creationId xmlns:p14="http://schemas.microsoft.com/office/powerpoint/2010/main" val="321180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12EC-0549-4768-BCB9-514AA3D125D5}"/>
              </a:ext>
            </a:extLst>
          </p:cNvPr>
          <p:cNvSpPr>
            <a:spLocks noGrp="1"/>
          </p:cNvSpPr>
          <p:nvPr>
            <p:ph type="title"/>
          </p:nvPr>
        </p:nvSpPr>
        <p:spPr/>
        <p:txBody>
          <a:bodyPr/>
          <a:lstStyle/>
          <a:p>
            <a:r>
              <a:rPr lang="en-AU" dirty="0"/>
              <a:t>Understanding minimum flow</a:t>
            </a:r>
          </a:p>
        </p:txBody>
      </p:sp>
      <p:sp>
        <p:nvSpPr>
          <p:cNvPr id="3" name="Content Placeholder 2">
            <a:extLst>
              <a:ext uri="{FF2B5EF4-FFF2-40B4-BE49-F238E27FC236}">
                <a16:creationId xmlns:a16="http://schemas.microsoft.com/office/drawing/2014/main" id="{DC928232-DA36-4E49-9A36-CDA15AC54A77}"/>
              </a:ext>
            </a:extLst>
          </p:cNvPr>
          <p:cNvSpPr>
            <a:spLocks noGrp="1"/>
          </p:cNvSpPr>
          <p:nvPr>
            <p:ph sz="quarter" idx="13"/>
          </p:nvPr>
        </p:nvSpPr>
        <p:spPr>
          <a:xfrm>
            <a:off x="777586" y="1861253"/>
            <a:ext cx="10778874" cy="4092075"/>
          </a:xfrm>
        </p:spPr>
        <p:txBody>
          <a:bodyPr/>
          <a:lstStyle/>
          <a:p>
            <a:r>
              <a:rPr lang="en-US" dirty="0"/>
              <a:t>Flow problems involve the transfer or flow of material from one point, called the </a:t>
            </a:r>
            <a:r>
              <a:rPr lang="en-US" dirty="0">
                <a:solidFill>
                  <a:srgbClr val="FF0000"/>
                </a:solidFill>
              </a:rPr>
              <a:t>source</a:t>
            </a:r>
            <a:r>
              <a:rPr lang="en-US" dirty="0"/>
              <a:t>, to another point called the</a:t>
            </a:r>
            <a:r>
              <a:rPr lang="en-US" dirty="0">
                <a:solidFill>
                  <a:srgbClr val="FF0000"/>
                </a:solidFill>
              </a:rPr>
              <a:t> sink</a:t>
            </a:r>
            <a:r>
              <a:rPr lang="en-US" dirty="0"/>
              <a:t>. Examples of this include water flowing through pipes, or traffic flowing along roads.</a:t>
            </a:r>
          </a:p>
          <a:p>
            <a:r>
              <a:rPr lang="en-US" dirty="0">
                <a:solidFill>
                  <a:srgbClr val="FF0000"/>
                </a:solidFill>
              </a:rPr>
              <a:t>source</a:t>
            </a:r>
            <a:r>
              <a:rPr lang="en-US" dirty="0"/>
              <a:t> → flow through network → </a:t>
            </a:r>
            <a:r>
              <a:rPr lang="en-US" dirty="0">
                <a:solidFill>
                  <a:srgbClr val="FF0000"/>
                </a:solidFill>
              </a:rPr>
              <a:t>sink</a:t>
            </a:r>
            <a:endParaRPr lang="en-AU" dirty="0">
              <a:solidFill>
                <a:srgbClr val="FF0000"/>
              </a:solidFill>
            </a:endParaRPr>
          </a:p>
        </p:txBody>
      </p:sp>
      <p:pic>
        <p:nvPicPr>
          <p:cNvPr id="7" name="Picture 6">
            <a:extLst>
              <a:ext uri="{FF2B5EF4-FFF2-40B4-BE49-F238E27FC236}">
                <a16:creationId xmlns:a16="http://schemas.microsoft.com/office/drawing/2014/main" id="{AE0B4C72-1DF6-45E0-8B7B-9777371A1827}"/>
              </a:ext>
            </a:extLst>
          </p:cNvPr>
          <p:cNvPicPr>
            <a:picLocks noChangeAspect="1"/>
          </p:cNvPicPr>
          <p:nvPr/>
        </p:nvPicPr>
        <p:blipFill>
          <a:blip r:embed="rId2"/>
          <a:stretch>
            <a:fillRect/>
          </a:stretch>
        </p:blipFill>
        <p:spPr>
          <a:xfrm>
            <a:off x="3333364" y="3619226"/>
            <a:ext cx="5525271" cy="2048161"/>
          </a:xfrm>
          <a:prstGeom prst="rect">
            <a:avLst/>
          </a:prstGeom>
        </p:spPr>
      </p:pic>
      <p:sp>
        <p:nvSpPr>
          <p:cNvPr id="9" name="TextBox 8">
            <a:extLst>
              <a:ext uri="{FF2B5EF4-FFF2-40B4-BE49-F238E27FC236}">
                <a16:creationId xmlns:a16="http://schemas.microsoft.com/office/drawing/2014/main" id="{5373C203-23C8-4711-82ED-56A4A8D0345E}"/>
              </a:ext>
            </a:extLst>
          </p:cNvPr>
          <p:cNvSpPr txBox="1"/>
          <p:nvPr/>
        </p:nvSpPr>
        <p:spPr>
          <a:xfrm>
            <a:off x="2392378" y="5839373"/>
            <a:ext cx="9436455" cy="400110"/>
          </a:xfrm>
          <a:prstGeom prst="rect">
            <a:avLst/>
          </a:prstGeom>
          <a:noFill/>
        </p:spPr>
        <p:txBody>
          <a:bodyPr wrap="square">
            <a:spAutoFit/>
          </a:bodyPr>
          <a:lstStyle/>
          <a:p>
            <a:r>
              <a:rPr lang="en-US" sz="2000" b="0" i="0" dirty="0">
                <a:solidFill>
                  <a:srgbClr val="000000"/>
                </a:solidFill>
                <a:effectLst/>
                <a:latin typeface="Open Sans" panose="020B0606030504020204" pitchFamily="34" charset="0"/>
              </a:rPr>
              <a:t>The weights of flow problem directed graphs are called </a:t>
            </a:r>
            <a:r>
              <a:rPr lang="en-US" sz="2000" b="1" i="0" dirty="0">
                <a:solidFill>
                  <a:srgbClr val="C41130"/>
                </a:solidFill>
                <a:effectLst/>
                <a:latin typeface="Open Sans" panose="020B0606030504020204" pitchFamily="34" charset="0"/>
              </a:rPr>
              <a:t>capacities</a:t>
            </a:r>
            <a:r>
              <a:rPr lang="en-US" sz="2000" b="0" i="0" dirty="0">
                <a:solidFill>
                  <a:srgbClr val="000000"/>
                </a:solidFill>
                <a:effectLst/>
                <a:latin typeface="Open Sans" panose="020B0606030504020204" pitchFamily="34" charset="0"/>
              </a:rPr>
              <a:t>.</a:t>
            </a:r>
            <a:endParaRPr lang="en-AU" sz="2000" dirty="0"/>
          </a:p>
        </p:txBody>
      </p:sp>
    </p:spTree>
    <p:extLst>
      <p:ext uri="{BB962C8B-B14F-4D97-AF65-F5344CB8AC3E}">
        <p14:creationId xmlns:p14="http://schemas.microsoft.com/office/powerpoint/2010/main" val="244965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5219-0D8B-46EC-9205-184A0AE13856}"/>
              </a:ext>
            </a:extLst>
          </p:cNvPr>
          <p:cNvSpPr>
            <a:spLocks noGrp="1"/>
          </p:cNvSpPr>
          <p:nvPr>
            <p:ph type="title"/>
          </p:nvPr>
        </p:nvSpPr>
        <p:spPr/>
        <p:txBody>
          <a:bodyPr/>
          <a:lstStyle/>
          <a:p>
            <a:r>
              <a:rPr lang="en-AU" dirty="0"/>
              <a:t>Maximum flow</a:t>
            </a:r>
          </a:p>
        </p:txBody>
      </p:sp>
      <p:sp>
        <p:nvSpPr>
          <p:cNvPr id="3" name="Content Placeholder 2">
            <a:extLst>
              <a:ext uri="{FF2B5EF4-FFF2-40B4-BE49-F238E27FC236}">
                <a16:creationId xmlns:a16="http://schemas.microsoft.com/office/drawing/2014/main" id="{5F120900-32CE-4158-81F8-C56390D7EB71}"/>
              </a:ext>
            </a:extLst>
          </p:cNvPr>
          <p:cNvSpPr>
            <a:spLocks noGrp="1"/>
          </p:cNvSpPr>
          <p:nvPr>
            <p:ph sz="quarter" idx="13"/>
          </p:nvPr>
        </p:nvSpPr>
        <p:spPr/>
        <p:txBody>
          <a:bodyPr/>
          <a:lstStyle/>
          <a:p>
            <a:r>
              <a:rPr lang="en-US" dirty="0"/>
              <a:t>If pipes of different capacities are connected one after the other, the maximum flow through the pipes is equal to </a:t>
            </a:r>
            <a:r>
              <a:rPr lang="en-US" dirty="0">
                <a:solidFill>
                  <a:srgbClr val="FF0000"/>
                </a:solidFill>
              </a:rPr>
              <a:t>the minimum capacity </a:t>
            </a:r>
            <a:r>
              <a:rPr lang="en-US" dirty="0"/>
              <a:t>of the individual pipes.</a:t>
            </a:r>
            <a:endParaRPr lang="en-AU" dirty="0"/>
          </a:p>
        </p:txBody>
      </p:sp>
      <p:pic>
        <p:nvPicPr>
          <p:cNvPr id="5" name="Picture 4">
            <a:extLst>
              <a:ext uri="{FF2B5EF4-FFF2-40B4-BE49-F238E27FC236}">
                <a16:creationId xmlns:a16="http://schemas.microsoft.com/office/drawing/2014/main" id="{6E776E62-5F82-475F-998B-5DA64DFA2418}"/>
              </a:ext>
            </a:extLst>
          </p:cNvPr>
          <p:cNvPicPr>
            <a:picLocks noChangeAspect="1"/>
          </p:cNvPicPr>
          <p:nvPr/>
        </p:nvPicPr>
        <p:blipFill>
          <a:blip r:embed="rId2"/>
          <a:stretch>
            <a:fillRect/>
          </a:stretch>
        </p:blipFill>
        <p:spPr>
          <a:xfrm>
            <a:off x="2527643" y="3703192"/>
            <a:ext cx="7136714" cy="1951820"/>
          </a:xfrm>
          <a:prstGeom prst="rect">
            <a:avLst/>
          </a:prstGeom>
        </p:spPr>
      </p:pic>
      <p:pic>
        <p:nvPicPr>
          <p:cNvPr id="7" name="Picture 6">
            <a:extLst>
              <a:ext uri="{FF2B5EF4-FFF2-40B4-BE49-F238E27FC236}">
                <a16:creationId xmlns:a16="http://schemas.microsoft.com/office/drawing/2014/main" id="{DFE82061-D979-438D-9358-A336C1D73E1A}"/>
              </a:ext>
            </a:extLst>
          </p:cNvPr>
          <p:cNvPicPr>
            <a:picLocks noChangeAspect="1"/>
          </p:cNvPicPr>
          <p:nvPr/>
        </p:nvPicPr>
        <p:blipFill>
          <a:blip r:embed="rId3"/>
          <a:stretch>
            <a:fillRect/>
          </a:stretch>
        </p:blipFill>
        <p:spPr>
          <a:xfrm>
            <a:off x="5803502" y="3403136"/>
            <a:ext cx="857370" cy="295316"/>
          </a:xfrm>
          <a:prstGeom prst="rect">
            <a:avLst/>
          </a:prstGeom>
        </p:spPr>
      </p:pic>
      <p:pic>
        <p:nvPicPr>
          <p:cNvPr id="9" name="Picture 8">
            <a:extLst>
              <a:ext uri="{FF2B5EF4-FFF2-40B4-BE49-F238E27FC236}">
                <a16:creationId xmlns:a16="http://schemas.microsoft.com/office/drawing/2014/main" id="{8806C6F1-A88D-4D39-9887-0B8F061150E0}"/>
              </a:ext>
            </a:extLst>
          </p:cNvPr>
          <p:cNvPicPr>
            <a:picLocks noChangeAspect="1"/>
          </p:cNvPicPr>
          <p:nvPr/>
        </p:nvPicPr>
        <p:blipFill>
          <a:blip r:embed="rId4"/>
          <a:stretch>
            <a:fillRect/>
          </a:stretch>
        </p:blipFill>
        <p:spPr>
          <a:xfrm>
            <a:off x="3511329" y="4248539"/>
            <a:ext cx="733527" cy="228632"/>
          </a:xfrm>
          <a:prstGeom prst="rect">
            <a:avLst/>
          </a:prstGeom>
        </p:spPr>
      </p:pic>
      <p:pic>
        <p:nvPicPr>
          <p:cNvPr id="11" name="Picture 10">
            <a:extLst>
              <a:ext uri="{FF2B5EF4-FFF2-40B4-BE49-F238E27FC236}">
                <a16:creationId xmlns:a16="http://schemas.microsoft.com/office/drawing/2014/main" id="{3AC0C64D-82DD-4D58-AC44-0C52D2BC6763}"/>
              </a:ext>
            </a:extLst>
          </p:cNvPr>
          <p:cNvPicPr>
            <a:picLocks noChangeAspect="1"/>
          </p:cNvPicPr>
          <p:nvPr/>
        </p:nvPicPr>
        <p:blipFill>
          <a:blip r:embed="rId4"/>
          <a:stretch>
            <a:fillRect/>
          </a:stretch>
        </p:blipFill>
        <p:spPr>
          <a:xfrm>
            <a:off x="7694224" y="4079145"/>
            <a:ext cx="733527" cy="228632"/>
          </a:xfrm>
          <a:prstGeom prst="rect">
            <a:avLst/>
          </a:prstGeom>
        </p:spPr>
      </p:pic>
    </p:spTree>
    <p:extLst>
      <p:ext uri="{BB962C8B-B14F-4D97-AF65-F5344CB8AC3E}">
        <p14:creationId xmlns:p14="http://schemas.microsoft.com/office/powerpoint/2010/main" val="114412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3"/>
            <a:ext cx="12192000" cy="5501801"/>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1. Find the maximum traffic flow from A to E through town C.</a:t>
            </a:r>
          </a:p>
          <a:p>
            <a:endParaRPr lang="en-US" dirty="0"/>
          </a:p>
          <a:p>
            <a:endParaRPr lang="en-US" dirty="0"/>
          </a:p>
          <a:p>
            <a:endParaRPr lang="en-US" dirty="0"/>
          </a:p>
          <a:p>
            <a:endParaRPr lang="en-US" dirty="0"/>
          </a:p>
          <a:p>
            <a:endParaRPr lang="en-US" dirty="0"/>
          </a:p>
          <a:p>
            <a:r>
              <a:rPr lang="en-US" dirty="0"/>
              <a:t>The </a:t>
            </a:r>
            <a:r>
              <a:rPr lang="en-US" dirty="0">
                <a:solidFill>
                  <a:srgbClr val="FF0000"/>
                </a:solidFill>
              </a:rPr>
              <a:t>maximum flow </a:t>
            </a:r>
            <a:r>
              <a:rPr lang="en-US" dirty="0"/>
              <a:t>from </a:t>
            </a:r>
            <a:r>
              <a:rPr lang="en-US" dirty="0">
                <a:solidFill>
                  <a:srgbClr val="FF0000"/>
                </a:solidFill>
              </a:rPr>
              <a:t>A to E </a:t>
            </a:r>
            <a:r>
              <a:rPr lang="en-US" dirty="0"/>
              <a:t>through town C is equal to the smallest capacity road along that route. The maximum flow is </a:t>
            </a:r>
            <a:r>
              <a:rPr lang="en-US" dirty="0">
                <a:solidFill>
                  <a:srgbClr val="FF0000"/>
                </a:solidFill>
              </a:rPr>
              <a:t>300 cars </a:t>
            </a:r>
            <a:r>
              <a:rPr lang="en-US" dirty="0"/>
              <a:t>per hour.</a:t>
            </a:r>
          </a:p>
        </p:txBody>
      </p:sp>
      <p:pic>
        <p:nvPicPr>
          <p:cNvPr id="5" name="Picture 4">
            <a:extLst>
              <a:ext uri="{FF2B5EF4-FFF2-40B4-BE49-F238E27FC236}">
                <a16:creationId xmlns:a16="http://schemas.microsoft.com/office/drawing/2014/main" id="{D1210F3A-0F83-4BBA-841D-FA3CFDDAE6A4}"/>
              </a:ext>
            </a:extLst>
          </p:cNvPr>
          <p:cNvPicPr>
            <a:picLocks noChangeAspect="1"/>
          </p:cNvPicPr>
          <p:nvPr/>
        </p:nvPicPr>
        <p:blipFill>
          <a:blip r:embed="rId2"/>
          <a:stretch>
            <a:fillRect/>
          </a:stretch>
        </p:blipFill>
        <p:spPr>
          <a:xfrm>
            <a:off x="0" y="2845556"/>
            <a:ext cx="6095374" cy="2202783"/>
          </a:xfrm>
          <a:prstGeom prst="rect">
            <a:avLst/>
          </a:prstGeom>
        </p:spPr>
      </p:pic>
      <p:pic>
        <p:nvPicPr>
          <p:cNvPr id="7" name="Picture 6">
            <a:extLst>
              <a:ext uri="{FF2B5EF4-FFF2-40B4-BE49-F238E27FC236}">
                <a16:creationId xmlns:a16="http://schemas.microsoft.com/office/drawing/2014/main" id="{1CB9BD2D-A272-4B6C-B987-A1E1B6C887C6}"/>
              </a:ext>
            </a:extLst>
          </p:cNvPr>
          <p:cNvPicPr>
            <a:picLocks noChangeAspect="1"/>
          </p:cNvPicPr>
          <p:nvPr/>
        </p:nvPicPr>
        <p:blipFill>
          <a:blip r:embed="rId3"/>
          <a:stretch>
            <a:fillRect/>
          </a:stretch>
        </p:blipFill>
        <p:spPr>
          <a:xfrm>
            <a:off x="6671737" y="3046531"/>
            <a:ext cx="4943900" cy="1800832"/>
          </a:xfrm>
          <a:prstGeom prst="rect">
            <a:avLst/>
          </a:prstGeom>
        </p:spPr>
      </p:pic>
    </p:spTree>
    <p:extLst>
      <p:ext uri="{BB962C8B-B14F-4D97-AF65-F5344CB8AC3E}">
        <p14:creationId xmlns:p14="http://schemas.microsoft.com/office/powerpoint/2010/main" val="378436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3"/>
            <a:ext cx="12192000" cy="5676899"/>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2. Find the maximum traffic flow from A to E overall.</a:t>
            </a:r>
          </a:p>
          <a:p>
            <a:endParaRPr lang="en-US" dirty="0"/>
          </a:p>
          <a:p>
            <a:endParaRPr lang="en-US" dirty="0"/>
          </a:p>
          <a:p>
            <a:endParaRPr lang="en-US" dirty="0"/>
          </a:p>
          <a:p>
            <a:endParaRPr lang="en-US" dirty="0"/>
          </a:p>
          <a:p>
            <a:endParaRPr lang="en-US" dirty="0"/>
          </a:p>
          <a:p>
            <a:r>
              <a:rPr lang="en-US" dirty="0"/>
              <a:t>The maximum flow from A to E overall is:</a:t>
            </a:r>
          </a:p>
          <a:p>
            <a:r>
              <a:rPr lang="en-US" dirty="0">
                <a:solidFill>
                  <a:srgbClr val="FF0000"/>
                </a:solidFill>
              </a:rPr>
              <a:t>300+150=450 cars per hour</a:t>
            </a:r>
          </a:p>
        </p:txBody>
      </p:sp>
      <p:pic>
        <p:nvPicPr>
          <p:cNvPr id="5" name="Picture 4">
            <a:extLst>
              <a:ext uri="{FF2B5EF4-FFF2-40B4-BE49-F238E27FC236}">
                <a16:creationId xmlns:a16="http://schemas.microsoft.com/office/drawing/2014/main" id="{BA746F53-30AE-4B9D-9867-73249BB095D5}"/>
              </a:ext>
            </a:extLst>
          </p:cNvPr>
          <p:cNvPicPr>
            <a:picLocks noChangeAspect="1"/>
          </p:cNvPicPr>
          <p:nvPr/>
        </p:nvPicPr>
        <p:blipFill>
          <a:blip r:embed="rId2"/>
          <a:stretch>
            <a:fillRect/>
          </a:stretch>
        </p:blipFill>
        <p:spPr>
          <a:xfrm>
            <a:off x="6460378" y="3053387"/>
            <a:ext cx="5349002" cy="751226"/>
          </a:xfrm>
          <a:prstGeom prst="rect">
            <a:avLst/>
          </a:prstGeom>
        </p:spPr>
      </p:pic>
      <p:pic>
        <p:nvPicPr>
          <p:cNvPr id="6" name="Picture 5">
            <a:extLst>
              <a:ext uri="{FF2B5EF4-FFF2-40B4-BE49-F238E27FC236}">
                <a16:creationId xmlns:a16="http://schemas.microsoft.com/office/drawing/2014/main" id="{F1813A36-9B6E-46EC-B8A0-0EB3237F56DC}"/>
              </a:ext>
            </a:extLst>
          </p:cNvPr>
          <p:cNvPicPr>
            <a:picLocks noChangeAspect="1"/>
          </p:cNvPicPr>
          <p:nvPr/>
        </p:nvPicPr>
        <p:blipFill>
          <a:blip r:embed="rId3"/>
          <a:stretch>
            <a:fillRect/>
          </a:stretch>
        </p:blipFill>
        <p:spPr>
          <a:xfrm>
            <a:off x="0" y="2845556"/>
            <a:ext cx="6095374" cy="2202783"/>
          </a:xfrm>
          <a:prstGeom prst="rect">
            <a:avLst/>
          </a:prstGeom>
        </p:spPr>
      </p:pic>
    </p:spTree>
    <p:extLst>
      <p:ext uri="{BB962C8B-B14F-4D97-AF65-F5344CB8AC3E}">
        <p14:creationId xmlns:p14="http://schemas.microsoft.com/office/powerpoint/2010/main" val="37413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4"/>
            <a:ext cx="12192000" cy="4911656"/>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3. A new road is being built to allow traffic from town D to town C. This road can carry 500 cars per hour.</a:t>
            </a:r>
          </a:p>
          <a:p>
            <a:r>
              <a:rPr lang="en-US" dirty="0"/>
              <a:t>1). Add this road to the digraph.</a:t>
            </a:r>
          </a:p>
        </p:txBody>
      </p:sp>
      <p:pic>
        <p:nvPicPr>
          <p:cNvPr id="5" name="Picture 4">
            <a:extLst>
              <a:ext uri="{FF2B5EF4-FFF2-40B4-BE49-F238E27FC236}">
                <a16:creationId xmlns:a16="http://schemas.microsoft.com/office/drawing/2014/main" id="{9686F9CA-A903-4C65-B2FA-63F2C33F95B8}"/>
              </a:ext>
            </a:extLst>
          </p:cNvPr>
          <p:cNvPicPr>
            <a:picLocks noChangeAspect="1"/>
          </p:cNvPicPr>
          <p:nvPr/>
        </p:nvPicPr>
        <p:blipFill>
          <a:blip r:embed="rId2"/>
          <a:stretch>
            <a:fillRect/>
          </a:stretch>
        </p:blipFill>
        <p:spPr>
          <a:xfrm>
            <a:off x="6330804" y="3616256"/>
            <a:ext cx="5625766" cy="2362200"/>
          </a:xfrm>
          <a:prstGeom prst="rect">
            <a:avLst/>
          </a:prstGeom>
        </p:spPr>
      </p:pic>
      <p:pic>
        <p:nvPicPr>
          <p:cNvPr id="6" name="Picture 5">
            <a:extLst>
              <a:ext uri="{FF2B5EF4-FFF2-40B4-BE49-F238E27FC236}">
                <a16:creationId xmlns:a16="http://schemas.microsoft.com/office/drawing/2014/main" id="{00442CF6-4822-4B1F-9DAD-FE7D296DCD84}"/>
              </a:ext>
            </a:extLst>
          </p:cNvPr>
          <p:cNvPicPr>
            <a:picLocks noChangeAspect="1"/>
          </p:cNvPicPr>
          <p:nvPr/>
        </p:nvPicPr>
        <p:blipFill>
          <a:blip r:embed="rId3"/>
          <a:stretch>
            <a:fillRect/>
          </a:stretch>
        </p:blipFill>
        <p:spPr>
          <a:xfrm>
            <a:off x="0" y="3675966"/>
            <a:ext cx="6095374" cy="2202783"/>
          </a:xfrm>
          <a:prstGeom prst="rect">
            <a:avLst/>
          </a:prstGeom>
        </p:spPr>
      </p:pic>
    </p:spTree>
    <p:extLst>
      <p:ext uri="{BB962C8B-B14F-4D97-AF65-F5344CB8AC3E}">
        <p14:creationId xmlns:p14="http://schemas.microsoft.com/office/powerpoint/2010/main" val="21425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704446"/>
            <a:ext cx="12192000" cy="4911656"/>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3. A new road is being built to allow traffic from town D to town C. This road can carry 500 cars per hour.</a:t>
            </a:r>
          </a:p>
          <a:p>
            <a:r>
              <a:rPr lang="en-US" dirty="0"/>
              <a:t>2). Find the maximum traffic flow from A to E overall after this road is built.</a:t>
            </a:r>
            <a:endParaRPr lang="en-AU" dirty="0"/>
          </a:p>
        </p:txBody>
      </p:sp>
      <p:pic>
        <p:nvPicPr>
          <p:cNvPr id="4" name="Picture 3">
            <a:extLst>
              <a:ext uri="{FF2B5EF4-FFF2-40B4-BE49-F238E27FC236}">
                <a16:creationId xmlns:a16="http://schemas.microsoft.com/office/drawing/2014/main" id="{49F33514-28F2-4FF3-B70C-588D2372CEF3}"/>
              </a:ext>
            </a:extLst>
          </p:cNvPr>
          <p:cNvPicPr>
            <a:picLocks noChangeAspect="1"/>
          </p:cNvPicPr>
          <p:nvPr/>
        </p:nvPicPr>
        <p:blipFill>
          <a:blip r:embed="rId2"/>
          <a:stretch>
            <a:fillRect/>
          </a:stretch>
        </p:blipFill>
        <p:spPr>
          <a:xfrm>
            <a:off x="0" y="3429000"/>
            <a:ext cx="5625766" cy="2362200"/>
          </a:xfrm>
          <a:prstGeom prst="rect">
            <a:avLst/>
          </a:prstGeom>
        </p:spPr>
      </p:pic>
      <p:pic>
        <p:nvPicPr>
          <p:cNvPr id="6" name="Picture 5">
            <a:extLst>
              <a:ext uri="{FF2B5EF4-FFF2-40B4-BE49-F238E27FC236}">
                <a16:creationId xmlns:a16="http://schemas.microsoft.com/office/drawing/2014/main" id="{0A533414-B35C-4A72-A7C6-939B2915F4D8}"/>
              </a:ext>
            </a:extLst>
          </p:cNvPr>
          <p:cNvPicPr>
            <a:picLocks noChangeAspect="1"/>
          </p:cNvPicPr>
          <p:nvPr/>
        </p:nvPicPr>
        <p:blipFill>
          <a:blip r:embed="rId3"/>
          <a:stretch>
            <a:fillRect/>
          </a:stretch>
        </p:blipFill>
        <p:spPr>
          <a:xfrm>
            <a:off x="157232" y="5910011"/>
            <a:ext cx="5311302" cy="487085"/>
          </a:xfrm>
          <a:prstGeom prst="rect">
            <a:avLst/>
          </a:prstGeom>
        </p:spPr>
      </p:pic>
      <p:sp>
        <p:nvSpPr>
          <p:cNvPr id="7" name="Rectangle 1">
            <a:extLst>
              <a:ext uri="{FF2B5EF4-FFF2-40B4-BE49-F238E27FC236}">
                <a16:creationId xmlns:a16="http://schemas.microsoft.com/office/drawing/2014/main" id="{B6258F9F-EBE4-400B-A1AC-8F31994A6298}"/>
              </a:ext>
            </a:extLst>
          </p:cNvPr>
          <p:cNvSpPr>
            <a:spLocks noChangeArrowheads="1"/>
          </p:cNvSpPr>
          <p:nvPr/>
        </p:nvSpPr>
        <p:spPr bwMode="auto">
          <a:xfrm>
            <a:off x="5883581" y="3475897"/>
            <a:ext cx="60506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The maximum flow through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A</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B</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is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300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But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has capacity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800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If another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500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cars per hour come through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D</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they will be able to travel from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lang="en-US" altLang="en-US" sz="2400" dirty="0">
                <a:latin typeface="Open Sans" panose="020B0606030504020204" pitchFamily="34" charset="0"/>
                <a:ea typeface="MathJax_Main"/>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The new maximum flow is now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800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cars per hour.</a:t>
            </a:r>
            <a:endParaRPr kumimoji="0" lang="en-US" altLang="en-US" sz="2400" i="0" u="none" strike="noStrike" cap="none" normalizeH="0" baseline="0" dirty="0">
              <a:ln>
                <a:noFill/>
              </a:ln>
              <a:effectLst/>
            </a:endParaRPr>
          </a:p>
        </p:txBody>
      </p:sp>
    </p:spTree>
    <p:extLst>
      <p:ext uri="{BB962C8B-B14F-4D97-AF65-F5344CB8AC3E}">
        <p14:creationId xmlns:p14="http://schemas.microsoft.com/office/powerpoint/2010/main" val="42747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998</TotalTime>
  <Words>1286</Words>
  <Application>Microsoft Office PowerPoint</Application>
  <PresentationFormat>Widescreen</PresentationFormat>
  <Paragraphs>239</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 Math</vt:lpstr>
      <vt:lpstr>Garamond</vt:lpstr>
      <vt:lpstr>Open Sans</vt:lpstr>
      <vt:lpstr>Symbol</vt:lpstr>
      <vt:lpstr>Tw Cen MT</vt:lpstr>
      <vt:lpstr>Droplet</vt:lpstr>
      <vt:lpstr>Flow problems</vt:lpstr>
      <vt:lpstr>Network Flow</vt:lpstr>
      <vt:lpstr>Directed graphs</vt:lpstr>
      <vt:lpstr>Understanding minimum flow</vt:lpstr>
      <vt:lpstr>Maximum flow</vt:lpstr>
      <vt:lpstr>Calculating the maximum flow</vt:lpstr>
      <vt:lpstr>Calculating the maximum flow</vt:lpstr>
      <vt:lpstr>Calculating the maximum flow</vt:lpstr>
      <vt:lpstr>Calculating the maximum flow</vt:lpstr>
      <vt:lpstr>Cuts</vt:lpstr>
      <vt:lpstr>Capacity of a cut</vt:lpstr>
      <vt:lpstr>Calculating cut capacity</vt:lpstr>
      <vt:lpstr>Cut, cut capacity and minimum cut capacity</vt:lpstr>
      <vt:lpstr>Calculating maximum flow</vt:lpstr>
      <vt:lpstr> Calculating maximum flow</vt:lpstr>
      <vt:lpstr> Calculating maximum flow</vt:lpstr>
      <vt:lpstr>PowerPoint Presentation</vt:lpstr>
      <vt:lpstr>Ford-Fulkerson Max Flow</vt:lpstr>
      <vt:lpstr>Ford-Fulkerson Max Flow</vt:lpstr>
      <vt:lpstr>Ford-Fulkerson Max Flow</vt:lpstr>
      <vt:lpstr>Ford-Fulkerson Max Flow</vt:lpstr>
      <vt:lpstr>Ford-Fulkerson Max 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problems</dc:title>
  <dc:creator>Lyn ZHANG</dc:creator>
  <cp:lastModifiedBy>Lyn ZHANG</cp:lastModifiedBy>
  <cp:revision>20</cp:revision>
  <dcterms:created xsi:type="dcterms:W3CDTF">2021-05-20T08:15:12Z</dcterms:created>
  <dcterms:modified xsi:type="dcterms:W3CDTF">2023-07-16T02:16:25Z</dcterms:modified>
</cp:coreProperties>
</file>