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1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51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248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87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991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4535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921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35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488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9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99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764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D32CFB-A563-49CB-A496-3CE5C5D3C8AE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250660A-00E2-4785-967F-B4ABD7B103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687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49641B6-F2D6-49C8-8F6D-AEE38734D185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r>
                  <a:rPr lang="en-US" dirty="0"/>
                  <a:t>Cubic functions of the form f(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49641B6-F2D6-49C8-8F6D-AEE38734D1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 l="-5000" b="-127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59C7F910-1FE8-4032-B70D-69DBA4114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0148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0B978-B30F-40A4-8B8F-3617DD7F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5635B2-5110-4EBB-8D65-8048EF68D4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6085" y="864108"/>
                <a:ext cx="8113690" cy="51206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>
                    <a:solidFill>
                      <a:schemeClr val="tx1"/>
                    </a:solidFill>
                  </a:rPr>
                  <a:t>Find the inverse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of </a:t>
                </a:r>
                <a14:m>
                  <m:oMath xmlns:m="http://schemas.openxmlformats.org/officeDocument/2006/math"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:</a:t>
                </a:r>
                <a:r>
                  <a:rPr lang="en-AU" dirty="0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AU" dirty="0">
                    <a:solidFill>
                      <a:schemeClr val="tx1"/>
                    </a:solidFill>
                  </a:rPr>
                  <a:t>→</a:t>
                </a:r>
                <a:r>
                  <a:rPr lang="en-AU" dirty="0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AU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AU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+3.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Remember that (</a:t>
                </a: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 err="1">
                    <a:solidFill>
                      <a:schemeClr val="tx1"/>
                    </a:solidFill>
                  </a:rPr>
                  <a:t>,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) ∈ </a:t>
                </a:r>
                <a14:m>
                  <m:oMath xmlns:m="http://schemas.openxmlformats.org/officeDocument/2006/math"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if and only if 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dirty="0" err="1">
                    <a:solidFill>
                      <a:schemeClr val="tx1"/>
                    </a:solidFill>
                  </a:rPr>
                  <a:t>,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) ∈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The opposite operation to cubing is taking the cube root. That is,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Interchange </a:t>
                </a: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AU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+3 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Solve for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AU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num>
                              <m:den>
                                <m:r>
                                  <a:rPr lang="en-AU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num>
                              <m:den>
                                <m:r>
                                  <a:rPr lang="en-AU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+4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:</a:t>
                </a:r>
                <a:r>
                  <a:rPr lang="en-AU" dirty="0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AU" dirty="0">
                    <a:solidFill>
                      <a:schemeClr val="tx1"/>
                    </a:solidFill>
                  </a:rPr>
                  <a:t>→</a:t>
                </a:r>
                <a:r>
                  <a:rPr lang="en-AU" dirty="0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AU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num>
                              <m:den>
                                <m:r>
                                  <a:rPr lang="en-AU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AU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+4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5635B2-5110-4EBB-8D65-8048EF68D4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6085" y="864108"/>
                <a:ext cx="8113690" cy="5120640"/>
              </a:xfrm>
              <a:blipFill>
                <a:blip r:embed="rId2"/>
                <a:stretch>
                  <a:fillRect l="-6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48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8645C-CB7E-4240-914A-E6837AE2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1" y="1265505"/>
            <a:ext cx="2949262" cy="4601183"/>
          </a:xfrm>
        </p:spPr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BCF86-AD2E-44B0-BB55-149491B427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>
                    <a:solidFill>
                      <a:schemeClr val="tx1"/>
                    </a:solidFill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has the same shape as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but is translated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units in the positive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-axis direction and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units in the positive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-axis direction (where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are positive constants).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The </a:t>
                </a:r>
                <a:r>
                  <a:rPr lang="en-US" sz="2800" dirty="0">
                    <a:solidFill>
                      <a:srgbClr val="C00000"/>
                    </a:solidFill>
                  </a:rPr>
                  <a:t>implied domain </a:t>
                </a:r>
                <a:r>
                  <a:rPr lang="en-US" sz="2800" dirty="0">
                    <a:solidFill>
                      <a:schemeClr val="tx1"/>
                    </a:solidFill>
                  </a:rPr>
                  <a:t>of all cubic functions is </a:t>
                </a:r>
                <a:r>
                  <a:rPr lang="en-US" sz="2800" dirty="0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sz="28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AU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AU" sz="28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AU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800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are </a:t>
                </a:r>
                <a:r>
                  <a:rPr lang="en-US" sz="2800" dirty="0">
                    <a:solidFill>
                      <a:srgbClr val="C00000"/>
                    </a:solidFill>
                  </a:rPr>
                  <a:t>inverse functions </a:t>
                </a:r>
                <a:r>
                  <a:rPr lang="en-US" sz="2800" dirty="0">
                    <a:solidFill>
                      <a:schemeClr val="tx1"/>
                    </a:solidFill>
                  </a:rPr>
                  <a:t>of each other.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BCF86-AD2E-44B0-BB55-149491B427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r="-1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551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A8DF9C5-9B4D-3EDC-9D0F-A666504A6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86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3399"/>
                </a:solidFill>
                <a:latin typeface="Arial Black" panose="020B0A04020102020204" pitchFamily="34" charset="0"/>
              </a:rPr>
              <a:t>Steps for Finding the Inverse of a One-to-One Function</a:t>
            </a:r>
          </a:p>
        </p:txBody>
      </p:sp>
      <p:grpSp>
        <p:nvGrpSpPr>
          <p:cNvPr id="21515" name="Group 11">
            <a:extLst>
              <a:ext uri="{FF2B5EF4-FFF2-40B4-BE49-F238E27FC236}">
                <a16:creationId xmlns:a16="http://schemas.microsoft.com/office/drawing/2014/main" id="{CD05C109-CC09-2A0C-E235-0C376E973146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5181600"/>
            <a:ext cx="2667000" cy="1676400"/>
            <a:chOff x="1296" y="3264"/>
            <a:chExt cx="1680" cy="1056"/>
          </a:xfrm>
        </p:grpSpPr>
        <p:sp>
          <p:nvSpPr>
            <p:cNvPr id="13325" name="AutoShape 3">
              <a:extLst>
                <a:ext uri="{FF2B5EF4-FFF2-40B4-BE49-F238E27FC236}">
                  <a16:creationId xmlns:a16="http://schemas.microsoft.com/office/drawing/2014/main" id="{E5C1046A-BC8E-846D-7A9F-C99C5D3EA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6" name="Text Box 4">
              <a:extLst>
                <a:ext uri="{FF2B5EF4-FFF2-40B4-BE49-F238E27FC236}">
                  <a16:creationId xmlns:a16="http://schemas.microsoft.com/office/drawing/2014/main" id="{5F8D3729-F76E-C9AC-DCB6-A5E4F718E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Replace </a:t>
              </a:r>
              <a:r>
                <a:rPr lang="en-US" altLang="en-US" sz="2400" b="1" i="1">
                  <a:latin typeface="Arial" panose="020B0604020202020204" pitchFamily="34" charset="0"/>
                </a:rPr>
                <a:t>f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 with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1516" name="Group 12">
            <a:extLst>
              <a:ext uri="{FF2B5EF4-FFF2-40B4-BE49-F238E27FC236}">
                <a16:creationId xmlns:a16="http://schemas.microsoft.com/office/drawing/2014/main" id="{327F6B4C-3C75-74B8-1BFE-AA046AF33648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932238"/>
            <a:ext cx="2667000" cy="1676400"/>
            <a:chOff x="1968" y="2477"/>
            <a:chExt cx="1680" cy="1056"/>
          </a:xfrm>
        </p:grpSpPr>
        <p:sp>
          <p:nvSpPr>
            <p:cNvPr id="13323" name="AutoShape 5">
              <a:extLst>
                <a:ext uri="{FF2B5EF4-FFF2-40B4-BE49-F238E27FC236}">
                  <a16:creationId xmlns:a16="http://schemas.microsoft.com/office/drawing/2014/main" id="{5D2940E8-F818-3BCF-843D-C3CB77B01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4" name="Text Box 6">
              <a:extLst>
                <a:ext uri="{FF2B5EF4-FFF2-40B4-BE49-F238E27FC236}">
                  <a16:creationId xmlns:a16="http://schemas.microsoft.com/office/drawing/2014/main" id="{90BC0740-A7BA-28EE-1D7A-92739833F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Trade </a:t>
              </a:r>
              <a:r>
                <a:rPr lang="en-US" altLang="en-US" sz="2400" b="1" i="1">
                  <a:latin typeface="Arial" panose="020B0604020202020204" pitchFamily="34" charset="0"/>
                </a:rPr>
                <a:t>x </a:t>
              </a:r>
              <a:r>
                <a:rPr lang="en-US" altLang="en-US" sz="2400" b="1">
                  <a:latin typeface="Arial" panose="020B0604020202020204" pitchFamily="34" charset="0"/>
                </a:rPr>
                <a:t>and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places</a:t>
              </a:r>
            </a:p>
          </p:txBody>
        </p:sp>
      </p:grpSp>
      <p:grpSp>
        <p:nvGrpSpPr>
          <p:cNvPr id="21517" name="Group 13">
            <a:extLst>
              <a:ext uri="{FF2B5EF4-FFF2-40B4-BE49-F238E27FC236}">
                <a16:creationId xmlns:a16="http://schemas.microsoft.com/office/drawing/2014/main" id="{CAEE0511-DC6B-4BB8-6A2D-4CDA01F32B44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667000"/>
            <a:ext cx="2667000" cy="1676400"/>
            <a:chOff x="2640" y="1680"/>
            <a:chExt cx="1680" cy="1056"/>
          </a:xfrm>
        </p:grpSpPr>
        <p:sp>
          <p:nvSpPr>
            <p:cNvPr id="13321" name="AutoShape 7">
              <a:extLst>
                <a:ext uri="{FF2B5EF4-FFF2-40B4-BE49-F238E27FC236}">
                  <a16:creationId xmlns:a16="http://schemas.microsoft.com/office/drawing/2014/main" id="{5DFA077A-ED92-A6AE-9E71-7BA217825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2" name="Text Box 8">
              <a:extLst>
                <a:ext uri="{FF2B5EF4-FFF2-40B4-BE49-F238E27FC236}">
                  <a16:creationId xmlns:a16="http://schemas.microsoft.com/office/drawing/2014/main" id="{49AF4376-322E-1C04-C9C7-938D1AFEF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Solve for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1518" name="Group 14">
            <a:extLst>
              <a:ext uri="{FF2B5EF4-FFF2-40B4-BE49-F238E27FC236}">
                <a16:creationId xmlns:a16="http://schemas.microsoft.com/office/drawing/2014/main" id="{887DC061-F5B4-6387-D134-EACF8C0115A4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1371600"/>
            <a:ext cx="2667000" cy="1676400"/>
            <a:chOff x="3408" y="864"/>
            <a:chExt cx="1680" cy="1056"/>
          </a:xfrm>
        </p:grpSpPr>
        <p:sp>
          <p:nvSpPr>
            <p:cNvPr id="13319" name="AutoShape 9">
              <a:extLst>
                <a:ext uri="{FF2B5EF4-FFF2-40B4-BE49-F238E27FC236}">
                  <a16:creationId xmlns:a16="http://schemas.microsoft.com/office/drawing/2014/main" id="{3E87CC69-C338-DB4B-881E-334795732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0" name="Text Box 10">
              <a:extLst>
                <a:ext uri="{FF2B5EF4-FFF2-40B4-BE49-F238E27FC236}">
                  <a16:creationId xmlns:a16="http://schemas.microsoft.com/office/drawing/2014/main" id="{7127919F-CAAA-6E7E-35F0-BDF285025F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= </a:t>
              </a:r>
              <a:r>
                <a:rPr lang="en-US" altLang="en-US" sz="2400" b="1" i="1">
                  <a:latin typeface="Arial" panose="020B0604020202020204" pitchFamily="34" charset="0"/>
                </a:rPr>
                <a:t>f </a:t>
              </a:r>
              <a:r>
                <a:rPr lang="en-US" altLang="en-US" sz="2400" b="1" baseline="30000">
                  <a:latin typeface="Arial" panose="020B0604020202020204" pitchFamily="34" charset="0"/>
                </a:rPr>
                <a:t>-1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5ECA9E3-8CC7-DE9F-6B3B-E62D88C2A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86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Arial" panose="020B0604020202020204" pitchFamily="34" charset="0"/>
              </a:rPr>
              <a:t>Find the inverse of</a:t>
            </a:r>
            <a:r>
              <a:rPr lang="en-US" altLang="en-US">
                <a:solidFill>
                  <a:srgbClr val="003399"/>
                </a:solidFill>
                <a:latin typeface="Arial Black" panose="020B0A04020102020204" pitchFamily="34" charset="0"/>
              </a:rPr>
              <a:t> </a:t>
            </a:r>
          </a:p>
        </p:txBody>
      </p:sp>
      <p:grpSp>
        <p:nvGrpSpPr>
          <p:cNvPr id="22531" name="Group 3">
            <a:extLst>
              <a:ext uri="{FF2B5EF4-FFF2-40B4-BE49-F238E27FC236}">
                <a16:creationId xmlns:a16="http://schemas.microsoft.com/office/drawing/2014/main" id="{932CA29D-190B-25A0-761B-E7AF3C05296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5181600"/>
            <a:ext cx="2667000" cy="1676400"/>
            <a:chOff x="1296" y="3264"/>
            <a:chExt cx="1680" cy="1056"/>
          </a:xfrm>
        </p:grpSpPr>
        <p:sp>
          <p:nvSpPr>
            <p:cNvPr id="14366" name="AutoShape 4">
              <a:extLst>
                <a:ext uri="{FF2B5EF4-FFF2-40B4-BE49-F238E27FC236}">
                  <a16:creationId xmlns:a16="http://schemas.microsoft.com/office/drawing/2014/main" id="{983B09A2-B997-1313-B904-97D36B108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7" name="Text Box 5">
              <a:extLst>
                <a:ext uri="{FF2B5EF4-FFF2-40B4-BE49-F238E27FC236}">
                  <a16:creationId xmlns:a16="http://schemas.microsoft.com/office/drawing/2014/main" id="{019E0ECB-3E70-C670-ACAB-4A5417DBFF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Replace </a:t>
              </a:r>
              <a:r>
                <a:rPr lang="en-US" altLang="en-US" sz="2400" b="1" i="1">
                  <a:latin typeface="Arial" panose="020B0604020202020204" pitchFamily="34" charset="0"/>
                </a:rPr>
                <a:t>f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 with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2534" name="Group 6">
            <a:extLst>
              <a:ext uri="{FF2B5EF4-FFF2-40B4-BE49-F238E27FC236}">
                <a16:creationId xmlns:a16="http://schemas.microsoft.com/office/drawing/2014/main" id="{EBC71A31-4245-A9BD-E75D-16CA8837A8B5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916363"/>
            <a:ext cx="2667000" cy="1676400"/>
            <a:chOff x="1968" y="2477"/>
            <a:chExt cx="1680" cy="1056"/>
          </a:xfrm>
        </p:grpSpPr>
        <p:sp>
          <p:nvSpPr>
            <p:cNvPr id="14364" name="AutoShape 7">
              <a:extLst>
                <a:ext uri="{FF2B5EF4-FFF2-40B4-BE49-F238E27FC236}">
                  <a16:creationId xmlns:a16="http://schemas.microsoft.com/office/drawing/2014/main" id="{0AFF02FD-7E8D-7591-5899-74D5603EC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5" name="Text Box 8">
              <a:extLst>
                <a:ext uri="{FF2B5EF4-FFF2-40B4-BE49-F238E27FC236}">
                  <a16:creationId xmlns:a16="http://schemas.microsoft.com/office/drawing/2014/main" id="{AC729847-C974-3545-39C7-E2A66B1FC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Trade </a:t>
              </a:r>
              <a:r>
                <a:rPr lang="en-US" altLang="en-US" sz="2400" b="1" i="1">
                  <a:latin typeface="Arial" panose="020B0604020202020204" pitchFamily="34" charset="0"/>
                </a:rPr>
                <a:t>x </a:t>
              </a:r>
              <a:r>
                <a:rPr lang="en-US" altLang="en-US" sz="2400" b="1">
                  <a:latin typeface="Arial" panose="020B0604020202020204" pitchFamily="34" charset="0"/>
                </a:rPr>
                <a:t>and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places</a:t>
              </a:r>
            </a:p>
          </p:txBody>
        </p:sp>
      </p:grpSp>
      <p:grpSp>
        <p:nvGrpSpPr>
          <p:cNvPr id="22537" name="Group 9">
            <a:extLst>
              <a:ext uri="{FF2B5EF4-FFF2-40B4-BE49-F238E27FC236}">
                <a16:creationId xmlns:a16="http://schemas.microsoft.com/office/drawing/2014/main" id="{C179CB2C-7143-2CC4-EB60-8D260C9D2316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667000"/>
            <a:ext cx="2667000" cy="1676400"/>
            <a:chOff x="2640" y="1680"/>
            <a:chExt cx="1680" cy="1056"/>
          </a:xfrm>
        </p:grpSpPr>
        <p:sp>
          <p:nvSpPr>
            <p:cNvPr id="14362" name="AutoShape 10">
              <a:extLst>
                <a:ext uri="{FF2B5EF4-FFF2-40B4-BE49-F238E27FC236}">
                  <a16:creationId xmlns:a16="http://schemas.microsoft.com/office/drawing/2014/main" id="{373B76FC-872A-4474-76D3-320DFD3F4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3" name="Text Box 11">
              <a:extLst>
                <a:ext uri="{FF2B5EF4-FFF2-40B4-BE49-F238E27FC236}">
                  <a16:creationId xmlns:a16="http://schemas.microsoft.com/office/drawing/2014/main" id="{129699E3-D20B-426B-5A5C-C3DE7EE5E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Solve for </a:t>
              </a: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2540" name="Group 12">
            <a:extLst>
              <a:ext uri="{FF2B5EF4-FFF2-40B4-BE49-F238E27FC236}">
                <a16:creationId xmlns:a16="http://schemas.microsoft.com/office/drawing/2014/main" id="{28D0BAD9-9F05-8923-51D5-318E26CE626C}"/>
              </a:ext>
            </a:extLst>
          </p:cNvPr>
          <p:cNvGrpSpPr>
            <a:grpSpLocks/>
          </p:cNvGrpSpPr>
          <p:nvPr/>
        </p:nvGrpSpPr>
        <p:grpSpPr bwMode="auto">
          <a:xfrm>
            <a:off x="4967288" y="1401763"/>
            <a:ext cx="2667000" cy="1676400"/>
            <a:chOff x="3408" y="864"/>
            <a:chExt cx="1680" cy="1056"/>
          </a:xfrm>
        </p:grpSpPr>
        <p:sp>
          <p:nvSpPr>
            <p:cNvPr id="14360" name="AutoShape 13">
              <a:extLst>
                <a:ext uri="{FF2B5EF4-FFF2-40B4-BE49-F238E27FC236}">
                  <a16:creationId xmlns:a16="http://schemas.microsoft.com/office/drawing/2014/main" id="{9624E7C2-F13C-B61A-A8C4-BF6FFCEF8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4361" name="Text Box 14">
              <a:extLst>
                <a:ext uri="{FF2B5EF4-FFF2-40B4-BE49-F238E27FC236}">
                  <a16:creationId xmlns:a16="http://schemas.microsoft.com/office/drawing/2014/main" id="{EB2B81FC-D520-E6D7-E9A0-F722C0046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Arial" panose="020B0604020202020204" pitchFamily="34" charset="0"/>
                </a:rPr>
                <a:t>y</a:t>
              </a:r>
              <a:r>
                <a:rPr lang="en-US" altLang="en-US" sz="2400" b="1">
                  <a:latin typeface="Arial" panose="020B0604020202020204" pitchFamily="34" charset="0"/>
                </a:rPr>
                <a:t> = </a:t>
              </a:r>
              <a:r>
                <a:rPr lang="en-US" altLang="en-US" sz="2400" b="1" i="1">
                  <a:latin typeface="Arial" panose="020B0604020202020204" pitchFamily="34" charset="0"/>
                </a:rPr>
                <a:t>f </a:t>
              </a:r>
              <a:r>
                <a:rPr lang="en-US" altLang="en-US" sz="2400" b="1" baseline="30000">
                  <a:latin typeface="Arial" panose="020B0604020202020204" pitchFamily="34" charset="0"/>
                </a:rPr>
                <a:t>-1</a:t>
              </a:r>
              <a:r>
                <a:rPr lang="en-US" altLang="en-US" sz="2400" b="1">
                  <a:latin typeface="Arial" panose="020B0604020202020204" pitchFamily="34" charset="0"/>
                </a:rPr>
                <a:t>(</a:t>
              </a:r>
              <a:r>
                <a:rPr lang="en-US" altLang="en-US" sz="2400" b="1" i="1">
                  <a:latin typeface="Arial" panose="020B0604020202020204" pitchFamily="34" charset="0"/>
                </a:rPr>
                <a:t>x</a:t>
              </a:r>
              <a:r>
                <a:rPr lang="en-US" altLang="en-US" sz="2400" b="1">
                  <a:latin typeface="Arial" panose="020B0604020202020204" pitchFamily="34" charset="0"/>
                </a:rPr>
                <a:t>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343" name="Object 16">
                <a:extLst>
                  <a:ext uri="{FF2B5EF4-FFF2-40B4-BE49-F238E27FC236}">
                    <a16:creationId xmlns:a16="http://schemas.microsoft.com/office/drawing/2014/main" id="{198CD472-D74C-9197-128C-C1A3241FF531}"/>
                  </a:ext>
                </a:extLst>
              </p:cNvPr>
              <p:cNvSpPr txBox="1"/>
              <p:nvPr/>
            </p:nvSpPr>
            <p:spPr bwMode="auto">
              <a:xfrm>
                <a:off x="4953000" y="273308"/>
                <a:ext cx="2819400" cy="9588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4343" name="Object 16">
                <a:extLst>
                  <a:ext uri="{FF2B5EF4-FFF2-40B4-BE49-F238E27FC236}">
                    <a16:creationId xmlns:a16="http://schemas.microsoft.com/office/drawing/2014/main" id="{198CD472-D74C-9197-128C-C1A3241FF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273308"/>
                <a:ext cx="2819400" cy="9588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45" name="Object 17">
                <a:extLst>
                  <a:ext uri="{FF2B5EF4-FFF2-40B4-BE49-F238E27FC236}">
                    <a16:creationId xmlns:a16="http://schemas.microsoft.com/office/drawing/2014/main" id="{41C9815D-029F-5DB3-A548-5536E1CCD746}"/>
                  </a:ext>
                </a:extLst>
              </p:cNvPr>
              <p:cNvSpPr txBox="1"/>
              <p:nvPr/>
            </p:nvSpPr>
            <p:spPr bwMode="auto">
              <a:xfrm>
                <a:off x="4722019" y="5912030"/>
                <a:ext cx="1835150" cy="70943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545" name="Object 17">
                <a:extLst>
                  <a:ext uri="{FF2B5EF4-FFF2-40B4-BE49-F238E27FC236}">
                    <a16:creationId xmlns:a16="http://schemas.microsoft.com/office/drawing/2014/main" id="{41C9815D-029F-5DB3-A548-5536E1CCD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2019" y="5912030"/>
                <a:ext cx="1835150" cy="709433"/>
              </a:xfrm>
              <a:prstGeom prst="rect">
                <a:avLst/>
              </a:prstGeom>
              <a:blipFill>
                <a:blip r:embed="rId3"/>
                <a:stretch>
                  <a:fillRect l="-99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46" name="Object 18">
                <a:extLst>
                  <a:ext uri="{FF2B5EF4-FFF2-40B4-BE49-F238E27FC236}">
                    <a16:creationId xmlns:a16="http://schemas.microsoft.com/office/drawing/2014/main" id="{3FA9A194-B963-9B35-BC19-EA03ADF8013C}"/>
                  </a:ext>
                </a:extLst>
              </p:cNvPr>
              <p:cNvSpPr txBox="1"/>
              <p:nvPr/>
            </p:nvSpPr>
            <p:spPr bwMode="auto">
              <a:xfrm>
                <a:off x="5663583" y="4670212"/>
                <a:ext cx="2181225" cy="10207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546" name="Object 18">
                <a:extLst>
                  <a:ext uri="{FF2B5EF4-FFF2-40B4-BE49-F238E27FC236}">
                    <a16:creationId xmlns:a16="http://schemas.microsoft.com/office/drawing/2014/main" id="{3FA9A194-B963-9B35-BC19-EA03ADF80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63583" y="4670212"/>
                <a:ext cx="2181225" cy="10207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47" name="Object 19">
                <a:extLst>
                  <a:ext uri="{FF2B5EF4-FFF2-40B4-BE49-F238E27FC236}">
                    <a16:creationId xmlns:a16="http://schemas.microsoft.com/office/drawing/2014/main" id="{B055C7E3-91D0-F994-8559-EF24D0992123}"/>
                  </a:ext>
                </a:extLst>
              </p:cNvPr>
              <p:cNvSpPr txBox="1"/>
              <p:nvPr/>
            </p:nvSpPr>
            <p:spPr bwMode="auto">
              <a:xfrm>
                <a:off x="6646433" y="3294856"/>
                <a:ext cx="1824038" cy="5254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−3=2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547" name="Object 19">
                <a:extLst>
                  <a:ext uri="{FF2B5EF4-FFF2-40B4-BE49-F238E27FC236}">
                    <a16:creationId xmlns:a16="http://schemas.microsoft.com/office/drawing/2014/main" id="{B055C7E3-91D0-F994-8559-EF24D0992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46433" y="3294856"/>
                <a:ext cx="1824038" cy="5254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48" name="Object 20">
                <a:extLst>
                  <a:ext uri="{FF2B5EF4-FFF2-40B4-BE49-F238E27FC236}">
                    <a16:creationId xmlns:a16="http://schemas.microsoft.com/office/drawing/2014/main" id="{0259E9B7-D198-386E-B251-ADF88D35CD32}"/>
                  </a:ext>
                </a:extLst>
              </p:cNvPr>
              <p:cNvSpPr txBox="1"/>
              <p:nvPr/>
            </p:nvSpPr>
            <p:spPr bwMode="auto">
              <a:xfrm>
                <a:off x="9421018" y="3328619"/>
                <a:ext cx="1731963" cy="4937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548" name="Object 20">
                <a:extLst>
                  <a:ext uri="{FF2B5EF4-FFF2-40B4-BE49-F238E27FC236}">
                    <a16:creationId xmlns:a16="http://schemas.microsoft.com/office/drawing/2014/main" id="{0259E9B7-D198-386E-B251-ADF88D35C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21018" y="3328619"/>
                <a:ext cx="1731963" cy="493713"/>
              </a:xfrm>
              <a:prstGeom prst="rect">
                <a:avLst/>
              </a:prstGeom>
              <a:blipFill>
                <a:blip r:embed="rId6"/>
                <a:stretch>
                  <a:fillRect b="-4814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51" name="Object 23">
                <a:extLst>
                  <a:ext uri="{FF2B5EF4-FFF2-40B4-BE49-F238E27FC236}">
                    <a16:creationId xmlns:a16="http://schemas.microsoft.com/office/drawing/2014/main" id="{6E06C073-C633-1707-7F36-790D8AA0FCF5}"/>
                  </a:ext>
                </a:extLst>
              </p:cNvPr>
              <p:cNvSpPr txBox="1"/>
              <p:nvPr/>
            </p:nvSpPr>
            <p:spPr bwMode="auto">
              <a:xfrm>
                <a:off x="8233475" y="4500591"/>
                <a:ext cx="3812125" cy="9572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num>
                                <m:den>
                                  <m:r>
                                    <a:rPr lang="en-AU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AU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400" i="1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i="1" dirty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AU" sz="2400" i="0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AU" sz="24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0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0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AU" sz="24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551" name="Object 23">
                <a:extLst>
                  <a:ext uri="{FF2B5EF4-FFF2-40B4-BE49-F238E27FC236}">
                    <a16:creationId xmlns:a16="http://schemas.microsoft.com/office/drawing/2014/main" id="{6E06C073-C633-1707-7F36-790D8AA0F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33475" y="4500591"/>
                <a:ext cx="3812125" cy="957262"/>
              </a:xfrm>
              <a:prstGeom prst="rect">
                <a:avLst/>
              </a:prstGeom>
              <a:blipFill>
                <a:blip r:embed="rId7"/>
                <a:stretch>
                  <a:fillRect b="-1210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59" name="Object 31">
                <a:extLst>
                  <a:ext uri="{FF2B5EF4-FFF2-40B4-BE49-F238E27FC236}">
                    <a16:creationId xmlns:a16="http://schemas.microsoft.com/office/drawing/2014/main" id="{F76378FE-3563-AF47-F5A3-A79151E97762}"/>
                  </a:ext>
                </a:extLst>
              </p:cNvPr>
              <p:cNvSpPr txBox="1"/>
              <p:nvPr/>
            </p:nvSpPr>
            <p:spPr bwMode="auto">
              <a:xfrm>
                <a:off x="7844808" y="1652766"/>
                <a:ext cx="3355544" cy="9572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num>
                                <m:den>
                                  <m:r>
                                    <a:rPr lang="en-AU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559" name="Object 31">
                <a:extLst>
                  <a:ext uri="{FF2B5EF4-FFF2-40B4-BE49-F238E27FC236}">
                    <a16:creationId xmlns:a16="http://schemas.microsoft.com/office/drawing/2014/main" id="{F76378FE-3563-AF47-F5A3-A79151E97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44808" y="1652766"/>
                <a:ext cx="3355544" cy="957263"/>
              </a:xfrm>
              <a:prstGeom prst="rect">
                <a:avLst/>
              </a:prstGeom>
              <a:blipFill>
                <a:blip r:embed="rId8"/>
                <a:stretch>
                  <a:fillRect b="-1210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61" name="Text Box 33">
            <a:extLst>
              <a:ext uri="{FF2B5EF4-FFF2-40B4-BE49-F238E27FC236}">
                <a16:creationId xmlns:a16="http://schemas.microsoft.com/office/drawing/2014/main" id="{19A041D3-60BC-50F7-DF4F-4DCB78D2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188" y="5670551"/>
            <a:ext cx="39608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Ensure 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f(x)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 is one to one first.  Domain may need to be restricted.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5" grpId="0"/>
      <p:bldP spid="22546" grpId="0"/>
      <p:bldP spid="22547" grpId="0"/>
      <p:bldP spid="22548" grpId="0"/>
      <p:bldP spid="22551" grpId="0"/>
      <p:bldP spid="22559" grpId="0"/>
      <p:bldP spid="225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3175-8613-7C31-C523-7D0BD937F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Cubic function graphs </a:t>
            </a:r>
            <a:endParaRPr lang="en-AU" dirty="0"/>
          </a:p>
        </p:txBody>
      </p:sp>
      <p:pic>
        <p:nvPicPr>
          <p:cNvPr id="1026" name="Picture 2" descr="Curve sketching | f''(x)">
            <a:extLst>
              <a:ext uri="{FF2B5EF4-FFF2-40B4-BE49-F238E27FC236}">
                <a16:creationId xmlns:a16="http://schemas.microsoft.com/office/drawing/2014/main" id="{D73230E7-1074-68E1-0FBC-409138A960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556" y="0"/>
            <a:ext cx="8059629" cy="552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31375B0-B2B5-A5A2-D267-B967D3698161}"/>
                  </a:ext>
                </a:extLst>
              </p:cNvPr>
              <p:cNvSpPr txBox="1"/>
              <p:nvPr/>
            </p:nvSpPr>
            <p:spPr>
              <a:xfrm>
                <a:off x="4541004" y="5887805"/>
                <a:ext cx="54399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31375B0-B2B5-A5A2-D267-B967D3698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004" y="5887805"/>
                <a:ext cx="54399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139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E5BB-EF73-4376-9589-BCD95C25A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082709" cy="4601183"/>
          </a:xfrm>
        </p:spPr>
        <p:txBody>
          <a:bodyPr/>
          <a:lstStyle/>
          <a:p>
            <a:r>
              <a:rPr lang="en-AU" dirty="0"/>
              <a:t>Cubic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D2DE99-F495-48CE-B0AD-5F9EC60573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us first consider those </a:t>
                </a:r>
                <a:r>
                  <a:rPr lang="en-US" dirty="0" err="1"/>
                  <a:t>cubics</a:t>
                </a:r>
                <a:r>
                  <a:rPr lang="en-US" dirty="0"/>
                  <a:t> that are of the form</a:t>
                </a:r>
              </a:p>
              <a:p>
                <a:r>
                  <a:rPr lang="en-US" i="1" dirty="0"/>
                  <a:t>f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graphs of these functions can be formed by simple transformations of the graph of </a:t>
                </a:r>
                <a:r>
                  <a:rPr lang="en-US" i="1" dirty="0"/>
                  <a:t>f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For example, the graph of </a:t>
                </a:r>
                <a:r>
                  <a:rPr lang="en-US" i="1" dirty="0"/>
                  <a:t>f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+3 is obtained from the graph of </a:t>
                </a:r>
                <a:r>
                  <a:rPr lang="en-US" i="1" dirty="0"/>
                  <a:t>f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by a translation of 1 unit in the positive direction of the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-axis and 3 units in the positive direction of the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-axis.</a:t>
                </a:r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D2DE99-F495-48CE-B0AD-5F9EC60573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r="-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936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F41DC9A-C5D6-4A10-AA47-043FE291C81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3030" y="1123837"/>
                <a:ext cx="3268591" cy="4601183"/>
              </a:xfrm>
            </p:spPr>
            <p:txBody>
              <a:bodyPr/>
              <a:lstStyle/>
              <a:p>
                <a:r>
                  <a:rPr lang="en-US" dirty="0"/>
                  <a:t>Transformations of the graph of f(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F41DC9A-C5D6-4A10-AA47-043FE291C8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030" y="1123837"/>
                <a:ext cx="3268591" cy="4601183"/>
              </a:xfrm>
              <a:blipFill>
                <a:blip r:embed="rId2"/>
                <a:stretch>
                  <a:fillRect l="-5784" r="-54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0647C-0538-40E9-A1BF-99D4961003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50783" y="399245"/>
                <a:ext cx="7333685" cy="5962918"/>
              </a:xfrm>
            </p:spPr>
            <p:txBody>
              <a:bodyPr/>
              <a:lstStyle/>
              <a:p>
                <a:r>
                  <a:rPr lang="en-US" dirty="0">
                    <a:solidFill>
                      <a:srgbClr val="F6BB00"/>
                    </a:solidFill>
                  </a:rPr>
                  <a:t>Dilations from an axis and reflections in an axis</a:t>
                </a:r>
              </a:p>
              <a:p>
                <a:r>
                  <a:rPr lang="en-US" dirty="0"/>
                  <a:t>As with other graphs it has been seen that changing the value of a simply narrows or broadens the graph without changing its fundamental shape. Again,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&lt;0, the graph is reflected in an axis. Note that reflecting in the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-axis and reflecting in the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-axis result in the same graph. This is because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For example: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It should be noted that the implied domain of all </a:t>
                </a:r>
                <a:r>
                  <a:rPr lang="en-US" dirty="0" err="1"/>
                  <a:t>cubics</a:t>
                </a:r>
                <a:r>
                  <a:rPr lang="en-US" dirty="0"/>
                  <a:t> is </a:t>
                </a:r>
                <a:r>
                  <a:rPr lang="en-US" b="1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 and the range is also </a:t>
                </a:r>
                <a:r>
                  <a:rPr lang="en-US" b="1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0647C-0538-40E9-A1BF-99D4961003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50783" y="399245"/>
                <a:ext cx="7333685" cy="5962918"/>
              </a:xfrm>
              <a:blipFill>
                <a:blip r:embed="rId3"/>
                <a:stretch>
                  <a:fillRect l="-665" r="-99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FBC7F57-03E5-44B0-AA56-FF62424704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9946" y="2989945"/>
            <a:ext cx="6036198" cy="243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81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F41DC9A-C5D6-4A10-AA47-043FE291C81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3030" y="1123837"/>
                <a:ext cx="3268591" cy="4601183"/>
              </a:xfrm>
            </p:spPr>
            <p:txBody>
              <a:bodyPr/>
              <a:lstStyle/>
              <a:p>
                <a:r>
                  <a:rPr lang="en-US" dirty="0"/>
                  <a:t>Transformations of the graph of f(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F41DC9A-C5D6-4A10-AA47-043FE291C8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030" y="1123837"/>
                <a:ext cx="3268591" cy="4601183"/>
              </a:xfrm>
              <a:blipFill>
                <a:blip r:embed="rId2"/>
                <a:stretch>
                  <a:fillRect l="-5784" r="-54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0647C-0538-40E9-A1BF-99D4961003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50783" y="399245"/>
                <a:ext cx="7333685" cy="5962918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rgbClr val="F6BB00"/>
                    </a:solidFill>
                  </a:rPr>
                  <a:t>Point of inflection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 significant feature of the graph of a cubic of this form is the point of inflection (a point of zero gradient). We note that it is the ‘flat point’ of the graph.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 point of inflection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at the origin (0,0).</a:t>
                </a:r>
              </a:p>
              <a:p>
                <a:r>
                  <a:rPr lang="en-US" sz="2400" dirty="0">
                    <a:solidFill>
                      <a:srgbClr val="F6BB00"/>
                    </a:solidFill>
                  </a:rPr>
                  <a:t>Vertical translations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By adding or subtracting a constant term to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the graph moves either ‘up’ or ‘down’.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the basic graph moved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units up (for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&gt;0). The point of inflection becomes (0,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). In this case, the graph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translated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units in the positive direction of the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-axis.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0647C-0538-40E9-A1BF-99D4961003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50783" y="399245"/>
                <a:ext cx="7333685" cy="5962918"/>
              </a:xfrm>
              <a:blipFill>
                <a:blip r:embed="rId3"/>
                <a:stretch>
                  <a:fillRect l="-998" r="-99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56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F41DC9A-C5D6-4A10-AA47-043FE291C81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3030" y="1123837"/>
                <a:ext cx="3268591" cy="4601183"/>
              </a:xfrm>
            </p:spPr>
            <p:txBody>
              <a:bodyPr/>
              <a:lstStyle/>
              <a:p>
                <a:r>
                  <a:rPr lang="en-US" dirty="0"/>
                  <a:t>Transformations of the graph of f(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F41DC9A-C5D6-4A10-AA47-043FE291C8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030" y="1123837"/>
                <a:ext cx="3268591" cy="4601183"/>
              </a:xfrm>
              <a:blipFill>
                <a:blip r:embed="rId2"/>
                <a:stretch>
                  <a:fillRect l="-5784" r="-54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0647C-0538-40E9-A1BF-99D4961003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50783" y="399245"/>
                <a:ext cx="7765961" cy="5962918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rgbClr val="F6BB00"/>
                    </a:solidFill>
                  </a:rPr>
                  <a:t>Horizontal translations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simply the basic graph moved h units to the ‘right’ (for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&gt;0). The point of inflection is at (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,0). In this case, the graph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is translated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units in the positive direction of the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-axis.</a:t>
                </a:r>
              </a:p>
              <a:p>
                <a:r>
                  <a:rPr lang="en-US" sz="2400" dirty="0">
                    <a:solidFill>
                      <a:srgbClr val="F6BB00"/>
                    </a:solidFill>
                  </a:rPr>
                  <a:t>General form</a:t>
                </a:r>
              </a:p>
              <a:p>
                <a:r>
                  <a:rPr lang="en-US" sz="2400" b="1" dirty="0">
                    <a:solidFill>
                      <a:schemeClr val="tx1"/>
                    </a:solidFill>
                  </a:rPr>
                  <a:t>For the graph of a cubic function of the form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US" sz="2400" b="1" dirty="0">
                  <a:solidFill>
                    <a:schemeClr val="tx1"/>
                  </a:solidFill>
                </a:endParaRPr>
              </a:p>
              <a:p>
                <a:r>
                  <a:rPr lang="en-US" sz="2400" b="1" dirty="0">
                    <a:solidFill>
                      <a:schemeClr val="tx1"/>
                    </a:solidFill>
                  </a:rPr>
                  <a:t>the point of inflection is at (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).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When sketching cubic graphs of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first identify the point of inflection. To add further detail to the graph, find the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-axis and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-axis intercepts.</a:t>
                </a: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B0647C-0538-40E9-A1BF-99D4961003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50783" y="399245"/>
                <a:ext cx="7765961" cy="5962918"/>
              </a:xfrm>
              <a:blipFill>
                <a:blip r:embed="rId3"/>
                <a:stretch>
                  <a:fillRect l="-942" r="-15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31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76A74-5F1D-4435-80D0-6FE395F45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32E74C-FAC6-4DEA-995C-EF92D0CFBC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69268" y="502276"/>
                <a:ext cx="7315200" cy="5872766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Sketch the graph of the function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+4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is translated 2 units to the right and 4 units up.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Point of inflection is (2,4).</a:t>
                </a:r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-axis intercept:	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=0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0=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+4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−4=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rad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rad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≈0.413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-axis intercept:	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=0</a:t>
                </a:r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+4 </a:t>
                </a:r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=−8+4=−4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32E74C-FAC6-4DEA-995C-EF92D0CFBC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9268" y="502276"/>
                <a:ext cx="7315200" cy="5872766"/>
              </a:xfrm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EF79D40-29E5-4A5D-9995-CF3136A5F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5352" y="1595163"/>
            <a:ext cx="3849078" cy="461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2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6CCB247-AC37-445D-BC16-98B10101DE2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123837"/>
                <a:ext cx="3361385" cy="4601183"/>
              </a:xfrm>
            </p:spPr>
            <p:txBody>
              <a:bodyPr/>
              <a:lstStyle/>
              <a:p>
                <a:r>
                  <a:rPr lang="en-US" dirty="0"/>
                  <a:t>The function </a:t>
                </a:r>
                <a:r>
                  <a:rPr lang="en-US" i="1" dirty="0"/>
                  <a:t>f</a:t>
                </a:r>
                <a:r>
                  <a:rPr lang="en-US" dirty="0"/>
                  <a:t>:</a:t>
                </a:r>
                <a:r>
                  <a:rPr lang="en-US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→</a:t>
                </a:r>
                <a:r>
                  <a:rPr lang="en-US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, </a:t>
                </a:r>
                <a:r>
                  <a:rPr lang="en-US" i="1" dirty="0"/>
                  <a:t>f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6CCB247-AC37-445D-BC16-98B10101DE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123837"/>
                <a:ext cx="3361385" cy="4601183"/>
              </a:xfrm>
              <a:blipFill>
                <a:blip r:embed="rId2"/>
                <a:stretch>
                  <a:fillRect l="-54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514E78-6AB8-4E36-B21A-BD72E1E9AE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96237" y="605307"/>
                <a:ext cx="7881869" cy="5872766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functions with rules of the form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are one-to-one functions. Hence each of these functions has an inverse function.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inverse function of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graphs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are shown above.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is instantaneously vertical at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=0. The graphs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intersect at (1,1) and (−1,−1).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514E78-6AB8-4E36-B21A-BD72E1E9AE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96237" y="605307"/>
                <a:ext cx="7881869" cy="5872766"/>
              </a:xfrm>
              <a:blipFill>
                <a:blip r:embed="rId3"/>
                <a:stretch>
                  <a:fillRect l="-541" r="-9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CA1F881-1EB4-4AB7-810D-49A87AB74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8919" y="1871445"/>
            <a:ext cx="3134162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2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89A22-61C2-4F5E-88C2-62C6FB15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E30EBD-F87F-4037-BFDD-59F153C715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69268" y="450761"/>
                <a:ext cx="7315200" cy="5885645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f>
                          <m:f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−2.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Find the axis intercepts.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f>
                          <m:f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−2 is the graph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translated 1 unit to the right and 2 units down.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=0,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(0−1)</m:t>
                        </m:r>
                      </m:e>
                      <m:sup>
                        <m:f>
                          <m:f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−2 =−1−2=−3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=0,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f>
                          <m:f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−2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f>
                          <m:f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8=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=9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E30EBD-F87F-4037-BFDD-59F153C715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9268" y="450761"/>
                <a:ext cx="7315200" cy="5885645"/>
              </a:xfrm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F40EB86-29DB-4FA1-9A08-684A61381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0415" y="2389951"/>
            <a:ext cx="3516803" cy="356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0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96</TotalTime>
  <Words>1086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Cambria Math</vt:lpstr>
      <vt:lpstr>Castellar</vt:lpstr>
      <vt:lpstr>Corbel</vt:lpstr>
      <vt:lpstr>Times New Roman</vt:lpstr>
      <vt:lpstr>Wingdings 2</vt:lpstr>
      <vt:lpstr>Frame</vt:lpstr>
      <vt:lpstr>Cubic functions of the form f(x)=〖a(x-h)〗^3  +k</vt:lpstr>
      <vt:lpstr>Cubic function graphs </vt:lpstr>
      <vt:lpstr>Cubic functions</vt:lpstr>
      <vt:lpstr>Transformations of the graph of f(x)= x^3</vt:lpstr>
      <vt:lpstr>Transformations of the graph of f(x)= x^3</vt:lpstr>
      <vt:lpstr>Transformations of the graph of f(x)= x^3</vt:lpstr>
      <vt:lpstr>Example </vt:lpstr>
      <vt:lpstr>The function f:R→R, f(x)=x^(1/3)</vt:lpstr>
      <vt:lpstr>Example </vt:lpstr>
      <vt:lpstr>Example </vt:lpstr>
      <vt:lpstr>Section Summary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Cubic functions of the form f(x)=a(x−h)^3+k</dc:title>
  <dc:creator>Lyn ZHANG</dc:creator>
  <cp:lastModifiedBy>Lyn ZHANG</cp:lastModifiedBy>
  <cp:revision>21</cp:revision>
  <dcterms:created xsi:type="dcterms:W3CDTF">2021-07-04T07:19:46Z</dcterms:created>
  <dcterms:modified xsi:type="dcterms:W3CDTF">2023-07-16T21:32:52Z</dcterms:modified>
</cp:coreProperties>
</file>