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5"/>
  </p:notesMasterIdLst>
  <p:sldIdLst>
    <p:sldId id="256" r:id="rId2"/>
    <p:sldId id="272" r:id="rId3"/>
    <p:sldId id="337" r:id="rId4"/>
    <p:sldId id="338" r:id="rId5"/>
    <p:sldId id="273" r:id="rId6"/>
    <p:sldId id="339" r:id="rId7"/>
    <p:sldId id="340" r:id="rId8"/>
    <p:sldId id="341" r:id="rId9"/>
    <p:sldId id="342" r:id="rId10"/>
    <p:sldId id="267" r:id="rId11"/>
    <p:sldId id="270" r:id="rId12"/>
    <p:sldId id="312" r:id="rId13"/>
    <p:sldId id="343" r:id="rId14"/>
    <p:sldId id="282" r:id="rId15"/>
    <p:sldId id="283" r:id="rId16"/>
    <p:sldId id="284" r:id="rId17"/>
    <p:sldId id="336" r:id="rId18"/>
    <p:sldId id="335" r:id="rId19"/>
    <p:sldId id="260" r:id="rId20"/>
    <p:sldId id="261" r:id="rId21"/>
    <p:sldId id="265" r:id="rId22"/>
    <p:sldId id="26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98" autoAdjust="0"/>
  </p:normalViewPr>
  <p:slideViewPr>
    <p:cSldViewPr snapToGrid="0">
      <p:cViewPr varScale="1">
        <p:scale>
          <a:sx n="49" d="100"/>
          <a:sy n="49" d="100"/>
        </p:scale>
        <p:origin x="9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4EA07BB9-57BB-11D2-B4DD-006097BC0DF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4EA07BB9-57BB-11D2-B4DD-006097BC0DF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4EA07BB9-57BB-11D2-B4DD-006097BC0DF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4EA07BB9-57BB-11D2-B4DD-006097BC0DF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4EA07BB9-57BB-11D2-B4DD-006097BC0DF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4EA07BB9-57BB-11D2-B4DD-006097BC0DF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361-2454-43E2-9159-F82F96979A10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F73E-4C53-45C0-8C69-4CA31AC4FF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94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https://create.kahoot.it/details/608353e2-0eec-4258-bc27-441b79c032ee</a:t>
            </a:r>
          </a:p>
          <a:p>
            <a:r>
              <a:rPr lang="en-AU" dirty="0"/>
              <a:t>https://create.kahoot.it/details/4d3a2454-6a09-4166-acf4-1a229391edc8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F73E-4C53-45C0-8C69-4CA31AC4FFE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46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4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15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94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52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3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48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8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956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CE5AB3-E6E7-B827-2339-B7E747962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C6CB78-3F00-FF72-6704-F5A7F921E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759A9A5-9BC0-BD86-C082-53D4B73AD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ABA52-81F1-452C-B4FF-917140099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88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94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04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8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99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68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86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57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9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AB9B-4055-400B-BBCF-6346CEC04FD8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690A-2E35-49D3-B198-8263CCDA12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6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4.xml"/><Relationship Id="rId1" Type="http://schemas.openxmlformats.org/officeDocument/2006/relationships/control" Target="../activeX/activeX3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2075-8692-4485-9E53-F80D268B0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 of </a:t>
            </a:r>
            <a:r>
              <a:rPr lang="en-US" dirty="0" err="1"/>
              <a:t>factorised</a:t>
            </a:r>
            <a:r>
              <a:rPr lang="en-US" dirty="0"/>
              <a:t> cubic functions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1590F-7234-4FB4-91D0-553CDBC4A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6F</a:t>
            </a:r>
          </a:p>
        </p:txBody>
      </p:sp>
    </p:spTree>
    <p:extLst>
      <p:ext uri="{BB962C8B-B14F-4D97-AF65-F5344CB8AC3E}">
        <p14:creationId xmlns:p14="http://schemas.microsoft.com/office/powerpoint/2010/main" val="24418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>
            <a:extLst>
              <a:ext uri="{FF2B5EF4-FFF2-40B4-BE49-F238E27FC236}">
                <a16:creationId xmlns:a16="http://schemas.microsoft.com/office/drawing/2014/main" id="{A582C183-DF09-442F-F3C0-0C60A919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695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91B1A9F0-7421-37AA-77A9-4AB5C06B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Odd degree</a:t>
            </a:r>
            <a:r>
              <a:rPr lang="en-US" altLang="en-US" sz="2800" dirty="0">
                <a:latin typeface="Arial" panose="020B0604020202020204" pitchFamily="34" charset="0"/>
              </a:rPr>
              <a:t> polynomials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rise</a:t>
            </a:r>
            <a:r>
              <a:rPr lang="en-US" altLang="en-US" sz="2800" dirty="0">
                <a:latin typeface="Arial" panose="020B0604020202020204" pitchFamily="34" charset="0"/>
              </a:rPr>
              <a:t> on the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left</a:t>
            </a:r>
            <a:r>
              <a:rPr lang="en-US" altLang="en-US" sz="2800" dirty="0">
                <a:latin typeface="Arial" panose="020B0604020202020204" pitchFamily="34" charset="0"/>
              </a:rPr>
              <a:t> and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fall </a:t>
            </a:r>
            <a:r>
              <a:rPr lang="en-US" altLang="en-US" sz="2800" dirty="0">
                <a:latin typeface="Arial" panose="020B0604020202020204" pitchFamily="34" charset="0"/>
              </a:rPr>
              <a:t>on the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 right</a:t>
            </a:r>
            <a:r>
              <a:rPr lang="en-US" altLang="en-US" sz="2800" dirty="0">
                <a:latin typeface="Arial" panose="020B0604020202020204" pitchFamily="34" charset="0"/>
              </a:rPr>
              <a:t> hand sides of the graph (like – x</a:t>
            </a:r>
            <a:r>
              <a:rPr lang="en-US" altLang="en-US" sz="2800" baseline="30000" dirty="0">
                <a:latin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</a:rPr>
              <a:t>) if the coefficient is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negative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550E5A07-83EB-CB38-C75C-40AAF536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left hand behaviour: rises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F5BA4C40-DEF5-0BD9-5AEA-261903F67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3340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right hand behaviour: falls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1E363130-D409-9D93-D23A-E124932A1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4196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AC2707CF-EA6A-CDD4-4B1C-127D2AB6BC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59436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81EEAEA9-A27E-5C7D-E3C6-BDED033E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565401"/>
            <a:ext cx="2438400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turning points in the middle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E55294F2-1125-A117-5C2E-F2BB429D0F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357564"/>
            <a:ext cx="477838" cy="220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80AD9753-770C-6294-3CCC-77E6CBC3B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0" y="3357564"/>
            <a:ext cx="12700" cy="1290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F979351A-14FF-5677-00E5-1D7FD43EC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0574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4" name="Rectangle 13">
            <a:extLst>
              <a:ext uri="{FF2B5EF4-FFF2-40B4-BE49-F238E27FC236}">
                <a16:creationId xmlns:a16="http://schemas.microsoft.com/office/drawing/2014/main" id="{505C100C-740B-CCE9-884D-EED42256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0574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2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6083F-3F3D-A70A-4553-5E1FB088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8" y="125105"/>
            <a:ext cx="11973743" cy="66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3730320-6BA5-108B-86D6-DC9CB8C1D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336" y="259556"/>
            <a:ext cx="11439727" cy="1314450"/>
          </a:xfrm>
          <a:noFill/>
        </p:spPr>
        <p:txBody>
          <a:bodyPr>
            <a:normAutofit/>
          </a:bodyPr>
          <a:lstStyle/>
          <a:p>
            <a:r>
              <a:rPr lang="en-US" altLang="en-US" sz="3600" dirty="0"/>
              <a:t>Identify the roots of a polynomial function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627D051-F4EF-082E-DEA8-81782E8B9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991600" cy="3124200"/>
          </a:xfrm>
        </p:spPr>
        <p:txBody>
          <a:bodyPr/>
          <a:lstStyle/>
          <a:p>
            <a:r>
              <a:rPr lang="en-US" altLang="en-US" dirty="0"/>
              <a:t>If a polynomial is factored completely, it is easy to solve the question f(x) = 0 using the Null Factor Law.</a:t>
            </a:r>
          </a:p>
          <a:p>
            <a:pPr lvl="1"/>
            <a:endParaRPr lang="en-US" altLang="en-US" dirty="0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5BBB12A9-51DF-E92C-75F4-AD51B7A4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76600"/>
            <a:ext cx="53161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/>
              <a:t>Example: Find the roots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/>
              <a:t>of the function:</a:t>
            </a:r>
          </a:p>
        </p:txBody>
      </p:sp>
      <p:graphicFrame>
        <p:nvGraphicFramePr>
          <p:cNvPr id="59397" name="Object 5">
            <a:extLst>
              <a:ext uri="{FF2B5EF4-FFF2-40B4-BE49-F238E27FC236}">
                <a16:creationId xmlns:a16="http://schemas.microsoft.com/office/drawing/2014/main" id="{CB813DFA-A5AA-D562-7A77-0AD749F9A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690938"/>
          <a:ext cx="32004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241300" progId="Equation.3">
                  <p:embed/>
                </p:oleObj>
              </mc:Choice>
              <mc:Fallback>
                <p:oleObj name="Equation" r:id="rId2" imgW="1282700" imgH="241300" progId="Equation.3">
                  <p:embed/>
                  <p:pic>
                    <p:nvPicPr>
                      <p:cNvPr id="59397" name="Object 5">
                        <a:extLst>
                          <a:ext uri="{FF2B5EF4-FFF2-40B4-BE49-F238E27FC236}">
                            <a16:creationId xmlns:a16="http://schemas.microsoft.com/office/drawing/2014/main" id="{CB813DFA-A5AA-D562-7A77-0AD749F9A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90938"/>
                        <a:ext cx="32004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20949F-5A86-98AC-3273-52081D1C04E7}"/>
                  </a:ext>
                </a:extLst>
              </p:cNvPr>
              <p:cNvSpPr txBox="1"/>
              <p:nvPr/>
            </p:nvSpPr>
            <p:spPr>
              <a:xfrm>
                <a:off x="2023353" y="5138738"/>
                <a:ext cx="60116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−1=0 </m:t>
                      </m:r>
                      <m:sSub>
                        <m:sSubPr>
                          <m:ctrlPr>
                            <a:rPr lang="en-AU" sz="32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3200" dirty="0">
                              <a:sym typeface="Wingdings" panose="05000000000000000000" pitchFamily="2" charset="2"/>
                            </a:rPr>
                            <m:t>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 </m:t>
                      </m:r>
                      <m:sSub>
                        <m:sSubPr>
                          <m:ctrlPr>
                            <a:rPr lang="en-AU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3200" dirty="0">
                              <a:sym typeface="Wingdings" panose="05000000000000000000" pitchFamily="2" charset="2"/>
                            </a:rPr>
                            <m:t>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20949F-5A86-98AC-3273-52081D1C0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53" y="5138738"/>
                <a:ext cx="6011693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>
            <a:extLst>
              <a:ext uri="{FF2B5EF4-FFF2-40B4-BE49-F238E27FC236}">
                <a16:creationId xmlns:a16="http://schemas.microsoft.com/office/drawing/2014/main" id="{861B47EB-38F5-8710-7092-A1C44423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064" y="916352"/>
            <a:ext cx="9591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So knowing the roots of a polynomial we can plot them on the graph.  It tells us whether the graph </a:t>
            </a: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cuts</a:t>
            </a: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 the </a:t>
            </a:r>
            <a:r>
              <a:rPr lang="en-US" altLang="en-US" b="1" i="1" dirty="0">
                <a:solidFill>
                  <a:srgbClr val="CC3300"/>
                </a:solidFill>
                <a:latin typeface="Arial" panose="020B0604020202020204" pitchFamily="34" charset="0"/>
              </a:rPr>
              <a:t>x</a:t>
            </a: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 axis at this point or whether it just </a:t>
            </a: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touches</a:t>
            </a: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 the axis(</a:t>
            </a: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repeated factor</a:t>
            </a: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):</a:t>
            </a:r>
          </a:p>
        </p:txBody>
      </p:sp>
      <p:graphicFrame>
        <p:nvGraphicFramePr>
          <p:cNvPr id="9218" name="Object 3">
            <a:extLst>
              <a:ext uri="{FF2B5EF4-FFF2-40B4-BE49-F238E27FC236}">
                <a16:creationId xmlns:a16="http://schemas.microsoft.com/office/drawing/2014/main" id="{F69AFB65-899D-CEF6-CFE2-21AF175F3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438401"/>
          <a:ext cx="39497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241200" progId="Equation.3">
                  <p:embed/>
                </p:oleObj>
              </mc:Choice>
              <mc:Fallback>
                <p:oleObj name="Equation" r:id="rId2" imgW="1346040" imgH="241200" progId="Equation.3">
                  <p:embed/>
                  <p:pic>
                    <p:nvPicPr>
                      <p:cNvPr id="9218" name="Object 3">
                        <a:extLst>
                          <a:ext uri="{FF2B5EF4-FFF2-40B4-BE49-F238E27FC236}">
                            <a16:creationId xmlns:a16="http://schemas.microsoft.com/office/drawing/2014/main" id="{F69AFB65-899D-CEF6-CFE2-21AF175F3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1"/>
                        <a:ext cx="39497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>
            <a:extLst>
              <a:ext uri="{FF2B5EF4-FFF2-40B4-BE49-F238E27FC236}">
                <a16:creationId xmlns:a16="http://schemas.microsoft.com/office/drawing/2014/main" id="{85D75AD1-3F83-CC28-4998-0C844AE9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44032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Notice the negative out in front.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6FB80FA1-C268-4664-5031-0F66222E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886200"/>
            <a:ext cx="4737370" cy="4501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94C3BDBA-2764-3A42-252C-30CED523C0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2971800"/>
            <a:ext cx="35052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19AFD882-8F88-0A47-6F84-21CB0613184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533900"/>
            <a:ext cx="3181350" cy="2324100"/>
            <a:chOff x="2056" y="2592"/>
            <a:chExt cx="2176" cy="1728"/>
          </a:xfrm>
        </p:grpSpPr>
        <p:sp>
          <p:nvSpPr>
            <p:cNvPr id="9237" name="Rectangle 9">
              <a:extLst>
                <a:ext uri="{FF2B5EF4-FFF2-40B4-BE49-F238E27FC236}">
                  <a16:creationId xmlns:a16="http://schemas.microsoft.com/office/drawing/2014/main" id="{3E348FB0-2229-A874-4ABA-AC772A048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2592"/>
              <a:ext cx="2176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8" name="Line 10">
              <a:extLst>
                <a:ext uri="{FF2B5EF4-FFF2-40B4-BE49-F238E27FC236}">
                  <a16:creationId xmlns:a16="http://schemas.microsoft.com/office/drawing/2014/main" id="{E921AF42-145F-731F-B9E9-9F3E3152E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68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9" name="Line 11">
              <a:extLst>
                <a:ext uri="{FF2B5EF4-FFF2-40B4-BE49-F238E27FC236}">
                  <a16:creationId xmlns:a16="http://schemas.microsoft.com/office/drawing/2014/main" id="{F2EE4798-F0FE-9C48-8508-097242629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50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7420" name="Line 12">
            <a:extLst>
              <a:ext uri="{FF2B5EF4-FFF2-40B4-BE49-F238E27FC236}">
                <a16:creationId xmlns:a16="http://schemas.microsoft.com/office/drawing/2014/main" id="{2BB1E685-6BE8-9181-DC20-FD342B8E8E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1600" y="4762500"/>
            <a:ext cx="762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4F4C9580-DCD1-032A-385A-FB2FB341F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6134100"/>
            <a:ext cx="1524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8140561B-C659-5862-6C4D-0EF36532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19601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What would the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 y</a:t>
            </a: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 intercept be?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6C526D94-822E-0FFE-B8EC-1B78BFC6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76250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(0, 4)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A37AAB65-2F30-A2D7-32C4-F96E4B7D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38801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Find the roots and their multiplicity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723FBB6C-3CC2-FA66-C8C0-9C40719DD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419600"/>
            <a:ext cx="40207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Root 1</a:t>
            </a:r>
            <a:b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(so cuts axis at 1)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Root -2 &amp; </a:t>
            </a: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repeated factor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(so touches at 2)</a:t>
            </a:r>
          </a:p>
        </p:txBody>
      </p:sp>
      <p:sp>
        <p:nvSpPr>
          <p:cNvPr id="17429" name="Freeform 21">
            <a:extLst>
              <a:ext uri="{FF2B5EF4-FFF2-40B4-BE49-F238E27FC236}">
                <a16:creationId xmlns:a16="http://schemas.microsoft.com/office/drawing/2014/main" id="{3F49B679-88DE-22E5-5349-34117C1CBAB0}"/>
              </a:ext>
            </a:extLst>
          </p:cNvPr>
          <p:cNvSpPr>
            <a:spLocks/>
          </p:cNvSpPr>
          <p:nvPr/>
        </p:nvSpPr>
        <p:spPr bwMode="auto">
          <a:xfrm>
            <a:off x="5257800" y="4648200"/>
            <a:ext cx="1524000" cy="2057400"/>
          </a:xfrm>
          <a:custGeom>
            <a:avLst/>
            <a:gdLst>
              <a:gd name="T0" fmla="*/ 0 w 960"/>
              <a:gd name="T1" fmla="*/ 0 h 1248"/>
              <a:gd name="T2" fmla="*/ 609600 w 960"/>
              <a:gd name="T3" fmla="*/ 1107831 h 1248"/>
              <a:gd name="T4" fmla="*/ 1066800 w 960"/>
              <a:gd name="T5" fmla="*/ 316523 h 1248"/>
              <a:gd name="T6" fmla="*/ 1371600 w 960"/>
              <a:gd name="T7" fmla="*/ 1107831 h 1248"/>
              <a:gd name="T8" fmla="*/ 1524000 w 960"/>
              <a:gd name="T9" fmla="*/ 205740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248"/>
              <a:gd name="T17" fmla="*/ 960 w 960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248">
                <a:moveTo>
                  <a:pt x="0" y="0"/>
                </a:moveTo>
                <a:cubicBezTo>
                  <a:pt x="136" y="320"/>
                  <a:pt x="272" y="640"/>
                  <a:pt x="384" y="672"/>
                </a:cubicBezTo>
                <a:cubicBezTo>
                  <a:pt x="496" y="704"/>
                  <a:pt x="592" y="192"/>
                  <a:pt x="672" y="192"/>
                </a:cubicBezTo>
                <a:cubicBezTo>
                  <a:pt x="752" y="192"/>
                  <a:pt x="816" y="496"/>
                  <a:pt x="864" y="672"/>
                </a:cubicBezTo>
                <a:cubicBezTo>
                  <a:pt x="912" y="848"/>
                  <a:pt x="936" y="1048"/>
                  <a:pt x="960" y="124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Oval 19">
            <a:extLst>
              <a:ext uri="{FF2B5EF4-FFF2-40B4-BE49-F238E27FC236}">
                <a16:creationId xmlns:a16="http://schemas.microsoft.com/office/drawing/2014/main" id="{E1578C15-38DF-BEFE-499D-FF1A60900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691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Oval 20">
            <a:extLst>
              <a:ext uri="{FF2B5EF4-FFF2-40B4-BE49-F238E27FC236}">
                <a16:creationId xmlns:a16="http://schemas.microsoft.com/office/drawing/2014/main" id="{DB981866-1555-F0CE-218B-C74EA6F77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676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Oval 15">
            <a:extLst>
              <a:ext uri="{FF2B5EF4-FFF2-40B4-BE49-F238E27FC236}">
                <a16:creationId xmlns:a16="http://schemas.microsoft.com/office/drawing/2014/main" id="{2A95277A-75C2-09DC-F647-F8CA3648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4914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5531F51F-1A46-9491-1F82-72576E1FAC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791200"/>
            <a:ext cx="2362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5809C32B-B3D0-86B9-D01C-E163C39FDF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5105400"/>
            <a:ext cx="1676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nimBg="1"/>
      <p:bldP spid="17422" grpId="0" autoUpdateAnimBg="0"/>
      <p:bldP spid="17424" grpId="0" autoUpdateAnimBg="0"/>
      <p:bldP spid="17425" grpId="0" autoUpdateAnimBg="0"/>
      <p:bldP spid="17426" grpId="0" autoUpdateAnimBg="0"/>
      <p:bldP spid="17429" grpId="0" animBg="1"/>
      <p:bldP spid="17427" grpId="0" animBg="1"/>
      <p:bldP spid="17428" grpId="0" animBg="1"/>
      <p:bldP spid="174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81">
            <a:extLst>
              <a:ext uri="{FF2B5EF4-FFF2-40B4-BE49-F238E27FC236}">
                <a16:creationId xmlns:a16="http://schemas.microsoft.com/office/drawing/2014/main" id="{19D6A0D2-B6D5-0A3F-7734-958E273BB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Cubic Polynomials</a:t>
            </a:r>
          </a:p>
        </p:txBody>
      </p:sp>
      <p:graphicFrame>
        <p:nvGraphicFramePr>
          <p:cNvPr id="14935" name="Group 599">
            <a:extLst>
              <a:ext uri="{FF2B5EF4-FFF2-40B4-BE49-F238E27FC236}">
                <a16:creationId xmlns:a16="http://schemas.microsoft.com/office/drawing/2014/main" id="{D8206245-5B40-37FE-4660-98B3BF26C1DD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2661402291"/>
              </p:ext>
            </p:extLst>
          </p:nvPr>
        </p:nvGraphicFramePr>
        <p:xfrm>
          <a:off x="3810001" y="2143125"/>
          <a:ext cx="6408737" cy="4261086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Equation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Factored form &amp; Standard form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X-Intercepts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Roots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Sign of Leading Coefficient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End Behaviour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Domain and Range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y=(x+1)(x+4)(x-2)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y=x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+3x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-6x-8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-4, -1, 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 and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{x| x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{y| y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y=-(x+1)(x+4)(x-2)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y=-x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+6x+8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-4, -1, 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Negative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{x| x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{y| y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91" name="Text Box 22">
            <a:extLst>
              <a:ext uri="{FF2B5EF4-FFF2-40B4-BE49-F238E27FC236}">
                <a16:creationId xmlns:a16="http://schemas.microsoft.com/office/drawing/2014/main" id="{76410DF0-70E3-95C6-BB5A-EC23E10BA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1196976"/>
            <a:ext cx="7129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following chart shows the properties of the graphs on the left.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2160720" imgH="2160720"/>
        </mc:Choice>
        <mc:Fallback>
          <p:control r:id="rId1" imgW="2160720" imgH="2160720">
            <p:pic>
              <p:nvPicPr>
                <p:cNvPr id="15362" name="Grapher1">
                  <a:extLst>
                    <a:ext uri="{FF2B5EF4-FFF2-40B4-BE49-F238E27FC236}">
                      <a16:creationId xmlns:a16="http://schemas.microsoft.com/office/drawing/2014/main" id="{233F41C7-6783-343B-0493-9CE8CC77B03D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773238"/>
                  <a:ext cx="1968500" cy="196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2185920" imgH="2185920"/>
        </mc:Choice>
        <mc:Fallback>
          <p:control r:id="rId2" imgW="2185920" imgH="2185920">
            <p:pic>
              <p:nvPicPr>
                <p:cNvPr id="15363" name="Grapher2">
                  <a:extLst>
                    <a:ext uri="{FF2B5EF4-FFF2-40B4-BE49-F238E27FC236}">
                      <a16:creationId xmlns:a16="http://schemas.microsoft.com/office/drawing/2014/main" id="{E3AB010A-3793-2954-D1CC-CFC4EDCE4A84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4149725"/>
                  <a:ext cx="1970088" cy="1970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7BAFD086-27A4-753A-72C5-C5AAA2FDB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Cubic Polynomials</a:t>
            </a:r>
          </a:p>
        </p:txBody>
      </p:sp>
      <p:graphicFrame>
        <p:nvGraphicFramePr>
          <p:cNvPr id="22564" name="Group 36">
            <a:extLst>
              <a:ext uri="{FF2B5EF4-FFF2-40B4-BE49-F238E27FC236}">
                <a16:creationId xmlns:a16="http://schemas.microsoft.com/office/drawing/2014/main" id="{252225A9-1137-0456-39FD-9D3CE473C355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1048808299"/>
              </p:ext>
            </p:extLst>
          </p:nvPr>
        </p:nvGraphicFramePr>
        <p:xfrm>
          <a:off x="3900894" y="2214564"/>
          <a:ext cx="6408737" cy="4319871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Equation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Factored form &amp; Standard form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X-Intercepts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Roots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Sign of Leading Coefficient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End Behaviour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Domain and Range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y=(x+3)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(x-1)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y=x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+5x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+3x-9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-3, 1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 and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{x| x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{y| y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y=-(x+3)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(x-1)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y=-x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-5x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-3x+9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-3, 1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Negative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{x| x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{y| y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15" name="Text Box 50">
            <a:extLst>
              <a:ext uri="{FF2B5EF4-FFF2-40B4-BE49-F238E27FC236}">
                <a16:creationId xmlns:a16="http://schemas.microsoft.com/office/drawing/2014/main" id="{37B3DC68-B22C-2343-2E5B-C37BA550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1196976"/>
            <a:ext cx="7129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following chart shows the properties of the graphs on the left.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968480" imgH="1968480"/>
        </mc:Choice>
        <mc:Fallback>
          <p:control r:id="rId1" imgW="1968480" imgH="1968480">
            <p:pic>
              <p:nvPicPr>
                <p:cNvPr id="16386" name="Grapher2">
                  <a:extLst>
                    <a:ext uri="{FF2B5EF4-FFF2-40B4-BE49-F238E27FC236}">
                      <a16:creationId xmlns:a16="http://schemas.microsoft.com/office/drawing/2014/main" id="{6D66F8E2-3CAA-5B84-3A90-B886F69C6570}"/>
                    </a:ext>
                  </a:extLst>
                </p:cNvPr>
                <p:cNvPicPr preferRelativeResize="0">
                  <a:picLocks noGrp="1"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4076700"/>
                  <a:ext cx="1968500" cy="196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1968480" imgH="1968480"/>
        </mc:Choice>
        <mc:Fallback>
          <p:control r:id="rId2" imgW="1968480" imgH="1968480">
            <p:pic>
              <p:nvPicPr>
                <p:cNvPr id="16387" name="Grapher1">
                  <a:extLst>
                    <a:ext uri="{FF2B5EF4-FFF2-40B4-BE49-F238E27FC236}">
                      <a16:creationId xmlns:a16="http://schemas.microsoft.com/office/drawing/2014/main" id="{8708A39A-7D75-80DF-88F8-BD5174EA7666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844675"/>
                  <a:ext cx="1968500" cy="196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8BABE466-DDF5-14AB-6FE1-0904FB45A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Cubic Polynomials</a:t>
            </a:r>
          </a:p>
        </p:txBody>
      </p:sp>
      <p:graphicFrame>
        <p:nvGraphicFramePr>
          <p:cNvPr id="23557" name="Group 5">
            <a:extLst>
              <a:ext uri="{FF2B5EF4-FFF2-40B4-BE49-F238E27FC236}">
                <a16:creationId xmlns:a16="http://schemas.microsoft.com/office/drawing/2014/main" id="{F89265E8-0714-27DF-444D-745A2D2F0189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2479254582"/>
              </p:ext>
            </p:extLst>
          </p:nvPr>
        </p:nvGraphicFramePr>
        <p:xfrm>
          <a:off x="3952876" y="2143126"/>
          <a:ext cx="6408737" cy="4319871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Equation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Factored form &amp; Standard form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X-Intercepts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Roots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Sign of Leading Coefficient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End Behaviour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Domain and Range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y=(x-2)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y=x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-6x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+12x-8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 and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{x| x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{y| y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y=-(x-2)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y=-x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+6x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-12x+8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Negative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-,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y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{x| x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{y| y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Є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39" name="Text Box 36">
            <a:extLst>
              <a:ext uri="{FF2B5EF4-FFF2-40B4-BE49-F238E27FC236}">
                <a16:creationId xmlns:a16="http://schemas.microsoft.com/office/drawing/2014/main" id="{6A9B32D3-B236-5D2B-7A88-FCB292FF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1196976"/>
            <a:ext cx="7129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following chart shows the properties of the graphs on the left.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2857680" imgH="2857680"/>
        </mc:Choice>
        <mc:Fallback>
          <p:control r:id="rId1" imgW="2857680" imgH="2857680">
            <p:pic>
              <p:nvPicPr>
                <p:cNvPr id="17410" name="Grapher2">
                  <a:extLst>
                    <a:ext uri="{FF2B5EF4-FFF2-40B4-BE49-F238E27FC236}">
                      <a16:creationId xmlns:a16="http://schemas.microsoft.com/office/drawing/2014/main" id="{D3C95916-FD82-B316-D4AF-C81FCC8E736F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3933825"/>
                  <a:ext cx="1968500" cy="196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2857680" imgH="2857680"/>
        </mc:Choice>
        <mc:Fallback>
          <p:control r:id="rId2" imgW="2857680" imgH="2857680">
            <p:pic>
              <p:nvPicPr>
                <p:cNvPr id="17411" name="Grapher1">
                  <a:extLst>
                    <a:ext uri="{FF2B5EF4-FFF2-40B4-BE49-F238E27FC236}">
                      <a16:creationId xmlns:a16="http://schemas.microsoft.com/office/drawing/2014/main" id="{1B4AF5A2-D02C-12CB-3C91-47AFEB3936E5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628775"/>
                  <a:ext cx="1968500" cy="196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041C-96D1-233B-1E3D-BDBB0F4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057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Graph the polynomial. Label intercepts, determine turning points, and end behavior. (May use graphing calculator for shape between intercepts.)</a:t>
            </a:r>
          </a:p>
        </p:txBody>
      </p:sp>
      <p:grpSp>
        <p:nvGrpSpPr>
          <p:cNvPr id="19459" name="Group 2">
            <a:extLst>
              <a:ext uri="{FF2B5EF4-FFF2-40B4-BE49-F238E27FC236}">
                <a16:creationId xmlns:a16="http://schemas.microsoft.com/office/drawing/2014/main" id="{03FB5DC3-8DE4-EC38-3EC6-F59D71EF60C0}"/>
              </a:ext>
            </a:extLst>
          </p:cNvPr>
          <p:cNvGrpSpPr>
            <a:grpSpLocks/>
          </p:cNvGrpSpPr>
          <p:nvPr/>
        </p:nvGrpSpPr>
        <p:grpSpPr bwMode="auto">
          <a:xfrm>
            <a:off x="1733550" y="2667000"/>
            <a:ext cx="4286250" cy="3962400"/>
            <a:chOff x="4032" y="11520"/>
            <a:chExt cx="2880" cy="3024"/>
          </a:xfrm>
        </p:grpSpPr>
        <p:sp>
          <p:nvSpPr>
            <p:cNvPr id="19461" name="Rectangle 3">
              <a:extLst>
                <a:ext uri="{FF2B5EF4-FFF2-40B4-BE49-F238E27FC236}">
                  <a16:creationId xmlns:a16="http://schemas.microsoft.com/office/drawing/2014/main" id="{0FDDA339-23BE-0DEC-A93F-44D0D4D8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1520"/>
              <a:ext cx="2880" cy="30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F485EBCA-3953-82F8-1DD0-5499566DC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1520"/>
              <a:ext cx="2880" cy="3024"/>
              <a:chOff x="576" y="11520"/>
              <a:chExt cx="2880" cy="3024"/>
            </a:xfrm>
          </p:grpSpPr>
          <p:sp>
            <p:nvSpPr>
              <p:cNvPr id="19463" name="Line 5">
                <a:extLst>
                  <a:ext uri="{FF2B5EF4-FFF2-40B4-BE49-F238E27FC236}">
                    <a16:creationId xmlns:a16="http://schemas.microsoft.com/office/drawing/2014/main" id="{93844D3D-556C-4F31-5763-F42B4A8A1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520"/>
                <a:ext cx="0" cy="3024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64" name="Line 6">
                <a:extLst>
                  <a:ext uri="{FF2B5EF4-FFF2-40B4-BE49-F238E27FC236}">
                    <a16:creationId xmlns:a16="http://schemas.microsoft.com/office/drawing/2014/main" id="{25948EFE-E587-ADC0-68D4-642F3F26E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960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65" name="Line 7">
                <a:extLst>
                  <a:ext uri="{FF2B5EF4-FFF2-40B4-BE49-F238E27FC236}">
                    <a16:creationId xmlns:a16="http://schemas.microsoft.com/office/drawing/2014/main" id="{D0DA487C-96D1-D345-F3CB-6F2FCBA43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81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66" name="Line 8">
                <a:extLst>
                  <a:ext uri="{FF2B5EF4-FFF2-40B4-BE49-F238E27FC236}">
                    <a16:creationId xmlns:a16="http://schemas.microsoft.com/office/drawing/2014/main" id="{56FCB2F0-1B0F-9480-8C8B-CE654BB43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67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67" name="Line 9">
                <a:extLst>
                  <a:ext uri="{FF2B5EF4-FFF2-40B4-BE49-F238E27FC236}">
                    <a16:creationId xmlns:a16="http://schemas.microsoft.com/office/drawing/2014/main" id="{1CAAE2AF-39C5-4720-EE21-08E00A716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52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68" name="Line 10">
                <a:extLst>
                  <a:ext uri="{FF2B5EF4-FFF2-40B4-BE49-F238E27FC236}">
                    <a16:creationId xmlns:a16="http://schemas.microsoft.com/office/drawing/2014/main" id="{1CFBEB67-DA03-8350-D63B-1C98784D6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38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69" name="Line 11">
                <a:extLst>
                  <a:ext uri="{FF2B5EF4-FFF2-40B4-BE49-F238E27FC236}">
                    <a16:creationId xmlns:a16="http://schemas.microsoft.com/office/drawing/2014/main" id="{EB78105F-A93F-1C8B-E145-FDB3C4602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24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0" name="Line 12">
                <a:extLst>
                  <a:ext uri="{FF2B5EF4-FFF2-40B4-BE49-F238E27FC236}">
                    <a16:creationId xmlns:a16="http://schemas.microsoft.com/office/drawing/2014/main" id="{7F94DFF8-E45E-0A24-2793-DB428495C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09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1" name="Line 13">
                <a:extLst>
                  <a:ext uri="{FF2B5EF4-FFF2-40B4-BE49-F238E27FC236}">
                    <a16:creationId xmlns:a16="http://schemas.microsoft.com/office/drawing/2014/main" id="{D214C367-B272-8E6A-37FE-10FB4358D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195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2" name="Line 14">
                <a:extLst>
                  <a:ext uri="{FF2B5EF4-FFF2-40B4-BE49-F238E27FC236}">
                    <a16:creationId xmlns:a16="http://schemas.microsoft.com/office/drawing/2014/main" id="{7E38A11F-48CD-8399-45B7-188F8CC22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180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3" name="Line 15">
                <a:extLst>
                  <a:ext uri="{FF2B5EF4-FFF2-40B4-BE49-F238E27FC236}">
                    <a16:creationId xmlns:a16="http://schemas.microsoft.com/office/drawing/2014/main" id="{2184AC31-5A06-9A2C-CD47-5B0CC0569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166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4" name="Line 16">
                <a:extLst>
                  <a:ext uri="{FF2B5EF4-FFF2-40B4-BE49-F238E27FC236}">
                    <a16:creationId xmlns:a16="http://schemas.microsoft.com/office/drawing/2014/main" id="{FE2119D6-F4E2-4CFC-9DF3-ABB681B1C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310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5" name="Line 17">
                <a:extLst>
                  <a:ext uri="{FF2B5EF4-FFF2-40B4-BE49-F238E27FC236}">
                    <a16:creationId xmlns:a16="http://schemas.microsoft.com/office/drawing/2014/main" id="{06AFB15A-4A59-55AC-B992-26579AED0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24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6" name="Line 18">
                <a:extLst>
                  <a:ext uri="{FF2B5EF4-FFF2-40B4-BE49-F238E27FC236}">
                    <a16:creationId xmlns:a16="http://schemas.microsoft.com/office/drawing/2014/main" id="{A0B67E1D-03E3-E24D-5B63-BAA69CDD4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39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7" name="Line 19">
                <a:extLst>
                  <a:ext uri="{FF2B5EF4-FFF2-40B4-BE49-F238E27FC236}">
                    <a16:creationId xmlns:a16="http://schemas.microsoft.com/office/drawing/2014/main" id="{5D8E0029-AAC0-A029-361F-EA0C4586E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53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8" name="Line 20">
                <a:extLst>
                  <a:ext uri="{FF2B5EF4-FFF2-40B4-BE49-F238E27FC236}">
                    <a16:creationId xmlns:a16="http://schemas.microsoft.com/office/drawing/2014/main" id="{EDDBF4D9-5E81-6999-AD10-EF5B044F4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68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79" name="Line 21">
                <a:extLst>
                  <a:ext uri="{FF2B5EF4-FFF2-40B4-BE49-F238E27FC236}">
                    <a16:creationId xmlns:a16="http://schemas.microsoft.com/office/drawing/2014/main" id="{5AA47E99-F48C-4098-6653-1DCA396F2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82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0" name="Line 22">
                <a:extLst>
                  <a:ext uri="{FF2B5EF4-FFF2-40B4-BE49-F238E27FC236}">
                    <a16:creationId xmlns:a16="http://schemas.microsoft.com/office/drawing/2014/main" id="{6D4451ED-6813-E89E-647B-6125E043D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96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1" name="Line 23">
                <a:extLst>
                  <a:ext uri="{FF2B5EF4-FFF2-40B4-BE49-F238E27FC236}">
                    <a16:creationId xmlns:a16="http://schemas.microsoft.com/office/drawing/2014/main" id="{4C215725-AD76-D109-DEA3-2D06ADF0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411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2" name="Line 24">
                <a:extLst>
                  <a:ext uri="{FF2B5EF4-FFF2-40B4-BE49-F238E27FC236}">
                    <a16:creationId xmlns:a16="http://schemas.microsoft.com/office/drawing/2014/main" id="{4BC39264-070A-AAFB-9AD3-B0014BD7D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425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3" name="Line 25">
                <a:extLst>
                  <a:ext uri="{FF2B5EF4-FFF2-40B4-BE49-F238E27FC236}">
                    <a16:creationId xmlns:a16="http://schemas.microsoft.com/office/drawing/2014/main" id="{F62D9DBA-382A-0CC8-AA5D-537A6C063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440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4" name="Line 26">
                <a:extLst>
                  <a:ext uri="{FF2B5EF4-FFF2-40B4-BE49-F238E27FC236}">
                    <a16:creationId xmlns:a16="http://schemas.microsoft.com/office/drawing/2014/main" id="{DC689F0A-4141-A1E1-7703-8BEDD86DE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5" name="Line 27">
                <a:extLst>
                  <a:ext uri="{FF2B5EF4-FFF2-40B4-BE49-F238E27FC236}">
                    <a16:creationId xmlns:a16="http://schemas.microsoft.com/office/drawing/2014/main" id="{4BA21304-50DF-21C7-E5B2-16CFC232B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6" name="Line 28">
                <a:extLst>
                  <a:ext uri="{FF2B5EF4-FFF2-40B4-BE49-F238E27FC236}">
                    <a16:creationId xmlns:a16="http://schemas.microsoft.com/office/drawing/2014/main" id="{F926E0F7-8120-6CB2-123E-C0DA3621F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7" name="Line 29">
                <a:extLst>
                  <a:ext uri="{FF2B5EF4-FFF2-40B4-BE49-F238E27FC236}">
                    <a16:creationId xmlns:a16="http://schemas.microsoft.com/office/drawing/2014/main" id="{62A0BC7B-137C-A2FF-208F-D127F0BEA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8" name="Line 30">
                <a:extLst>
                  <a:ext uri="{FF2B5EF4-FFF2-40B4-BE49-F238E27FC236}">
                    <a16:creationId xmlns:a16="http://schemas.microsoft.com/office/drawing/2014/main" id="{CC3516FC-AD4E-C8E9-FA87-7EEEFA1F5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89" name="Line 31">
                <a:extLst>
                  <a:ext uri="{FF2B5EF4-FFF2-40B4-BE49-F238E27FC236}">
                    <a16:creationId xmlns:a16="http://schemas.microsoft.com/office/drawing/2014/main" id="{B2800D64-C792-3FB6-D0A1-5DC29683D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0" name="Line 32">
                <a:extLst>
                  <a:ext uri="{FF2B5EF4-FFF2-40B4-BE49-F238E27FC236}">
                    <a16:creationId xmlns:a16="http://schemas.microsoft.com/office/drawing/2014/main" id="{BAB40C21-85E8-175A-D750-1DBA58E39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1" name="Line 33">
                <a:extLst>
                  <a:ext uri="{FF2B5EF4-FFF2-40B4-BE49-F238E27FC236}">
                    <a16:creationId xmlns:a16="http://schemas.microsoft.com/office/drawing/2014/main" id="{225CD8AA-2330-BCF7-5D3C-015E9FF68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2" name="Line 34">
                <a:extLst>
                  <a:ext uri="{FF2B5EF4-FFF2-40B4-BE49-F238E27FC236}">
                    <a16:creationId xmlns:a16="http://schemas.microsoft.com/office/drawing/2014/main" id="{C0FE6A80-E130-0F4C-D779-6EDE5AE72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3" name="Line 35">
                <a:extLst>
                  <a:ext uri="{FF2B5EF4-FFF2-40B4-BE49-F238E27FC236}">
                    <a16:creationId xmlns:a16="http://schemas.microsoft.com/office/drawing/2014/main" id="{A525C1F5-2CB7-CC84-5730-6E929CFDC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4" name="Line 36">
                <a:extLst>
                  <a:ext uri="{FF2B5EF4-FFF2-40B4-BE49-F238E27FC236}">
                    <a16:creationId xmlns:a16="http://schemas.microsoft.com/office/drawing/2014/main" id="{8A286537-9171-0349-39DB-33013ADBF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5" name="Line 37">
                <a:extLst>
                  <a:ext uri="{FF2B5EF4-FFF2-40B4-BE49-F238E27FC236}">
                    <a16:creationId xmlns:a16="http://schemas.microsoft.com/office/drawing/2014/main" id="{AF910374-A9A4-A2D4-35B7-65810200C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6" name="Line 38">
                <a:extLst>
                  <a:ext uri="{FF2B5EF4-FFF2-40B4-BE49-F238E27FC236}">
                    <a16:creationId xmlns:a16="http://schemas.microsoft.com/office/drawing/2014/main" id="{538EECE1-D557-BD43-C0C8-A5A5CAEDA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7" name="Line 39">
                <a:extLst>
                  <a:ext uri="{FF2B5EF4-FFF2-40B4-BE49-F238E27FC236}">
                    <a16:creationId xmlns:a16="http://schemas.microsoft.com/office/drawing/2014/main" id="{6F5CB2AB-66CE-50CE-47DA-9D8EDF813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8" name="Line 40">
                <a:extLst>
                  <a:ext uri="{FF2B5EF4-FFF2-40B4-BE49-F238E27FC236}">
                    <a16:creationId xmlns:a16="http://schemas.microsoft.com/office/drawing/2014/main" id="{6EB91D4F-B9AD-E540-42FC-6C3DC8580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499" name="Line 41">
                <a:extLst>
                  <a:ext uri="{FF2B5EF4-FFF2-40B4-BE49-F238E27FC236}">
                    <a16:creationId xmlns:a16="http://schemas.microsoft.com/office/drawing/2014/main" id="{9125AA25-06A9-DAD5-1AD2-CB3EE0C91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0" name="Line 42">
                <a:extLst>
                  <a:ext uri="{FF2B5EF4-FFF2-40B4-BE49-F238E27FC236}">
                    <a16:creationId xmlns:a16="http://schemas.microsoft.com/office/drawing/2014/main" id="{422E58EF-50F7-A9B9-BF0B-46D706351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501" name="Line 43">
                <a:extLst>
                  <a:ext uri="{FF2B5EF4-FFF2-40B4-BE49-F238E27FC236}">
                    <a16:creationId xmlns:a16="http://schemas.microsoft.com/office/drawing/2014/main" id="{FE7A7AB9-A096-F2BA-43F9-498C35C56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B79244A6-90CE-3CA3-D5F2-BF9C1FBE2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5314" y="2071688"/>
          <a:ext cx="445928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215900" progId="Equation.3">
                  <p:embed/>
                </p:oleObj>
              </mc:Choice>
              <mc:Fallback>
                <p:oleObj name="Equation" r:id="rId2" imgW="1600200" imgH="215900" progId="Equation.3">
                  <p:embed/>
                  <p:pic>
                    <p:nvPicPr>
                      <p:cNvPr id="19460" name="Object 3">
                        <a:extLst>
                          <a:ext uri="{FF2B5EF4-FFF2-40B4-BE49-F238E27FC236}">
                            <a16:creationId xmlns:a16="http://schemas.microsoft.com/office/drawing/2014/main" id="{B79244A6-90CE-3CA3-D5F2-BF9C1FBE21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4" y="2071688"/>
                        <a:ext cx="445928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5271-CB2D-B922-8CA8-E7E835F9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057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Graph the polynomial. Label intercepts, determine turning points, and end behavior. (May use graphing calculator for shape between intercepts.)</a:t>
            </a:r>
          </a:p>
        </p:txBody>
      </p:sp>
      <p:grpSp>
        <p:nvGrpSpPr>
          <p:cNvPr id="18435" name="Group 2">
            <a:extLst>
              <a:ext uri="{FF2B5EF4-FFF2-40B4-BE49-F238E27FC236}">
                <a16:creationId xmlns:a16="http://schemas.microsoft.com/office/drawing/2014/main" id="{AC28D063-5285-7ABC-F14B-8B3805A4FBCF}"/>
              </a:ext>
            </a:extLst>
          </p:cNvPr>
          <p:cNvGrpSpPr>
            <a:grpSpLocks/>
          </p:cNvGrpSpPr>
          <p:nvPr/>
        </p:nvGrpSpPr>
        <p:grpSpPr bwMode="auto">
          <a:xfrm>
            <a:off x="1733550" y="2667000"/>
            <a:ext cx="4286250" cy="3962400"/>
            <a:chOff x="4032" y="11520"/>
            <a:chExt cx="2880" cy="3024"/>
          </a:xfrm>
        </p:grpSpPr>
        <p:sp>
          <p:nvSpPr>
            <p:cNvPr id="18437" name="Rectangle 3">
              <a:extLst>
                <a:ext uri="{FF2B5EF4-FFF2-40B4-BE49-F238E27FC236}">
                  <a16:creationId xmlns:a16="http://schemas.microsoft.com/office/drawing/2014/main" id="{E3C7FB9F-D401-F1BB-7A76-DE8DF39D1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1520"/>
              <a:ext cx="2880" cy="30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38" name="Group 4">
              <a:extLst>
                <a:ext uri="{FF2B5EF4-FFF2-40B4-BE49-F238E27FC236}">
                  <a16:creationId xmlns:a16="http://schemas.microsoft.com/office/drawing/2014/main" id="{02C76F3B-B05A-FCFC-C429-A9D53D868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1520"/>
              <a:ext cx="2880" cy="3024"/>
              <a:chOff x="576" y="11520"/>
              <a:chExt cx="2880" cy="3024"/>
            </a:xfrm>
          </p:grpSpPr>
          <p:sp>
            <p:nvSpPr>
              <p:cNvPr id="18439" name="Line 5">
                <a:extLst>
                  <a:ext uri="{FF2B5EF4-FFF2-40B4-BE49-F238E27FC236}">
                    <a16:creationId xmlns:a16="http://schemas.microsoft.com/office/drawing/2014/main" id="{7CFB6909-6291-B7B0-71DD-F1C2DF257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1520"/>
                <a:ext cx="0" cy="3024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0" name="Line 6">
                <a:extLst>
                  <a:ext uri="{FF2B5EF4-FFF2-40B4-BE49-F238E27FC236}">
                    <a16:creationId xmlns:a16="http://schemas.microsoft.com/office/drawing/2014/main" id="{EDA34BA0-59A9-0881-89AB-2329F2633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960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1" name="Line 7">
                <a:extLst>
                  <a:ext uri="{FF2B5EF4-FFF2-40B4-BE49-F238E27FC236}">
                    <a16:creationId xmlns:a16="http://schemas.microsoft.com/office/drawing/2014/main" id="{1D3DFAFD-E7AA-9BD1-DF87-C0324BB87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81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2" name="Line 8">
                <a:extLst>
                  <a:ext uri="{FF2B5EF4-FFF2-40B4-BE49-F238E27FC236}">
                    <a16:creationId xmlns:a16="http://schemas.microsoft.com/office/drawing/2014/main" id="{09EC0A47-46EE-0A1F-698F-6155B15AD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67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3" name="Line 9">
                <a:extLst>
                  <a:ext uri="{FF2B5EF4-FFF2-40B4-BE49-F238E27FC236}">
                    <a16:creationId xmlns:a16="http://schemas.microsoft.com/office/drawing/2014/main" id="{64B6817C-F9BE-243C-2284-830E17607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52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4" name="Line 10">
                <a:extLst>
                  <a:ext uri="{FF2B5EF4-FFF2-40B4-BE49-F238E27FC236}">
                    <a16:creationId xmlns:a16="http://schemas.microsoft.com/office/drawing/2014/main" id="{E5087B3C-8093-AB9D-60B9-B1C89ED81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38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5" name="Line 11">
                <a:extLst>
                  <a:ext uri="{FF2B5EF4-FFF2-40B4-BE49-F238E27FC236}">
                    <a16:creationId xmlns:a16="http://schemas.microsoft.com/office/drawing/2014/main" id="{38135292-A989-B71C-0CA1-72DAED13A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24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6" name="Line 12">
                <a:extLst>
                  <a:ext uri="{FF2B5EF4-FFF2-40B4-BE49-F238E27FC236}">
                    <a16:creationId xmlns:a16="http://schemas.microsoft.com/office/drawing/2014/main" id="{EEDE0812-0B06-E291-EF63-B9174771D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209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7" name="Line 13">
                <a:extLst>
                  <a:ext uri="{FF2B5EF4-FFF2-40B4-BE49-F238E27FC236}">
                    <a16:creationId xmlns:a16="http://schemas.microsoft.com/office/drawing/2014/main" id="{5FF5E8BE-3385-CA93-B838-C0A682310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195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8" name="Line 14">
                <a:extLst>
                  <a:ext uri="{FF2B5EF4-FFF2-40B4-BE49-F238E27FC236}">
                    <a16:creationId xmlns:a16="http://schemas.microsoft.com/office/drawing/2014/main" id="{A48BE98E-8DEF-9218-3277-F298BE226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180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49" name="Line 15">
                <a:extLst>
                  <a:ext uri="{FF2B5EF4-FFF2-40B4-BE49-F238E27FC236}">
                    <a16:creationId xmlns:a16="http://schemas.microsoft.com/office/drawing/2014/main" id="{E47C58B0-5414-DDE4-34B4-A6E4D9CC0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166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0" name="Line 16">
                <a:extLst>
                  <a:ext uri="{FF2B5EF4-FFF2-40B4-BE49-F238E27FC236}">
                    <a16:creationId xmlns:a16="http://schemas.microsoft.com/office/drawing/2014/main" id="{6A173CFE-90A2-5F9C-810B-3C8D7EA9B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310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1" name="Line 17">
                <a:extLst>
                  <a:ext uri="{FF2B5EF4-FFF2-40B4-BE49-F238E27FC236}">
                    <a16:creationId xmlns:a16="http://schemas.microsoft.com/office/drawing/2014/main" id="{07C3D5FC-80C5-EEC6-BC46-FF3B16032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24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2" name="Line 18">
                <a:extLst>
                  <a:ext uri="{FF2B5EF4-FFF2-40B4-BE49-F238E27FC236}">
                    <a16:creationId xmlns:a16="http://schemas.microsoft.com/office/drawing/2014/main" id="{FA016F4A-6840-5FA7-C7F3-FEF4AD4CB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39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3" name="Line 19">
                <a:extLst>
                  <a:ext uri="{FF2B5EF4-FFF2-40B4-BE49-F238E27FC236}">
                    <a16:creationId xmlns:a16="http://schemas.microsoft.com/office/drawing/2014/main" id="{C0C73FA8-E33C-7F40-4948-19896D552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53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4" name="Line 20">
                <a:extLst>
                  <a:ext uri="{FF2B5EF4-FFF2-40B4-BE49-F238E27FC236}">
                    <a16:creationId xmlns:a16="http://schemas.microsoft.com/office/drawing/2014/main" id="{16FAE943-613B-3365-C8FD-D06FDF5D4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68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5" name="Line 21">
                <a:extLst>
                  <a:ext uri="{FF2B5EF4-FFF2-40B4-BE49-F238E27FC236}">
                    <a16:creationId xmlns:a16="http://schemas.microsoft.com/office/drawing/2014/main" id="{E154020D-1365-2B6E-1DD6-7DCF1985B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824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6" name="Line 22">
                <a:extLst>
                  <a:ext uri="{FF2B5EF4-FFF2-40B4-BE49-F238E27FC236}">
                    <a16:creationId xmlns:a16="http://schemas.microsoft.com/office/drawing/2014/main" id="{C5255279-CC84-53A3-D631-CC7743108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3968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7" name="Line 23">
                <a:extLst>
                  <a:ext uri="{FF2B5EF4-FFF2-40B4-BE49-F238E27FC236}">
                    <a16:creationId xmlns:a16="http://schemas.microsoft.com/office/drawing/2014/main" id="{B4913262-0A39-60D4-0317-C6CBFCF81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4112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8" name="Line 24">
                <a:extLst>
                  <a:ext uri="{FF2B5EF4-FFF2-40B4-BE49-F238E27FC236}">
                    <a16:creationId xmlns:a16="http://schemas.microsoft.com/office/drawing/2014/main" id="{057E324F-5AAD-F8FE-84F3-49A5D7CA0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4256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59" name="Line 25">
                <a:extLst>
                  <a:ext uri="{FF2B5EF4-FFF2-40B4-BE49-F238E27FC236}">
                    <a16:creationId xmlns:a16="http://schemas.microsoft.com/office/drawing/2014/main" id="{6E9AC2A9-1103-2133-F47D-D8022D600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440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0" name="Line 26">
                <a:extLst>
                  <a:ext uri="{FF2B5EF4-FFF2-40B4-BE49-F238E27FC236}">
                    <a16:creationId xmlns:a16="http://schemas.microsoft.com/office/drawing/2014/main" id="{AEE18C75-7D99-8A48-4813-42BEA1882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1" name="Line 27">
                <a:extLst>
                  <a:ext uri="{FF2B5EF4-FFF2-40B4-BE49-F238E27FC236}">
                    <a16:creationId xmlns:a16="http://schemas.microsoft.com/office/drawing/2014/main" id="{12037EED-6751-CEAA-E81F-76D262403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2" name="Line 28">
                <a:extLst>
                  <a:ext uri="{FF2B5EF4-FFF2-40B4-BE49-F238E27FC236}">
                    <a16:creationId xmlns:a16="http://schemas.microsoft.com/office/drawing/2014/main" id="{AD739D30-F4AC-833E-EEEE-05FAD8407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3" name="Line 29">
                <a:extLst>
                  <a:ext uri="{FF2B5EF4-FFF2-40B4-BE49-F238E27FC236}">
                    <a16:creationId xmlns:a16="http://schemas.microsoft.com/office/drawing/2014/main" id="{24BC5B43-0D54-B878-720A-ABF0F8714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4" name="Line 30">
                <a:extLst>
                  <a:ext uri="{FF2B5EF4-FFF2-40B4-BE49-F238E27FC236}">
                    <a16:creationId xmlns:a16="http://schemas.microsoft.com/office/drawing/2014/main" id="{F1AE6BF9-7347-29B0-F6C5-2658C6D86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5" name="Line 31">
                <a:extLst>
                  <a:ext uri="{FF2B5EF4-FFF2-40B4-BE49-F238E27FC236}">
                    <a16:creationId xmlns:a16="http://schemas.microsoft.com/office/drawing/2014/main" id="{7594B469-9A5C-B953-49ED-4EA463B34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6" name="Line 32">
                <a:extLst>
                  <a:ext uri="{FF2B5EF4-FFF2-40B4-BE49-F238E27FC236}">
                    <a16:creationId xmlns:a16="http://schemas.microsoft.com/office/drawing/2014/main" id="{7BBF791C-0A83-997C-85FC-5D1582E0E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7" name="Line 33">
                <a:extLst>
                  <a:ext uri="{FF2B5EF4-FFF2-40B4-BE49-F238E27FC236}">
                    <a16:creationId xmlns:a16="http://schemas.microsoft.com/office/drawing/2014/main" id="{C91BF5EC-0E8C-756B-49B2-CDEE03BAE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8" name="Line 34">
                <a:extLst>
                  <a:ext uri="{FF2B5EF4-FFF2-40B4-BE49-F238E27FC236}">
                    <a16:creationId xmlns:a16="http://schemas.microsoft.com/office/drawing/2014/main" id="{D3E63C53-8CAD-A589-4CBA-E140F1B55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69" name="Line 35">
                <a:extLst>
                  <a:ext uri="{FF2B5EF4-FFF2-40B4-BE49-F238E27FC236}">
                    <a16:creationId xmlns:a16="http://schemas.microsoft.com/office/drawing/2014/main" id="{4B1448CF-2271-D1E2-B560-90C0B76EA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0" name="Line 36">
                <a:extLst>
                  <a:ext uri="{FF2B5EF4-FFF2-40B4-BE49-F238E27FC236}">
                    <a16:creationId xmlns:a16="http://schemas.microsoft.com/office/drawing/2014/main" id="{97C1464D-F615-3267-6359-7570F6CF9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1" name="Line 37">
                <a:extLst>
                  <a:ext uri="{FF2B5EF4-FFF2-40B4-BE49-F238E27FC236}">
                    <a16:creationId xmlns:a16="http://schemas.microsoft.com/office/drawing/2014/main" id="{F7CF66D5-2842-F500-6D2A-734543387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2" name="Line 38">
                <a:extLst>
                  <a:ext uri="{FF2B5EF4-FFF2-40B4-BE49-F238E27FC236}">
                    <a16:creationId xmlns:a16="http://schemas.microsoft.com/office/drawing/2014/main" id="{156722B3-3C7C-5585-5431-0C3370A8B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3" name="Line 39">
                <a:extLst>
                  <a:ext uri="{FF2B5EF4-FFF2-40B4-BE49-F238E27FC236}">
                    <a16:creationId xmlns:a16="http://schemas.microsoft.com/office/drawing/2014/main" id="{CD9E0210-E3AD-6186-EF46-1F0C77775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4" name="Line 40">
                <a:extLst>
                  <a:ext uri="{FF2B5EF4-FFF2-40B4-BE49-F238E27FC236}">
                    <a16:creationId xmlns:a16="http://schemas.microsoft.com/office/drawing/2014/main" id="{DBD57CC8-BB5E-D579-6D2C-3262D5886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5" name="Line 41">
                <a:extLst>
                  <a:ext uri="{FF2B5EF4-FFF2-40B4-BE49-F238E27FC236}">
                    <a16:creationId xmlns:a16="http://schemas.microsoft.com/office/drawing/2014/main" id="{0C818CCF-F613-7FF3-BB05-3AB8ADD62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6" name="Line 42">
                <a:extLst>
                  <a:ext uri="{FF2B5EF4-FFF2-40B4-BE49-F238E27FC236}">
                    <a16:creationId xmlns:a16="http://schemas.microsoft.com/office/drawing/2014/main" id="{A28F866D-2F9B-5071-EEFF-132907285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477" name="Line 43">
                <a:extLst>
                  <a:ext uri="{FF2B5EF4-FFF2-40B4-BE49-F238E27FC236}">
                    <a16:creationId xmlns:a16="http://schemas.microsoft.com/office/drawing/2014/main" id="{38F930BE-0477-8894-A8F7-5D5EF2F31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1520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7F6D40D8-9DE7-073A-0CF9-BF05310D71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7864" y="2049464"/>
          <a:ext cx="29479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228501" progId="Equation.3">
                  <p:embed/>
                </p:oleObj>
              </mc:Choice>
              <mc:Fallback>
                <p:oleObj name="Equation" r:id="rId2" imgW="1091726" imgH="228501" progId="Equation.3">
                  <p:embed/>
                  <p:pic>
                    <p:nvPicPr>
                      <p:cNvPr id="18436" name="Object 2">
                        <a:extLst>
                          <a:ext uri="{FF2B5EF4-FFF2-40B4-BE49-F238E27FC236}">
                            <a16:creationId xmlns:a16="http://schemas.microsoft.com/office/drawing/2014/main" id="{7F6D40D8-9DE7-073A-0CF9-BF05310D71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4" y="2049464"/>
                        <a:ext cx="294798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D794-5CB3-4C5F-B6C3-ACB87B7E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9FD87-83FE-4C3A-AEBF-90DCF71F64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2194560"/>
                <a:ext cx="7621073" cy="4024125"/>
              </a:xfrm>
            </p:spPr>
            <p:txBody>
              <a:bodyPr/>
              <a:lstStyle/>
              <a:p>
                <a:r>
                  <a:rPr lang="en-US" dirty="0"/>
                  <a:t>A sign diagram is a number-line diagram which shows when an expression is positive or negative.</a:t>
                </a:r>
              </a:p>
              <a:p>
                <a:r>
                  <a:rPr lang="en-US" dirty="0"/>
                  <a:t>The following is a sign diagram for a cubic function, the graph of which is also shown.</a:t>
                </a:r>
              </a:p>
              <a:p>
                <a:r>
                  <a:rPr lang="en-US" dirty="0"/>
                  <a:t>Using a sign diagram requires that the factors, and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intercepts, be found.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 and sign diagram can then be used to complete the graph.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9FD87-83FE-4C3A-AEBF-90DCF71F6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194560"/>
                <a:ext cx="7621073" cy="4024125"/>
              </a:xfrm>
              <a:blipFill>
                <a:blip r:embed="rId2"/>
                <a:stretch>
                  <a:fillRect l="-960" t="-1970" r="-15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0AE66B-ECE1-4FD9-AEC4-197DF93F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872" y="2194560"/>
            <a:ext cx="3688965" cy="33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A81CE74-FB62-9C2D-8B9C-99E36782B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4" y="103188"/>
            <a:ext cx="8243887" cy="627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4CE4FC-1B00-0DF0-68DC-84403ADE3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805" y="1493061"/>
            <a:ext cx="9798996" cy="47244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Polynomial Function = a function in the form: </a:t>
            </a:r>
          </a:p>
          <a:p>
            <a:pPr marL="0" indent="0" eaLnBrk="1" hangingPunct="1">
              <a:buNone/>
            </a:pPr>
            <a:endParaRPr lang="en-US" altLang="en-US" sz="3000" dirty="0"/>
          </a:p>
          <a:p>
            <a:pPr eaLnBrk="1" hangingPunct="1">
              <a:buFontTx/>
              <a:buNone/>
            </a:pPr>
            <a:r>
              <a:rPr lang="en-US" altLang="en-US" sz="3000" dirty="0"/>
              <a:t>	where          , exponents are whole #’s, and coefficients are real #’s.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3000" dirty="0">
                <a:solidFill>
                  <a:srgbClr val="006699"/>
                </a:solidFill>
              </a:rPr>
              <a:t>Standard/General Form = terms are written in descending order of exponents.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3000" dirty="0"/>
              <a:t>Degree = the highest exponent.</a:t>
            </a:r>
          </a:p>
          <a:p>
            <a:pPr eaLnBrk="1" hangingPunct="1">
              <a:buFontTx/>
              <a:buNone/>
            </a:pPr>
            <a:endParaRPr lang="en-US" altLang="en-US" sz="3000" dirty="0"/>
          </a:p>
          <a:p>
            <a:pPr eaLnBrk="1" hangingPunct="1"/>
            <a:endParaRPr lang="en-US" altLang="en-US" sz="3000" dirty="0"/>
          </a:p>
          <a:p>
            <a:pPr eaLnBrk="1" hangingPunct="1"/>
            <a:endParaRPr lang="en-US" altLang="en-US" sz="3000" dirty="0"/>
          </a:p>
        </p:txBody>
      </p:sp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B3B44DDD-4490-FB53-435E-4936CD844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90250"/>
              </p:ext>
            </p:extLst>
          </p:nvPr>
        </p:nvGraphicFramePr>
        <p:xfrm>
          <a:off x="1851497" y="1886929"/>
          <a:ext cx="57150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700" imgH="241300" progId="Equation.3">
                  <p:embed/>
                </p:oleObj>
              </mc:Choice>
              <mc:Fallback>
                <p:oleObj name="Equation" r:id="rId2" imgW="2044700" imgH="241300" progId="Equation.3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B3B44DDD-4490-FB53-435E-4936CD8443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97" y="1886929"/>
                        <a:ext cx="57150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>
            <a:extLst>
              <a:ext uri="{FF2B5EF4-FFF2-40B4-BE49-F238E27FC236}">
                <a16:creationId xmlns:a16="http://schemas.microsoft.com/office/drawing/2014/main" id="{FE85DC19-5D52-7384-283E-137B195AD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51796"/>
              </p:ext>
            </p:extLst>
          </p:nvPr>
        </p:nvGraphicFramePr>
        <p:xfrm>
          <a:off x="1966914" y="2561617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" imgH="228600" progId="Equation.3">
                  <p:embed/>
                </p:oleObj>
              </mc:Choice>
              <mc:Fallback>
                <p:oleObj name="Equation" r:id="rId4" imgW="419100" imgH="228600" progId="Equation.3">
                  <p:embed/>
                  <p:pic>
                    <p:nvPicPr>
                      <p:cNvPr id="5125" name="Object 6">
                        <a:extLst>
                          <a:ext uri="{FF2B5EF4-FFF2-40B4-BE49-F238E27FC236}">
                            <a16:creationId xmlns:a16="http://schemas.microsoft.com/office/drawing/2014/main" id="{FE85DC19-5D52-7384-283E-137B195AD8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4" y="2561617"/>
                        <a:ext cx="9906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74FB-4D12-4EA9-B0EA-3CBAF05A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273" y="418903"/>
            <a:ext cx="8610600" cy="690940"/>
          </a:xfrm>
        </p:spPr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C1B3B-0671-477E-8528-55A443F6D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81070"/>
                <a:ext cx="10820400" cy="47376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AU" dirty="0"/>
                  <a:t>Sketch the graph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AU" dirty="0"/>
                  <a:t>Let     P(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)=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Then  P(1)= 1+2−5−6≠0</a:t>
                </a:r>
              </a:p>
              <a:p>
                <a:r>
                  <a:rPr lang="en-AU" dirty="0"/>
                  <a:t>          P(−1)=−1+2+5−6=0</a:t>
                </a:r>
              </a:p>
              <a:p>
                <a:r>
                  <a:rPr lang="en-AU" dirty="0"/>
                  <a:t>∴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+1 is a factor.</a:t>
                </a:r>
              </a:p>
              <a:p>
                <a:r>
                  <a:rPr lang="en-AU" dirty="0"/>
                  <a:t>By division,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+1)(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−2)(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+3).</a:t>
                </a:r>
              </a:p>
              <a:p>
                <a:r>
                  <a:rPr lang="en-AU" dirty="0"/>
                  <a:t>∴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-axis intercepts are −1, 2 and −3.</a:t>
                </a:r>
              </a:p>
              <a:p>
                <a:r>
                  <a:rPr lang="en-AU" dirty="0"/>
                  <a:t>When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&lt;−3,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is negative.</a:t>
                </a:r>
              </a:p>
              <a:p>
                <a:r>
                  <a:rPr lang="en-AU" dirty="0"/>
                  <a:t>When −3&lt;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&lt;−1,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is positive.</a:t>
                </a:r>
              </a:p>
              <a:p>
                <a:r>
                  <a:rPr lang="en-AU" dirty="0"/>
                  <a:t>When −1&lt;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&lt;2,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is negative.</a:t>
                </a:r>
              </a:p>
              <a:p>
                <a:r>
                  <a:rPr lang="en-AU" dirty="0"/>
                  <a:t>When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&gt;2,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is positive.</a:t>
                </a:r>
              </a:p>
              <a:p>
                <a:r>
                  <a:rPr lang="en-AU" dirty="0"/>
                  <a:t>This gives the sign diagram.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C1B3B-0671-477E-8528-55A443F6D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81070"/>
                <a:ext cx="10820400" cy="4737615"/>
              </a:xfrm>
              <a:blipFill>
                <a:blip r:embed="rId2"/>
                <a:stretch>
                  <a:fillRect l="-507" t="-1544" b="-15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AA3D7E-585B-4251-9740-E199638A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41" y="3235728"/>
            <a:ext cx="386769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577B-39B7-40CF-AC22-5C3A1799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6768" y="334268"/>
            <a:ext cx="8610600" cy="845486"/>
          </a:xfrm>
        </p:spPr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10D63-7960-49E3-9B63-418544486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698" y="1351384"/>
                <a:ext cx="7440769" cy="48157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Sketch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−1)(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+5).</a:t>
                </a:r>
              </a:p>
              <a:p>
                <a:r>
                  <a:rPr lang="en-US" dirty="0"/>
                  <a:t>To find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intercept,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</a:t>
                </a:r>
              </a:p>
              <a:p>
                <a:r>
                  <a:rPr lang="en-US" dirty="0"/>
                  <a:t>First, we note that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+5 cannot be </a:t>
                </a:r>
                <a:r>
                  <a:rPr lang="en-US" dirty="0" err="1"/>
                  <a:t>factorised</a:t>
                </a:r>
                <a:r>
                  <a:rPr lang="en-US" dirty="0"/>
                  <a:t> further:</a:t>
                </a:r>
              </a:p>
              <a:p>
                <a:r>
                  <a:rPr lang="en-US" dirty="0"/>
                  <a:t>Δ=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−4ac=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−4(1)(5)=−4</a:t>
                </a:r>
              </a:p>
              <a:p>
                <a:r>
                  <a:rPr lang="en-US" dirty="0"/>
                  <a:t>∴ there are no further linear factors.</a:t>
                </a:r>
              </a:p>
              <a:p>
                <a:r>
                  <a:rPr lang="en-US" dirty="0"/>
                  <a:t>Hence, when solving the equation −(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−1)(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+5)=0, there is only one solution.</a:t>
                </a:r>
              </a:p>
              <a:p>
                <a:r>
                  <a:rPr lang="en-US" dirty="0"/>
                  <a:t>∴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</a:t>
                </a:r>
              </a:p>
              <a:p>
                <a:r>
                  <a:rPr lang="en-US" dirty="0"/>
                  <a:t>To find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intercept,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=−(0−1)(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+4(0)+5)=5.</a:t>
                </a:r>
              </a:p>
              <a:p>
                <a:r>
                  <a:rPr lang="en-US" dirty="0"/>
                  <a:t>It is found that the turning points are at (0,5) and (−1.82,2.91), where the values for the coordinates of the second point are given to two decimal places.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10D63-7960-49E3-9B63-418544486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698" y="1351384"/>
                <a:ext cx="7440769" cy="4815786"/>
              </a:xfrm>
              <a:blipFill>
                <a:blip r:embed="rId2"/>
                <a:stretch>
                  <a:fillRect l="-738" t="-17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F1AE980-550D-4F3F-9C22-2071BB45B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67" y="2033964"/>
            <a:ext cx="4051846" cy="24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B881-9DCD-4200-BEFB-B763D05D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C355A-8F80-4F7A-8764-80FC96AB3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graph of a </a:t>
                </a:r>
                <a:r>
                  <a:rPr lang="en-US" dirty="0">
                    <a:solidFill>
                      <a:srgbClr val="FF0000"/>
                    </a:solidFill>
                  </a:rPr>
                  <a:t>cubic function </a:t>
                </a:r>
                <a:r>
                  <a:rPr lang="en-US" dirty="0"/>
                  <a:t>can have one, two or three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intercepts.</a:t>
                </a:r>
              </a:p>
              <a:p>
                <a:r>
                  <a:rPr lang="en-US" dirty="0"/>
                  <a:t>If a cubic can be written as the product of three linear factors,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=a(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), then its graph can be sketched by following these steps:</a:t>
                </a:r>
              </a:p>
              <a:p>
                <a:pPr marL="0" indent="0">
                  <a:buNone/>
                </a:pPr>
                <a:r>
                  <a:rPr lang="en-US" dirty="0"/>
                  <a:t>1. Find the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intercept.</a:t>
                </a:r>
              </a:p>
              <a:p>
                <a:pPr marL="0" indent="0">
                  <a:buNone/>
                </a:pPr>
                <a:r>
                  <a:rPr lang="en-US" dirty="0"/>
                  <a:t>2. Find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intercepts.</a:t>
                </a:r>
              </a:p>
              <a:p>
                <a:pPr marL="0" indent="0">
                  <a:buNone/>
                </a:pPr>
                <a:r>
                  <a:rPr lang="en-US" dirty="0"/>
                  <a:t>3. Prepare a sign diagram.</a:t>
                </a:r>
              </a:p>
              <a:p>
                <a:pPr marL="0" indent="0">
                  <a:buNone/>
                </a:pPr>
                <a:r>
                  <a:rPr lang="en-US" dirty="0"/>
                  <a:t>4. Consider the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-values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increases to the right of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intercepts.</a:t>
                </a:r>
              </a:p>
              <a:p>
                <a:pPr marL="0" indent="0">
                  <a:buNone/>
                </a:pPr>
                <a:r>
                  <a:rPr lang="en-US" dirty="0"/>
                  <a:t>5. Consider the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-values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decreases to the left of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intercepts.</a:t>
                </a:r>
              </a:p>
              <a:p>
                <a:r>
                  <a:rPr lang="en-US" dirty="0"/>
                  <a:t>If there is a </a:t>
                </a:r>
                <a:r>
                  <a:rPr lang="en-US" dirty="0">
                    <a:solidFill>
                      <a:srgbClr val="FF0000"/>
                    </a:solidFill>
                  </a:rPr>
                  <a:t>repeated factor </a:t>
                </a:r>
                <a:r>
                  <a:rPr lang="en-US" dirty="0"/>
                  <a:t>to the power 2, the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-values have the same sign immediately to the left and right of the corresponding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C355A-8F80-4F7A-8764-80FC96AB3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2" t="-2727" r="-676" b="-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9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200" y="237722"/>
            <a:ext cx="2943847" cy="1293028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Plenary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>
                <a:latin typeface="Comic Sans MS" panose="030F0702030302020204" pitchFamily="66" charset="0"/>
              </a:rPr>
              <a:t>Match up the graphs with the equations. Make sure you can explain your reasoning!</a:t>
            </a:r>
          </a:p>
        </p:txBody>
      </p:sp>
      <p:pic>
        <p:nvPicPr>
          <p:cNvPr id="41" name="Picture 40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2" name="Picture 4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181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3" name="Picture 4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57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4" name="Picture 4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81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5" name="Picture 4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33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6" name="Picture 4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57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7" name="Picture 4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1620000" cy="14336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8" name="Picture 47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33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9" name="Picture 48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7600"/>
            <a:ext cx="1620000" cy="14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9080741" y="2182484"/>
                <a:ext cx="7616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741" y="2182484"/>
                <a:ext cx="761619" cy="307777"/>
              </a:xfrm>
              <a:prstGeom prst="rect">
                <a:avLst/>
              </a:prstGeom>
              <a:blipFill>
                <a:blip r:embed="rId11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193986" y="3102635"/>
                <a:ext cx="7616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986" y="3102635"/>
                <a:ext cx="761619" cy="307777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8678174" y="4566251"/>
                <a:ext cx="1580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2−3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174" y="4566251"/>
                <a:ext cx="1580626" cy="307777"/>
              </a:xfrm>
              <a:prstGeom prst="rect">
                <a:avLst/>
              </a:prstGeom>
              <a:blipFill>
                <a:blip r:embed="rId1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2205488" y="5072333"/>
                <a:ext cx="674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488" y="5072333"/>
                <a:ext cx="674479" cy="307777"/>
              </a:xfrm>
              <a:prstGeom prst="rect">
                <a:avLst/>
              </a:prstGeom>
              <a:blipFill>
                <a:blip r:embed="rId1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1762663" y="2162355"/>
                <a:ext cx="1667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63" y="2162355"/>
                <a:ext cx="1667764" cy="307777"/>
              </a:xfrm>
              <a:prstGeom prst="rect">
                <a:avLst/>
              </a:prstGeom>
              <a:blipFill>
                <a:blip r:embed="rId1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8885207" y="3332673"/>
                <a:ext cx="1078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207" y="3332673"/>
                <a:ext cx="1078052" cy="307777"/>
              </a:xfrm>
              <a:prstGeom prst="rect">
                <a:avLst/>
              </a:prstGeom>
              <a:blipFill>
                <a:blip r:embed="rId1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2041584" y="4123426"/>
                <a:ext cx="1065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84" y="4123426"/>
                <a:ext cx="1065805" cy="307777"/>
              </a:xfrm>
              <a:prstGeom prst="rect">
                <a:avLst/>
              </a:prstGeom>
              <a:blipFill>
                <a:blip r:embed="rId1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2004202" y="6104625"/>
                <a:ext cx="1167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=3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202" y="6104625"/>
                <a:ext cx="1167434" cy="307777"/>
              </a:xfrm>
              <a:prstGeom prst="rect">
                <a:avLst/>
              </a:prstGeom>
              <a:blipFill>
                <a:blip r:embed="rId1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8807569" y="6119002"/>
                <a:ext cx="1313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=1−0.25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569" y="6119002"/>
                <a:ext cx="1313693" cy="307777"/>
              </a:xfrm>
              <a:prstGeom prst="rect">
                <a:avLst/>
              </a:prstGeom>
              <a:blipFill>
                <a:blip r:embed="rId1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4" descr="http://4.bp.blogspot.com/_ONopQECjAXQ/S-vNRW8du8I/AAAAAAAAAHA/UnrVRCkhub0/s1600/hypercub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67" y="108207"/>
            <a:ext cx="1401551" cy="9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8975 -0.2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37725 -0.4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55087 0.0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022E-16 L 0.21128 -0.34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8316 -0.1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54427 -0.178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53298 0.565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35 0.399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55104 0.439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>
            <a:extLst>
              <a:ext uri="{FF2B5EF4-FFF2-40B4-BE49-F238E27FC236}">
                <a16:creationId xmlns:a16="http://schemas.microsoft.com/office/drawing/2014/main" id="{F379B9EE-1905-DE1F-D25C-30739586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954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A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polynomial function </a:t>
            </a:r>
            <a:r>
              <a:rPr lang="en-US" altLang="en-US" sz="2800" b="1" dirty="0">
                <a:latin typeface="Arial" panose="020B0604020202020204" pitchFamily="34" charset="0"/>
              </a:rPr>
              <a:t>is a function of the form: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2E0B87A4-7903-7E2D-1789-1899F6A2CB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628900"/>
          <a:ext cx="838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241200" progId="Equation.3">
                  <p:embed/>
                </p:oleObj>
              </mc:Choice>
              <mc:Fallback>
                <p:oleObj name="Equation" r:id="rId2" imgW="2197080" imgH="241200" progId="Equation.3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2E0B87A4-7903-7E2D-1789-1899F6A2C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28900"/>
                        <a:ext cx="8382000" cy="920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Line 4">
            <a:extLst>
              <a:ext uri="{FF2B5EF4-FFF2-40B4-BE49-F238E27FC236}">
                <a16:creationId xmlns:a16="http://schemas.microsoft.com/office/drawing/2014/main" id="{C87D57F5-4D32-3E23-2940-8451A0C50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038600"/>
            <a:ext cx="61722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AFEBE723-AB5E-24F8-6031-14F8943AF4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505200"/>
            <a:ext cx="0" cy="533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DB62A87F-0B4A-AE24-B8F2-BB4656F684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3505200"/>
            <a:ext cx="0" cy="533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9C182B2E-EE9D-5CE2-19F0-A1FA260EC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3505200"/>
            <a:ext cx="0" cy="533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D37511BD-DF41-31AE-6FDC-E112FF48AA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82200" y="3505200"/>
            <a:ext cx="0" cy="533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3BB6F4D4-F38E-8706-76CF-CD426F48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91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Arial" panose="020B0604020202020204" pitchFamily="34" charset="0"/>
              </a:rPr>
              <a:t>All of these coefficients are real numbers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5F200586-E76B-D5C6-D545-DE55ABE8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28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n</a:t>
            </a: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 must be a positive integer</a:t>
            </a: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469FE7B8-516D-13B9-8F23-2FB2A1EBD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209800"/>
            <a:ext cx="2286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76E62E56-CFD1-A637-64F6-7F94E9A2C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209800"/>
            <a:ext cx="21336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6" name="AutoShape 14">
            <a:extLst>
              <a:ext uri="{FF2B5EF4-FFF2-40B4-BE49-F238E27FC236}">
                <a16:creationId xmlns:a16="http://schemas.microsoft.com/office/drawing/2014/main" id="{C52096BB-6B06-DE96-2309-055F4BF41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1" y="1844676"/>
            <a:ext cx="2384425" cy="441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36A0CE1D-4684-5D4B-E845-A6A4EF78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1"/>
            <a:ext cx="8534400" cy="86042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Remember integers are … –2, -1, 0, 1, 2 … (no decimals or fractions) so positive integers would be 0, 1, 2 …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61E4DCC2-9BC2-09EF-AEB8-BBDE0B3EE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The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degree </a:t>
            </a:r>
            <a:r>
              <a:rPr lang="en-US" altLang="en-US" sz="2800" b="1" dirty="0">
                <a:latin typeface="Arial" panose="020B0604020202020204" pitchFamily="34" charset="0"/>
              </a:rPr>
              <a:t>of  one variable polynomial is the largest power on any </a:t>
            </a:r>
            <a:r>
              <a:rPr lang="en-US" altLang="en-US" sz="2800" b="1" i="1" dirty="0">
                <a:latin typeface="Arial" panose="020B0604020202020204" pitchFamily="34" charset="0"/>
              </a:rPr>
              <a:t>x </a:t>
            </a:r>
            <a:r>
              <a:rPr lang="en-US" altLang="en-US" sz="2800" b="1" dirty="0">
                <a:latin typeface="Arial" panose="020B0604020202020204" pitchFamily="34" charset="0"/>
              </a:rPr>
              <a:t>term in the polynomial.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  <p:bldP spid="3082" grpId="0" autoUpdateAnimBg="0"/>
      <p:bldP spid="3086" grpId="0" animBg="1"/>
      <p:bldP spid="3087" grpId="0" animBg="1" autoUpdateAnimBg="0"/>
      <p:bldP spid="30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Oval 12">
            <a:extLst>
              <a:ext uri="{FF2B5EF4-FFF2-40B4-BE49-F238E27FC236}">
                <a16:creationId xmlns:a16="http://schemas.microsoft.com/office/drawing/2014/main" id="{E7C2B2EE-C211-A9A3-6795-22EE72151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13" y="2682875"/>
            <a:ext cx="3048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8193CABA-8034-90EE-716C-DCEB1330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/>
              <a:t>x </a:t>
            </a:r>
            <a:r>
              <a:rPr lang="en-US" altLang="en-US" sz="4400" baseline="30000"/>
              <a:t>0</a:t>
            </a:r>
            <a:endParaRPr lang="en-US" altLang="en-US" sz="4400"/>
          </a:p>
        </p:txBody>
      </p:sp>
      <p:sp>
        <p:nvSpPr>
          <p:cNvPr id="4115" name="Oval 19">
            <a:extLst>
              <a:ext uri="{FF2B5EF4-FFF2-40B4-BE49-F238E27FC236}">
                <a16:creationId xmlns:a16="http://schemas.microsoft.com/office/drawing/2014/main" id="{068FB0BD-6B56-DD92-C69C-B62F0818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943600"/>
            <a:ext cx="228600" cy="4572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id="{A8E4CE05-5FB3-89ED-0EB1-0BDD29F9A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191000"/>
            <a:ext cx="381000" cy="762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52" name="Object 1024">
            <a:extLst>
              <a:ext uri="{FF2B5EF4-FFF2-40B4-BE49-F238E27FC236}">
                <a16:creationId xmlns:a16="http://schemas.microsoft.com/office/drawing/2014/main" id="{E423EAA4-A33F-C5B9-B197-552AFD592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191001"/>
          <a:ext cx="16764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317160" progId="Equation.3">
                  <p:embed/>
                </p:oleObj>
              </mc:Choice>
              <mc:Fallback>
                <p:oleObj name="Equation" r:id="rId2" imgW="545760" imgH="317160" progId="Equation.3">
                  <p:embed/>
                  <p:pic>
                    <p:nvPicPr>
                      <p:cNvPr id="23552" name="Object 1024">
                        <a:extLst>
                          <a:ext uri="{FF2B5EF4-FFF2-40B4-BE49-F238E27FC236}">
                            <a16:creationId xmlns:a16="http://schemas.microsoft.com/office/drawing/2014/main" id="{E423EAA4-A33F-C5B9-B197-552AFD592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91001"/>
                        <a:ext cx="16764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4">
            <a:extLst>
              <a:ext uri="{FF2B5EF4-FFF2-40B4-BE49-F238E27FC236}">
                <a16:creationId xmlns:a16="http://schemas.microsoft.com/office/drawing/2014/main" id="{4DFF1211-6CF6-544F-254A-33CA075DA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429001"/>
            <a:ext cx="510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Not a polynomial because of the square root since the power is NOT an integer </a:t>
            </a:r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AA874631-FC31-E70B-2096-9DE37D72D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1311275"/>
            <a:ext cx="304800" cy="4572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53" name="Object 1025">
            <a:extLst>
              <a:ext uri="{FF2B5EF4-FFF2-40B4-BE49-F238E27FC236}">
                <a16:creationId xmlns:a16="http://schemas.microsoft.com/office/drawing/2014/main" id="{55340815-6F12-2034-9F14-630372CB9E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295400"/>
          <a:ext cx="3429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28600" progId="Equation.3">
                  <p:embed/>
                </p:oleObj>
              </mc:Choice>
              <mc:Fallback>
                <p:oleObj name="Equation" r:id="rId4" imgW="914400" imgH="228600" progId="Equation.3">
                  <p:embed/>
                  <p:pic>
                    <p:nvPicPr>
                      <p:cNvPr id="23553" name="Object 1025">
                        <a:extLst>
                          <a:ext uri="{FF2B5EF4-FFF2-40B4-BE49-F238E27FC236}">
                            <a16:creationId xmlns:a16="http://schemas.microsoft.com/office/drawing/2014/main" id="{55340815-6F12-2034-9F14-630372CB9E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3429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2">
            <a:extLst>
              <a:ext uri="{FF2B5EF4-FFF2-40B4-BE49-F238E27FC236}">
                <a16:creationId xmlns:a16="http://schemas.microsoft.com/office/drawing/2014/main" id="{E338EC6D-13A6-3896-395A-F40F11AEE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839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99"/>
                </a:solidFill>
                <a:latin typeface="Arial" panose="020B0604020202020204" pitchFamily="34" charset="0"/>
              </a:rPr>
              <a:t>Determine which of the following are polynomial functions.  If the function is a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polynomial</a:t>
            </a:r>
            <a:r>
              <a:rPr lang="en-US" altLang="en-US" sz="2800" b="1" dirty="0">
                <a:solidFill>
                  <a:srgbClr val="FFFF99"/>
                </a:solidFill>
                <a:latin typeface="Arial" panose="020B0604020202020204" pitchFamily="34" charset="0"/>
              </a:rPr>
              <a:t>, state its degree.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AB39965D-98A6-D114-7E07-8DD6B961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1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A polynomial of degree 4.</a:t>
            </a:r>
          </a:p>
        </p:txBody>
      </p:sp>
      <p:graphicFrame>
        <p:nvGraphicFramePr>
          <p:cNvPr id="23554" name="Object 1026">
            <a:extLst>
              <a:ext uri="{FF2B5EF4-FFF2-40B4-BE49-F238E27FC236}">
                <a16:creationId xmlns:a16="http://schemas.microsoft.com/office/drawing/2014/main" id="{54E5FD05-D7F0-B382-5148-DB841B7DBB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1" y="2590801"/>
          <a:ext cx="20478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23554" name="Object 1026">
                        <a:extLst>
                          <a:ext uri="{FF2B5EF4-FFF2-40B4-BE49-F238E27FC236}">
                            <a16:creationId xmlns:a16="http://schemas.microsoft.com/office/drawing/2014/main" id="{54E5FD05-D7F0-B382-5148-DB841B7DBB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590801"/>
                        <a:ext cx="20478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27">
            <a:extLst>
              <a:ext uri="{FF2B5EF4-FFF2-40B4-BE49-F238E27FC236}">
                <a16:creationId xmlns:a16="http://schemas.microsoft.com/office/drawing/2014/main" id="{D0CEF088-6E24-10E3-B0AD-95C1645555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1" y="3810001"/>
          <a:ext cx="33813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41200" progId="Equation.3">
                  <p:embed/>
                </p:oleObj>
              </mc:Choice>
              <mc:Fallback>
                <p:oleObj name="Equation" r:id="rId8" imgW="901440" imgH="241200" progId="Equation.3">
                  <p:embed/>
                  <p:pic>
                    <p:nvPicPr>
                      <p:cNvPr id="23555" name="Object 1027">
                        <a:extLst>
                          <a:ext uri="{FF2B5EF4-FFF2-40B4-BE49-F238E27FC236}">
                            <a16:creationId xmlns:a16="http://schemas.microsoft.com/office/drawing/2014/main" id="{D0CEF088-6E24-10E3-B0AD-95C1645555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3810001"/>
                        <a:ext cx="33813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028">
            <a:extLst>
              <a:ext uri="{FF2B5EF4-FFF2-40B4-BE49-F238E27FC236}">
                <a16:creationId xmlns:a16="http://schemas.microsoft.com/office/drawing/2014/main" id="{AAA29EDE-88BA-12EF-5F5D-70E04B8A9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301" y="5029201"/>
          <a:ext cx="31908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393480" progId="Equation.3">
                  <p:embed/>
                </p:oleObj>
              </mc:Choice>
              <mc:Fallback>
                <p:oleObj name="Equation" r:id="rId10" imgW="850680" imgH="393480" progId="Equation.3">
                  <p:embed/>
                  <p:pic>
                    <p:nvPicPr>
                      <p:cNvPr id="23556" name="Object 1028">
                        <a:extLst>
                          <a:ext uri="{FF2B5EF4-FFF2-40B4-BE49-F238E27FC236}">
                            <a16:creationId xmlns:a16="http://schemas.microsoft.com/office/drawing/2014/main" id="{AAA29EDE-88BA-12EF-5F5D-70E04B8A9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1" y="5029201"/>
                        <a:ext cx="319087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>
            <a:extLst>
              <a:ext uri="{FF2B5EF4-FFF2-40B4-BE49-F238E27FC236}">
                <a16:creationId xmlns:a16="http://schemas.microsoft.com/office/drawing/2014/main" id="{0467E978-9C4F-D21F-30FF-B2FBD42FE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7001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A polynomial of degree 0.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1D3D8488-21CC-8DC0-80F5-0DAE46F91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133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We can write in an 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since this = 1.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CDFFD1FD-1E3D-7536-F0AF-EB7BA4D9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1"/>
            <a:ext cx="525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Not a polynomial because of the x in the denominator since the power is negative </a:t>
            </a:r>
          </a:p>
        </p:txBody>
      </p:sp>
      <p:graphicFrame>
        <p:nvGraphicFramePr>
          <p:cNvPr id="23557" name="Object 1029">
            <a:extLst>
              <a:ext uri="{FF2B5EF4-FFF2-40B4-BE49-F238E27FC236}">
                <a16:creationId xmlns:a16="http://schemas.microsoft.com/office/drawing/2014/main" id="{129D3FDC-66AA-74D8-F56A-ECBD4877AF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5772150"/>
          <a:ext cx="1295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800" imgH="393480" progId="Equation.3">
                  <p:embed/>
                </p:oleObj>
              </mc:Choice>
              <mc:Fallback>
                <p:oleObj name="Equation" r:id="rId12" imgW="469800" imgH="393480" progId="Equation.3">
                  <p:embed/>
                  <p:pic>
                    <p:nvPicPr>
                      <p:cNvPr id="23557" name="Object 1029">
                        <a:extLst>
                          <a:ext uri="{FF2B5EF4-FFF2-40B4-BE49-F238E27FC236}">
                            <a16:creationId xmlns:a16="http://schemas.microsoft.com/office/drawing/2014/main" id="{129D3FDC-66AA-74D8-F56A-ECBD4877A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772150"/>
                        <a:ext cx="12954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utoUpdateAnimBg="0"/>
      <p:bldP spid="4115" grpId="0" animBg="1"/>
      <p:bldP spid="4112" grpId="0" animBg="1"/>
      <p:bldP spid="4110" grpId="0" autoUpdateAnimBg="0"/>
      <p:bldP spid="4101" grpId="0" animBg="1"/>
      <p:bldP spid="4100" grpId="0" autoUpdateAnimBg="0"/>
      <p:bldP spid="4106" grpId="0" autoUpdateAnimBg="0"/>
      <p:bldP spid="4109" grpId="0" autoUpdateAnimBg="0"/>
      <p:bldP spid="41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463C16-149F-4D41-B9C3-0534F72EB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288" y="76200"/>
            <a:ext cx="9129712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Common Polynomial Functions</a:t>
            </a:r>
          </a:p>
        </p:txBody>
      </p:sp>
      <p:graphicFrame>
        <p:nvGraphicFramePr>
          <p:cNvPr id="4252" name="Group 156">
            <a:extLst>
              <a:ext uri="{FF2B5EF4-FFF2-40B4-BE49-F238E27FC236}">
                <a16:creationId xmlns:a16="http://schemas.microsoft.com/office/drawing/2014/main" id="{0D5D0808-48D5-9EBD-B847-A67AAEE75BF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1200" y="1219200"/>
          <a:ext cx="7924800" cy="4343400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constant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f(x)=14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f(x)=5x – 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quadratic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f(x)=x</a:t>
                      </a:r>
                      <a:r>
                        <a:rPr kumimoji="0" lang="en-US" sz="3200" b="0" i="0" u="none" strike="noStrike" cap="none" normalizeH="0" baseline="4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+x-9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f(x)=x</a:t>
                      </a:r>
                      <a:r>
                        <a:rPr kumimoji="0" lang="en-US" sz="3200" b="0" i="0" u="none" strike="noStrike" cap="none" normalizeH="0" baseline="4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-x</a:t>
                      </a:r>
                      <a:r>
                        <a:rPr kumimoji="0" lang="en-US" sz="3200" b="0" i="0" u="none" strike="noStrike" cap="none" normalizeH="0" baseline="4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quartic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f(x)=x</a:t>
                      </a:r>
                      <a:r>
                        <a:rPr kumimoji="0" lang="en-US" sz="3200" b="0" i="0" u="none" strike="noStrike" cap="none" normalizeH="0" baseline="4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+x-1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B3A6FF17-D628-FC9E-E30F-6DCF770F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Graphs of polynomials are 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smooth</a:t>
            </a:r>
            <a:r>
              <a:rPr lang="en-US" altLang="en-US" sz="2800" b="1" dirty="0">
                <a:latin typeface="Arial" panose="020B0604020202020204" pitchFamily="34" charset="0"/>
              </a:rPr>
              <a:t> and </a:t>
            </a:r>
            <a:r>
              <a:rPr lang="en-US" altLang="en-US" sz="2800" b="1" dirty="0">
                <a:solidFill>
                  <a:srgbClr val="CC3300"/>
                </a:solidFill>
                <a:latin typeface="Arial" panose="020B0604020202020204" pitchFamily="34" charset="0"/>
              </a:rPr>
              <a:t>continuous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7DD9FF0-79C1-8D0C-B9E8-E43A03BC8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No sharp corners or cusps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6AD77355-7891-38DC-9B95-FF81039F8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90601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No gaps or holes, can be drawn without lifting pencil from paper</a:t>
            </a:r>
          </a:p>
        </p:txBody>
      </p:sp>
      <p:sp>
        <p:nvSpPr>
          <p:cNvPr id="5125" name="Freeform 5">
            <a:extLst>
              <a:ext uri="{FF2B5EF4-FFF2-40B4-BE49-F238E27FC236}">
                <a16:creationId xmlns:a16="http://schemas.microsoft.com/office/drawing/2014/main" id="{63D4756F-83C1-038F-B696-DAB920846DEF}"/>
              </a:ext>
            </a:extLst>
          </p:cNvPr>
          <p:cNvSpPr>
            <a:spLocks/>
          </p:cNvSpPr>
          <p:nvPr/>
        </p:nvSpPr>
        <p:spPr bwMode="auto">
          <a:xfrm>
            <a:off x="2057400" y="2438400"/>
            <a:ext cx="2514600" cy="2108200"/>
          </a:xfrm>
          <a:custGeom>
            <a:avLst/>
            <a:gdLst>
              <a:gd name="T0" fmla="*/ 0 w 1584"/>
              <a:gd name="T1" fmla="*/ 152400 h 1328"/>
              <a:gd name="T2" fmla="*/ 152400 w 1584"/>
              <a:gd name="T3" fmla="*/ 685800 h 1328"/>
              <a:gd name="T4" fmla="*/ 533400 w 1584"/>
              <a:gd name="T5" fmla="*/ 1219200 h 1328"/>
              <a:gd name="T6" fmla="*/ 914400 w 1584"/>
              <a:gd name="T7" fmla="*/ 685800 h 1328"/>
              <a:gd name="T8" fmla="*/ 1066800 w 1584"/>
              <a:gd name="T9" fmla="*/ 685800 h 1328"/>
              <a:gd name="T10" fmla="*/ 1219200 w 1584"/>
              <a:gd name="T11" fmla="*/ 914400 h 1328"/>
              <a:gd name="T12" fmla="*/ 1447800 w 1584"/>
              <a:gd name="T13" fmla="*/ 1752600 h 1328"/>
              <a:gd name="T14" fmla="*/ 1676400 w 1584"/>
              <a:gd name="T15" fmla="*/ 2057400 h 1328"/>
              <a:gd name="T16" fmla="*/ 2057400 w 1584"/>
              <a:gd name="T17" fmla="*/ 1981200 h 1328"/>
              <a:gd name="T18" fmla="*/ 2286000 w 1584"/>
              <a:gd name="T19" fmla="*/ 1295400 h 1328"/>
              <a:gd name="T20" fmla="*/ 2362200 w 1584"/>
              <a:gd name="T21" fmla="*/ 914400 h 1328"/>
              <a:gd name="T22" fmla="*/ 2514600 w 1584"/>
              <a:gd name="T23" fmla="*/ 0 h 13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4"/>
              <a:gd name="T37" fmla="*/ 0 h 1328"/>
              <a:gd name="T38" fmla="*/ 1584 w 1584"/>
              <a:gd name="T39" fmla="*/ 1328 h 13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4" h="1328">
                <a:moveTo>
                  <a:pt x="0" y="96"/>
                </a:moveTo>
                <a:cubicBezTo>
                  <a:pt x="20" y="208"/>
                  <a:pt x="40" y="320"/>
                  <a:pt x="96" y="432"/>
                </a:cubicBezTo>
                <a:cubicBezTo>
                  <a:pt x="152" y="544"/>
                  <a:pt x="256" y="768"/>
                  <a:pt x="336" y="768"/>
                </a:cubicBezTo>
                <a:cubicBezTo>
                  <a:pt x="416" y="768"/>
                  <a:pt x="520" y="488"/>
                  <a:pt x="576" y="432"/>
                </a:cubicBezTo>
                <a:cubicBezTo>
                  <a:pt x="632" y="376"/>
                  <a:pt x="640" y="408"/>
                  <a:pt x="672" y="432"/>
                </a:cubicBezTo>
                <a:cubicBezTo>
                  <a:pt x="704" y="456"/>
                  <a:pt x="728" y="464"/>
                  <a:pt x="768" y="576"/>
                </a:cubicBezTo>
                <a:cubicBezTo>
                  <a:pt x="808" y="688"/>
                  <a:pt x="864" y="984"/>
                  <a:pt x="912" y="1104"/>
                </a:cubicBezTo>
                <a:cubicBezTo>
                  <a:pt x="960" y="1224"/>
                  <a:pt x="992" y="1272"/>
                  <a:pt x="1056" y="1296"/>
                </a:cubicBezTo>
                <a:cubicBezTo>
                  <a:pt x="1120" y="1320"/>
                  <a:pt x="1232" y="1328"/>
                  <a:pt x="1296" y="1248"/>
                </a:cubicBezTo>
                <a:cubicBezTo>
                  <a:pt x="1360" y="1168"/>
                  <a:pt x="1408" y="928"/>
                  <a:pt x="1440" y="816"/>
                </a:cubicBezTo>
                <a:cubicBezTo>
                  <a:pt x="1472" y="704"/>
                  <a:pt x="1464" y="712"/>
                  <a:pt x="1488" y="576"/>
                </a:cubicBezTo>
                <a:cubicBezTo>
                  <a:pt x="1512" y="440"/>
                  <a:pt x="1548" y="220"/>
                  <a:pt x="1584" y="0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Freeform 6">
            <a:extLst>
              <a:ext uri="{FF2B5EF4-FFF2-40B4-BE49-F238E27FC236}">
                <a16:creationId xmlns:a16="http://schemas.microsoft.com/office/drawing/2014/main" id="{131BAC20-1254-874A-F7BA-791BE1D5E8B7}"/>
              </a:ext>
            </a:extLst>
          </p:cNvPr>
          <p:cNvSpPr>
            <a:spLocks/>
          </p:cNvSpPr>
          <p:nvPr/>
        </p:nvSpPr>
        <p:spPr bwMode="auto">
          <a:xfrm>
            <a:off x="5867400" y="2438400"/>
            <a:ext cx="2286000" cy="2057400"/>
          </a:xfrm>
          <a:custGeom>
            <a:avLst/>
            <a:gdLst>
              <a:gd name="T0" fmla="*/ 0 w 1440"/>
              <a:gd name="T1" fmla="*/ 2057400 h 1296"/>
              <a:gd name="T2" fmla="*/ 1371600 w 1440"/>
              <a:gd name="T3" fmla="*/ 1295400 h 1296"/>
              <a:gd name="T4" fmla="*/ 1676400 w 1440"/>
              <a:gd name="T5" fmla="*/ 152400 h 1296"/>
              <a:gd name="T6" fmla="*/ 1676400 w 1440"/>
              <a:gd name="T7" fmla="*/ 381000 h 1296"/>
              <a:gd name="T8" fmla="*/ 2057400 w 1440"/>
              <a:gd name="T9" fmla="*/ 1143000 h 1296"/>
              <a:gd name="T10" fmla="*/ 2286000 w 1440"/>
              <a:gd name="T11" fmla="*/ 129540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0"/>
              <a:gd name="T19" fmla="*/ 0 h 1296"/>
              <a:gd name="T20" fmla="*/ 1440 w 1440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0" h="1296">
                <a:moveTo>
                  <a:pt x="0" y="1296"/>
                </a:moveTo>
                <a:cubicBezTo>
                  <a:pt x="344" y="1156"/>
                  <a:pt x="688" y="1016"/>
                  <a:pt x="864" y="816"/>
                </a:cubicBezTo>
                <a:cubicBezTo>
                  <a:pt x="1040" y="616"/>
                  <a:pt x="1024" y="192"/>
                  <a:pt x="1056" y="96"/>
                </a:cubicBezTo>
                <a:cubicBezTo>
                  <a:pt x="1088" y="0"/>
                  <a:pt x="1016" y="136"/>
                  <a:pt x="1056" y="240"/>
                </a:cubicBezTo>
                <a:cubicBezTo>
                  <a:pt x="1096" y="344"/>
                  <a:pt x="1232" y="624"/>
                  <a:pt x="1296" y="720"/>
                </a:cubicBezTo>
                <a:cubicBezTo>
                  <a:pt x="1360" y="816"/>
                  <a:pt x="1400" y="816"/>
                  <a:pt x="1440" y="81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Oval 7">
            <a:extLst>
              <a:ext uri="{FF2B5EF4-FFF2-40B4-BE49-F238E27FC236}">
                <a16:creationId xmlns:a16="http://schemas.microsoft.com/office/drawing/2014/main" id="{9B1832B3-0AE7-A571-7E2E-CD4DCD93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657600"/>
            <a:ext cx="152400" cy="152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Freeform 8">
            <a:extLst>
              <a:ext uri="{FF2B5EF4-FFF2-40B4-BE49-F238E27FC236}">
                <a16:creationId xmlns:a16="http://schemas.microsoft.com/office/drawing/2014/main" id="{078D2E6A-F139-10D6-756F-172182BD9ABF}"/>
              </a:ext>
            </a:extLst>
          </p:cNvPr>
          <p:cNvSpPr>
            <a:spLocks/>
          </p:cNvSpPr>
          <p:nvPr/>
        </p:nvSpPr>
        <p:spPr bwMode="auto">
          <a:xfrm>
            <a:off x="8153400" y="2717800"/>
            <a:ext cx="1828800" cy="596900"/>
          </a:xfrm>
          <a:custGeom>
            <a:avLst/>
            <a:gdLst>
              <a:gd name="T0" fmla="*/ 0 w 1152"/>
              <a:gd name="T1" fmla="*/ 482600 h 376"/>
              <a:gd name="T2" fmla="*/ 609600 w 1152"/>
              <a:gd name="T3" fmla="*/ 25400 h 376"/>
              <a:gd name="T4" fmla="*/ 990600 w 1152"/>
              <a:gd name="T5" fmla="*/ 330200 h 376"/>
              <a:gd name="T6" fmla="*/ 1524000 w 1152"/>
              <a:gd name="T7" fmla="*/ 558800 h 376"/>
              <a:gd name="T8" fmla="*/ 1828800 w 1152"/>
              <a:gd name="T9" fmla="*/ 1016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376"/>
              <a:gd name="T17" fmla="*/ 1152 w 1152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376">
                <a:moveTo>
                  <a:pt x="0" y="304"/>
                </a:moveTo>
                <a:cubicBezTo>
                  <a:pt x="140" y="168"/>
                  <a:pt x="280" y="32"/>
                  <a:pt x="384" y="16"/>
                </a:cubicBezTo>
                <a:cubicBezTo>
                  <a:pt x="488" y="0"/>
                  <a:pt x="528" y="152"/>
                  <a:pt x="624" y="208"/>
                </a:cubicBezTo>
                <a:cubicBezTo>
                  <a:pt x="720" y="264"/>
                  <a:pt x="872" y="376"/>
                  <a:pt x="960" y="352"/>
                </a:cubicBezTo>
                <a:cubicBezTo>
                  <a:pt x="1048" y="328"/>
                  <a:pt x="1100" y="196"/>
                  <a:pt x="1152" y="6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id="{7BDAE0A8-9DAD-974E-E4C0-3B9FB7B06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12420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Oval 10">
            <a:extLst>
              <a:ext uri="{FF2B5EF4-FFF2-40B4-BE49-F238E27FC236}">
                <a16:creationId xmlns:a16="http://schemas.microsoft.com/office/drawing/2014/main" id="{A3A11AD9-8F8B-F79A-6E93-848CCB46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59300B6C-F2F6-52A5-86B4-7C2590A90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1"/>
            <a:ext cx="388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Black" panose="020B0A04020102020204" pitchFamily="34" charset="0"/>
              </a:rPr>
              <a:t>This IS the graph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of a polynomial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8F6D1F6A-5A6A-D5C8-6C50-FED7CCD9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29201"/>
            <a:ext cx="388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Black" panose="020B0A04020102020204" pitchFamily="34" charset="0"/>
              </a:rPr>
              <a:t>This IS NOT the graph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of a polynomial</a:t>
            </a: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E9F1E3A8-383D-DD06-4044-5D30AD5D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43000"/>
            <a:ext cx="4038600" cy="381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B7862D9E-FFA1-FCA2-DB88-A172BA0BF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524000"/>
            <a:ext cx="2514600" cy="990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35" name="AutoShape 15">
            <a:extLst>
              <a:ext uri="{FF2B5EF4-FFF2-40B4-BE49-F238E27FC236}">
                <a16:creationId xmlns:a16="http://schemas.microsoft.com/office/drawing/2014/main" id="{3247416D-C0E2-BCC6-B989-CE2483B0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762000" cy="381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AU" altLang="en-US">
              <a:solidFill>
                <a:schemeClr val="accent2"/>
              </a:solidFill>
            </a:endParaRPr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F1A379D7-E16F-35C7-32AC-FB442AEDF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1371600" cy="1828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9481891F-8A62-257A-2E52-02727C468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1447800"/>
            <a:ext cx="1066800" cy="1295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38" name="AutoShape 18">
            <a:extLst>
              <a:ext uri="{FF2B5EF4-FFF2-40B4-BE49-F238E27FC236}">
                <a16:creationId xmlns:a16="http://schemas.microsoft.com/office/drawing/2014/main" id="{BEF4C046-0ED7-F7F3-CF69-46205A158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4" y="1020764"/>
            <a:ext cx="890587" cy="3905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AU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utoUpdateAnimBg="0"/>
      <p:bldP spid="5132" grpId="0" autoUpdateAnimBg="0"/>
      <p:bldP spid="5133" grpId="0" animBg="1"/>
      <p:bldP spid="5135" grpId="0" animBg="1" autoUpdateAnimBg="0"/>
      <p:bldP spid="513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2">
            <a:extLst>
              <a:ext uri="{FF2B5EF4-FFF2-40B4-BE49-F238E27FC236}">
                <a16:creationId xmlns:a16="http://schemas.microsoft.com/office/drawing/2014/main" id="{4E80E29A-F52E-34C5-C592-0923CC99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1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Let’s look at the graph of                        where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is an </a:t>
            </a:r>
            <a:r>
              <a:rPr lang="en-US" altLang="en-US" b="1">
                <a:latin typeface="Arial" panose="020B0604020202020204" pitchFamily="34" charset="0"/>
              </a:rPr>
              <a:t>even integer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3074" name="Object 1024">
            <a:extLst>
              <a:ext uri="{FF2B5EF4-FFF2-40B4-BE49-F238E27FC236}">
                <a16:creationId xmlns:a16="http://schemas.microsoft.com/office/drawing/2014/main" id="{B8E1267A-37A6-BC37-2D57-787CDE4582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1000"/>
          <a:ext cx="1981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28600" progId="Equation.3">
                  <p:embed/>
                </p:oleObj>
              </mc:Choice>
              <mc:Fallback>
                <p:oleObj name="Equation" r:id="rId2" imgW="609480" imgH="228600" progId="Equation.3">
                  <p:embed/>
                  <p:pic>
                    <p:nvPicPr>
                      <p:cNvPr id="3074" name="Object 1024">
                        <a:extLst>
                          <a:ext uri="{FF2B5EF4-FFF2-40B4-BE49-F238E27FC236}">
                            <a16:creationId xmlns:a16="http://schemas.microsoft.com/office/drawing/2014/main" id="{B8E1267A-37A6-BC37-2D57-787CDE4582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1000"/>
                        <a:ext cx="19812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5">
            <a:extLst>
              <a:ext uri="{FF2B5EF4-FFF2-40B4-BE49-F238E27FC236}">
                <a16:creationId xmlns:a16="http://schemas.microsoft.com/office/drawing/2014/main" id="{7C9E9A68-1D41-D01D-CE1C-45B58E5A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25972" r="11905" b="25972"/>
          <a:stretch>
            <a:fillRect/>
          </a:stretch>
        </p:blipFill>
        <p:spPr bwMode="auto">
          <a:xfrm>
            <a:off x="3200400" y="2209800"/>
            <a:ext cx="5867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7" name="Object 1025">
            <a:extLst>
              <a:ext uri="{FF2B5EF4-FFF2-40B4-BE49-F238E27FC236}">
                <a16:creationId xmlns:a16="http://schemas.microsoft.com/office/drawing/2014/main" id="{3EA94F02-D841-642D-A7EF-7533842AE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1242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28600" progId="Equation.3">
                  <p:embed/>
                </p:oleObj>
              </mc:Choice>
              <mc:Fallback>
                <p:oleObj name="Equation" r:id="rId5" imgW="609480" imgH="228600" progId="Equation.3">
                  <p:embed/>
                  <p:pic>
                    <p:nvPicPr>
                      <p:cNvPr id="24577" name="Object 1025">
                        <a:extLst>
                          <a:ext uri="{FF2B5EF4-FFF2-40B4-BE49-F238E27FC236}">
                            <a16:creationId xmlns:a16="http://schemas.microsoft.com/office/drawing/2014/main" id="{3EA94F02-D841-642D-A7EF-7533842AE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1371600" cy="514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1026">
            <a:extLst>
              <a:ext uri="{FF2B5EF4-FFF2-40B4-BE49-F238E27FC236}">
                <a16:creationId xmlns:a16="http://schemas.microsoft.com/office/drawing/2014/main" id="{45071394-A979-F785-B9E7-6C7AC5228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1" y="1447800"/>
          <a:ext cx="1343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28600" progId="Equation.3">
                  <p:embed/>
                </p:oleObj>
              </mc:Choice>
              <mc:Fallback>
                <p:oleObj name="Equation" r:id="rId7" imgW="596880" imgH="228600" progId="Equation.3">
                  <p:embed/>
                  <p:pic>
                    <p:nvPicPr>
                      <p:cNvPr id="24578" name="Object 1026">
                        <a:extLst>
                          <a:ext uri="{FF2B5EF4-FFF2-40B4-BE49-F238E27FC236}">
                            <a16:creationId xmlns:a16="http://schemas.microsoft.com/office/drawing/2014/main" id="{45071394-A979-F785-B9E7-6C7AC5228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1447800"/>
                        <a:ext cx="1343025" cy="5143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027">
            <a:extLst>
              <a:ext uri="{FF2B5EF4-FFF2-40B4-BE49-F238E27FC236}">
                <a16:creationId xmlns:a16="http://schemas.microsoft.com/office/drawing/2014/main" id="{2B794D87-C334-E3D7-D002-FD59D88F5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0"/>
          <a:ext cx="1314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28600" progId="Equation.3">
                  <p:embed/>
                </p:oleObj>
              </mc:Choice>
              <mc:Fallback>
                <p:oleObj name="Equation" r:id="rId9" imgW="583920" imgH="228600" progId="Equation.3">
                  <p:embed/>
                  <p:pic>
                    <p:nvPicPr>
                      <p:cNvPr id="24579" name="Object 1027">
                        <a:extLst>
                          <a:ext uri="{FF2B5EF4-FFF2-40B4-BE49-F238E27FC236}">
                            <a16:creationId xmlns:a16="http://schemas.microsoft.com/office/drawing/2014/main" id="{2B794D87-C334-E3D7-D002-FD59D88F5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1314450" cy="514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0">
            <a:extLst>
              <a:ext uri="{FF2B5EF4-FFF2-40B4-BE49-F238E27FC236}">
                <a16:creationId xmlns:a16="http://schemas.microsoft.com/office/drawing/2014/main" id="{A25CF964-A63C-C274-23FA-88CD47AAF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956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4AA0BD70-06CD-AB88-6BB1-FAED951D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9812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FC962AFA-0EA7-3733-7ED4-945107470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1336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67200BF9-1FD5-20EB-1670-51B78A776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1"/>
            <a:ext cx="25908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and grows steeper on either side</a:t>
            </a:r>
            <a:r>
              <a:rPr lang="en-US" altLang="en-US"/>
              <a:t> 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DBB3CB18-D53D-22B5-8AAB-BB3F5FCD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281940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Notice each graph looks similar to x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but is wider and flatter near the origin between –1 and 1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FDB690CC-197E-C349-5537-1D2D0964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648201"/>
            <a:ext cx="25908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higher the power, the flatter and steeper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 autoUpdateAnimBg="0"/>
      <p:bldP spid="6158" grpId="0" animBg="1" autoUpdateAnimBg="0"/>
      <p:bldP spid="615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4">
            <a:extLst>
              <a:ext uri="{FF2B5EF4-FFF2-40B4-BE49-F238E27FC236}">
                <a16:creationId xmlns:a16="http://schemas.microsoft.com/office/drawing/2014/main" id="{738A9A19-BFCD-0CFE-EB12-D9EBA766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25972" r="11905" b="16078"/>
          <a:stretch>
            <a:fillRect/>
          </a:stretch>
        </p:blipFill>
        <p:spPr bwMode="auto">
          <a:xfrm>
            <a:off x="3505200" y="1524000"/>
            <a:ext cx="57150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2">
            <a:extLst>
              <a:ext uri="{FF2B5EF4-FFF2-40B4-BE49-F238E27FC236}">
                <a16:creationId xmlns:a16="http://schemas.microsoft.com/office/drawing/2014/main" id="{9DFF61F0-82DF-FCC4-6574-F276BB01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1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Let’s look at the graph of                        where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is an </a:t>
            </a:r>
            <a:r>
              <a:rPr lang="en-US" altLang="en-US" b="1">
                <a:latin typeface="Arial" panose="020B0604020202020204" pitchFamily="34" charset="0"/>
              </a:rPr>
              <a:t>odd integer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4098" name="Object 1024">
            <a:extLst>
              <a:ext uri="{FF2B5EF4-FFF2-40B4-BE49-F238E27FC236}">
                <a16:creationId xmlns:a16="http://schemas.microsoft.com/office/drawing/2014/main" id="{AF7E9460-54D1-10AE-61F4-6B705DD33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1000"/>
          <a:ext cx="1981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3">
                  <p:embed/>
                </p:oleObj>
              </mc:Choice>
              <mc:Fallback>
                <p:oleObj name="Equation" r:id="rId3" imgW="609480" imgH="228600" progId="Equation.3">
                  <p:embed/>
                  <p:pic>
                    <p:nvPicPr>
                      <p:cNvPr id="4098" name="Object 1024">
                        <a:extLst>
                          <a:ext uri="{FF2B5EF4-FFF2-40B4-BE49-F238E27FC236}">
                            <a16:creationId xmlns:a16="http://schemas.microsoft.com/office/drawing/2014/main" id="{AF7E9460-54D1-10AE-61F4-6B705DD33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1000"/>
                        <a:ext cx="19812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" name="Object 1025">
            <a:extLst>
              <a:ext uri="{FF2B5EF4-FFF2-40B4-BE49-F238E27FC236}">
                <a16:creationId xmlns:a16="http://schemas.microsoft.com/office/drawing/2014/main" id="{337D9BA0-F416-0B64-011B-2EE02A51B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50292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28600" progId="Equation.3">
                  <p:embed/>
                </p:oleObj>
              </mc:Choice>
              <mc:Fallback>
                <p:oleObj name="Equation" r:id="rId5" imgW="609480" imgH="228600" progId="Equation.3">
                  <p:embed/>
                  <p:pic>
                    <p:nvPicPr>
                      <p:cNvPr id="25601" name="Object 1025">
                        <a:extLst>
                          <a:ext uri="{FF2B5EF4-FFF2-40B4-BE49-F238E27FC236}">
                            <a16:creationId xmlns:a16="http://schemas.microsoft.com/office/drawing/2014/main" id="{337D9BA0-F416-0B64-011B-2EE02A51B1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29200"/>
                        <a:ext cx="1371600" cy="514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1026">
            <a:extLst>
              <a:ext uri="{FF2B5EF4-FFF2-40B4-BE49-F238E27FC236}">
                <a16:creationId xmlns:a16="http://schemas.microsoft.com/office/drawing/2014/main" id="{4C4C309C-2077-3EA5-E9B3-03893A959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1" y="3124200"/>
          <a:ext cx="1343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28600" progId="Equation.3">
                  <p:embed/>
                </p:oleObj>
              </mc:Choice>
              <mc:Fallback>
                <p:oleObj name="Equation" r:id="rId7" imgW="596880" imgH="228600" progId="Equation.3">
                  <p:embed/>
                  <p:pic>
                    <p:nvPicPr>
                      <p:cNvPr id="25602" name="Object 1026">
                        <a:extLst>
                          <a:ext uri="{FF2B5EF4-FFF2-40B4-BE49-F238E27FC236}">
                            <a16:creationId xmlns:a16="http://schemas.microsoft.com/office/drawing/2014/main" id="{4C4C309C-2077-3EA5-E9B3-03893A959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3124200"/>
                        <a:ext cx="1343025" cy="5143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7">
            <a:extLst>
              <a:ext uri="{FF2B5EF4-FFF2-40B4-BE49-F238E27FC236}">
                <a16:creationId xmlns:a16="http://schemas.microsoft.com/office/drawing/2014/main" id="{7F5B4821-975A-C66B-B584-89BAAD0134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3505200"/>
          <a:ext cx="1314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28600" progId="Equation.3">
                  <p:embed/>
                </p:oleObj>
              </mc:Choice>
              <mc:Fallback>
                <p:oleObj name="Equation" r:id="rId9" imgW="583920" imgH="228600" progId="Equation.3">
                  <p:embed/>
                  <p:pic>
                    <p:nvPicPr>
                      <p:cNvPr id="25603" name="Object 1027">
                        <a:extLst>
                          <a:ext uri="{FF2B5EF4-FFF2-40B4-BE49-F238E27FC236}">
                            <a16:creationId xmlns:a16="http://schemas.microsoft.com/office/drawing/2014/main" id="{7F5B4821-975A-C66B-B584-89BAAD013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505200"/>
                        <a:ext cx="1314450" cy="514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Line 8">
            <a:extLst>
              <a:ext uri="{FF2B5EF4-FFF2-40B4-BE49-F238E27FC236}">
                <a16:creationId xmlns:a16="http://schemas.microsoft.com/office/drawing/2014/main" id="{BAEAB2C5-DE3F-6234-B2AE-1FAD8B84AB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44958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208E54E7-30FB-A680-549D-3BF6B1A6D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6576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948D4BD1-AF1F-D889-A0B8-98AC1713C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804C63DF-ABB5-BC32-4EBF-5593DEE2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905001"/>
            <a:ext cx="22860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and grows steeper on either side</a:t>
            </a:r>
            <a:r>
              <a:rPr lang="en-US" altLang="en-US"/>
              <a:t> 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72BC0A83-33C0-007B-88FD-6771834A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281940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Notice each graph looks similar to x</a:t>
            </a:r>
            <a:r>
              <a:rPr lang="en-US" altLang="en-US" baseline="30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 but is wider and flatter near the origin between –1 and 1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4AA2CC0B-AF88-B30C-602E-9D93D596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410201"/>
            <a:ext cx="25908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higher the power, the flatter and steeper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 autoUpdateAnimBg="0"/>
      <p:bldP spid="7180" grpId="0" animBg="1" autoUpdateAnimBg="0"/>
      <p:bldP spid="71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>
            <a:extLst>
              <a:ext uri="{FF2B5EF4-FFF2-40B4-BE49-F238E27FC236}">
                <a16:creationId xmlns:a16="http://schemas.microsoft.com/office/drawing/2014/main" id="{B6802723-FAE1-BE9B-655B-F58228C2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3695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531D2F39-B7F2-2563-4638-27DB9307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3300"/>
                </a:solidFill>
                <a:latin typeface="Arial" panose="020B0604020202020204" pitchFamily="34" charset="0"/>
              </a:rPr>
              <a:t>Odd degree</a:t>
            </a:r>
            <a:r>
              <a:rPr lang="en-US" altLang="en-US" sz="2800">
                <a:latin typeface="Arial" panose="020B0604020202020204" pitchFamily="34" charset="0"/>
              </a:rPr>
              <a:t> polynomials </a:t>
            </a:r>
            <a:r>
              <a:rPr lang="en-US" altLang="en-US" sz="2800">
                <a:solidFill>
                  <a:srgbClr val="CC3300"/>
                </a:solidFill>
                <a:latin typeface="Arial" panose="020B0604020202020204" pitchFamily="34" charset="0"/>
              </a:rPr>
              <a:t>fall</a:t>
            </a:r>
            <a:r>
              <a:rPr lang="en-US" altLang="en-US" sz="2800">
                <a:latin typeface="Arial" panose="020B0604020202020204" pitchFamily="34" charset="0"/>
              </a:rPr>
              <a:t> on the </a:t>
            </a:r>
            <a:r>
              <a:rPr lang="en-US" altLang="en-US" sz="2800">
                <a:solidFill>
                  <a:srgbClr val="CC3300"/>
                </a:solidFill>
                <a:latin typeface="Arial" panose="020B0604020202020204" pitchFamily="34" charset="0"/>
              </a:rPr>
              <a:t>left</a:t>
            </a:r>
            <a:r>
              <a:rPr lang="en-US" altLang="en-US" sz="2800">
                <a:latin typeface="Arial" panose="020B0604020202020204" pitchFamily="34" charset="0"/>
              </a:rPr>
              <a:t> and </a:t>
            </a:r>
            <a:r>
              <a:rPr lang="en-US" altLang="en-US" sz="2800">
                <a:solidFill>
                  <a:srgbClr val="CC3300"/>
                </a:solidFill>
                <a:latin typeface="Arial" panose="020B0604020202020204" pitchFamily="34" charset="0"/>
              </a:rPr>
              <a:t>rise </a:t>
            </a:r>
            <a:r>
              <a:rPr lang="en-US" altLang="en-US" sz="2800">
                <a:latin typeface="Arial" panose="020B0604020202020204" pitchFamily="34" charset="0"/>
              </a:rPr>
              <a:t>on the</a:t>
            </a:r>
            <a:r>
              <a:rPr lang="en-US" altLang="en-US" sz="2800">
                <a:solidFill>
                  <a:srgbClr val="CC3300"/>
                </a:solidFill>
                <a:latin typeface="Arial" panose="020B0604020202020204" pitchFamily="34" charset="0"/>
              </a:rPr>
              <a:t> right</a:t>
            </a:r>
            <a:r>
              <a:rPr lang="en-US" altLang="en-US" sz="2800">
                <a:latin typeface="Arial" panose="020B0604020202020204" pitchFamily="34" charset="0"/>
              </a:rPr>
              <a:t> hand sides of the graph (like x</a:t>
            </a:r>
            <a:r>
              <a:rPr lang="en-US" altLang="en-US" sz="2800" baseline="30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) if the coefficient is </a:t>
            </a:r>
            <a:r>
              <a:rPr lang="en-US" altLang="en-US" sz="2800">
                <a:solidFill>
                  <a:srgbClr val="CC3300"/>
                </a:solidFill>
                <a:latin typeface="Arial" panose="020B0604020202020204" pitchFamily="34" charset="0"/>
              </a:rPr>
              <a:t>positive</a:t>
            </a:r>
            <a:r>
              <a:rPr lang="en-US" altLang="en-US" sz="2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3BC46EFC-BC2E-B568-DBDF-B7A61176C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81526"/>
            <a:ext cx="256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left hand behaviour:  falls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CF6BA266-1D17-85B2-E29E-2AFF250A6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200401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right hand behaviour: rises</a:t>
            </a:r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8A2C2F4A-FC62-1A10-D897-A54EA67B8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334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73F809AB-0389-72AA-EAD6-30C19A942A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35052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A5F148E-BAA3-6A5A-48BC-FBAC4D94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71801"/>
            <a:ext cx="2438400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turning Points in the middle</a:t>
            </a: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A7A92223-C865-46A6-2085-046C06443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137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794F0E04-D220-C420-3B5A-1ED3CE731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352800"/>
            <a:ext cx="1066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79" name="Rectangle 12">
            <a:extLst>
              <a:ext uri="{FF2B5EF4-FFF2-40B4-BE49-F238E27FC236}">
                <a16:creationId xmlns:a16="http://schemas.microsoft.com/office/drawing/2014/main" id="{14BCD667-DE97-275D-6C27-7E0F6279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0574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6" grpId="0" animBg="1" autoUpdateAnimBg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1931</TotalTime>
  <Words>1692</Words>
  <Application>Microsoft Office PowerPoint</Application>
  <PresentationFormat>Widescreen</PresentationFormat>
  <Paragraphs>225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Cambria Math</vt:lpstr>
      <vt:lpstr>Century Gothic</vt:lpstr>
      <vt:lpstr>Comic Sans MS</vt:lpstr>
      <vt:lpstr>Times New Roman</vt:lpstr>
      <vt:lpstr>Verdana</vt:lpstr>
      <vt:lpstr>Vapor Trail</vt:lpstr>
      <vt:lpstr>Microsoft Equation 3.0</vt:lpstr>
      <vt:lpstr>Graphs of factorised cubic functions</vt:lpstr>
      <vt:lpstr>Vocabulary</vt:lpstr>
      <vt:lpstr>PowerPoint Presentation</vt:lpstr>
      <vt:lpstr>PowerPoint Presentation</vt:lpstr>
      <vt:lpstr>Common Polynomial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roots of a polynomial function</vt:lpstr>
      <vt:lpstr>PowerPoint Presentation</vt:lpstr>
      <vt:lpstr>Cubic Polynomials</vt:lpstr>
      <vt:lpstr>Cubic Polynomials</vt:lpstr>
      <vt:lpstr>Cubic Polynomials</vt:lpstr>
      <vt:lpstr>Graph the polynomial. Label intercepts, determine turning points, and end behavior. (May use graphing calculator for shape between intercepts.)</vt:lpstr>
      <vt:lpstr>Graph the polynomial. Label intercepts, determine turning points, and end behavior. (May use graphing calculator for shape between intercepts.)</vt:lpstr>
      <vt:lpstr>Sign diagrams</vt:lpstr>
      <vt:lpstr>example</vt:lpstr>
      <vt:lpstr>example</vt:lpstr>
      <vt:lpstr>Section Summary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of factorised cubic functions</dc:title>
  <dc:creator>Lyn ZHANG</dc:creator>
  <cp:lastModifiedBy>Lyn ZHANG</cp:lastModifiedBy>
  <cp:revision>27</cp:revision>
  <dcterms:created xsi:type="dcterms:W3CDTF">2021-07-04T08:41:24Z</dcterms:created>
  <dcterms:modified xsi:type="dcterms:W3CDTF">2023-07-18T22:28:15Z</dcterms:modified>
</cp:coreProperties>
</file>