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64" r:id="rId4"/>
    <p:sldId id="258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7C43-153F-481D-8E97-99334D10153B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8EC30-B648-4A86-B2C9-75B185426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844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1 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8EC30-B648-4A86-B2C9-75B185426E0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37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write this cubic function out.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8EC30-B648-4A86-B2C9-75B185426E0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73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02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76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70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25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1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5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87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4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584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22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81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D22C00D-C63A-4BDE-A661-9B259BCA387D}" type="datetimeFigureOut">
              <a:rPr lang="en-AU" smtClean="0"/>
              <a:t>21/07/2023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040A226-5DBA-436D-9B6D-0E119D22E2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23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B9CB-B10D-4354-A25D-9F91104028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Families of cubic polynomial function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46140-07F5-46C9-822D-ACB0ED530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6H</a:t>
            </a:r>
          </a:p>
        </p:txBody>
      </p:sp>
    </p:spTree>
    <p:extLst>
      <p:ext uri="{BB962C8B-B14F-4D97-AF65-F5344CB8AC3E}">
        <p14:creationId xmlns:p14="http://schemas.microsoft.com/office/powerpoint/2010/main" val="2186351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8EC4-6485-4508-BDD7-6E0874CA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tx1"/>
                </a:solidFill>
              </a:rPr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8B16BB-E9E4-4D0D-9BA0-93F4CA3442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rule of a </a:t>
                </a:r>
                <a:r>
                  <a:rPr lang="en-US" dirty="0">
                    <a:solidFill>
                      <a:srgbClr val="FF0000"/>
                    </a:solidFill>
                  </a:rPr>
                  <a:t>cubic function </a:t>
                </a:r>
                <a:r>
                  <a:rPr lang="en-US" dirty="0">
                    <a:solidFill>
                      <a:schemeClr val="tx1"/>
                    </a:solidFill>
                  </a:rPr>
                  <a:t>can be determined if: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coordinates of four points on the graph are known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form of the function is known to be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α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−β), and α and β and the coordinates of one other point are known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form of the function is known to be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and the coordinates of the inflection point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and one other point are known.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8B16BB-E9E4-4D0D-9BA0-93F4CA3442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4" r="-7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2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7C12-5B40-456C-8AE6-9BFC4BAA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0268"/>
            <a:ext cx="9875520" cy="6286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Matching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B4F8BE-597D-3CB0-7683-80B90313C3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25" y="2357197"/>
            <a:ext cx="8869013" cy="343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049BBE-9FBE-F76C-E1A8-E8424E7581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9286" y="1779619"/>
            <a:ext cx="7534314" cy="10001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1A48ED-159C-47F5-E6CF-BC9F2419A1C7}"/>
                  </a:ext>
                </a:extLst>
              </p:cNvPr>
              <p:cNvSpPr txBox="1"/>
              <p:nvPr/>
            </p:nvSpPr>
            <p:spPr>
              <a:xfrm>
                <a:off x="1535268" y="1098895"/>
                <a:ext cx="890235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:r>
                  <a:rPr lang="en-AU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lphaUcPeriod"/>
                </a:pPr>
                <a:r>
                  <a:rPr lang="en-AU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AU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AU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AU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800" i="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8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A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1A48ED-159C-47F5-E6CF-BC9F2419A1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268" y="1098895"/>
                <a:ext cx="8902350" cy="1384995"/>
              </a:xfrm>
              <a:prstGeom prst="rect">
                <a:avLst/>
              </a:prstGeom>
              <a:blipFill>
                <a:blip r:embed="rId5"/>
                <a:stretch>
                  <a:fillRect l="-1438" t="-44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8C6C43B-CBE1-337A-4098-A0219CBA0A6F}"/>
              </a:ext>
            </a:extLst>
          </p:cNvPr>
          <p:cNvSpPr txBox="1"/>
          <p:nvPr/>
        </p:nvSpPr>
        <p:spPr>
          <a:xfrm>
            <a:off x="1678162" y="5796202"/>
            <a:ext cx="8869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1                            2                           3</a:t>
            </a:r>
            <a:endParaRPr lang="en-A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2CF738F-966F-5C48-A14C-ED78E2D4F60E}"/>
                  </a:ext>
                </a:extLst>
              </p:cNvPr>
              <p:cNvSpPr txBox="1"/>
              <p:nvPr/>
            </p:nvSpPr>
            <p:spPr>
              <a:xfrm>
                <a:off x="3602212" y="4043062"/>
                <a:ext cx="886901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1            </a:t>
                </a:r>
                <a14:m>
                  <m:oMath xmlns:m="http://schemas.openxmlformats.org/officeDocument/2006/math">
                    <m:r>
                      <a:rPr lang="en-AU" sz="40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/>
                  <a:t>1      1       3                        1 </a:t>
                </a:r>
                <a:endParaRPr lang="en-AU" sz="4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2CF738F-966F-5C48-A14C-ED78E2D4F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212" y="4043062"/>
                <a:ext cx="8869013" cy="707886"/>
              </a:xfrm>
              <a:prstGeom prst="rect">
                <a:avLst/>
              </a:prstGeom>
              <a:blipFill>
                <a:blip r:embed="rId6"/>
                <a:stretch>
                  <a:fillRect l="-2474" t="-15517" b="-362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95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69E48C-A88B-673C-7ACE-6FEC09DF5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846" y="1052423"/>
            <a:ext cx="4582164" cy="43630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C3A4D3-20EF-CA0F-7E52-E4FF67D352A9}"/>
                  </a:ext>
                </a:extLst>
              </p:cNvPr>
              <p:cNvSpPr txBox="1"/>
              <p:nvPr/>
            </p:nvSpPr>
            <p:spPr>
              <a:xfrm>
                <a:off x="362309" y="366623"/>
                <a:ext cx="6418053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/>
                  <a:t>Roots( x-intercept,3 cuts): -3, 1, 2</a:t>
                </a:r>
              </a:p>
              <a:p>
                <a:r>
                  <a:rPr lang="en-AU" sz="2000" dirty="0"/>
                  <a:t>Indicating</a:t>
                </a:r>
              </a:p>
              <a:p>
                <a:r>
                  <a:rPr lang="en-AU" sz="3200" dirty="0"/>
                  <a:t>Polynomial Factors: (</a:t>
                </a:r>
                <a14:m>
                  <m:oMath xmlns:m="http://schemas.openxmlformats.org/officeDocument/2006/math">
                    <m:r>
                      <a:rPr lang="en-AU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+3)(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-1)(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-2)</a:t>
                </a:r>
              </a:p>
              <a:p>
                <a:endParaRPr lang="en-AU" sz="3200" dirty="0"/>
              </a:p>
              <a:p>
                <a:r>
                  <a:rPr lang="en-AU" sz="3200" dirty="0"/>
                  <a:t>Possible function: y=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AU" sz="3200" dirty="0"/>
                  <a:t>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+3)(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-1)(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-2)</a:t>
                </a:r>
              </a:p>
              <a:p>
                <a:r>
                  <a:rPr lang="en-AU" sz="2000" dirty="0"/>
                  <a:t>Read one more extra </a:t>
                </a:r>
                <a:r>
                  <a:rPr lang="en-AU" sz="3200" dirty="0"/>
                  <a:t>point from graph: y-intercept(0,12)</a:t>
                </a:r>
              </a:p>
              <a:p>
                <a:r>
                  <a:rPr lang="en-AU" sz="2000" dirty="0"/>
                  <a:t>Substituting</a:t>
                </a:r>
              </a:p>
              <a:p>
                <a:r>
                  <a:rPr lang="en-AU" sz="3200" dirty="0"/>
                  <a:t>12=a(0+3)(0-1)(0-2)=</a:t>
                </a:r>
                <a14:m>
                  <m:oMath xmlns:m="http://schemas.openxmlformats.org/officeDocument/2006/math">
                    <m:r>
                      <a:rPr lang="en-AU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AU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AU" sz="3200" dirty="0"/>
              </a:p>
              <a:p>
                <a:r>
                  <a:rPr lang="en-AU" sz="3200" dirty="0"/>
                  <a:t>12=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3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AU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AU" sz="3200" dirty="0"/>
              </a:p>
              <a:p>
                <a:r>
                  <a:rPr lang="en-AU" sz="3200" dirty="0"/>
                  <a:t>2=</a:t>
                </a:r>
                <a:r>
                  <a:rPr lang="en-AU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AU" sz="3200" dirty="0"/>
              </a:p>
              <a:p>
                <a:endParaRPr lang="en-AU" sz="3200" dirty="0"/>
              </a:p>
              <a:p>
                <a:r>
                  <a:rPr lang="en-AU" sz="3200" dirty="0"/>
                  <a:t>Function: </a:t>
                </a:r>
                <a14:m>
                  <m:oMath xmlns:m="http://schemas.openxmlformats.org/officeDocument/2006/math">
                    <m:r>
                      <a:rPr lang="en-AU" sz="32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AU" sz="3200" dirty="0"/>
                  <a:t>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+3)(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-1)(</a:t>
                </a:r>
                <a14:m>
                  <m:oMath xmlns:m="http://schemas.openxmlformats.org/officeDocument/2006/math">
                    <m:r>
                      <a:rPr lang="en-AU" sz="32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3200" dirty="0"/>
                  <a:t>-2)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C3A4D3-20EF-CA0F-7E52-E4FF67D35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366623"/>
                <a:ext cx="6418053" cy="6124754"/>
              </a:xfrm>
              <a:prstGeom prst="rect">
                <a:avLst/>
              </a:prstGeom>
              <a:blipFill>
                <a:blip r:embed="rId4"/>
                <a:stretch>
                  <a:fillRect l="-2374" t="-1294" r="-2184" b="-23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21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0EA4-CE27-4A16-BF2C-996377F4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Families of cubic polynomial functions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414C35-0344-4CC6-B39F-A1EC2A4261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1218" y="2057400"/>
                <a:ext cx="10792496" cy="4038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&gt;0	                                 The cubic graphs that are dilations from the x-axis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≠0	                 The cubic graphs that are translations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+5)(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−4),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≠0	The cubic graphs with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intercepts 2, −5 and 4.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+c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≠0         	The cubic graphs that pass through the origin.</a:t>
                </a:r>
              </a:p>
              <a:p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414C35-0344-4CC6-B39F-A1EC2A4261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1218" y="2057400"/>
                <a:ext cx="10792496" cy="4038600"/>
              </a:xfrm>
              <a:blipFill>
                <a:blip r:embed="rId2"/>
                <a:stretch>
                  <a:fillRect t="-18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73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7EDDC-A42C-458C-81E0-6974F6C0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609600"/>
            <a:ext cx="10435107" cy="132223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Finding rules for cubic polynomial functions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98A1F0-F7EC-403A-88F0-CB7DF27BE1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2999" y="1931831"/>
                <a:ext cx="9872871" cy="4038600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method used for finding the equation from the graph of a cubic will depend on what information is given in the graph.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If the cubic function has rule of the form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and the point of inflection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is given, then only one other point needs to be known in order to find the value of a.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For those that are not of this form, the information given may be some or all of the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intercepts as well as the coordinates of other points including possibly the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intercept.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98A1F0-F7EC-403A-88F0-CB7DF27BE1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2999" y="1931831"/>
                <a:ext cx="9872871" cy="4038600"/>
              </a:xfrm>
              <a:blipFill>
                <a:blip r:embed="rId2"/>
                <a:stretch>
                  <a:fillRect t="-1964" r="-12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5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AB23-DC82-4F36-B38E-7565F44E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517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3B85FB-AECB-44A4-B3C5-6E89A5E10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790163"/>
                <a:ext cx="9872871" cy="445823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1. A cubic function has rule of the form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The point (3,10) is on the graph of the function. Find the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2. A cubic function has rule of the form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+2)(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−4). The point (5,16) is on the graph of the function. Find the value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When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=3,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=10. Solve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10=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(3−2)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8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=8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+2)(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−4)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=5,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=16.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16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(5−1)(5+2)(5−4)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16 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28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3B85FB-AECB-44A4-B3C5-6E89A5E10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790163"/>
                <a:ext cx="9872871" cy="4458237"/>
              </a:xfrm>
              <a:blipFill>
                <a:blip r:embed="rId2"/>
                <a:stretch>
                  <a:fillRect t="-2052" r="-2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4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910E-A5F9-46D1-87BE-B1348BA2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3050A0-57B6-417B-8171-7A16F9A691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A cubic function has rule of the form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The points (1,16) and (2,30) are on the graph of the function. Find the values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Since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(1)=16 and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(2)=30, we obtain the simultaneous equations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16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           (1)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30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(2)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  (2)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Multiply (1) by 2 and subtract from (2). This gives −2=6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hence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Substitute in (1) to find 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3050A0-57B6-417B-8171-7A16F9A691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9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9807-9B3D-466F-8463-EC580731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48991"/>
            <a:ext cx="9875520" cy="80707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A10313-B2B7-4C0B-919B-AB14ECF1AD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9056" y="1056067"/>
                <a:ext cx="8116909" cy="5177308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Determine the rule for the cubic function shown in each of the following graphs: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x-axis intercepts are −1 and 2, and the graph touches the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-axis at 2. So the cubic has a repeated factor (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−2).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Therefore the form of the rule appears to be y=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a.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Put (3,2) in the equation: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2 =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(4)(1)       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rule is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This graph appears to be of the form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As can be seen from the graph,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=2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=−1.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b.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−2=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To determine a, put the known point (1,−2) into the equation: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−2 −2 =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8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tx1"/>
                        </a:solidFill>
                        <a:sym typeface="Wingdings" panose="05000000000000000000" pitchFamily="2" charset="2"/>
                      </a:rPr>
                      <m:t>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rPr>
                      <m:t>          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rule is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−2=−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A10313-B2B7-4C0B-919B-AB14ECF1AD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056" y="1056067"/>
                <a:ext cx="8116909" cy="5177308"/>
              </a:xfrm>
              <a:blipFill>
                <a:blip r:embed="rId2"/>
                <a:stretch>
                  <a:fillRect t="-164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12A6B0C-41C1-4F79-B059-3B8C0A2854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237" y="248991"/>
            <a:ext cx="3181794" cy="268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DCBAAD-7EA3-4162-9E4B-D964D4B15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0769" y="2965844"/>
            <a:ext cx="2514951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0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C6B7-D746-4E3A-BB7A-584ECC8F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Example: Command number 15 </a:t>
            </a:r>
            <a:endParaRPr lang="en-A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5781B-452C-4998-94E8-9F6E3E3CD8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A cubic function f has rule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+c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If</a:t>
                </a:r>
              </a:p>
              <a:p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(1)=0,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(2)=−7,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(4)=27, </a:t>
                </a:r>
                <a:r>
                  <a:rPr lang="en-US" i="1" dirty="0">
                    <a:solidFill>
                      <a:schemeClr val="tx1"/>
                    </a:solidFill>
                  </a:rPr>
                  <a:t>f</a:t>
                </a:r>
                <a:r>
                  <a:rPr lang="en-US" dirty="0">
                    <a:solidFill>
                      <a:schemeClr val="tx1"/>
                    </a:solidFill>
                  </a:rPr>
                  <a:t>(5)=80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find the values of a, b, c and d.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45781B-452C-4998-94E8-9F6E3E3CD8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61217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103</TotalTime>
  <Words>999</Words>
  <Application>Microsoft Office PowerPoint</Application>
  <PresentationFormat>Widescreen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Cambria Math</vt:lpstr>
      <vt:lpstr>Corbel</vt:lpstr>
      <vt:lpstr>Basis</vt:lpstr>
      <vt:lpstr>Families of cubic polynomial function</vt:lpstr>
      <vt:lpstr>Matching</vt:lpstr>
      <vt:lpstr>PowerPoint Presentation</vt:lpstr>
      <vt:lpstr>Families of cubic polynomial functions</vt:lpstr>
      <vt:lpstr>Finding rules for cubic polynomial functions</vt:lpstr>
      <vt:lpstr>Example </vt:lpstr>
      <vt:lpstr>Example </vt:lpstr>
      <vt:lpstr>Example </vt:lpstr>
      <vt:lpstr>Example: Command number 15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of cubic polynomial function</dc:title>
  <dc:creator>Lyn ZHANG</dc:creator>
  <cp:lastModifiedBy>Lyn ZHANG</cp:lastModifiedBy>
  <cp:revision>17</cp:revision>
  <dcterms:created xsi:type="dcterms:W3CDTF">2021-07-05T00:36:42Z</dcterms:created>
  <dcterms:modified xsi:type="dcterms:W3CDTF">2023-07-20T21:21:44Z</dcterms:modified>
</cp:coreProperties>
</file>