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265" r:id="rId3"/>
    <p:sldId id="264" r:id="rId4"/>
    <p:sldId id="258" r:id="rId5"/>
    <p:sldId id="257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DF7C43-153F-481D-8E97-99334D10153B}" type="datetimeFigureOut">
              <a:rPr lang="en-AU" smtClean="0"/>
              <a:t>21/07/2023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18EC30-B648-4A86-B2C9-75B185426E0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68441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1 mark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18EC30-B648-4A86-B2C9-75B185426E06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8370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Can you write this cubic function out.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18EC30-B648-4A86-B2C9-75B185426E06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6738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D22C00D-C63A-4BDE-A661-9B259BCA387D}" type="datetimeFigureOut">
              <a:rPr lang="en-AU" smtClean="0"/>
              <a:t>21/07/2023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040A226-5DBA-436D-9B6D-0E119D22E2D1}" type="slidenum">
              <a:rPr lang="en-AU" smtClean="0"/>
              <a:t>‹#›</a:t>
            </a:fld>
            <a:endParaRPr lang="en-A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6028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C00D-C63A-4BDE-A661-9B259BCA387D}" type="datetimeFigureOut">
              <a:rPr lang="en-AU" smtClean="0"/>
              <a:t>21/07/2023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0A226-5DBA-436D-9B6D-0E119D22E2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6763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C00D-C63A-4BDE-A661-9B259BCA387D}" type="datetimeFigureOut">
              <a:rPr lang="en-AU" smtClean="0"/>
              <a:t>21/07/2023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0A226-5DBA-436D-9B6D-0E119D22E2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88706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C00D-C63A-4BDE-A661-9B259BCA387D}" type="datetimeFigureOut">
              <a:rPr lang="en-AU" smtClean="0"/>
              <a:t>21/07/2023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0A226-5DBA-436D-9B6D-0E119D22E2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5250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C00D-C63A-4BDE-A661-9B259BCA387D}" type="datetimeFigureOut">
              <a:rPr lang="en-AU" smtClean="0"/>
              <a:t>21/07/2023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0A226-5DBA-436D-9B6D-0E119D22E2D1}" type="slidenum">
              <a:rPr lang="en-AU" smtClean="0"/>
              <a:t>‹#›</a:t>
            </a:fld>
            <a:endParaRPr lang="en-A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1194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C00D-C63A-4BDE-A661-9B259BCA387D}" type="datetimeFigureOut">
              <a:rPr lang="en-AU" smtClean="0"/>
              <a:t>21/07/2023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0A226-5DBA-436D-9B6D-0E119D22E2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59519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C00D-C63A-4BDE-A661-9B259BCA387D}" type="datetimeFigureOut">
              <a:rPr lang="en-AU" smtClean="0"/>
              <a:t>21/07/2023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0A226-5DBA-436D-9B6D-0E119D22E2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5870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C00D-C63A-4BDE-A661-9B259BCA387D}" type="datetimeFigureOut">
              <a:rPr lang="en-AU" smtClean="0"/>
              <a:t>21/07/2023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0A226-5DBA-436D-9B6D-0E119D22E2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946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C00D-C63A-4BDE-A661-9B259BCA387D}" type="datetimeFigureOut">
              <a:rPr lang="en-AU" smtClean="0"/>
              <a:t>21/07/2023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0A226-5DBA-436D-9B6D-0E119D22E2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5840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C00D-C63A-4BDE-A661-9B259BCA387D}" type="datetimeFigureOut">
              <a:rPr lang="en-AU" smtClean="0"/>
              <a:t>21/07/2023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0A226-5DBA-436D-9B6D-0E119D22E2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24229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C00D-C63A-4BDE-A661-9B259BCA387D}" type="datetimeFigureOut">
              <a:rPr lang="en-AU" smtClean="0"/>
              <a:t>21/07/2023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0A226-5DBA-436D-9B6D-0E119D22E2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9816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FD22C00D-C63A-4BDE-A661-9B259BCA387D}" type="datetimeFigureOut">
              <a:rPr lang="en-AU" smtClean="0"/>
              <a:t>21/07/2023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9040A226-5DBA-436D-9B6D-0E119D22E2D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7234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FB9CB-B10D-4354-A25D-9F91104028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Families of cubic polynomial function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446140-07F5-46C9-822D-ACB0ED5305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6H</a:t>
            </a:r>
          </a:p>
        </p:txBody>
      </p:sp>
    </p:spTree>
    <p:extLst>
      <p:ext uri="{BB962C8B-B14F-4D97-AF65-F5344CB8AC3E}">
        <p14:creationId xmlns:p14="http://schemas.microsoft.com/office/powerpoint/2010/main" val="2186351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B8EC4-6485-4508-BDD7-6E0874CAF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tx1"/>
                </a:solidFill>
              </a:rPr>
              <a:t>Section Summary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78B16BB-E9E4-4D0D-9BA0-93F4CA3442F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The rule of a </a:t>
                </a:r>
                <a:r>
                  <a:rPr lang="en-US" dirty="0">
                    <a:solidFill>
                      <a:srgbClr val="FF0000"/>
                    </a:solidFill>
                  </a:rPr>
                  <a:t>cubic function </a:t>
                </a:r>
                <a:r>
                  <a:rPr lang="en-US" dirty="0">
                    <a:solidFill>
                      <a:schemeClr val="tx1"/>
                    </a:solidFill>
                  </a:rPr>
                  <a:t>can be determined if: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the coordinates of four points on the graph are known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the form of the function is known to be </a:t>
                </a:r>
                <a:r>
                  <a:rPr lang="en-US" i="1" dirty="0">
                    <a:solidFill>
                      <a:schemeClr val="tx1"/>
                    </a:solidFill>
                  </a:rPr>
                  <a:t>f</a:t>
                </a:r>
                <a:r>
                  <a:rPr lang="en-US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)=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tx1"/>
                            </a:solidFill>
                          </a:rPr>
                          <m:t>α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−β), and α and β and the coordinates of one other point are known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the form of the function is known to be </a:t>
                </a:r>
                <a:r>
                  <a:rPr lang="en-US" i="1" dirty="0">
                    <a:solidFill>
                      <a:schemeClr val="tx1"/>
                    </a:solidFill>
                  </a:rPr>
                  <a:t>f</a:t>
                </a:r>
                <a:r>
                  <a:rPr lang="en-US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)=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+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, and the coordinates of the inflection point (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) and one other point are known.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78B16BB-E9E4-4D0D-9BA0-93F4CA3442F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964" r="-7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9264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37C12-5B40-456C-8AE6-9BFC4BAAC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240268"/>
            <a:ext cx="9875520" cy="62865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Matching</a:t>
            </a:r>
            <a:endParaRPr lang="en-AU" dirty="0">
              <a:solidFill>
                <a:schemeClr val="tx1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5B4F8BE-597D-3CB0-7683-80B90313C3F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4825" y="2357197"/>
            <a:ext cx="8869013" cy="3439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B049BBE-9FBE-F76C-E1A8-E8424E7581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9286" y="1779619"/>
            <a:ext cx="7534314" cy="100013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11A48ED-159C-47F5-E6CF-BC9F2419A1C7}"/>
                  </a:ext>
                </a:extLst>
              </p:cNvPr>
              <p:cNvSpPr txBox="1"/>
              <p:nvPr/>
            </p:nvSpPr>
            <p:spPr>
              <a:xfrm>
                <a:off x="1535268" y="1098895"/>
                <a:ext cx="890235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lphaUcPeriod"/>
                </a:pPr>
                <a:r>
                  <a:rPr lang="en-AU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AU" sz="2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AU" sz="28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AU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sz="28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d>
                      <m:dPr>
                        <m:ctrlPr>
                          <a:rPr lang="en-AU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sz="28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d>
                      <m:dPr>
                        <m:ctrlPr>
                          <a:rPr lang="en-AU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sz="28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</m:oMath>
                </a14:m>
                <a:endParaRPr lang="en-US" sz="2800" dirty="0">
                  <a:solidFill>
                    <a:schemeClr val="tx1"/>
                  </a:solidFill>
                </a:endParaRPr>
              </a:p>
              <a:p>
                <a:pPr marL="342900" indent="-342900">
                  <a:buAutoNum type="alphaUcPeriod"/>
                </a:pPr>
                <a:r>
                  <a:rPr lang="en-AU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AU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AU" sz="28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800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AU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sz="280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sz="2800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endParaRPr lang="en-AU" sz="2800" dirty="0">
                  <a:solidFill>
                    <a:schemeClr val="tx1"/>
                  </a:solidFill>
                </a:endParaRPr>
              </a:p>
              <a:p>
                <a:pPr marL="342900" indent="-342900">
                  <a:buAutoNum type="alphaUcPeriod"/>
                </a:pPr>
                <a14:m>
                  <m:oMath xmlns:m="http://schemas.openxmlformats.org/officeDocument/2006/math">
                    <m:r>
                      <a:rPr lang="en-US" sz="2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AU" sz="2800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AU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sz="2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sz="2800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d>
                      <m:dPr>
                        <m:ctrlPr>
                          <a:rPr lang="en-AU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AU" sz="28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28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AU" sz="2800" i="0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AU" sz="2800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</m:oMath>
                </a14:m>
                <a:endParaRPr lang="en-AU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11A48ED-159C-47F5-E6CF-BC9F2419A1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5268" y="1098895"/>
                <a:ext cx="8902350" cy="1384995"/>
              </a:xfrm>
              <a:prstGeom prst="rect">
                <a:avLst/>
              </a:prstGeom>
              <a:blipFill>
                <a:blip r:embed="rId5"/>
                <a:stretch>
                  <a:fillRect l="-1438" t="-440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68C6C43B-CBE1-337A-4098-A0219CBA0A6F}"/>
              </a:ext>
            </a:extLst>
          </p:cNvPr>
          <p:cNvSpPr txBox="1"/>
          <p:nvPr/>
        </p:nvSpPr>
        <p:spPr>
          <a:xfrm>
            <a:off x="1678162" y="5796202"/>
            <a:ext cx="88690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1                            2                           3</a:t>
            </a:r>
            <a:endParaRPr lang="en-AU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2CF738F-966F-5C48-A14C-ED78E2D4F60E}"/>
                  </a:ext>
                </a:extLst>
              </p:cNvPr>
              <p:cNvSpPr txBox="1"/>
              <p:nvPr/>
            </p:nvSpPr>
            <p:spPr>
              <a:xfrm>
                <a:off x="3602212" y="4043062"/>
                <a:ext cx="886901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/>
                  <a:t>1            </a:t>
                </a:r>
                <a14:m>
                  <m:oMath xmlns:m="http://schemas.openxmlformats.org/officeDocument/2006/math">
                    <m:r>
                      <a:rPr lang="en-AU" sz="400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dirty="0"/>
                  <a:t>1      1       3                        1 </a:t>
                </a:r>
                <a:endParaRPr lang="en-AU" sz="4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2CF738F-966F-5C48-A14C-ED78E2D4F6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2212" y="4043062"/>
                <a:ext cx="8869013" cy="707886"/>
              </a:xfrm>
              <a:prstGeom prst="rect">
                <a:avLst/>
              </a:prstGeom>
              <a:blipFill>
                <a:blip r:embed="rId6"/>
                <a:stretch>
                  <a:fillRect l="-2474" t="-15517" b="-3620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7956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F69E48C-A88B-673C-7ACE-6FEC09DF5C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5846" y="1052423"/>
            <a:ext cx="4582164" cy="436305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3C3A4D3-20EF-CA0F-7E52-E4FF67D352A9}"/>
                  </a:ext>
                </a:extLst>
              </p:cNvPr>
              <p:cNvSpPr txBox="1"/>
              <p:nvPr/>
            </p:nvSpPr>
            <p:spPr>
              <a:xfrm>
                <a:off x="362309" y="366623"/>
                <a:ext cx="6418053" cy="61247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3200" dirty="0"/>
                  <a:t>Roots( x-intercept,3 cuts): -3, 1, 2</a:t>
                </a:r>
              </a:p>
              <a:p>
                <a:r>
                  <a:rPr lang="en-AU" sz="2000" dirty="0"/>
                  <a:t>Indicating</a:t>
                </a:r>
              </a:p>
              <a:p>
                <a:r>
                  <a:rPr lang="en-AU" sz="3200" dirty="0"/>
                  <a:t>Polynomial Factors: (</a:t>
                </a:r>
                <a14:m>
                  <m:oMath xmlns:m="http://schemas.openxmlformats.org/officeDocument/2006/math">
                    <m:r>
                      <a:rPr lang="en-AU" sz="32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3200" dirty="0"/>
                  <a:t>+3)(</a:t>
                </a:r>
                <a14:m>
                  <m:oMath xmlns:m="http://schemas.openxmlformats.org/officeDocument/2006/math">
                    <m:r>
                      <a:rPr lang="en-AU" sz="32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3200" dirty="0"/>
                  <a:t>-1)(</a:t>
                </a:r>
                <a14:m>
                  <m:oMath xmlns:m="http://schemas.openxmlformats.org/officeDocument/2006/math">
                    <m:r>
                      <a:rPr lang="en-AU" sz="32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3200" dirty="0"/>
                  <a:t>-2)</a:t>
                </a:r>
              </a:p>
              <a:p>
                <a:endParaRPr lang="en-AU" sz="3200" dirty="0"/>
              </a:p>
              <a:p>
                <a:r>
                  <a:rPr lang="en-AU" sz="3200" dirty="0"/>
                  <a:t>Possible function: y=</a:t>
                </a:r>
                <a:r>
                  <a:rPr lang="en-AU" sz="32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AU" sz="32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AU" sz="3200" dirty="0"/>
                  <a:t>(</a:t>
                </a:r>
                <a14:m>
                  <m:oMath xmlns:m="http://schemas.openxmlformats.org/officeDocument/2006/math">
                    <m:r>
                      <a:rPr lang="en-AU" sz="32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3200" dirty="0"/>
                  <a:t>+3)(</a:t>
                </a:r>
                <a14:m>
                  <m:oMath xmlns:m="http://schemas.openxmlformats.org/officeDocument/2006/math">
                    <m:r>
                      <a:rPr lang="en-AU" sz="32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3200" dirty="0"/>
                  <a:t>-1)(</a:t>
                </a:r>
                <a14:m>
                  <m:oMath xmlns:m="http://schemas.openxmlformats.org/officeDocument/2006/math">
                    <m:r>
                      <a:rPr lang="en-AU" sz="32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3200" dirty="0"/>
                  <a:t>-2)</a:t>
                </a:r>
              </a:p>
              <a:p>
                <a:r>
                  <a:rPr lang="en-AU" sz="2000" dirty="0"/>
                  <a:t>Read one more extra </a:t>
                </a:r>
                <a:r>
                  <a:rPr lang="en-AU" sz="3200" dirty="0"/>
                  <a:t>point from graph: y-intercept(0,12)</a:t>
                </a:r>
              </a:p>
              <a:p>
                <a:r>
                  <a:rPr lang="en-AU" sz="2000" dirty="0"/>
                  <a:t>Substituting</a:t>
                </a:r>
              </a:p>
              <a:p>
                <a:r>
                  <a:rPr lang="en-AU" sz="3200" dirty="0"/>
                  <a:t>12=a(0+3)(0-1)(0-2)=</a:t>
                </a:r>
                <a14:m>
                  <m:oMath xmlns:m="http://schemas.openxmlformats.org/officeDocument/2006/math">
                    <m:r>
                      <a:rPr lang="en-AU" sz="32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d>
                      <m:dPr>
                        <m:ctrlPr>
                          <a:rPr lang="en-AU" sz="3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32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  <m:d>
                      <m:dPr>
                        <m:ctrlPr>
                          <a:rPr lang="en-AU" sz="3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32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sz="3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d>
                      <m:dPr>
                        <m:ctrlPr>
                          <a:rPr lang="en-AU" sz="3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32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sz="3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</m:oMath>
                </a14:m>
                <a:endParaRPr lang="en-AU" sz="3200" dirty="0"/>
              </a:p>
              <a:p>
                <a:r>
                  <a:rPr lang="en-AU" sz="3200" dirty="0"/>
                  <a:t>12=</a:t>
                </a:r>
                <a:r>
                  <a:rPr lang="en-AU" sz="32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AU" sz="3200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6</m:t>
                    </m:r>
                    <m:r>
                      <a:rPr lang="en-AU" sz="32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AU" sz="3200" dirty="0"/>
              </a:p>
              <a:p>
                <a:r>
                  <a:rPr lang="en-AU" sz="3200" dirty="0"/>
                  <a:t>2=</a:t>
                </a:r>
                <a:r>
                  <a:rPr lang="en-AU" sz="32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AU" sz="32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AU" sz="3200" dirty="0"/>
              </a:p>
              <a:p>
                <a:endParaRPr lang="en-AU" sz="3200" dirty="0"/>
              </a:p>
              <a:p>
                <a:r>
                  <a:rPr lang="en-AU" sz="3200" dirty="0"/>
                  <a:t>Function: </a:t>
                </a:r>
                <a14:m>
                  <m:oMath xmlns:m="http://schemas.openxmlformats.org/officeDocument/2006/math">
                    <m:r>
                      <a:rPr lang="en-AU" sz="3200" b="0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32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32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AU" sz="32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32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AU" sz="3200" dirty="0"/>
                  <a:t>(</a:t>
                </a:r>
                <a14:m>
                  <m:oMath xmlns:m="http://schemas.openxmlformats.org/officeDocument/2006/math">
                    <m:r>
                      <a:rPr lang="en-AU" sz="32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3200" dirty="0"/>
                  <a:t>+3)(</a:t>
                </a:r>
                <a14:m>
                  <m:oMath xmlns:m="http://schemas.openxmlformats.org/officeDocument/2006/math">
                    <m:r>
                      <a:rPr lang="en-AU" sz="32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3200" dirty="0"/>
                  <a:t>-1)(</a:t>
                </a:r>
                <a14:m>
                  <m:oMath xmlns:m="http://schemas.openxmlformats.org/officeDocument/2006/math">
                    <m:r>
                      <a:rPr lang="en-AU" sz="32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3200" dirty="0"/>
                  <a:t>-2)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3C3A4D3-20EF-CA0F-7E52-E4FF67D352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309" y="366623"/>
                <a:ext cx="6418053" cy="6124754"/>
              </a:xfrm>
              <a:prstGeom prst="rect">
                <a:avLst/>
              </a:prstGeom>
              <a:blipFill>
                <a:blip r:embed="rId4"/>
                <a:stretch>
                  <a:fillRect l="-2374" t="-1294" r="-2184" b="-238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5212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B0EA4-CE27-4A16-BF2C-996377F40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Families of cubic polynomial functions</a:t>
            </a:r>
            <a:endParaRPr lang="en-AU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5414C35-0344-4CC6-B39F-A1EC2A42612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1218" y="2057400"/>
                <a:ext cx="10792496" cy="4038600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,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&gt;0	                                 The cubic graphs that are dilations from the x-axis of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.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+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≠0	                 The cubic graphs that are translations of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𝑎𝑥</m:t>
                        </m:r>
                      </m:e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.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−2)(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+5)(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−4),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≠0	The cubic graphs with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-axis intercepts 2, −5 and 4.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𝑎𝑥</m:t>
                        </m:r>
                      </m:e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+b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+c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≠0         	The cubic graphs that pass through the origin.</a:t>
                </a:r>
              </a:p>
              <a:p>
                <a:endParaRPr lang="en-A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5414C35-0344-4CC6-B39F-A1EC2A4261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1218" y="2057400"/>
                <a:ext cx="10792496" cy="4038600"/>
              </a:xfrm>
              <a:blipFill>
                <a:blip r:embed="rId2"/>
                <a:stretch>
                  <a:fillRect t="-181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5735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7EDDC-A42C-458C-81E0-6974F6C09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999" y="609600"/>
            <a:ext cx="10435107" cy="1322231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Finding rules for cubic polynomial functions</a:t>
            </a:r>
            <a:endParaRPr lang="en-AU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B98A1F0-F7EC-403A-88F0-CB7DF27BE18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42999" y="1931831"/>
                <a:ext cx="9872871" cy="4038600"/>
              </a:xfrm>
            </p:spPr>
            <p:txBody>
              <a:bodyPr/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The method used for finding the equation from the graph of a cubic will depend on what information is given in the graph.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If the cubic function has rule of the form </a:t>
                </a:r>
                <a:r>
                  <a:rPr lang="en-US" i="1" dirty="0">
                    <a:solidFill>
                      <a:schemeClr val="tx1"/>
                    </a:solidFill>
                  </a:rPr>
                  <a:t>f</a:t>
                </a:r>
                <a:r>
                  <a:rPr lang="en-US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)=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+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 and the point of inflection (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) is given, then only one other point needs to be known in order to find the value of a.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For those that are not of this form, the information given may be some or all of the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-axis intercepts as well as the coordinates of other points including possibly the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-axis intercept.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B98A1F0-F7EC-403A-88F0-CB7DF27BE18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42999" y="1931831"/>
                <a:ext cx="9872871" cy="4038600"/>
              </a:xfrm>
              <a:blipFill>
                <a:blip r:embed="rId2"/>
                <a:stretch>
                  <a:fillRect t="-1964" r="-129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3544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6AB23-DC82-4F36-B38E-7565F44E5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05177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Example </a:t>
            </a:r>
            <a:endParaRPr lang="en-AU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3B85FB-AECB-44A4-B3C5-6E89A5E1053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43000" y="1790163"/>
                <a:ext cx="9872871" cy="4458237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1. A cubic function has rule of the form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−2)</m:t>
                        </m:r>
                      </m:e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+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. The point (3,10) is on the graph of the function. Find the value of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.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2. A cubic function has rule of the form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−1)(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+2)(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−4). The point (5,16) is on the graph of the function. Find the value of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.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1.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−2)</m:t>
                        </m:r>
                      </m:e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+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    When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=3,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=10. Solve for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: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10=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(3−2)</m:t>
                        </m:r>
                      </m:e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+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8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(1)</m:t>
                        </m:r>
                      </m:e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:r>
                  <a:rPr lang="en-US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=8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2. 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−1)(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+2)(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−4)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When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=5,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=16.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16 =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(5−1)(5+2)(5−4) 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16 = 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28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:r>
                  <a:rPr lang="en-US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	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3B85FB-AECB-44A4-B3C5-6E89A5E1053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43000" y="1790163"/>
                <a:ext cx="9872871" cy="4458237"/>
              </a:xfrm>
              <a:blipFill>
                <a:blip r:embed="rId2"/>
                <a:stretch>
                  <a:fillRect t="-2052" r="-2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7400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C910E-A5F9-46D1-87BE-B1348BA21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Example </a:t>
            </a:r>
            <a:endParaRPr lang="en-AU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13050A0-57B6-417B-8171-7A16F9A6915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A cubic function has rule of the form </a:t>
                </a:r>
                <a:r>
                  <a:rPr lang="en-US" i="1" dirty="0">
                    <a:solidFill>
                      <a:schemeClr val="tx1"/>
                    </a:solidFill>
                  </a:rPr>
                  <a:t>f</a:t>
                </a:r>
                <a:r>
                  <a:rPr lang="en-US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)=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𝑎𝑥</m:t>
                        </m:r>
                      </m:e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+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. The points (1,16) and (2,30) are on the graph of the function. Find the values of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.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Since </a:t>
                </a:r>
                <a:r>
                  <a:rPr lang="en-US" i="1" dirty="0">
                    <a:solidFill>
                      <a:schemeClr val="tx1"/>
                    </a:solidFill>
                  </a:rPr>
                  <a:t>f</a:t>
                </a:r>
                <a:r>
                  <a:rPr lang="en-US" dirty="0">
                    <a:solidFill>
                      <a:schemeClr val="tx1"/>
                    </a:solidFill>
                  </a:rPr>
                  <a:t>(1)=16 and </a:t>
                </a:r>
                <a:r>
                  <a:rPr lang="en-US" i="1" dirty="0">
                    <a:solidFill>
                      <a:schemeClr val="tx1"/>
                    </a:solidFill>
                  </a:rPr>
                  <a:t>f</a:t>
                </a:r>
                <a:r>
                  <a:rPr lang="en-US" dirty="0">
                    <a:solidFill>
                      <a:schemeClr val="tx1"/>
                    </a:solidFill>
                  </a:rPr>
                  <a:t>(2)=30, we obtain the simultaneous equations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16 =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+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              (1) 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30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(2)</m:t>
                        </m:r>
                      </m:e>
                      <m:sup>
                        <m: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+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   (2)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Multiply (1) by 2 and subtract from (2). This gives −2=6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and hence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=−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.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Substitute in (1) to find b=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49</m:t>
                        </m:r>
                      </m:num>
                      <m:den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.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13050A0-57B6-417B-8171-7A16F9A6915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81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9999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49807-9B3D-466F-8463-EC5807319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248991"/>
            <a:ext cx="9875520" cy="80707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Example </a:t>
            </a:r>
            <a:endParaRPr lang="en-AU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2A10313-B2B7-4C0B-919B-AB14ECF1AD5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99056" y="1056067"/>
                <a:ext cx="8116909" cy="5177308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Determine the rule for the cubic function shown in each of the following graphs: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The x-axis intercepts are −1 and 2, and the graph touches the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-axis at 2. So the cubic has a repeated factor (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−2).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Therefore the form of the rule appears to be y=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+1)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. 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a. 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</a:t>
                </a:r>
                <a:r>
                  <a:rPr lang="en-US" b="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+1)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Put (3,2) in the equation: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2 =</a:t>
                </a:r>
                <a:r>
                  <a:rPr lang="en-US" b="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(4)(1)        </a:t>
                </a:r>
                <a:r>
                  <a:rPr lang="en-US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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=</a:t>
                </a:r>
                <a:r>
                  <a:rPr lang="en-US" b="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The rule is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+1)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.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This graph appears to be of the form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+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. As can be seen from the graph,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=2 and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=−1.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b.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−2=</a:t>
                </a:r>
                <a:r>
                  <a:rPr lang="en-US" b="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To determine a, put the known point (1,−2) into the equation: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−2 −2 =</a:t>
                </a:r>
                <a:r>
                  <a:rPr lang="en-US" b="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 8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m:rPr>
                        <m:nor/>
                      </m:rP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        </m:t>
                    </m:r>
                    <m:r>
                      <m:rPr>
                        <m:nor/>
                      </m:rPr>
                      <a:rPr lang="en-US" dirty="0">
                        <a:solidFill>
                          <a:schemeClr val="tx1"/>
                        </a:solidFill>
                        <a:sym typeface="Wingdings" panose="05000000000000000000" pitchFamily="2" charset="2"/>
                      </a:rPr>
                      <m:t></m:t>
                    </m:r>
                    <m:r>
                      <m:rPr>
                        <m:nor/>
                      </m:rPr>
                      <a:rPr lang="en-US" b="0" i="0" dirty="0" smtClean="0">
                        <a:solidFill>
                          <a:schemeClr val="tx1"/>
                        </a:solidFill>
                        <a:sym typeface="Wingdings" panose="05000000000000000000" pitchFamily="2" charset="2"/>
                      </a:rPr>
                      <m:t>             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The rule is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−2=−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2A10313-B2B7-4C0B-919B-AB14ECF1AD5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9056" y="1056067"/>
                <a:ext cx="8116909" cy="5177308"/>
              </a:xfrm>
              <a:blipFill>
                <a:blip r:embed="rId2"/>
                <a:stretch>
                  <a:fillRect t="-16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012A6B0C-41C1-4F79-B059-3B8C0A2854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34237" y="248991"/>
            <a:ext cx="3181794" cy="26864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FDCBAAD-7EA3-4162-9E4B-D964D4B150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30769" y="2965844"/>
            <a:ext cx="2514951" cy="3267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803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EC6B7-D746-4E3A-BB7A-584ECC8FC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Example: Command number 15 </a:t>
            </a:r>
            <a:endParaRPr lang="en-AU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945781B-452C-4998-94E8-9F6E3E3CD85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A cubic function f has rule </a:t>
                </a:r>
                <a:r>
                  <a:rPr lang="en-US" i="1" dirty="0">
                    <a:solidFill>
                      <a:schemeClr val="tx1"/>
                    </a:solidFill>
                  </a:rPr>
                  <a:t>f</a:t>
                </a:r>
                <a:r>
                  <a:rPr lang="en-US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)=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𝑎𝑥</m:t>
                        </m:r>
                      </m:e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+b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+c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+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. If</a:t>
                </a:r>
              </a:p>
              <a:p>
                <a:r>
                  <a:rPr lang="en-US" i="1" dirty="0">
                    <a:solidFill>
                      <a:schemeClr val="tx1"/>
                    </a:solidFill>
                  </a:rPr>
                  <a:t>f</a:t>
                </a:r>
                <a:r>
                  <a:rPr lang="en-US" dirty="0">
                    <a:solidFill>
                      <a:schemeClr val="tx1"/>
                    </a:solidFill>
                  </a:rPr>
                  <a:t>(1)=0, </a:t>
                </a:r>
                <a:r>
                  <a:rPr lang="en-US" i="1" dirty="0">
                    <a:solidFill>
                      <a:schemeClr val="tx1"/>
                    </a:solidFill>
                  </a:rPr>
                  <a:t>f</a:t>
                </a:r>
                <a:r>
                  <a:rPr lang="en-US" dirty="0">
                    <a:solidFill>
                      <a:schemeClr val="tx1"/>
                    </a:solidFill>
                  </a:rPr>
                  <a:t>(2)=−7, </a:t>
                </a:r>
                <a:r>
                  <a:rPr lang="en-US" i="1" dirty="0">
                    <a:solidFill>
                      <a:schemeClr val="tx1"/>
                    </a:solidFill>
                  </a:rPr>
                  <a:t>f</a:t>
                </a:r>
                <a:r>
                  <a:rPr lang="en-US" dirty="0">
                    <a:solidFill>
                      <a:schemeClr val="tx1"/>
                    </a:solidFill>
                  </a:rPr>
                  <a:t>(4)=27, </a:t>
                </a:r>
                <a:r>
                  <a:rPr lang="en-US" i="1" dirty="0">
                    <a:solidFill>
                      <a:schemeClr val="tx1"/>
                    </a:solidFill>
                  </a:rPr>
                  <a:t>f</a:t>
                </a:r>
                <a:r>
                  <a:rPr lang="en-US" dirty="0">
                    <a:solidFill>
                      <a:schemeClr val="tx1"/>
                    </a:solidFill>
                  </a:rPr>
                  <a:t>(5)=80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find the values of a, b, c and d.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945781B-452C-4998-94E8-9F6E3E3CD85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81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5612175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103</TotalTime>
  <Words>999</Words>
  <Application>Microsoft Office PowerPoint</Application>
  <PresentationFormat>Widescreen</PresentationFormat>
  <Paragraphs>72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Cambria Math</vt:lpstr>
      <vt:lpstr>Corbel</vt:lpstr>
      <vt:lpstr>Basis</vt:lpstr>
      <vt:lpstr>Families of cubic polynomial function</vt:lpstr>
      <vt:lpstr>Matching</vt:lpstr>
      <vt:lpstr>PowerPoint Presentation</vt:lpstr>
      <vt:lpstr>Families of cubic polynomial functions</vt:lpstr>
      <vt:lpstr>Finding rules for cubic polynomial functions</vt:lpstr>
      <vt:lpstr>Example </vt:lpstr>
      <vt:lpstr>Example </vt:lpstr>
      <vt:lpstr>Example </vt:lpstr>
      <vt:lpstr>Example: Command number 15 </vt:lpstr>
      <vt:lpstr>Section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Families of cubic polynomial function</dc:title>
  <dc:creator>Lyn ZHANG</dc:creator>
  <cp:lastModifiedBy>Lyn ZHANG</cp:lastModifiedBy>
  <cp:revision>17</cp:revision>
  <dcterms:created xsi:type="dcterms:W3CDTF">2021-07-05T00:36:42Z</dcterms:created>
  <dcterms:modified xsi:type="dcterms:W3CDTF">2023-07-20T21:21:44Z</dcterms:modified>
</cp:coreProperties>
</file>