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22"/>
  </p:notesMasterIdLst>
  <p:sldIdLst>
    <p:sldId id="256" r:id="rId2"/>
    <p:sldId id="420" r:id="rId3"/>
    <p:sldId id="257" r:id="rId4"/>
    <p:sldId id="266" r:id="rId5"/>
    <p:sldId id="421" r:id="rId6"/>
    <p:sldId id="422" r:id="rId7"/>
    <p:sldId id="258" r:id="rId8"/>
    <p:sldId id="259" r:id="rId9"/>
    <p:sldId id="260" r:id="rId10"/>
    <p:sldId id="261" r:id="rId11"/>
    <p:sldId id="262" r:id="rId12"/>
    <p:sldId id="263" r:id="rId13"/>
    <p:sldId id="264" r:id="rId14"/>
    <p:sldId id="265" r:id="rId15"/>
    <p:sldId id="424" r:id="rId16"/>
    <p:sldId id="423" r:id="rId17"/>
    <p:sldId id="427" r:id="rId18"/>
    <p:sldId id="425" r:id="rId19"/>
    <p:sldId id="426" r:id="rId20"/>
    <p:sldId id="3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83636" autoAdjust="0"/>
  </p:normalViewPr>
  <p:slideViewPr>
    <p:cSldViewPr snapToGrid="0" snapToObjects="1">
      <p:cViewPr varScale="1">
        <p:scale>
          <a:sx n="50" d="100"/>
          <a:sy n="50" d="100"/>
        </p:scale>
        <p:origin x="7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0906-8819-4A5C-A171-19FAAF65E5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0F342D-AF4A-4C48-8D7A-ADF09BCEE0CF}">
      <dgm:prSet/>
      <dgm:spPr/>
      <dgm:t>
        <a:bodyPr/>
        <a:lstStyle/>
        <a:p>
          <a:pPr>
            <a:lnSpc>
              <a:spcPct val="100000"/>
            </a:lnSpc>
            <a:defRPr cap="all"/>
          </a:pPr>
          <a:r>
            <a:rPr lang="en-US" dirty="0"/>
            <a:t>Tree</a:t>
          </a:r>
        </a:p>
      </dgm:t>
    </dgm:pt>
    <dgm:pt modelId="{9FF42D82-BFA3-4ED6-B569-D8EB1135D7C6}" type="parTrans" cxnId="{DD4A33DD-7BC1-4A30-9BB9-08716C658890}">
      <dgm:prSet/>
      <dgm:spPr/>
      <dgm:t>
        <a:bodyPr/>
        <a:lstStyle/>
        <a:p>
          <a:endParaRPr lang="en-US"/>
        </a:p>
      </dgm:t>
    </dgm:pt>
    <dgm:pt modelId="{15409EED-EC65-4D51-A75B-06481582A350}" type="sibTrans" cxnId="{DD4A33DD-7BC1-4A30-9BB9-08716C658890}">
      <dgm:prSet/>
      <dgm:spPr/>
      <dgm:t>
        <a:bodyPr/>
        <a:lstStyle/>
        <a:p>
          <a:endParaRPr lang="en-US"/>
        </a:p>
      </dgm:t>
    </dgm:pt>
    <dgm:pt modelId="{568018CB-AFB6-4543-98D8-B44F2621C6C5}">
      <dgm:prSet/>
      <dgm:spPr/>
      <dgm:t>
        <a:bodyPr/>
        <a:lstStyle/>
        <a:p>
          <a:pPr>
            <a:lnSpc>
              <a:spcPct val="100000"/>
            </a:lnSpc>
            <a:defRPr cap="all"/>
          </a:pPr>
          <a:r>
            <a:rPr lang="en-US"/>
            <a:t>Spanning Trees</a:t>
          </a:r>
        </a:p>
      </dgm:t>
    </dgm:pt>
    <dgm:pt modelId="{6E187322-B1BD-B04A-B835-67263E4A186B}" type="parTrans" cxnId="{9CFD3B49-B314-C04D-BF47-839D6163D91A}">
      <dgm:prSet/>
      <dgm:spPr/>
      <dgm:t>
        <a:bodyPr/>
        <a:lstStyle/>
        <a:p>
          <a:endParaRPr lang="en-GB"/>
        </a:p>
      </dgm:t>
    </dgm:pt>
    <dgm:pt modelId="{1A98B076-6755-104C-8274-3696F1103DF3}" type="sibTrans" cxnId="{9CFD3B49-B314-C04D-BF47-839D6163D91A}">
      <dgm:prSet/>
      <dgm:spPr/>
      <dgm:t>
        <a:bodyPr/>
        <a:lstStyle/>
        <a:p>
          <a:endParaRPr lang="en-GB"/>
        </a:p>
      </dgm:t>
    </dgm:pt>
    <dgm:pt modelId="{B5C939F3-E0E3-A944-BE3A-8D72467D49F4}">
      <dgm:prSet/>
      <dgm:spPr/>
      <dgm:t>
        <a:bodyPr/>
        <a:lstStyle/>
        <a:p>
          <a:pPr>
            <a:lnSpc>
              <a:spcPct val="100000"/>
            </a:lnSpc>
            <a:defRPr cap="all"/>
          </a:pPr>
          <a:r>
            <a:rPr lang="en-US"/>
            <a:t>Minimum Spanning Trees</a:t>
          </a:r>
        </a:p>
      </dgm:t>
    </dgm:pt>
    <dgm:pt modelId="{2B1CE2C0-1E56-7245-92A9-F9640548D13B}" type="parTrans" cxnId="{8A89351A-8069-254B-9AE1-CA712ECD25C4}">
      <dgm:prSet/>
      <dgm:spPr/>
      <dgm:t>
        <a:bodyPr/>
        <a:lstStyle/>
        <a:p>
          <a:endParaRPr lang="en-GB"/>
        </a:p>
      </dgm:t>
    </dgm:pt>
    <dgm:pt modelId="{97DC23F0-F395-4844-BC99-81B948A16E34}" type="sibTrans" cxnId="{8A89351A-8069-254B-9AE1-CA712ECD25C4}">
      <dgm:prSet/>
      <dgm:spPr/>
      <dgm:t>
        <a:bodyPr/>
        <a:lstStyle/>
        <a:p>
          <a:endParaRPr lang="en-GB"/>
        </a:p>
      </dgm:t>
    </dgm:pt>
    <dgm:pt modelId="{01C4E5D8-7554-3046-9B15-6201A47D182E}">
      <dgm:prSet/>
      <dgm:spPr/>
      <dgm:t>
        <a:bodyPr/>
        <a:lstStyle/>
        <a:p>
          <a:pPr>
            <a:lnSpc>
              <a:spcPct val="100000"/>
            </a:lnSpc>
            <a:defRPr cap="all"/>
          </a:pPr>
          <a:r>
            <a:rPr lang="en-US"/>
            <a:t>Prim’s Algorithm</a:t>
          </a:r>
        </a:p>
      </dgm:t>
    </dgm:pt>
    <dgm:pt modelId="{BFF31035-2B55-C04C-8BF2-1CCCB5A4B2A7}" type="parTrans" cxnId="{79256A6A-8CF4-7D48-BADA-3C1F95FFAC16}">
      <dgm:prSet/>
      <dgm:spPr/>
      <dgm:t>
        <a:bodyPr/>
        <a:lstStyle/>
        <a:p>
          <a:endParaRPr lang="en-GB"/>
        </a:p>
      </dgm:t>
    </dgm:pt>
    <dgm:pt modelId="{21AF505E-1B87-D645-8FEC-BF2971955E17}" type="sibTrans" cxnId="{79256A6A-8CF4-7D48-BADA-3C1F95FFAC16}">
      <dgm:prSet/>
      <dgm:spPr/>
    </dgm:pt>
    <dgm:pt modelId="{D8CE5329-19D4-4BFE-B4C7-404047467DA5}" type="pres">
      <dgm:prSet presAssocID="{35070906-8819-4A5C-A171-19FAAF65E54C}" presName="root" presStyleCnt="0">
        <dgm:presLayoutVars>
          <dgm:dir/>
          <dgm:resizeHandles val="exact"/>
        </dgm:presLayoutVars>
      </dgm:prSet>
      <dgm:spPr/>
    </dgm:pt>
    <dgm:pt modelId="{EC45FEE0-3408-48A4-BE1F-D219F0F480EA}" type="pres">
      <dgm:prSet presAssocID="{260F342D-AF4A-4C48-8D7A-ADF09BCEE0CF}" presName="compNode" presStyleCnt="0"/>
      <dgm:spPr/>
    </dgm:pt>
    <dgm:pt modelId="{8A9A9A98-7857-46D4-9B1A-81D3879D1F65}" type="pres">
      <dgm:prSet presAssocID="{260F342D-AF4A-4C48-8D7A-ADF09BCEE0CF}" presName="iconBgRect" presStyleLbl="bgShp" presStyleIdx="0" presStyleCnt="4"/>
      <dgm:spPr>
        <a:prstGeom prst="round2DiagRect">
          <a:avLst>
            <a:gd name="adj1" fmla="val 29727"/>
            <a:gd name="adj2" fmla="val 0"/>
          </a:avLst>
        </a:prstGeom>
      </dgm:spPr>
    </dgm:pt>
    <dgm:pt modelId="{60426206-F684-4EC3-93B4-6E6B6645E2D6}" type="pres">
      <dgm:prSet presAssocID="{260F342D-AF4A-4C48-8D7A-ADF09BCEE0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liday Tree"/>
        </a:ext>
      </dgm:extLst>
    </dgm:pt>
    <dgm:pt modelId="{E959D359-62A9-4A99-9901-E4E076C5ADC1}" type="pres">
      <dgm:prSet presAssocID="{260F342D-AF4A-4C48-8D7A-ADF09BCEE0CF}" presName="spaceRect" presStyleCnt="0"/>
      <dgm:spPr/>
    </dgm:pt>
    <dgm:pt modelId="{FE959DBE-678B-41DF-B7D1-E90D10B1892D}" type="pres">
      <dgm:prSet presAssocID="{260F342D-AF4A-4C48-8D7A-ADF09BCEE0CF}" presName="textRect" presStyleLbl="revTx" presStyleIdx="0" presStyleCnt="4">
        <dgm:presLayoutVars>
          <dgm:chMax val="1"/>
          <dgm:chPref val="1"/>
        </dgm:presLayoutVars>
      </dgm:prSet>
      <dgm:spPr/>
    </dgm:pt>
    <dgm:pt modelId="{C532009E-68C7-487E-BF12-9042D8ED7A7B}" type="pres">
      <dgm:prSet presAssocID="{15409EED-EC65-4D51-A75B-06481582A350}" presName="sibTrans" presStyleCnt="0"/>
      <dgm:spPr/>
    </dgm:pt>
    <dgm:pt modelId="{AD45AEF6-2A8C-4BE9-A8D6-097B4A06295C}" type="pres">
      <dgm:prSet presAssocID="{568018CB-AFB6-4543-98D8-B44F2621C6C5}" presName="compNode" presStyleCnt="0"/>
      <dgm:spPr/>
    </dgm:pt>
    <dgm:pt modelId="{B31B0810-06D6-4CAB-BE51-EDD91B5C5F27}" type="pres">
      <dgm:prSet presAssocID="{568018CB-AFB6-4543-98D8-B44F2621C6C5}" presName="iconBgRect" presStyleLbl="bgShp" presStyleIdx="1" presStyleCnt="4"/>
      <dgm:spPr>
        <a:prstGeom prst="round2DiagRect">
          <a:avLst>
            <a:gd name="adj1" fmla="val 29727"/>
            <a:gd name="adj2" fmla="val 0"/>
          </a:avLst>
        </a:prstGeom>
      </dgm:spPr>
    </dgm:pt>
    <dgm:pt modelId="{D67BFA00-1619-43CD-959C-826B99734121}" type="pres">
      <dgm:prSet presAssocID="{568018CB-AFB6-4543-98D8-B44F2621C6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F978CED4-487E-417C-A52F-84BFC9468F67}" type="pres">
      <dgm:prSet presAssocID="{568018CB-AFB6-4543-98D8-B44F2621C6C5}" presName="spaceRect" presStyleCnt="0"/>
      <dgm:spPr/>
    </dgm:pt>
    <dgm:pt modelId="{B666D818-660D-4407-81CF-E046A7074789}" type="pres">
      <dgm:prSet presAssocID="{568018CB-AFB6-4543-98D8-B44F2621C6C5}" presName="textRect" presStyleLbl="revTx" presStyleIdx="1" presStyleCnt="4">
        <dgm:presLayoutVars>
          <dgm:chMax val="1"/>
          <dgm:chPref val="1"/>
        </dgm:presLayoutVars>
      </dgm:prSet>
      <dgm:spPr/>
    </dgm:pt>
    <dgm:pt modelId="{E5486FC1-5EEC-4926-9DFA-DE05DED94BEE}" type="pres">
      <dgm:prSet presAssocID="{1A98B076-6755-104C-8274-3696F1103DF3}" presName="sibTrans" presStyleCnt="0"/>
      <dgm:spPr/>
    </dgm:pt>
    <dgm:pt modelId="{0536D65B-6520-4F92-9F29-0A40B86A9F3D}" type="pres">
      <dgm:prSet presAssocID="{B5C939F3-E0E3-A944-BE3A-8D72467D49F4}" presName="compNode" presStyleCnt="0"/>
      <dgm:spPr/>
    </dgm:pt>
    <dgm:pt modelId="{B2B07066-BDDB-4DDE-99BD-74FBAB7B3EDC}" type="pres">
      <dgm:prSet presAssocID="{B5C939F3-E0E3-A944-BE3A-8D72467D49F4}" presName="iconBgRect" presStyleLbl="bgShp" presStyleIdx="2" presStyleCnt="4"/>
      <dgm:spPr>
        <a:prstGeom prst="round2DiagRect">
          <a:avLst>
            <a:gd name="adj1" fmla="val 29727"/>
            <a:gd name="adj2" fmla="val 0"/>
          </a:avLst>
        </a:prstGeom>
      </dgm:spPr>
    </dgm:pt>
    <dgm:pt modelId="{DF9A5FDA-89BB-4B70-834A-C907BC41F561}" type="pres">
      <dgm:prSet presAssocID="{B5C939F3-E0E3-A944-BE3A-8D72467D49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 tree"/>
        </a:ext>
      </dgm:extLst>
    </dgm:pt>
    <dgm:pt modelId="{AD80C4AF-81E7-4168-BEC6-159D1E48B0DF}" type="pres">
      <dgm:prSet presAssocID="{B5C939F3-E0E3-A944-BE3A-8D72467D49F4}" presName="spaceRect" presStyleCnt="0"/>
      <dgm:spPr/>
    </dgm:pt>
    <dgm:pt modelId="{320D64C7-4C0C-4B9E-934E-13B3331F4072}" type="pres">
      <dgm:prSet presAssocID="{B5C939F3-E0E3-A944-BE3A-8D72467D49F4}" presName="textRect" presStyleLbl="revTx" presStyleIdx="2" presStyleCnt="4">
        <dgm:presLayoutVars>
          <dgm:chMax val="1"/>
          <dgm:chPref val="1"/>
        </dgm:presLayoutVars>
      </dgm:prSet>
      <dgm:spPr/>
    </dgm:pt>
    <dgm:pt modelId="{A52CA4F5-ABF6-4006-BF72-6C396FF6BCCD}" type="pres">
      <dgm:prSet presAssocID="{97DC23F0-F395-4844-BC99-81B948A16E34}" presName="sibTrans" presStyleCnt="0"/>
      <dgm:spPr/>
    </dgm:pt>
    <dgm:pt modelId="{CC576068-DC5B-4A27-9345-D179867C1363}" type="pres">
      <dgm:prSet presAssocID="{01C4E5D8-7554-3046-9B15-6201A47D182E}" presName="compNode" presStyleCnt="0"/>
      <dgm:spPr/>
    </dgm:pt>
    <dgm:pt modelId="{308BB9F1-1BFB-4E3A-80B2-4AA928A88DC8}" type="pres">
      <dgm:prSet presAssocID="{01C4E5D8-7554-3046-9B15-6201A47D182E}" presName="iconBgRect" presStyleLbl="bgShp" presStyleIdx="3" presStyleCnt="4"/>
      <dgm:spPr>
        <a:prstGeom prst="round2DiagRect">
          <a:avLst>
            <a:gd name="adj1" fmla="val 29727"/>
            <a:gd name="adj2" fmla="val 0"/>
          </a:avLst>
        </a:prstGeom>
      </dgm:spPr>
    </dgm:pt>
    <dgm:pt modelId="{0988D7EF-1396-4707-92D7-3DAAE358FEAF}" type="pres">
      <dgm:prSet presAssocID="{01C4E5D8-7554-3046-9B15-6201A47D18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75DF69D-5745-4031-9AE8-43D034D4305A}" type="pres">
      <dgm:prSet presAssocID="{01C4E5D8-7554-3046-9B15-6201A47D182E}" presName="spaceRect" presStyleCnt="0"/>
      <dgm:spPr/>
    </dgm:pt>
    <dgm:pt modelId="{8CC68472-C05D-41F0-92A5-6EAE4EC82A00}" type="pres">
      <dgm:prSet presAssocID="{01C4E5D8-7554-3046-9B15-6201A47D182E}" presName="textRect" presStyleLbl="revTx" presStyleIdx="3" presStyleCnt="4">
        <dgm:presLayoutVars>
          <dgm:chMax val="1"/>
          <dgm:chPref val="1"/>
        </dgm:presLayoutVars>
      </dgm:prSet>
      <dgm:spPr/>
    </dgm:pt>
  </dgm:ptLst>
  <dgm:cxnLst>
    <dgm:cxn modelId="{2649A513-2382-404D-AF07-5E24AE679D43}" type="presOf" srcId="{568018CB-AFB6-4543-98D8-B44F2621C6C5}" destId="{B666D818-660D-4407-81CF-E046A7074789}" srcOrd="0" destOrd="0" presId="urn:microsoft.com/office/officeart/2018/5/layout/IconLeafLabelList"/>
    <dgm:cxn modelId="{8A89351A-8069-254B-9AE1-CA712ECD25C4}" srcId="{35070906-8819-4A5C-A171-19FAAF65E54C}" destId="{B5C939F3-E0E3-A944-BE3A-8D72467D49F4}" srcOrd="2" destOrd="0" parTransId="{2B1CE2C0-1E56-7245-92A9-F9640548D13B}" sibTransId="{97DC23F0-F395-4844-BC99-81B948A16E34}"/>
    <dgm:cxn modelId="{9CFD3B49-B314-C04D-BF47-839D6163D91A}" srcId="{35070906-8819-4A5C-A171-19FAAF65E54C}" destId="{568018CB-AFB6-4543-98D8-B44F2621C6C5}" srcOrd="1" destOrd="0" parTransId="{6E187322-B1BD-B04A-B835-67263E4A186B}" sibTransId="{1A98B076-6755-104C-8274-3696F1103DF3}"/>
    <dgm:cxn modelId="{79256A6A-8CF4-7D48-BADA-3C1F95FFAC16}" srcId="{35070906-8819-4A5C-A171-19FAAF65E54C}" destId="{01C4E5D8-7554-3046-9B15-6201A47D182E}" srcOrd="3" destOrd="0" parTransId="{BFF31035-2B55-C04C-8BF2-1CCCB5A4B2A7}" sibTransId="{21AF505E-1B87-D645-8FEC-BF2971955E17}"/>
    <dgm:cxn modelId="{75D0F84A-50DF-8E40-9221-D7672CA051C9}" type="presOf" srcId="{B5C939F3-E0E3-A944-BE3A-8D72467D49F4}" destId="{320D64C7-4C0C-4B9E-934E-13B3331F4072}" srcOrd="0" destOrd="0" presId="urn:microsoft.com/office/officeart/2018/5/layout/IconLeafLabelList"/>
    <dgm:cxn modelId="{99B7DC4D-9DE8-784D-A28E-4B0928701BC1}" type="presOf" srcId="{260F342D-AF4A-4C48-8D7A-ADF09BCEE0CF}" destId="{FE959DBE-678B-41DF-B7D1-E90D10B1892D}" srcOrd="0" destOrd="0" presId="urn:microsoft.com/office/officeart/2018/5/layout/IconLeafLabelList"/>
    <dgm:cxn modelId="{595D5B8A-5939-DC43-8DB1-50F2C3F9311A}" type="presOf" srcId="{35070906-8819-4A5C-A171-19FAAF65E54C}" destId="{D8CE5329-19D4-4BFE-B4C7-404047467DA5}" srcOrd="0" destOrd="0" presId="urn:microsoft.com/office/officeart/2018/5/layout/IconLeafLabelList"/>
    <dgm:cxn modelId="{B169F7C3-3F64-F441-9705-1FD1B71DA9C7}" type="presOf" srcId="{01C4E5D8-7554-3046-9B15-6201A47D182E}" destId="{8CC68472-C05D-41F0-92A5-6EAE4EC82A00}" srcOrd="0" destOrd="0" presId="urn:microsoft.com/office/officeart/2018/5/layout/IconLeafLabelList"/>
    <dgm:cxn modelId="{DD4A33DD-7BC1-4A30-9BB9-08716C658890}" srcId="{35070906-8819-4A5C-A171-19FAAF65E54C}" destId="{260F342D-AF4A-4C48-8D7A-ADF09BCEE0CF}" srcOrd="0" destOrd="0" parTransId="{9FF42D82-BFA3-4ED6-B569-D8EB1135D7C6}" sibTransId="{15409EED-EC65-4D51-A75B-06481582A350}"/>
    <dgm:cxn modelId="{BAF92A60-4D74-AE42-A47E-C3895A1635CB}" type="presParOf" srcId="{D8CE5329-19D4-4BFE-B4C7-404047467DA5}" destId="{EC45FEE0-3408-48A4-BE1F-D219F0F480EA}" srcOrd="0" destOrd="0" presId="urn:microsoft.com/office/officeart/2018/5/layout/IconLeafLabelList"/>
    <dgm:cxn modelId="{FA5C21A1-6560-8547-8445-66C0B1BE81D0}" type="presParOf" srcId="{EC45FEE0-3408-48A4-BE1F-D219F0F480EA}" destId="{8A9A9A98-7857-46D4-9B1A-81D3879D1F65}" srcOrd="0" destOrd="0" presId="urn:microsoft.com/office/officeart/2018/5/layout/IconLeafLabelList"/>
    <dgm:cxn modelId="{5314493D-ABDA-684E-B725-87CAD74E7F57}" type="presParOf" srcId="{EC45FEE0-3408-48A4-BE1F-D219F0F480EA}" destId="{60426206-F684-4EC3-93B4-6E6B6645E2D6}" srcOrd="1" destOrd="0" presId="urn:microsoft.com/office/officeart/2018/5/layout/IconLeafLabelList"/>
    <dgm:cxn modelId="{685E7233-2ADD-EB48-A456-4952054DA5A2}" type="presParOf" srcId="{EC45FEE0-3408-48A4-BE1F-D219F0F480EA}" destId="{E959D359-62A9-4A99-9901-E4E076C5ADC1}" srcOrd="2" destOrd="0" presId="urn:microsoft.com/office/officeart/2018/5/layout/IconLeafLabelList"/>
    <dgm:cxn modelId="{E9362975-7AEB-7B42-821D-C368825555DF}" type="presParOf" srcId="{EC45FEE0-3408-48A4-BE1F-D219F0F480EA}" destId="{FE959DBE-678B-41DF-B7D1-E90D10B1892D}" srcOrd="3" destOrd="0" presId="urn:microsoft.com/office/officeart/2018/5/layout/IconLeafLabelList"/>
    <dgm:cxn modelId="{8660B950-6D2E-E341-81A8-9F19378F5C71}" type="presParOf" srcId="{D8CE5329-19D4-4BFE-B4C7-404047467DA5}" destId="{C532009E-68C7-487E-BF12-9042D8ED7A7B}" srcOrd="1" destOrd="0" presId="urn:microsoft.com/office/officeart/2018/5/layout/IconLeafLabelList"/>
    <dgm:cxn modelId="{01143728-B825-2640-AC30-937F7F5443C7}" type="presParOf" srcId="{D8CE5329-19D4-4BFE-B4C7-404047467DA5}" destId="{AD45AEF6-2A8C-4BE9-A8D6-097B4A06295C}" srcOrd="2" destOrd="0" presId="urn:microsoft.com/office/officeart/2018/5/layout/IconLeafLabelList"/>
    <dgm:cxn modelId="{59D5DDA3-FD7B-0549-9693-9543D63AB1DA}" type="presParOf" srcId="{AD45AEF6-2A8C-4BE9-A8D6-097B4A06295C}" destId="{B31B0810-06D6-4CAB-BE51-EDD91B5C5F27}" srcOrd="0" destOrd="0" presId="urn:microsoft.com/office/officeart/2018/5/layout/IconLeafLabelList"/>
    <dgm:cxn modelId="{FC9B1140-A6B7-8C48-9AD3-895AFD339ADC}" type="presParOf" srcId="{AD45AEF6-2A8C-4BE9-A8D6-097B4A06295C}" destId="{D67BFA00-1619-43CD-959C-826B99734121}" srcOrd="1" destOrd="0" presId="urn:microsoft.com/office/officeart/2018/5/layout/IconLeafLabelList"/>
    <dgm:cxn modelId="{B9DDBF79-4B8E-F145-8F4E-4EF96BBB1A5D}" type="presParOf" srcId="{AD45AEF6-2A8C-4BE9-A8D6-097B4A06295C}" destId="{F978CED4-487E-417C-A52F-84BFC9468F67}" srcOrd="2" destOrd="0" presId="urn:microsoft.com/office/officeart/2018/5/layout/IconLeafLabelList"/>
    <dgm:cxn modelId="{CAD32A5F-A531-4645-A51D-81F523930B04}" type="presParOf" srcId="{AD45AEF6-2A8C-4BE9-A8D6-097B4A06295C}" destId="{B666D818-660D-4407-81CF-E046A7074789}" srcOrd="3" destOrd="0" presId="urn:microsoft.com/office/officeart/2018/5/layout/IconLeafLabelList"/>
    <dgm:cxn modelId="{76C5D1B7-1E36-C14A-9E2E-7CED4983D710}" type="presParOf" srcId="{D8CE5329-19D4-4BFE-B4C7-404047467DA5}" destId="{E5486FC1-5EEC-4926-9DFA-DE05DED94BEE}" srcOrd="3" destOrd="0" presId="urn:microsoft.com/office/officeart/2018/5/layout/IconLeafLabelList"/>
    <dgm:cxn modelId="{5571CCE0-394E-1C46-A696-F9AF89E45363}" type="presParOf" srcId="{D8CE5329-19D4-4BFE-B4C7-404047467DA5}" destId="{0536D65B-6520-4F92-9F29-0A40B86A9F3D}" srcOrd="4" destOrd="0" presId="urn:microsoft.com/office/officeart/2018/5/layout/IconLeafLabelList"/>
    <dgm:cxn modelId="{BBF97BD5-BA9D-0C44-86F3-1B7336D9084B}" type="presParOf" srcId="{0536D65B-6520-4F92-9F29-0A40B86A9F3D}" destId="{B2B07066-BDDB-4DDE-99BD-74FBAB7B3EDC}" srcOrd="0" destOrd="0" presId="urn:microsoft.com/office/officeart/2018/5/layout/IconLeafLabelList"/>
    <dgm:cxn modelId="{01E8B5B7-A1AB-DD4C-8D24-4134D75AC630}" type="presParOf" srcId="{0536D65B-6520-4F92-9F29-0A40B86A9F3D}" destId="{DF9A5FDA-89BB-4B70-834A-C907BC41F561}" srcOrd="1" destOrd="0" presId="urn:microsoft.com/office/officeart/2018/5/layout/IconLeafLabelList"/>
    <dgm:cxn modelId="{D071D2CC-5B64-184C-9E29-F32BB9717A5B}" type="presParOf" srcId="{0536D65B-6520-4F92-9F29-0A40B86A9F3D}" destId="{AD80C4AF-81E7-4168-BEC6-159D1E48B0DF}" srcOrd="2" destOrd="0" presId="urn:microsoft.com/office/officeart/2018/5/layout/IconLeafLabelList"/>
    <dgm:cxn modelId="{A4319736-EDDC-E745-8323-3D57A0EC04C7}" type="presParOf" srcId="{0536D65B-6520-4F92-9F29-0A40B86A9F3D}" destId="{320D64C7-4C0C-4B9E-934E-13B3331F4072}" srcOrd="3" destOrd="0" presId="urn:microsoft.com/office/officeart/2018/5/layout/IconLeafLabelList"/>
    <dgm:cxn modelId="{B5A23B05-72F5-EA4F-8E83-F3885C1B154F}" type="presParOf" srcId="{D8CE5329-19D4-4BFE-B4C7-404047467DA5}" destId="{A52CA4F5-ABF6-4006-BF72-6C396FF6BCCD}" srcOrd="5" destOrd="0" presId="urn:microsoft.com/office/officeart/2018/5/layout/IconLeafLabelList"/>
    <dgm:cxn modelId="{D8460190-B06B-114E-8256-C42D6D5BF7BE}" type="presParOf" srcId="{D8CE5329-19D4-4BFE-B4C7-404047467DA5}" destId="{CC576068-DC5B-4A27-9345-D179867C1363}" srcOrd="6" destOrd="0" presId="urn:microsoft.com/office/officeart/2018/5/layout/IconLeafLabelList"/>
    <dgm:cxn modelId="{B4E916B6-B233-5C4B-A2E2-EB8F7A769640}" type="presParOf" srcId="{CC576068-DC5B-4A27-9345-D179867C1363}" destId="{308BB9F1-1BFB-4E3A-80B2-4AA928A88DC8}" srcOrd="0" destOrd="0" presId="urn:microsoft.com/office/officeart/2018/5/layout/IconLeafLabelList"/>
    <dgm:cxn modelId="{20DFD37B-1D15-404A-AB43-E95B230FC6E9}" type="presParOf" srcId="{CC576068-DC5B-4A27-9345-D179867C1363}" destId="{0988D7EF-1396-4707-92D7-3DAAE358FEAF}" srcOrd="1" destOrd="0" presId="urn:microsoft.com/office/officeart/2018/5/layout/IconLeafLabelList"/>
    <dgm:cxn modelId="{FC873880-4E44-2246-A724-14BDA8D544C9}" type="presParOf" srcId="{CC576068-DC5B-4A27-9345-D179867C1363}" destId="{175DF69D-5745-4031-9AE8-43D034D4305A}" srcOrd="2" destOrd="0" presId="urn:microsoft.com/office/officeart/2018/5/layout/IconLeafLabelList"/>
    <dgm:cxn modelId="{DB02DE5D-0B05-E641-90C0-17562218A112}" type="presParOf" srcId="{CC576068-DC5B-4A27-9345-D179867C1363}" destId="{8CC68472-C05D-41F0-92A5-6EAE4EC82A0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DA408-EBE3-4FFF-B181-52121CC44C8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8H</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a:latin typeface="Comic Sans MS" panose="030F0902030302020204" pitchFamily="66" charset="0"/>
            </a:rPr>
            <a:t>2. Summary notes for Homework. </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D6984B87-6F75-5342-9757-2AE79CEA723B}" type="pres">
      <dgm:prSet presAssocID="{E8FDA408-EBE3-4FFF-B181-52121CC44C86}" presName="hierChild1" presStyleCnt="0">
        <dgm:presLayoutVars>
          <dgm:chPref val="1"/>
          <dgm:dir/>
          <dgm:animOne val="branch"/>
          <dgm:animLvl val="lvl"/>
          <dgm:resizeHandles/>
        </dgm:presLayoutVars>
      </dgm:prSet>
      <dgm:spPr/>
    </dgm:pt>
    <dgm:pt modelId="{9B815E19-2892-AE49-B42F-7861E3F77016}" type="pres">
      <dgm:prSet presAssocID="{22505801-6524-4B50-AD6D-CE222BF09B96}" presName="hierRoot1" presStyleCnt="0"/>
      <dgm:spPr/>
    </dgm:pt>
    <dgm:pt modelId="{47F30782-FFC0-244E-879F-B465E54F8925}" type="pres">
      <dgm:prSet presAssocID="{22505801-6524-4B50-AD6D-CE222BF09B96}" presName="composite" presStyleCnt="0"/>
      <dgm:spPr/>
    </dgm:pt>
    <dgm:pt modelId="{010B60A7-DBB1-BC49-A053-45705E244D88}" type="pres">
      <dgm:prSet presAssocID="{22505801-6524-4B50-AD6D-CE222BF09B96}" presName="background" presStyleLbl="node0" presStyleIdx="0" presStyleCnt="2"/>
      <dgm:spPr/>
    </dgm:pt>
    <dgm:pt modelId="{C34A81FF-FF7D-5046-AF0C-031B32C24935}" type="pres">
      <dgm:prSet presAssocID="{22505801-6524-4B50-AD6D-CE222BF09B96}" presName="text" presStyleLbl="fgAcc0" presStyleIdx="0" presStyleCnt="2">
        <dgm:presLayoutVars>
          <dgm:chPref val="3"/>
        </dgm:presLayoutVars>
      </dgm:prSet>
      <dgm:spPr/>
    </dgm:pt>
    <dgm:pt modelId="{E52B7501-52C8-FE4E-A949-83D071C7FF1A}" type="pres">
      <dgm:prSet presAssocID="{22505801-6524-4B50-AD6D-CE222BF09B96}" presName="hierChild2" presStyleCnt="0"/>
      <dgm:spPr/>
    </dgm:pt>
    <dgm:pt modelId="{B326493F-BC55-8144-A578-86C071BB2803}" type="pres">
      <dgm:prSet presAssocID="{7B63A322-A32D-7440-95CC-4C227BD04D22}" presName="hierRoot1" presStyleCnt="0"/>
      <dgm:spPr/>
    </dgm:pt>
    <dgm:pt modelId="{C9C32C2E-634A-084E-A56A-51CABC9036DA}" type="pres">
      <dgm:prSet presAssocID="{7B63A322-A32D-7440-95CC-4C227BD04D22}" presName="composite" presStyleCnt="0"/>
      <dgm:spPr/>
    </dgm:pt>
    <dgm:pt modelId="{3EA9493A-3C95-9D41-A263-76F00BE4B719}" type="pres">
      <dgm:prSet presAssocID="{7B63A322-A32D-7440-95CC-4C227BD04D22}" presName="background" presStyleLbl="node0" presStyleIdx="1" presStyleCnt="2"/>
      <dgm:spPr/>
    </dgm:pt>
    <dgm:pt modelId="{ED985BD7-7443-2747-A0DE-435F013F2BE4}" type="pres">
      <dgm:prSet presAssocID="{7B63A322-A32D-7440-95CC-4C227BD04D22}" presName="text" presStyleLbl="fgAcc0" presStyleIdx="1" presStyleCnt="2">
        <dgm:presLayoutVars>
          <dgm:chPref val="3"/>
        </dgm:presLayoutVars>
      </dgm:prSet>
      <dgm:spPr/>
    </dgm:pt>
    <dgm:pt modelId="{B3987CD1-369A-2443-AD68-520087296142}" type="pres">
      <dgm:prSet presAssocID="{7B63A322-A32D-7440-95CC-4C227BD04D22}" presName="hierChild2" presStyleCnt="0"/>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D62F3FA6-13DB-6043-8EE4-B265839A0886}" type="presOf" srcId="{E8FDA408-EBE3-4FFF-B181-52121CC44C86}" destId="{D6984B87-6F75-5342-9757-2AE79CEA723B}" srcOrd="0" destOrd="0" presId="urn:microsoft.com/office/officeart/2005/8/layout/hierarchy1"/>
    <dgm:cxn modelId="{401727C3-5DF5-B944-A63C-46BA56DEFC20}" type="presOf" srcId="{22505801-6524-4B50-AD6D-CE222BF09B96}" destId="{C34A81FF-FF7D-5046-AF0C-031B32C24935}" srcOrd="0" destOrd="0" presId="urn:microsoft.com/office/officeart/2005/8/layout/hierarchy1"/>
    <dgm:cxn modelId="{B757A8CB-2061-674C-A5BA-2D0DBDA2C1E5}" type="presOf" srcId="{7B63A322-A32D-7440-95CC-4C227BD04D22}" destId="{ED985BD7-7443-2747-A0DE-435F013F2BE4}" srcOrd="0" destOrd="0" presId="urn:microsoft.com/office/officeart/2005/8/layout/hierarchy1"/>
    <dgm:cxn modelId="{433A1B9E-8994-4949-8538-D5CB77290515}" type="presParOf" srcId="{D6984B87-6F75-5342-9757-2AE79CEA723B}" destId="{9B815E19-2892-AE49-B42F-7861E3F77016}" srcOrd="0" destOrd="0" presId="urn:microsoft.com/office/officeart/2005/8/layout/hierarchy1"/>
    <dgm:cxn modelId="{9FAE7916-E57C-CE42-84CC-6C01AAF16F3D}" type="presParOf" srcId="{9B815E19-2892-AE49-B42F-7861E3F77016}" destId="{47F30782-FFC0-244E-879F-B465E54F8925}" srcOrd="0" destOrd="0" presId="urn:microsoft.com/office/officeart/2005/8/layout/hierarchy1"/>
    <dgm:cxn modelId="{60A48211-415B-FC4C-9BC3-4FFE4B885356}" type="presParOf" srcId="{47F30782-FFC0-244E-879F-B465E54F8925}" destId="{010B60A7-DBB1-BC49-A053-45705E244D88}" srcOrd="0" destOrd="0" presId="urn:microsoft.com/office/officeart/2005/8/layout/hierarchy1"/>
    <dgm:cxn modelId="{00798903-77CB-984F-B40A-85CF8E98C5DD}" type="presParOf" srcId="{47F30782-FFC0-244E-879F-B465E54F8925}" destId="{C34A81FF-FF7D-5046-AF0C-031B32C24935}" srcOrd="1" destOrd="0" presId="urn:microsoft.com/office/officeart/2005/8/layout/hierarchy1"/>
    <dgm:cxn modelId="{961CF79F-8CDB-2A4A-ADFF-8E7DE69FA589}" type="presParOf" srcId="{9B815E19-2892-AE49-B42F-7861E3F77016}" destId="{E52B7501-52C8-FE4E-A949-83D071C7FF1A}" srcOrd="1" destOrd="0" presId="urn:microsoft.com/office/officeart/2005/8/layout/hierarchy1"/>
    <dgm:cxn modelId="{0543C6C8-08FB-2A47-996B-FF25124BA052}" type="presParOf" srcId="{D6984B87-6F75-5342-9757-2AE79CEA723B}" destId="{B326493F-BC55-8144-A578-86C071BB2803}" srcOrd="1" destOrd="0" presId="urn:microsoft.com/office/officeart/2005/8/layout/hierarchy1"/>
    <dgm:cxn modelId="{9C216312-343E-2D4F-9DE2-8C2B44A4EADC}" type="presParOf" srcId="{B326493F-BC55-8144-A578-86C071BB2803}" destId="{C9C32C2E-634A-084E-A56A-51CABC9036DA}" srcOrd="0" destOrd="0" presId="urn:microsoft.com/office/officeart/2005/8/layout/hierarchy1"/>
    <dgm:cxn modelId="{F57B41FD-E848-6F4C-820C-2C41216A90B7}" type="presParOf" srcId="{C9C32C2E-634A-084E-A56A-51CABC9036DA}" destId="{3EA9493A-3C95-9D41-A263-76F00BE4B719}" srcOrd="0" destOrd="0" presId="urn:microsoft.com/office/officeart/2005/8/layout/hierarchy1"/>
    <dgm:cxn modelId="{5B70E5EA-2C05-564A-98EE-4F8CD35989D7}" type="presParOf" srcId="{C9C32C2E-634A-084E-A56A-51CABC9036DA}" destId="{ED985BD7-7443-2747-A0DE-435F013F2BE4}" srcOrd="1" destOrd="0" presId="urn:microsoft.com/office/officeart/2005/8/layout/hierarchy1"/>
    <dgm:cxn modelId="{380945F7-2A46-D245-9A53-D2F20AB7E9F1}" type="presParOf" srcId="{B326493F-BC55-8144-A578-86C071BB2803}" destId="{B3987CD1-369A-2443-AD68-5200872961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A9A98-7857-46D4-9B1A-81D3879D1F65}">
      <dsp:nvSpPr>
        <dsp:cNvPr id="0" name=""/>
        <dsp:cNvSpPr/>
      </dsp:nvSpPr>
      <dsp:spPr>
        <a:xfrm>
          <a:off x="600792" y="596391"/>
          <a:ext cx="1449891" cy="144989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26206-F684-4EC3-93B4-6E6B6645E2D6}">
      <dsp:nvSpPr>
        <dsp:cNvPr id="0" name=""/>
        <dsp:cNvSpPr/>
      </dsp:nvSpPr>
      <dsp:spPr>
        <a:xfrm>
          <a:off x="909785" y="905385"/>
          <a:ext cx="831905" cy="831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959DBE-678B-41DF-B7D1-E90D10B1892D}">
      <dsp:nvSpPr>
        <dsp:cNvPr id="0" name=""/>
        <dsp:cNvSpPr/>
      </dsp:nvSpPr>
      <dsp:spPr>
        <a:xfrm>
          <a:off x="137302"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Tree</a:t>
          </a:r>
        </a:p>
      </dsp:txBody>
      <dsp:txXfrm>
        <a:off x="137302" y="2497889"/>
        <a:ext cx="2376871" cy="720000"/>
      </dsp:txXfrm>
    </dsp:sp>
    <dsp:sp modelId="{B31B0810-06D6-4CAB-BE51-EDD91B5C5F27}">
      <dsp:nvSpPr>
        <dsp:cNvPr id="0" name=""/>
        <dsp:cNvSpPr/>
      </dsp:nvSpPr>
      <dsp:spPr>
        <a:xfrm>
          <a:off x="3393616" y="596391"/>
          <a:ext cx="1449891" cy="144989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BFA00-1619-43CD-959C-826B99734121}">
      <dsp:nvSpPr>
        <dsp:cNvPr id="0" name=""/>
        <dsp:cNvSpPr/>
      </dsp:nvSpPr>
      <dsp:spPr>
        <a:xfrm>
          <a:off x="3702610" y="905385"/>
          <a:ext cx="831905" cy="831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66D818-660D-4407-81CF-E046A7074789}">
      <dsp:nvSpPr>
        <dsp:cNvPr id="0" name=""/>
        <dsp:cNvSpPr/>
      </dsp:nvSpPr>
      <dsp:spPr>
        <a:xfrm>
          <a:off x="2930126"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Spanning Trees</a:t>
          </a:r>
        </a:p>
      </dsp:txBody>
      <dsp:txXfrm>
        <a:off x="2930126" y="2497889"/>
        <a:ext cx="2376871" cy="720000"/>
      </dsp:txXfrm>
    </dsp:sp>
    <dsp:sp modelId="{B2B07066-BDDB-4DDE-99BD-74FBAB7B3EDC}">
      <dsp:nvSpPr>
        <dsp:cNvPr id="0" name=""/>
        <dsp:cNvSpPr/>
      </dsp:nvSpPr>
      <dsp:spPr>
        <a:xfrm>
          <a:off x="6186441" y="596391"/>
          <a:ext cx="1449891" cy="144989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A5FDA-89BB-4B70-834A-C907BC41F561}">
      <dsp:nvSpPr>
        <dsp:cNvPr id="0" name=""/>
        <dsp:cNvSpPr/>
      </dsp:nvSpPr>
      <dsp:spPr>
        <a:xfrm>
          <a:off x="6495434" y="905385"/>
          <a:ext cx="831905" cy="8319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0D64C7-4C0C-4B9E-934E-13B3331F4072}">
      <dsp:nvSpPr>
        <dsp:cNvPr id="0" name=""/>
        <dsp:cNvSpPr/>
      </dsp:nvSpPr>
      <dsp:spPr>
        <a:xfrm>
          <a:off x="5722951"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Minimum Spanning Trees</a:t>
          </a:r>
        </a:p>
      </dsp:txBody>
      <dsp:txXfrm>
        <a:off x="5722951" y="2497889"/>
        <a:ext cx="2376871" cy="720000"/>
      </dsp:txXfrm>
    </dsp:sp>
    <dsp:sp modelId="{308BB9F1-1BFB-4E3A-80B2-4AA928A88DC8}">
      <dsp:nvSpPr>
        <dsp:cNvPr id="0" name=""/>
        <dsp:cNvSpPr/>
      </dsp:nvSpPr>
      <dsp:spPr>
        <a:xfrm>
          <a:off x="8979265" y="596391"/>
          <a:ext cx="1449891" cy="144989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D7EF-1396-4707-92D7-3DAAE358FEAF}">
      <dsp:nvSpPr>
        <dsp:cNvPr id="0" name=""/>
        <dsp:cNvSpPr/>
      </dsp:nvSpPr>
      <dsp:spPr>
        <a:xfrm>
          <a:off x="9288259" y="905385"/>
          <a:ext cx="831905" cy="8319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68472-C05D-41F0-92A5-6EAE4EC82A00}">
      <dsp:nvSpPr>
        <dsp:cNvPr id="0" name=""/>
        <dsp:cNvSpPr/>
      </dsp:nvSpPr>
      <dsp:spPr>
        <a:xfrm>
          <a:off x="8515775" y="2497889"/>
          <a:ext cx="237687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Prim’s Algorithm</a:t>
          </a:r>
        </a:p>
      </dsp:txBody>
      <dsp:txXfrm>
        <a:off x="8515775" y="2497889"/>
        <a:ext cx="237687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B60A7-DBB1-BC49-A053-45705E244D88}">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A81FF-FF7D-5046-AF0C-031B32C24935}">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Comic Sans MS" panose="030F0902030302020204" pitchFamily="66" charset="0"/>
            </a:rPr>
            <a:t>1. Ex </a:t>
          </a:r>
          <a:r>
            <a:rPr lang="en-AU" sz="4600" kern="1200" dirty="0">
              <a:latin typeface="Comic Sans MS" panose="030F0902030302020204" pitchFamily="66" charset="0"/>
            </a:rPr>
            <a:t>8H</a:t>
          </a:r>
          <a:endParaRPr lang="en-US" sz="4600" kern="1200" dirty="0">
            <a:latin typeface="Comic Sans MS" panose="030F0902030302020204" pitchFamily="66" charset="0"/>
          </a:endParaRPr>
        </a:p>
      </dsp:txBody>
      <dsp:txXfrm>
        <a:off x="560236" y="832323"/>
        <a:ext cx="4149382" cy="2576345"/>
      </dsp:txXfrm>
    </dsp:sp>
    <dsp:sp modelId="{3EA9493A-3C95-9D41-A263-76F00BE4B719}">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85BD7-7443-2747-A0DE-435F013F2BE4}">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latin typeface="Comic Sans MS" panose="030F0902030302020204" pitchFamily="66" charset="0"/>
            </a:rPr>
            <a:t>2. Summary notes for Homework. </a:t>
          </a:r>
        </a:p>
      </dsp:txBody>
      <dsp:txXfrm>
        <a:off x="5827635" y="83232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0:59.5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1375,'26'-36,"2"-1,-18 22,9-1,-8-3,8 8,-3-8,10 2,-4-3,3-2,-8-4,2 9,-3-8,4 9,-5 1,-1 1,0 4,-4 1,4-1,4-3,-6 2,6-7,-4 7,-3-4,3 6,0-1,-4 1,9-1,-8 4,7-7,-7 7,8-9,-9 6,9-1,-4-5,5 4,0-4,0 5,1-5,-1 4,-5-3,4 4,-4 0,5 0,-5 0,-1 0,0 5,6-7,-4 5,7-7,-13 5,9-1,-4 0,0 0,4 0,-8 1,8-1,-9 0,9 0,-9 1,9-1,-4-5,5 4,0-4,-4 6,3-1,-4-5,5 4,0-4,13-1,-10 0,15-2,-11-2,6 2,1-4,20-11,-16 9,24-10,-13 4,-6 5,4-5,-7 7,1 0,1 0,-8 5,-3-3,-9 10,4-5,-11 6,-1 1,-5-1,4 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8:27.2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2521 1006,'-48'0,"7"0,25-5,4 3,-10-8,10 9,-9-10,9 5,-10 0,4-4,-5 9,6-9,-5 9,4-9,1 9,-5-10,10 10,-10-9,5 3,-1 1,-4-5,5 10,-1-9,-3 4,3 0,0-4,-3 9,9-9,-10 4,10 0,-10-4,10 8,-4-3,0 0,4 4,-9-9,10 4,-5 0,1-3,3 8,-8-9,9 4,-5 0,1-3,3 8,-7-8,7 7,-3-7,-1 3,-1 0,0 2,1-1,1 4,3-9,-8 9,9-8,-15 2,13 1,-8 1,6 1,-2-3,0 1,1-4,1 9,3-8,-14 2,13 1,-8-3,6 3,3 0,-9-4,10 9,-6-9,2 4,3 0,-8-3,3 2,1 1,-1 1,2 1,3-2,-8 0,9 1,-5 0,1 4,4-8,-9 3,8 0,-8-3,8 8,-3-9,0 4,3 1,-8 0,8 0,-8-1,9 0,-5-3,1 3,-2 0,0-3,1 8,0-9,4 9,-4-9,1 4,3-5,-8 5,8-3,-3 8,0-8,-2 3,1 0,1-4,4 5,-10-6,8 5,-8-4,5 8,4-7,-4 3,0 0,4-3,-4 3,0 0,4-3,-4 3,-5-5,8 5,-8-4,10 4,-4-4,-2-1,0 5,1-9,5 13,1-12,-6 8,5-5,-9 1,8 4,-3-3,0 3,3 0,-8-8,8 11,-3-11,0 8,3 1,-8-5,8 9,-3-8,0 3,3 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12.2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5677 1,'-40'16,"6"-1,24-5,-6 6,4-4,-10 10,4-10,0 10,-4-9,4 8,-5-3,0 0,6-2,-5 1,10-5,-10 4,10 0,-5-4,1 10,4-10,-4 4,-1 0,5 1,-10 1,9 4,-3-10,-1 10,5-11,-4 11,-1-10,-1 10,-5-4,-5 15,3-7,-3 7,4-4,1-4,4 5,-3-7,3 6,-5-4,5 4,-3-6,4 0,-5-5,0-1,0-6,-7 7,-1 1,5-5,-16-3,14 1,-18 2,8 11,0 0,7-1,-5 1,11-2,-5-4,13-3,-5 1,10-5,-4 4,5 0,0-5,-6 6,5-7,-4 7,5-5,0 4,0-6,0 6,1-4,-7 4,5 0,-5-3,6 3,1-6,-1 0,-4 5,3-3,-3 3,5-5,-1 1,-4 4,3-4,-3 4,4-4,0 5,5-4,-4 4,0-1,-2 2,-9 0,8-1,-3-5,5-1,1 0,-1 6,0-4,0 4,1-5,-1-1,-4 5,3-3,-3 3,4-5,1 0,-6 1,5-1,-5 1,6-1,-1 0,-5 1,4 0,-4 0,6-1,-1 0,-4 5,3-3,-3 3,9-5,-8 1,2 4,-4-4,1 4,4-4,0 4,1-4,-1 4,1-4,-1-1,-4 5,3-3,-3 3,4-5,1 1,-5 4,3-4,-3 4,4-5,1 5,-1-3,0 3,1-5,-1 1,1 4,-1-4,-4 4,3-4,-3-1,-1 1,9-1,-14 1,14-1,-9 1,5 0,1-1,-6 0,5 1,-5-1,0 1,4 0,-4 0,6-1,-7 1,5-1,-4 1,6 0,-1-1,-4 5,3-3,-3 3,4-5,1 0,-5 1,3-1,-3 1,4-1,1 0,-6 5,5-3,-10 3,9-4,-10 0,4 0,0 6,-3 1,3 0,-6 3,6-3,-4 0,4 4,1-10,-5 10,10-5,-10 1,4 4,-5-4,5-1,-4 5,10-11,-9 11,9-10,-4 4,5-6,-5 1,9 0,-8-1,4 6,-1-5,-3 4,5-5,-1 1,-4 4,3-4,-3 0,4-2,-5-3,4 5,-4 0,5-1,1 1,-6-1,4 1,-4 0,-1 0,5-1,-4 1,6-1,-1 1,-5 5,4-4,-4 4,5-6,1 0,-5 5,3-3,-3 3,4-5,1 1,-11 4,7 3,-7-2,4 1,5-1,-4-4,5 4,0-5,1 4,-1-4,-5 0,-2-7,-13 15,-8-3,-3 17,-5 0,9-6,-2 6,9-9,-5 1,11-2,-13 9,13-7,-6 6,7-8,1 0,0 0,0 0,0 0,0 0,0 0,5-5,-4-2,10 0,-10-3,9 3,-8 1,9-6,-10 6,10-1,-10-3,4 9,0-10,-4 4,10 0,-10-3,10 3,-10-4,10-2,-5 7,1-5,4 4,-5-5,1 0,4-1,-4 1,0 0,4 0,-4 0,1 4,3-4,-3 4,4-9,-4 3,3-3,-3 4,4 1,1-1,-5 0,3 1,-3-1,-1 1,5-6,-5 9,1-7,3 8,-3-4,5-1,-7-4,6 3,-6-3,7 4,-1 1,-5-1,4 1,-4 0,5-1,1 1,-5-1,3 0,-3 1,4-1,-4 1,3-6,-3 5,0 0,3-3,-3 7,4-8,1 4,-6 0,5 1,-5-1,6 1,-5-1,3-4,-3 3,-1-3,5 4,-5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4:59:35.3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4879 4566,'-42'-24,"10"-3,10 14,4-9,-5 9,-15-11,11-1,-11-2,0-5,11 9,-17-3,11-6,-5 5,5-5,-5 0,6 12,-2-17,-4 9,-4-20,6 12,-11-11,14 14,-9-9,7-5,-5 4,5-5,1 8,-6-1,7 8,-1-5,-4 5,12 1,-6-6,2 12,4-4,-4 6,7 1,0 0,0 0,0-1,0 6,-1-4,1 10,0-5,6 10,0-3,7 5,-5-6,3 0,1-4,-12-15,0-3,-12-20,-5 10,12-3,-4 14,7-5,2 12,3-11,-2 11,9-4,-9 5,9 1,-9 0,9 0,-8 0,8 0,-4 0,0-1,5 7,-10-5,4 10,0-10,2 9,-1-3,5-1,-4 5,5-4,-6 0,0 3,-1-9,-4 9,4-8,0 8,-3-9,-7 0,2-3,-7 2,15 7,-4-1,5 5,-6-5,5 0,-4 4,9-3,-8-1,3 5,-5-5,0 0,5 5,-4-5,5 6,-6-1,0 1,-1-1,7 1,-5-1,-6-4,3 3,-9-4,11 0,0 5,0-5,-1 0,1 4,0-4,0 1,0 3,0-4,0 0,-1 4,6-9,-4 9,4-3,0-1,-3 4,2-4,2 6,-5-1,5-4,-7 3,-3-8,2 8,-3-3,5 4,6 1,-5-1,4 1,-5-1,0 1,6 0,-5-1,9-4,-8 3,3-4,-6 0,1 4,0-8,0 8,5-9,-4 9,4-9,-5 9,-6-14,11 13,-9-13,15 15,-10-4,10 5,-10-1,10-4,-10 3,10-3,-10 4,9-4,-9 3,4-4,0 1,2 3,5-3,-5 5,4 0,-4 0,0 0,3-5,-9 3,9-9,-14-1,8-1,-9 0,5 2,-1 4,6-5,-4 5,4-4,1 10,-5-10,10 10,-10-10,10 11,-4-6,0 1,4 4,-4-9,-1 3,5 0,-10-3,10 9,-4-10,4 4,1 1,-5-10,4 14,-4-8,5 5,1 4,-1-4,0 6,1-6,-1 5,5-5,-8 1,12 3,-12-3,8 0,-5 8,0-17,1 15,-2-12,1 5,1 4,-2-10,1 5,0-1,-1-3,2 9,-1-4,0 0,5 5,-3-5,-2 1,4 3,-7-3,8 5,-4-1,-1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33:46.3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1506 1,'-48'22,"6"-4,24-2,-4 0,-2-3,4 9,-8-4,10 0,-5 4,0-9,-1 15,0-9,6 1,-11 1,10-8,-17 12,11-7,0 5,3-5,4 5,-11 1,4-1,-5-4,7 3,0-4,0-1,0 5,-1-9,1 9,0-10,0 10,0-9,5 9,1-10,1 9,3-3,-8 0,8 3,-14 8,7-9,-3 12,7-20,4 10,1-5,-6 1,4 4,-9-4,10 5,-10 0,9 0,-9 0,4 0,0 0,-4 0,9 0,-3-6,4 5,-4-10,3 10,-3-10,4 10,1-11,0 11,0-10,-4 8,3-8,-3 3,4-5,0 5,1-3,4 3,-8 0,7-4,-4 4,-3 0,7-3,-8 3,4-5,1 1,-1 4,1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16.3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2456 4131,'-28'-34,"8"4,11 20,7-1,-12-4,7 3,-3-3,-4 0,7 3,-9-3,6 0,-1 3,5-3,-8 4,12-5,-17 4,17-4,-12 5,3-4,0 3,0-3,2 5,-2-1,-1 0,-3 1,5-1,-1 1,0-5,1 3,-5-3,3 4,-3 0,4-4,1 4,-6-5,9 6,-7-1,4 1,-2-1,-3 1,4-6,1 9,-1-12,0 12,6-8,-9 0,7 3,-9-3,5-1,1 4,-1-4,-1 0,2 4,-1-5,0 1,0-1,-1-1,1-4,0 5,0-1,-1-3,1 3,0 1,-1-5,1 10,5-10,-3 10,3-4,-5 5,1 1,-1-5,1 3,4-9,-4 9,5-4,-6 5,0-4,0-2,5 0,-3 1,3 5,0-5,-4 4,5-4,-6 0,0 4,5-4,-4 0,4 4,-1-4,-3 0,9 4,-9-5,4-3,-4 7,-1-8,5 10,-3-5,3 4,-1-10,-2 10,3-4,-5-5,0 8,5-8,-4 5,4 4,0-4,-9-5,13 8,-13-13,13 14,-8-10,4 10,-6-10,6 10,-4-9,4 9,-5-5,5 1,-3 4,3-4,-5 6,6-6,-5 4,4-5,-4 7,-1-6,5 4,-4-4,4-1,-5 6,0-6,0-3,0 6,5-6,-4 3,4 5,-5-4,0-5,0 3,-1-5,1 2,0 3,-1-5,1 5,-1-3,1 3,0 1,0-5,-1 4,1-5,0 6,-6-5,5 4,-5-5,5 0,0 0,1 0,0 5,-6-4,5 5,-5-6,6 5,-1-4,1 5,0-1,-1-3,1 3,-1-5,1 5,0-3,-6 3,5-5,-5 0,5 0,-5-1,4-5,-4 4,5-5,-5 7,4 0,-4 0,1 0,3-1,-4 1,5 0,1 0,-6 0,3-7,-2 11,4-16,0 16,-5-21,4 14,-4-7,6 9,-1 1,0 0,1 0,-1 0,5 0,-3 0,4-1,-6 1,0 0,1 0,-1 0,0 0,1-1,-1 1,0 0,1 0,-6-10,9 12,-7-11,9 20,-1-9,-2 9,3-4,0-1,-3 5,3-8,0 8,-3-3,7-1,-7 5,8-9,-8 8,7-8,-7 8,3-8,0 9,2-9,-1 8,-1-3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2:38.9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47,'41'0,"-7"0,-23 0,5 0,1 0,1 0,-2 0,0 0,1 0,6 0,7 0,-6 0,6 0,-1 0,-4 0,11 0,-11 0,11 0,-5 0,7 0,-7 0,-1 0,-7 0,0 0,-6 0,-1 0,-1 0,-8-20,27 15,-11-16,30 21,-14 0,14 0,-5 0,-1 0,-2 0,-7 0,0 0,0 0,-7 0,5 0,-5 0,1 0,-3 0,1 0,-6 0,6 0,-7 0,0 0,0 0,0 0,0 0,0 0,0 0,0 0,0 0,0 0,7 0,-6 0,6 0,-7 0,6 0,-4 0,-1 0,-2 0,-5 0,6 0,0 0,6 0,6 0,4 0,-4 0,1 0,-11 0,11 0,-12 0,6 0,0 0,-6 0,6 0,-7 5,0-4,0 4,6-5,-4 0,5 0,-1 0,-4 0,4 0,-6 6,7-5,-5 4,4-5,11 0,-13 0,13 0,-17 0,0 0,0 0,7 0,-6 0,6 0,-7 0,0 0,0 0,0 0,0 0,-6 0,5 0,-5 0,0 0,5 0,-5 0,6 0,0 0,17 0,-13 0,20 0,-16 0,7 0,0 0,-1 0,-5 0,-3 0,1 0,-6 0,6 0,-7 0,0 0,0 0,0 0,7 0,-11 0,9 0,-11 0,6 0,-5 0,3 0,-3 0,15-5,-8 3,15-3,-15 5,11 0,-5 0,0 0,5 0,-4 0,-1 0,5 0,-5 0,7 0,0 0,7 0,-5 0,5 0,-7 0,0 0,-7 0,5 0,-11 0,11 0,-11 0,15 0,-8 0,3 0,-6 0,-6 0,-5 0,3 0,-9 0,10 0,-11 0,11 0,-10 0,14 0,-13 0,13 0,-14 0,9 0,-9 0,10 0,-10 0,8 0,-4 0,1 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23T05:43:00.44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2141 3653,'-12'-41,"-8"6,17 19,-12 3,9-3,-4 6,-1-7,0 6,-1-11,-4 9,3-9,-3 10,-1-10,5 10,-4-9,-1 8,5-3,-5-1,7 5,-7-4,5-1,-5 5,6-4,1 5,-1 1,0-6,0 4,0-5,0 1,1 4,3-4,-7-5,7 8,-4-8,1 5,4 4,-5-4,0 6,1-1,-1-5,0 4,0-4,0 0,1 9,-5-11,3 11,-3-4,-1-3,5 7,0-8,6 0,5-7,0-8,0 0,-5-6,-2 11,0-5,-3 13,4-5,0 10,-4-10,3 5,1-1,-5-4,5 10,0-9,-4 3,4-5,-6 0,0 0,1-1,-1 1,0 0,1 0,-1 0,0 0,6 0,-11-7,9 5,-9-5,5 1,0 4,0-5,0 7,-11-17,9 13,-9-14,11 18,1 6,-1-5,1 4,-1-5,1 6,0-5,5 4,-4 1,4-5,-5 10,-1-10,6 11,-4-11,9 10,-9-4,3 0,1 4,-3-5,2 1,-3 4,-2-14,1 7,0-3,-1 0,2 10,3-10,-2 10,2-9,1 9,-4-10,4 10,-5-4,0 0,5 4,-4-10,4 10,-5-4,0 0,0 4,-1-10,-3 0,7 3,-7-2,9 11,-4-1,-1-5,0 4,5-4,-4 0,4 4,-6-10,2 10,-2-10,2 10,-2-9,1 3,-6 0,4-4,-4 4,6 1,0-5,0 4,-1-5,0 0,1 5,0-3,-1 3,1 1,-5-10,4 14,1-13,2 14,3-4,-5-1,0 5,0-9,0 9,-1-10,2 10,-1-4,0 0,5 4,-4-4,4 0,-5 5,1-5,-1 1,1 3,4-3,-8 0,7 3,-4-3,1-1,4 4,-5-10,0 10,0-10,-1 5,1-1,0-3,0 3,-1 0,1-3,0 9,0-4,1 5,-1-4,5 3,-3-3,3 0,0 3,-8-8,12 8,-12-3,8 0,-5 3,1-3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CF701-7662-C943-A578-10D6504C576D}"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DCC0B-26BA-7A47-A7C5-24D8690463B4}" type="slidenum">
              <a:rPr lang="en-US" smtClean="0"/>
              <a:t>‹#›</a:t>
            </a:fld>
            <a:endParaRPr lang="en-US"/>
          </a:p>
        </p:txBody>
      </p:sp>
    </p:spTree>
    <p:extLst>
      <p:ext uri="{BB962C8B-B14F-4D97-AF65-F5344CB8AC3E}">
        <p14:creationId xmlns:p14="http://schemas.microsoft.com/office/powerpoint/2010/main" val="84680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https://create.kahoot.it/details/4a3c47f7-713a-40ca-8b3c-84ca46e5aee6</a:t>
            </a:r>
          </a:p>
          <a:p>
            <a:r>
              <a:rPr lang="en-AU"/>
              <a:t>https://create.kahoot.it/details/0fb9bb76-7ba6-4203-b0f6-f4f566f3bccc</a:t>
            </a:r>
          </a:p>
        </p:txBody>
      </p:sp>
      <p:sp>
        <p:nvSpPr>
          <p:cNvPr id="4" name="Slide Number Placeholder 3"/>
          <p:cNvSpPr>
            <a:spLocks noGrp="1"/>
          </p:cNvSpPr>
          <p:nvPr>
            <p:ph type="sldNum" sz="quarter" idx="5"/>
          </p:nvPr>
        </p:nvSpPr>
        <p:spPr/>
        <p:txBody>
          <a:bodyPr/>
          <a:lstStyle/>
          <a:p>
            <a:fld id="{AF0DCC0B-26BA-7A47-A7C5-24D8690463B4}" type="slidenum">
              <a:rPr lang="en-US" smtClean="0"/>
              <a:t>1</a:t>
            </a:fld>
            <a:endParaRPr lang="en-US"/>
          </a:p>
        </p:txBody>
      </p:sp>
    </p:spTree>
    <p:extLst>
      <p:ext uri="{BB962C8B-B14F-4D97-AF65-F5344CB8AC3E}">
        <p14:creationId xmlns:p14="http://schemas.microsoft.com/office/powerpoint/2010/main" val="386781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20</a:t>
            </a:fld>
            <a:endParaRPr lang="en-US" altLang="en-US"/>
          </a:p>
        </p:txBody>
      </p:sp>
    </p:spTree>
    <p:extLst>
      <p:ext uri="{BB962C8B-B14F-4D97-AF65-F5344CB8AC3E}">
        <p14:creationId xmlns:p14="http://schemas.microsoft.com/office/powerpoint/2010/main" val="423715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36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50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7/21/2023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153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152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00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93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4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40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962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045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7/21/2023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876072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21" Type="http://schemas.openxmlformats.org/officeDocument/2006/relationships/image" Target="NULL"/><Relationship Id="rId7" Type="http://schemas.openxmlformats.org/officeDocument/2006/relationships/customXml" Target="../ink/ink1.xml"/><Relationship Id="rId25"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NULL"/><Relationship Id="rId24" Type="http://schemas.openxmlformats.org/officeDocument/2006/relationships/customXml" Target="../ink/ink4.xml"/><Relationship Id="rId5" Type="http://schemas.openxmlformats.org/officeDocument/2006/relationships/image" Target="NULL"/><Relationship Id="rId23" Type="http://schemas.openxmlformats.org/officeDocument/2006/relationships/image" Target="NULL"/><Relationship Id="rId10" Type="http://schemas.openxmlformats.org/officeDocument/2006/relationships/customXml" Target="../ink/ink2.xml"/><Relationship Id="rId4" Type="http://schemas.openxmlformats.org/officeDocument/2006/relationships/image" Target="NULL"/><Relationship Id="rId9" Type="http://schemas.openxmlformats.org/officeDocument/2006/relationships/image" Target="NULL"/><Relationship Id="rId22"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39" Type="http://schemas.openxmlformats.org/officeDocument/2006/relationships/image" Target="NULL"/><Relationship Id="rId3" Type="http://schemas.openxmlformats.org/officeDocument/2006/relationships/image" Target="NULL"/><Relationship Id="rId42" Type="http://schemas.openxmlformats.org/officeDocument/2006/relationships/customXml" Target="../ink/ink8.xml"/><Relationship Id="rId7" Type="http://schemas.openxmlformats.org/officeDocument/2006/relationships/customXml" Target="../ink/ink5.xml"/><Relationship Id="rId2" Type="http://schemas.openxmlformats.org/officeDocument/2006/relationships/image" Target="../media/image15.png"/><Relationship Id="rId41"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40" Type="http://schemas.openxmlformats.org/officeDocument/2006/relationships/customXml" Target="../ink/ink7.xml"/><Relationship Id="rId15" Type="http://schemas.openxmlformats.org/officeDocument/2006/relationships/customXml" Target="../ink/ink6.xml"/><Relationship Id="rId4" Type="http://schemas.openxmlformats.org/officeDocument/2006/relationships/image" Target="NULL"/><Relationship Id="rId14" Type="http://schemas.openxmlformats.org/officeDocument/2006/relationships/image" Target="NULL"/><Relationship Id="rId43"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05DDF-372A-49EC-A6CD-D7C97800F551}"/>
              </a:ext>
            </a:extLst>
          </p:cNvPr>
          <p:cNvPicPr>
            <a:picLocks noChangeAspect="1"/>
          </p:cNvPicPr>
          <p:nvPr/>
        </p:nvPicPr>
        <p:blipFill rotWithShape="1">
          <a:blip r:embed="rId3"/>
          <a:srcRect t="30911" r="1" b="24370"/>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08916-C123-7C4D-9B3C-BD3880B8513C}"/>
              </a:ext>
            </a:extLst>
          </p:cNvPr>
          <p:cNvSpPr>
            <a:spLocks noGrp="1"/>
          </p:cNvSpPr>
          <p:nvPr>
            <p:ph type="ctrTitle"/>
          </p:nvPr>
        </p:nvSpPr>
        <p:spPr>
          <a:xfrm>
            <a:off x="321734" y="352338"/>
            <a:ext cx="11548532" cy="4198700"/>
          </a:xfrm>
        </p:spPr>
        <p:txBody>
          <a:bodyPr anchor="t">
            <a:normAutofit/>
          </a:bodyPr>
          <a:lstStyle/>
          <a:p>
            <a:pPr>
              <a:lnSpc>
                <a:spcPct val="90000"/>
              </a:lnSpc>
            </a:pPr>
            <a:r>
              <a:rPr lang="en-US" sz="9800">
                <a:solidFill>
                  <a:schemeClr val="bg1"/>
                </a:solidFill>
              </a:rPr>
              <a:t>Minimum spanning trees</a:t>
            </a:r>
          </a:p>
        </p:txBody>
      </p:sp>
      <p:sp>
        <p:nvSpPr>
          <p:cNvPr id="22" name="Rectangle 21">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0826B17-6447-CA48-88C0-2053B6248454}"/>
              </a:ext>
            </a:extLst>
          </p:cNvPr>
          <p:cNvSpPr>
            <a:spLocks noGrp="1"/>
          </p:cNvSpPr>
          <p:nvPr>
            <p:ph type="subTitle" idx="1"/>
          </p:nvPr>
        </p:nvSpPr>
        <p:spPr>
          <a:xfrm>
            <a:off x="321733" y="4718033"/>
            <a:ext cx="10634738" cy="1175039"/>
          </a:xfrm>
        </p:spPr>
        <p:txBody>
          <a:bodyPr anchor="b">
            <a:normAutofit/>
          </a:bodyPr>
          <a:lstStyle/>
          <a:p>
            <a:r>
              <a:rPr lang="en-US" sz="1800">
                <a:solidFill>
                  <a:schemeClr val="bg1"/>
                </a:solidFill>
              </a:rPr>
              <a:t>9J </a:t>
            </a:r>
          </a:p>
        </p:txBody>
      </p:sp>
    </p:spTree>
    <p:extLst>
      <p:ext uri="{BB962C8B-B14F-4D97-AF65-F5344CB8AC3E}">
        <p14:creationId xmlns:p14="http://schemas.microsoft.com/office/powerpoint/2010/main" val="324412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B7B143D0-DCB4-A341-8C61-218CAF283B71}"/>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Spanning trees</a:t>
            </a:r>
          </a:p>
        </p:txBody>
      </p:sp>
      <p:sp>
        <p:nvSpPr>
          <p:cNvPr id="3" name="Content Placeholder 2">
            <a:extLst>
              <a:ext uri="{FF2B5EF4-FFF2-40B4-BE49-F238E27FC236}">
                <a16:creationId xmlns:a16="http://schemas.microsoft.com/office/drawing/2014/main" id="{0F97B9B8-CA95-4949-9B2D-2E39EA683FAE}"/>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lnSpc>
                <a:spcPct val="100000"/>
              </a:lnSpc>
              <a:buNone/>
            </a:pPr>
            <a:r>
              <a:rPr lang="en-US" kern="1200" cap="all" dirty="0">
                <a:solidFill>
                  <a:schemeClr val="accent1"/>
                </a:solidFill>
                <a:latin typeface="+mn-lt"/>
                <a:ea typeface="+mn-ea"/>
                <a:cs typeface="+mn-cs"/>
              </a:rPr>
              <a:t>A spanning tree is a tree that connects </a:t>
            </a:r>
            <a:r>
              <a:rPr lang="en-US" kern="1200" cap="all" dirty="0" err="1">
                <a:solidFill>
                  <a:srgbClr val="FF0000"/>
                </a:solidFill>
                <a:latin typeface="+mn-lt"/>
                <a:ea typeface="+mn-ea"/>
                <a:cs typeface="+mn-cs"/>
              </a:rPr>
              <a:t>allof</a:t>
            </a:r>
            <a:r>
              <a:rPr lang="en-US" kern="1200" cap="all" dirty="0">
                <a:solidFill>
                  <a:srgbClr val="FF0000"/>
                </a:solidFill>
                <a:latin typeface="+mn-lt"/>
                <a:ea typeface="+mn-ea"/>
                <a:cs typeface="+mn-cs"/>
              </a:rPr>
              <a:t> the vertices </a:t>
            </a:r>
            <a:r>
              <a:rPr lang="en-US" kern="1200" cap="all" dirty="0">
                <a:solidFill>
                  <a:schemeClr val="accent1"/>
                </a:solidFill>
                <a:latin typeface="+mn-lt"/>
                <a:ea typeface="+mn-ea"/>
                <a:cs typeface="+mn-cs"/>
              </a:rPr>
              <a:t>in a connected graph.</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753E5629-CCA1-0E43-B27E-811642A42322}"/>
              </a:ext>
            </a:extLst>
          </p:cNvPr>
          <p:cNvPicPr>
            <a:picLocks noChangeAspect="1"/>
          </p:cNvPicPr>
          <p:nvPr/>
        </p:nvPicPr>
        <p:blipFill>
          <a:blip r:embed="rId2"/>
          <a:stretch>
            <a:fillRect/>
          </a:stretch>
        </p:blipFill>
        <p:spPr>
          <a:xfrm>
            <a:off x="643465" y="1609647"/>
            <a:ext cx="6253164" cy="3658100"/>
          </a:xfrm>
          <a:prstGeom prst="rect">
            <a:avLst/>
          </a:prstGeom>
        </p:spPr>
      </p:pic>
      <p:pic>
        <p:nvPicPr>
          <p:cNvPr id="12" name="Picture 11">
            <a:extLst>
              <a:ext uri="{FF2B5EF4-FFF2-40B4-BE49-F238E27FC236}">
                <a16:creationId xmlns:a16="http://schemas.microsoft.com/office/drawing/2014/main" id="{2B2E3A8B-FB0D-AA47-B34A-35038D5E6A63}"/>
              </a:ext>
            </a:extLst>
          </p:cNvPr>
          <p:cNvPicPr>
            <a:picLocks noChangeAspect="1"/>
          </p:cNvPicPr>
          <p:nvPr/>
        </p:nvPicPr>
        <p:blipFill>
          <a:blip r:embed="rId3"/>
          <a:stretch>
            <a:fillRect/>
          </a:stretch>
        </p:blipFill>
        <p:spPr>
          <a:xfrm>
            <a:off x="0" y="5118100"/>
            <a:ext cx="1612900" cy="1739900"/>
          </a:xfrm>
          <a:prstGeom prst="rect">
            <a:avLst/>
          </a:prstGeom>
        </p:spPr>
      </p:pic>
      <p:sp>
        <p:nvSpPr>
          <p:cNvPr id="5" name="Rectangle 4">
            <a:extLst>
              <a:ext uri="{FF2B5EF4-FFF2-40B4-BE49-F238E27FC236}">
                <a16:creationId xmlns:a16="http://schemas.microsoft.com/office/drawing/2014/main" id="{3E87291A-F07B-2C40-8077-8F94C37CACDA}"/>
              </a:ext>
            </a:extLst>
          </p:cNvPr>
          <p:cNvSpPr/>
          <p:nvPr/>
        </p:nvSpPr>
        <p:spPr>
          <a:xfrm>
            <a:off x="2184431" y="5615741"/>
            <a:ext cx="4267169" cy="461665"/>
          </a:xfrm>
          <a:prstGeom prst="rect">
            <a:avLst/>
          </a:prstGeom>
        </p:spPr>
        <p:txBody>
          <a:bodyPr wrap="square">
            <a:spAutoFit/>
          </a:bodyPr>
          <a:lstStyle/>
          <a:p>
            <a:r>
              <a:rPr lang="en-AU" sz="2400" b="0" i="0" u="none" strike="noStrike" dirty="0">
                <a:solidFill>
                  <a:srgbClr val="000000"/>
                </a:solidFill>
                <a:effectLst/>
                <a:latin typeface="STIXGeneral-Regular" pitchFamily="2" charset="2"/>
              </a:rPr>
              <a:t>8</a:t>
            </a:r>
            <a:r>
              <a:rPr lang="en-AU" sz="2400" b="0" i="0" dirty="0">
                <a:solidFill>
                  <a:srgbClr val="000000"/>
                </a:solidFill>
                <a:effectLst/>
                <a:latin typeface="Open Sans"/>
              </a:rPr>
              <a:t> vertices. </a:t>
            </a:r>
            <a:r>
              <a:rPr lang="en-AU" sz="2400" b="0" i="0" u="none" strike="noStrike" dirty="0">
                <a:solidFill>
                  <a:srgbClr val="000000"/>
                </a:solidFill>
                <a:effectLst/>
                <a:latin typeface="STIXGeneral-Regular" pitchFamily="2" charset="2"/>
              </a:rPr>
              <a:t>8−1=7</a:t>
            </a:r>
            <a:r>
              <a:rPr lang="en-AU" sz="2400" b="0" i="0" dirty="0">
                <a:solidFill>
                  <a:srgbClr val="000000"/>
                </a:solidFill>
                <a:effectLst/>
                <a:latin typeface="Open Sans"/>
              </a:rPr>
              <a:t> edges</a:t>
            </a:r>
            <a:endParaRPr lang="en-US" sz="2400" dirty="0"/>
          </a:p>
        </p:txBody>
      </p:sp>
    </p:spTree>
    <p:extLst>
      <p:ext uri="{BB962C8B-B14F-4D97-AF65-F5344CB8AC3E}">
        <p14:creationId xmlns:p14="http://schemas.microsoft.com/office/powerpoint/2010/main" val="5117476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7164-327B-3640-A6D8-9AA308DE561F}"/>
              </a:ext>
            </a:extLst>
          </p:cNvPr>
          <p:cNvSpPr>
            <a:spLocks noGrp="1"/>
          </p:cNvSpPr>
          <p:nvPr>
            <p:ph type="title"/>
          </p:nvPr>
        </p:nvSpPr>
        <p:spPr>
          <a:xfrm>
            <a:off x="377992" y="-167998"/>
            <a:ext cx="11029616" cy="1188720"/>
          </a:xfrm>
        </p:spPr>
        <p:txBody>
          <a:bodyPr/>
          <a:lstStyle/>
          <a:p>
            <a:r>
              <a:rPr lang="en-US" dirty="0"/>
              <a:t>Finding a spanning tree in a network</a:t>
            </a:r>
          </a:p>
        </p:txBody>
      </p:sp>
      <p:sp>
        <p:nvSpPr>
          <p:cNvPr id="3" name="Content Placeholder 2">
            <a:extLst>
              <a:ext uri="{FF2B5EF4-FFF2-40B4-BE49-F238E27FC236}">
                <a16:creationId xmlns:a16="http://schemas.microsoft.com/office/drawing/2014/main" id="{4962C42E-3743-B54A-8B7E-F947186DFDF1}"/>
              </a:ext>
            </a:extLst>
          </p:cNvPr>
          <p:cNvSpPr>
            <a:spLocks noGrp="1"/>
          </p:cNvSpPr>
          <p:nvPr>
            <p:ph idx="1"/>
          </p:nvPr>
        </p:nvSpPr>
        <p:spPr>
          <a:xfrm>
            <a:off x="377992" y="1190172"/>
            <a:ext cx="11029615" cy="2380342"/>
          </a:xfrm>
        </p:spPr>
        <p:txBody>
          <a:bodyPr>
            <a:noAutofit/>
          </a:bodyPr>
          <a:lstStyle/>
          <a:p>
            <a:r>
              <a:rPr lang="en-US" sz="2400" dirty="0"/>
              <a:t>Find two spanning trees for the graph shown below right corner.</a:t>
            </a:r>
          </a:p>
          <a:p>
            <a:r>
              <a:rPr lang="en-US" sz="2400" dirty="0"/>
              <a:t>The graph has </a:t>
            </a:r>
            <a:r>
              <a:rPr lang="en-US" sz="2400" dirty="0">
                <a:solidFill>
                  <a:srgbClr val="FF0000"/>
                </a:solidFill>
              </a:rPr>
              <a:t>5</a:t>
            </a:r>
            <a:r>
              <a:rPr lang="en-US" sz="2400" dirty="0"/>
              <a:t> vertices and </a:t>
            </a:r>
            <a:r>
              <a:rPr lang="en-US" sz="2400" dirty="0">
                <a:solidFill>
                  <a:srgbClr val="00B050"/>
                </a:solidFill>
              </a:rPr>
              <a:t>7</a:t>
            </a:r>
            <a:r>
              <a:rPr lang="en-US" sz="2400" dirty="0"/>
              <a:t> edges. A spanning tree will have </a:t>
            </a:r>
            <a:r>
              <a:rPr lang="en-US" sz="2400" dirty="0">
                <a:solidFill>
                  <a:srgbClr val="FF0000"/>
                </a:solidFill>
              </a:rPr>
              <a:t>5</a:t>
            </a:r>
            <a:r>
              <a:rPr lang="en-US" sz="2400" dirty="0"/>
              <a:t> (𝑛) vertices and </a:t>
            </a:r>
            <a:r>
              <a:rPr lang="en-US" sz="2400" dirty="0">
                <a:solidFill>
                  <a:srgbClr val="00B050"/>
                </a:solidFill>
              </a:rPr>
              <a:t>4</a:t>
            </a:r>
            <a:r>
              <a:rPr lang="en-US" sz="2400" dirty="0"/>
              <a:t> (𝑛−1) edges.</a:t>
            </a:r>
          </a:p>
          <a:p>
            <a:r>
              <a:rPr lang="en-US" sz="2400" dirty="0"/>
              <a:t>To form a spanning tree, remove any </a:t>
            </a:r>
            <a:r>
              <a:rPr lang="en-US" sz="2400" dirty="0">
                <a:solidFill>
                  <a:srgbClr val="00B050"/>
                </a:solidFill>
              </a:rPr>
              <a:t>3</a:t>
            </a:r>
            <a:r>
              <a:rPr lang="en-US" sz="2400" dirty="0"/>
              <a:t> edges, provided that:</a:t>
            </a:r>
          </a:p>
          <a:p>
            <a:r>
              <a:rPr lang="en-US" sz="2400" dirty="0"/>
              <a:t>All the vertices remain connected; There are no multiple edges or loops.</a:t>
            </a:r>
          </a:p>
        </p:txBody>
      </p:sp>
      <p:pic>
        <p:nvPicPr>
          <p:cNvPr id="4" name="Picture 3">
            <a:extLst>
              <a:ext uri="{FF2B5EF4-FFF2-40B4-BE49-F238E27FC236}">
                <a16:creationId xmlns:a16="http://schemas.microsoft.com/office/drawing/2014/main" id="{487666C0-D262-474A-87CF-869152700940}"/>
              </a:ext>
            </a:extLst>
          </p:cNvPr>
          <p:cNvPicPr>
            <a:picLocks noChangeAspect="1"/>
          </p:cNvPicPr>
          <p:nvPr/>
        </p:nvPicPr>
        <p:blipFill>
          <a:blip r:embed="rId2"/>
          <a:stretch>
            <a:fillRect/>
          </a:stretch>
        </p:blipFill>
        <p:spPr>
          <a:xfrm>
            <a:off x="8709765" y="3959678"/>
            <a:ext cx="3365500" cy="2743200"/>
          </a:xfrm>
          <a:prstGeom prst="rect">
            <a:avLst/>
          </a:prstGeom>
        </p:spPr>
      </p:pic>
      <p:pic>
        <p:nvPicPr>
          <p:cNvPr id="5" name="Picture 4">
            <a:extLst>
              <a:ext uri="{FF2B5EF4-FFF2-40B4-BE49-F238E27FC236}">
                <a16:creationId xmlns:a16="http://schemas.microsoft.com/office/drawing/2014/main" id="{397F42D9-A2DD-F34E-9DF8-A2A58257211E}"/>
              </a:ext>
            </a:extLst>
          </p:cNvPr>
          <p:cNvPicPr>
            <a:picLocks noChangeAspect="1"/>
          </p:cNvPicPr>
          <p:nvPr/>
        </p:nvPicPr>
        <p:blipFill>
          <a:blip r:embed="rId3"/>
          <a:stretch>
            <a:fillRect/>
          </a:stretch>
        </p:blipFill>
        <p:spPr>
          <a:xfrm>
            <a:off x="116735" y="3851728"/>
            <a:ext cx="3390900" cy="2959100"/>
          </a:xfrm>
          <a:prstGeom prst="rect">
            <a:avLst/>
          </a:prstGeom>
        </p:spPr>
      </p:pic>
      <p:pic>
        <p:nvPicPr>
          <p:cNvPr id="6" name="Picture 5">
            <a:extLst>
              <a:ext uri="{FF2B5EF4-FFF2-40B4-BE49-F238E27FC236}">
                <a16:creationId xmlns:a16="http://schemas.microsoft.com/office/drawing/2014/main" id="{8C7A42CB-F0F4-9442-BB79-C03F3FEBCC91}"/>
              </a:ext>
            </a:extLst>
          </p:cNvPr>
          <p:cNvPicPr>
            <a:picLocks noChangeAspect="1"/>
          </p:cNvPicPr>
          <p:nvPr/>
        </p:nvPicPr>
        <p:blipFill>
          <a:blip r:embed="rId4"/>
          <a:stretch>
            <a:fillRect/>
          </a:stretch>
        </p:blipFill>
        <p:spPr>
          <a:xfrm>
            <a:off x="3962400" y="3788228"/>
            <a:ext cx="3429000" cy="3022600"/>
          </a:xfrm>
          <a:prstGeom prst="rect">
            <a:avLst/>
          </a:prstGeom>
        </p:spPr>
      </p:pic>
    </p:spTree>
    <p:extLst>
      <p:ext uri="{BB962C8B-B14F-4D97-AF65-F5344CB8AC3E}">
        <p14:creationId xmlns:p14="http://schemas.microsoft.com/office/powerpoint/2010/main" val="6439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42CC-D627-4142-B651-D3B4CEA1A4EC}"/>
              </a:ext>
            </a:extLst>
          </p:cNvPr>
          <p:cNvPicPr>
            <a:picLocks noChangeAspect="1"/>
          </p:cNvPicPr>
          <p:nvPr/>
        </p:nvPicPr>
        <p:blipFill>
          <a:blip r:embed="rId2"/>
          <a:stretch>
            <a:fillRect/>
          </a:stretch>
        </p:blipFill>
        <p:spPr>
          <a:xfrm>
            <a:off x="7008585" y="4038600"/>
            <a:ext cx="5067300" cy="2819400"/>
          </a:xfrm>
          <a:prstGeom prst="rect">
            <a:avLst/>
          </a:prstGeom>
        </p:spPr>
      </p:pic>
      <p:sp>
        <p:nvSpPr>
          <p:cNvPr id="2" name="Title 1">
            <a:extLst>
              <a:ext uri="{FF2B5EF4-FFF2-40B4-BE49-F238E27FC236}">
                <a16:creationId xmlns:a16="http://schemas.microsoft.com/office/drawing/2014/main" id="{613C5824-E0D8-CF4F-90BB-83FEB11744E7}"/>
              </a:ext>
            </a:extLst>
          </p:cNvPr>
          <p:cNvSpPr>
            <a:spLocks noGrp="1"/>
          </p:cNvSpPr>
          <p:nvPr>
            <p:ph type="title"/>
          </p:nvPr>
        </p:nvSpPr>
        <p:spPr>
          <a:xfrm>
            <a:off x="581192" y="-52586"/>
            <a:ext cx="11029616" cy="1188720"/>
          </a:xfrm>
        </p:spPr>
        <p:txBody>
          <a:bodyPr/>
          <a:lstStyle/>
          <a:p>
            <a:r>
              <a:rPr lang="en-US" dirty="0"/>
              <a:t>Minimum spanning tree</a:t>
            </a:r>
          </a:p>
        </p:txBody>
      </p:sp>
      <p:sp>
        <p:nvSpPr>
          <p:cNvPr id="3" name="Content Placeholder 2">
            <a:extLst>
              <a:ext uri="{FF2B5EF4-FFF2-40B4-BE49-F238E27FC236}">
                <a16:creationId xmlns:a16="http://schemas.microsoft.com/office/drawing/2014/main" id="{4E1F935A-EA65-F143-9697-EB0C45D195FE}"/>
              </a:ext>
            </a:extLst>
          </p:cNvPr>
          <p:cNvSpPr>
            <a:spLocks noGrp="1"/>
          </p:cNvSpPr>
          <p:nvPr>
            <p:ph idx="1"/>
          </p:nvPr>
        </p:nvSpPr>
        <p:spPr>
          <a:xfrm>
            <a:off x="421535" y="1402878"/>
            <a:ext cx="11029615" cy="4045422"/>
          </a:xfrm>
        </p:spPr>
        <p:txBody>
          <a:bodyPr>
            <a:noAutofit/>
          </a:bodyPr>
          <a:lstStyle/>
          <a:p>
            <a:r>
              <a:rPr lang="en-US" sz="2400" dirty="0">
                <a:solidFill>
                  <a:srgbClr val="00B0F0"/>
                </a:solidFill>
              </a:rPr>
              <a:t>A minimum spanning tree </a:t>
            </a:r>
            <a:r>
              <a:rPr lang="en-US" sz="2400" dirty="0"/>
              <a:t>= the spanning tree of minimum length (may be minimum distance, minimum time, minimum cost, etc.). There may be more than one minimum spanning tree in a weighted graph.</a:t>
            </a:r>
          </a:p>
          <a:p>
            <a:r>
              <a:rPr lang="en-US" sz="2400" dirty="0"/>
              <a:t>For weighted graphs or networks, it is possible to determine the ‘length’ of each spanning tree by adding up the weights of the edges in the tree.</a:t>
            </a:r>
          </a:p>
          <a:p>
            <a:endParaRPr lang="en-US" sz="2400" dirty="0"/>
          </a:p>
          <a:p>
            <a:r>
              <a:rPr lang="en-US" sz="2400" dirty="0"/>
              <a:t>For the spanning tree shown here:</a:t>
            </a:r>
          </a:p>
          <a:p>
            <a:r>
              <a:rPr lang="en-US" sz="2400" dirty="0"/>
              <a:t>Length=5+4+2+1+5+4+1=22 units</a:t>
            </a:r>
          </a:p>
        </p:txBody>
      </p:sp>
    </p:spTree>
    <p:extLst>
      <p:ext uri="{BB962C8B-B14F-4D97-AF65-F5344CB8AC3E}">
        <p14:creationId xmlns:p14="http://schemas.microsoft.com/office/powerpoint/2010/main" val="20694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70A2-CAF1-B448-8A83-927EA28B9D0B}"/>
              </a:ext>
            </a:extLst>
          </p:cNvPr>
          <p:cNvSpPr>
            <a:spLocks noGrp="1"/>
          </p:cNvSpPr>
          <p:nvPr>
            <p:ph type="title"/>
          </p:nvPr>
        </p:nvSpPr>
        <p:spPr>
          <a:xfrm>
            <a:off x="435428" y="121586"/>
            <a:ext cx="12003314" cy="1188720"/>
          </a:xfrm>
        </p:spPr>
        <p:txBody>
          <a:bodyPr/>
          <a:lstStyle/>
          <a:p>
            <a:r>
              <a:rPr lang="en-US" dirty="0"/>
              <a:t>Prim’s algorithm for finding a minimum spanning tree</a:t>
            </a:r>
          </a:p>
        </p:txBody>
      </p:sp>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486849" y="1310306"/>
            <a:ext cx="11029615" cy="3634486"/>
          </a:xfrm>
        </p:spPr>
        <p:txBody>
          <a:bodyPr>
            <a:normAutofit/>
          </a:bodyPr>
          <a:lstStyle/>
          <a:p>
            <a:r>
              <a:rPr lang="en-US" sz="2400" dirty="0"/>
              <a:t>Choose a starting vertex (any will do). Inspect the edges starting from this vertex and choose the one with the lowest weight. (If two edges have the same weight, the choice can be arbitrary.) </a:t>
            </a:r>
          </a:p>
          <a:p>
            <a:r>
              <a:rPr lang="en-US" sz="2400" dirty="0"/>
              <a:t>Next, inspect the edges starting from the vertices. Choose the edge with the lowest weight.</a:t>
            </a:r>
          </a:p>
          <a:p>
            <a:r>
              <a:rPr lang="en-US" sz="2400" dirty="0"/>
              <a:t>Repeat the process until all the vertices are connected, and then stop. The result is a minimum spanning tree.</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Tree>
    <p:extLst>
      <p:ext uri="{BB962C8B-B14F-4D97-AF65-F5344CB8AC3E}">
        <p14:creationId xmlns:p14="http://schemas.microsoft.com/office/powerpoint/2010/main" val="6684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E59B-CE9C-AC42-B0AF-58F5A81D7E34}"/>
              </a:ext>
            </a:extLst>
          </p:cNvPr>
          <p:cNvSpPr>
            <a:spLocks noGrp="1"/>
          </p:cNvSpPr>
          <p:nvPr>
            <p:ph type="title"/>
          </p:nvPr>
        </p:nvSpPr>
        <p:spPr>
          <a:xfrm>
            <a:off x="581192" y="-67097"/>
            <a:ext cx="11029616" cy="1188720"/>
          </a:xfrm>
        </p:spPr>
        <p:txBody>
          <a:bodyPr/>
          <a:lstStyle/>
          <a:p>
            <a:r>
              <a:rPr lang="en-US" dirty="0"/>
              <a:t>Applying Prim’s algorithm</a:t>
            </a:r>
          </a:p>
        </p:txBody>
      </p:sp>
      <p:sp>
        <p:nvSpPr>
          <p:cNvPr id="3" name="Content Placeholder 2">
            <a:extLst>
              <a:ext uri="{FF2B5EF4-FFF2-40B4-BE49-F238E27FC236}">
                <a16:creationId xmlns:a16="http://schemas.microsoft.com/office/drawing/2014/main" id="{C2FFE2D5-49BB-9540-88C2-500BAD5C131F}"/>
              </a:ext>
            </a:extLst>
          </p:cNvPr>
          <p:cNvSpPr>
            <a:spLocks noGrp="1"/>
          </p:cNvSpPr>
          <p:nvPr>
            <p:ph idx="1"/>
          </p:nvPr>
        </p:nvSpPr>
        <p:spPr>
          <a:xfrm>
            <a:off x="0" y="628863"/>
            <a:ext cx="6095999" cy="2390321"/>
          </a:xfrm>
        </p:spPr>
        <p:txBody>
          <a:bodyPr>
            <a:normAutofit/>
          </a:bodyPr>
          <a:lstStyle/>
          <a:p>
            <a:r>
              <a:rPr lang="en-US" sz="2400" dirty="0"/>
              <a:t>Apply Prim’s algorithm to obtain a minimum spanning tree for the network shown and calculate its length.</a:t>
            </a:r>
          </a:p>
        </p:txBody>
      </p:sp>
      <p:pic>
        <p:nvPicPr>
          <p:cNvPr id="4" name="Picture 3">
            <a:extLst>
              <a:ext uri="{FF2B5EF4-FFF2-40B4-BE49-F238E27FC236}">
                <a16:creationId xmlns:a16="http://schemas.microsoft.com/office/drawing/2014/main" id="{2145E9A9-3BB3-084D-9A4D-5A6AF214BA65}"/>
              </a:ext>
            </a:extLst>
          </p:cNvPr>
          <p:cNvPicPr>
            <a:picLocks noChangeAspect="1"/>
          </p:cNvPicPr>
          <p:nvPr/>
        </p:nvPicPr>
        <p:blipFill>
          <a:blip r:embed="rId2"/>
          <a:stretch>
            <a:fillRect/>
          </a:stretch>
        </p:blipFill>
        <p:spPr>
          <a:xfrm>
            <a:off x="6095999" y="1160072"/>
            <a:ext cx="5742214" cy="4537855"/>
          </a:xfrm>
          <a:prstGeom prst="rect">
            <a:avLst/>
          </a:prstGeom>
        </p:spPr>
      </p:pic>
      <p:sp>
        <p:nvSpPr>
          <p:cNvPr id="5" name="Doughnut 4">
            <a:extLst>
              <a:ext uri="{FF2B5EF4-FFF2-40B4-BE49-F238E27FC236}">
                <a16:creationId xmlns:a16="http://schemas.microsoft.com/office/drawing/2014/main" id="{66B6203E-BB47-4B41-BF96-6424EC9E9DD5}"/>
              </a:ext>
            </a:extLst>
          </p:cNvPr>
          <p:cNvSpPr/>
          <p:nvPr/>
        </p:nvSpPr>
        <p:spPr>
          <a:xfrm>
            <a:off x="6270172" y="3097037"/>
            <a:ext cx="493486" cy="663923"/>
          </a:xfrm>
          <a:prstGeom prst="donut">
            <a:avLst>
              <a:gd name="adj" fmla="val 2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C5BAF19-E5A3-7044-9B41-D4916E4D7D05}"/>
              </a:ext>
            </a:extLst>
          </p:cNvPr>
          <p:cNvCxnSpPr>
            <a:cxnSpLocks/>
          </p:cNvCxnSpPr>
          <p:nvPr/>
        </p:nvCxnSpPr>
        <p:spPr>
          <a:xfrm flipV="1">
            <a:off x="6756795" y="2434715"/>
            <a:ext cx="870856" cy="96157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359CCA06-F336-094A-9A8E-911BAFF47E7A}"/>
              </a:ext>
            </a:extLst>
          </p:cNvPr>
          <p:cNvCxnSpPr/>
          <p:nvPr/>
        </p:nvCxnSpPr>
        <p:spPr>
          <a:xfrm>
            <a:off x="6763658" y="3428998"/>
            <a:ext cx="3309256" cy="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D841D7E2-CFE5-A54C-8133-45542D34ECA0}"/>
              </a:ext>
            </a:extLst>
          </p:cNvPr>
          <p:cNvCxnSpPr>
            <a:stCxn id="5" idx="6"/>
          </p:cNvCxnSpPr>
          <p:nvPr/>
        </p:nvCxnSpPr>
        <p:spPr>
          <a:xfrm>
            <a:off x="6763658" y="3428999"/>
            <a:ext cx="3309256" cy="1723572"/>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68B224F-2CFF-5147-A8AB-C940D529FE32}"/>
              </a:ext>
            </a:extLst>
          </p:cNvPr>
          <p:cNvCxnSpPr>
            <a:cxnSpLocks/>
          </p:cNvCxnSpPr>
          <p:nvPr/>
        </p:nvCxnSpPr>
        <p:spPr>
          <a:xfrm flipV="1">
            <a:off x="6706384" y="3425961"/>
            <a:ext cx="3309256" cy="192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3CBDD06-9D31-FD43-96CE-3EC2460AF8F6}"/>
              </a:ext>
            </a:extLst>
          </p:cNvPr>
          <p:cNvCxnSpPr>
            <a:cxnSpLocks/>
          </p:cNvCxnSpPr>
          <p:nvPr/>
        </p:nvCxnSpPr>
        <p:spPr>
          <a:xfrm>
            <a:off x="7646308" y="2467429"/>
            <a:ext cx="2426606" cy="923120"/>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F42AE67E-07B5-D747-BC02-CF92B78226B5}"/>
              </a:ext>
            </a:extLst>
          </p:cNvPr>
          <p:cNvCxnSpPr>
            <a:cxnSpLocks/>
          </p:cNvCxnSpPr>
          <p:nvPr/>
        </p:nvCxnSpPr>
        <p:spPr>
          <a:xfrm flipV="1">
            <a:off x="7782701" y="1778998"/>
            <a:ext cx="2315935" cy="643406"/>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C264173A-28FB-4A4B-9056-613A42559B91}"/>
              </a:ext>
            </a:extLst>
          </p:cNvPr>
          <p:cNvCxnSpPr>
            <a:cxnSpLocks/>
          </p:cNvCxnSpPr>
          <p:nvPr/>
        </p:nvCxnSpPr>
        <p:spPr>
          <a:xfrm flipV="1">
            <a:off x="10072914" y="1824024"/>
            <a:ext cx="0" cy="15665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26F0DCE-836E-BF41-A3B7-F4DBF8E2824B}"/>
              </a:ext>
            </a:extLst>
          </p:cNvPr>
          <p:cNvCxnSpPr>
            <a:cxnSpLocks/>
          </p:cNvCxnSpPr>
          <p:nvPr/>
        </p:nvCxnSpPr>
        <p:spPr>
          <a:xfrm flipH="1" flipV="1">
            <a:off x="10072914" y="3428998"/>
            <a:ext cx="1294024" cy="861787"/>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4E7B7CD5-A65F-BE4F-8CC0-B8F360ECDBDE}"/>
              </a:ext>
            </a:extLst>
          </p:cNvPr>
          <p:cNvCxnSpPr>
            <a:cxnSpLocks/>
          </p:cNvCxnSpPr>
          <p:nvPr/>
        </p:nvCxnSpPr>
        <p:spPr>
          <a:xfrm flipV="1">
            <a:off x="10072914" y="3467448"/>
            <a:ext cx="0" cy="1685124"/>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DD811A2B-3947-F642-947C-AA4FDBE2C8D4}"/>
              </a:ext>
            </a:extLst>
          </p:cNvPr>
          <p:cNvCxnSpPr>
            <a:cxnSpLocks/>
          </p:cNvCxnSpPr>
          <p:nvPr/>
        </p:nvCxnSpPr>
        <p:spPr>
          <a:xfrm flipH="1" flipV="1">
            <a:off x="10130188" y="1816079"/>
            <a:ext cx="1294024" cy="247470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D655B31E-B6B7-7E4C-99EA-333EA3B2F571}"/>
              </a:ext>
            </a:extLst>
          </p:cNvPr>
          <p:cNvCxnSpPr>
            <a:cxnSpLocks/>
          </p:cNvCxnSpPr>
          <p:nvPr/>
        </p:nvCxnSpPr>
        <p:spPr>
          <a:xfrm flipV="1">
            <a:off x="10084267" y="4335809"/>
            <a:ext cx="1294024" cy="84256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21475A43-F778-044C-ABE1-8D5D0B86FFFB}"/>
              </a:ext>
            </a:extLst>
          </p:cNvPr>
          <p:cNvSpPr/>
          <p:nvPr/>
        </p:nvSpPr>
        <p:spPr>
          <a:xfrm>
            <a:off x="87086" y="3722102"/>
            <a:ext cx="6096000" cy="954107"/>
          </a:xfrm>
          <a:prstGeom prst="rect">
            <a:avLst/>
          </a:prstGeom>
        </p:spPr>
        <p:txBody>
          <a:bodyPr>
            <a:spAutoFit/>
          </a:bodyPr>
          <a:lstStyle/>
          <a:p>
            <a:r>
              <a:rPr lang="en-AU" sz="2800" dirty="0">
                <a:solidFill>
                  <a:srgbClr val="009EC6"/>
                </a:solidFill>
                <a:latin typeface="Open Sans"/>
              </a:rPr>
              <a:t>Minimum spanning tree</a:t>
            </a:r>
          </a:p>
          <a:p>
            <a:r>
              <a:rPr lang="en-AU" sz="2800" dirty="0">
                <a:solidFill>
                  <a:srgbClr val="009EC6"/>
                </a:solidFill>
                <a:latin typeface="Open Sans"/>
              </a:rPr>
              <a:t>Length </a:t>
            </a:r>
            <a:r>
              <a:rPr lang="en-AU" sz="2800" dirty="0">
                <a:solidFill>
                  <a:srgbClr val="009EC6"/>
                </a:solidFill>
                <a:latin typeface="STIXGeneral-Regular" pitchFamily="2" charset="2"/>
              </a:rPr>
              <a:t>=2+5+3+5+2=</a:t>
            </a:r>
            <a:r>
              <a:rPr lang="en-AU" sz="2800" dirty="0">
                <a:solidFill>
                  <a:srgbClr val="009EC6"/>
                </a:solidFill>
                <a:latin typeface="Open Sans"/>
              </a:rPr>
              <a:t>17 units</a:t>
            </a:r>
            <a:endParaRPr lang="en-AU" sz="2800" b="0" i="0" dirty="0">
              <a:solidFill>
                <a:srgbClr val="009EC6"/>
              </a:solidFill>
              <a:effectLst/>
              <a:latin typeface="Open Sans"/>
            </a:endParaRPr>
          </a:p>
        </p:txBody>
      </p:sp>
      <p:cxnSp>
        <p:nvCxnSpPr>
          <p:cNvPr id="32" name="Straight Connector 31">
            <a:extLst>
              <a:ext uri="{FF2B5EF4-FFF2-40B4-BE49-F238E27FC236}">
                <a16:creationId xmlns:a16="http://schemas.microsoft.com/office/drawing/2014/main" id="{364536B5-A236-8749-8DE3-303CD1746CA7}"/>
              </a:ext>
            </a:extLst>
          </p:cNvPr>
          <p:cNvCxnSpPr>
            <a:cxnSpLocks/>
          </p:cNvCxnSpPr>
          <p:nvPr/>
        </p:nvCxnSpPr>
        <p:spPr>
          <a:xfrm flipH="1" flipV="1">
            <a:off x="9998356" y="1676730"/>
            <a:ext cx="34568" cy="155172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417E22C3-A7AB-F44D-9FDD-BD3D2E5361DC}"/>
              </a:ext>
            </a:extLst>
          </p:cNvPr>
          <p:cNvCxnSpPr>
            <a:cxnSpLocks/>
          </p:cNvCxnSpPr>
          <p:nvPr/>
        </p:nvCxnSpPr>
        <p:spPr>
          <a:xfrm flipH="1" flipV="1">
            <a:off x="10184446" y="1777630"/>
            <a:ext cx="1271318" cy="2466763"/>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44EEE52C-AADA-3541-ABBE-D00983CAF687}"/>
              </a:ext>
            </a:extLst>
          </p:cNvPr>
          <p:cNvCxnSpPr>
            <a:cxnSpLocks/>
          </p:cNvCxnSpPr>
          <p:nvPr/>
        </p:nvCxnSpPr>
        <p:spPr>
          <a:xfrm flipV="1">
            <a:off x="10061562" y="4274069"/>
            <a:ext cx="1328081" cy="793068"/>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36128956-4F3A-094D-B585-1A6879078507}"/>
              </a:ext>
            </a:extLst>
          </p:cNvPr>
          <p:cNvCxnSpPr>
            <a:cxnSpLocks/>
          </p:cNvCxnSpPr>
          <p:nvPr/>
        </p:nvCxnSpPr>
        <p:spPr>
          <a:xfrm flipV="1">
            <a:off x="6718756" y="2365055"/>
            <a:ext cx="870855" cy="919789"/>
          </a:xfrm>
          <a:prstGeom prst="line">
            <a:avLst/>
          </a:prstGeom>
          <a:ln w="76200"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12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ppt_x"/>
                                          </p:val>
                                        </p:tav>
                                        <p:tav tm="100000">
                                          <p:val>
                                            <p:strVal val="#ppt_x"/>
                                          </p:val>
                                        </p:tav>
                                      </p:tavLst>
                                    </p:anim>
                                    <p:anim calcmode="lin" valueType="num">
                                      <p:cBhvr additive="base">
                                        <p:cTn id="1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anim calcmode="lin" valueType="num">
                                      <p:cBhvr additive="base">
                                        <p:cTn id="133" dur="500" fill="hold"/>
                                        <p:tgtEl>
                                          <p:spTgt spid="39"/>
                                        </p:tgtEl>
                                        <p:attrNameLst>
                                          <p:attrName>ppt_x</p:attrName>
                                        </p:attrNameLst>
                                      </p:cBhvr>
                                      <p:tavLst>
                                        <p:tav tm="0">
                                          <p:val>
                                            <p:strVal val="#ppt_x"/>
                                          </p:val>
                                        </p:tav>
                                        <p:tav tm="100000">
                                          <p:val>
                                            <p:strVal val="#ppt_x"/>
                                          </p:val>
                                        </p:tav>
                                      </p:tavLst>
                                    </p:anim>
                                    <p:anim calcmode="lin" valueType="num">
                                      <p:cBhvr additive="base">
                                        <p:cTn id="1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1"/>
                                        </p:tgtEl>
                                        <p:attrNameLst>
                                          <p:attrName>style.visibility</p:attrName>
                                        </p:attrNameLst>
                                      </p:cBhvr>
                                      <p:to>
                                        <p:strVal val="visible"/>
                                      </p:to>
                                    </p:set>
                                    <p:anim calcmode="lin" valueType="num">
                                      <p:cBhvr additive="base">
                                        <p:cTn id="139" dur="500" fill="hold"/>
                                        <p:tgtEl>
                                          <p:spTgt spid="11"/>
                                        </p:tgtEl>
                                        <p:attrNameLst>
                                          <p:attrName>ppt_x</p:attrName>
                                        </p:attrNameLst>
                                      </p:cBhvr>
                                      <p:tavLst>
                                        <p:tav tm="0">
                                          <p:val>
                                            <p:strVal val="#ppt_x"/>
                                          </p:val>
                                        </p:tav>
                                        <p:tav tm="100000">
                                          <p:val>
                                            <p:strVal val="#ppt_x"/>
                                          </p:val>
                                        </p:tav>
                                      </p:tavLst>
                                    </p:anim>
                                    <p:anim calcmode="lin" valueType="num">
                                      <p:cBhvr additive="base">
                                        <p:cTn id="1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additive="base">
                                        <p:cTn id="151" dur="500" fill="hold"/>
                                        <p:tgtEl>
                                          <p:spTgt spid="27"/>
                                        </p:tgtEl>
                                        <p:attrNameLst>
                                          <p:attrName>ppt_x</p:attrName>
                                        </p:attrNameLst>
                                      </p:cBhvr>
                                      <p:tavLst>
                                        <p:tav tm="0">
                                          <p:val>
                                            <p:strVal val="#ppt_x"/>
                                          </p:val>
                                        </p:tav>
                                        <p:tav tm="100000">
                                          <p:val>
                                            <p:strVal val="#ppt_x"/>
                                          </p:val>
                                        </p:tav>
                                      </p:tavLst>
                                    </p:anim>
                                    <p:anim calcmode="lin" valueType="num">
                                      <p:cBhvr additive="base">
                                        <p:cTn id="15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78B05-644E-6493-6E61-EB7FF6843CBE}"/>
              </a:ext>
            </a:extLst>
          </p:cNvPr>
          <p:cNvPicPr>
            <a:picLocks noChangeAspect="1"/>
          </p:cNvPicPr>
          <p:nvPr/>
        </p:nvPicPr>
        <p:blipFill>
          <a:blip r:embed="rId2"/>
          <a:stretch>
            <a:fillRect/>
          </a:stretch>
        </p:blipFill>
        <p:spPr>
          <a:xfrm>
            <a:off x="261591" y="1027416"/>
            <a:ext cx="11804012" cy="4803168"/>
          </a:xfrm>
          <a:prstGeom prst="rect">
            <a:avLst/>
          </a:prstGeom>
        </p:spPr>
      </p:pic>
      <p:cxnSp>
        <p:nvCxnSpPr>
          <p:cNvPr id="6" name="Straight Connector 5">
            <a:extLst>
              <a:ext uri="{FF2B5EF4-FFF2-40B4-BE49-F238E27FC236}">
                <a16:creationId xmlns:a16="http://schemas.microsoft.com/office/drawing/2014/main" id="{A086CED5-B011-36B4-D286-B841706EA2FD}"/>
              </a:ext>
            </a:extLst>
          </p:cNvPr>
          <p:cNvCxnSpPr>
            <a:cxnSpLocks/>
          </p:cNvCxnSpPr>
          <p:nvPr/>
        </p:nvCxnSpPr>
        <p:spPr>
          <a:xfrm flipV="1">
            <a:off x="7335034" y="2819400"/>
            <a:ext cx="894566" cy="87343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2A3C014-D6E8-3252-7435-AAE6B7816163}"/>
              </a:ext>
            </a:extLst>
          </p:cNvPr>
          <p:cNvCxnSpPr>
            <a:cxnSpLocks/>
          </p:cNvCxnSpPr>
          <p:nvPr/>
        </p:nvCxnSpPr>
        <p:spPr>
          <a:xfrm flipV="1">
            <a:off x="10363984" y="4533900"/>
            <a:ext cx="1161266" cy="74008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51CE956F-0725-AD4B-0272-34FF458E9B3B}"/>
              </a:ext>
            </a:extLst>
          </p:cNvPr>
          <p:cNvCxnSpPr>
            <a:cxnSpLocks/>
          </p:cNvCxnSpPr>
          <p:nvPr/>
        </p:nvCxnSpPr>
        <p:spPr>
          <a:xfrm flipV="1">
            <a:off x="10363984" y="2324100"/>
            <a:ext cx="0" cy="136873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63E1859A-C12C-333D-9F7E-0D9F1CEB0736}"/>
              </a:ext>
            </a:extLst>
          </p:cNvPr>
          <p:cNvCxnSpPr>
            <a:cxnSpLocks/>
          </p:cNvCxnSpPr>
          <p:nvPr/>
        </p:nvCxnSpPr>
        <p:spPr>
          <a:xfrm>
            <a:off x="7335034" y="3711886"/>
            <a:ext cx="3028950" cy="0"/>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191F0699-4519-EFA3-8C31-1390B0BFF95D}"/>
              </a:ext>
            </a:extLst>
          </p:cNvPr>
          <p:cNvCxnSpPr>
            <a:cxnSpLocks/>
          </p:cNvCxnSpPr>
          <p:nvPr/>
        </p:nvCxnSpPr>
        <p:spPr>
          <a:xfrm flipH="1" flipV="1">
            <a:off x="10363984" y="2324100"/>
            <a:ext cx="1161266" cy="219074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118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486849" y="1310306"/>
            <a:ext cx="11029615" cy="3634486"/>
          </a:xfrm>
        </p:spPr>
        <p:txBody>
          <a:bodyPr>
            <a:normAutofit lnSpcReduction="10000"/>
          </a:bodyPr>
          <a:lstStyle/>
          <a:p>
            <a:r>
              <a:rPr lang="en-US" sz="2400" dirty="0"/>
              <a:t>Choose the edge with the least weight as the starting edge. If there is more than one least-weight edge, any will do.</a:t>
            </a:r>
          </a:p>
          <a:p>
            <a:r>
              <a:rPr lang="en-US" sz="2400" dirty="0"/>
              <a:t>Next, from the remaining edges, choose an edge of least weight which does not form a cycle. If there is more than one least-weight edge, any will do.</a:t>
            </a:r>
          </a:p>
          <a:p>
            <a:r>
              <a:rPr lang="en-US" sz="2400" dirty="0"/>
              <a:t>Repeat the process until all vertices are connected. The result is a minimum spanning tree.</a:t>
            </a:r>
          </a:p>
          <a:p>
            <a:r>
              <a:rPr lang="en-US" sz="2400" dirty="0"/>
              <a:t>Determine the length of the spanning tree by summing the weights of the chosen vertices.</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
        <p:nvSpPr>
          <p:cNvPr id="7" name="TextBox 6">
            <a:extLst>
              <a:ext uri="{FF2B5EF4-FFF2-40B4-BE49-F238E27FC236}">
                <a16:creationId xmlns:a16="http://schemas.microsoft.com/office/drawing/2014/main" id="{CA3CE4E5-E18E-A694-E844-DB37729E1FCA}"/>
              </a:ext>
            </a:extLst>
          </p:cNvPr>
          <p:cNvSpPr txBox="1"/>
          <p:nvPr/>
        </p:nvSpPr>
        <p:spPr>
          <a:xfrm>
            <a:off x="486849" y="595026"/>
            <a:ext cx="4857750" cy="769441"/>
          </a:xfrm>
          <a:prstGeom prst="rect">
            <a:avLst/>
          </a:prstGeom>
          <a:noFill/>
        </p:spPr>
        <p:txBody>
          <a:bodyPr wrap="square">
            <a:spAutoFit/>
          </a:bodyPr>
          <a:lstStyle/>
          <a:p>
            <a:r>
              <a:rPr lang="en-US" sz="4400" dirty="0">
                <a:solidFill>
                  <a:srgbClr val="00B0F0"/>
                </a:solidFill>
              </a:rPr>
              <a:t>Kruskal’s Algorithm </a:t>
            </a:r>
            <a:endParaRPr lang="en-AU" sz="4400" dirty="0">
              <a:solidFill>
                <a:srgbClr val="00B0F0"/>
              </a:solidFill>
            </a:endParaRPr>
          </a:p>
        </p:txBody>
      </p:sp>
    </p:spTree>
    <p:extLst>
      <p:ext uri="{BB962C8B-B14F-4D97-AF65-F5344CB8AC3E}">
        <p14:creationId xmlns:p14="http://schemas.microsoft.com/office/powerpoint/2010/main" val="34111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56691-3177-D275-959C-E41B6FFB1DA7}"/>
              </a:ext>
            </a:extLst>
          </p:cNvPr>
          <p:cNvPicPr>
            <a:picLocks noChangeAspect="1"/>
          </p:cNvPicPr>
          <p:nvPr/>
        </p:nvPicPr>
        <p:blipFill>
          <a:blip r:embed="rId2"/>
          <a:stretch>
            <a:fillRect/>
          </a:stretch>
        </p:blipFill>
        <p:spPr>
          <a:xfrm>
            <a:off x="5714362" y="947484"/>
            <a:ext cx="5201288" cy="2064262"/>
          </a:xfrm>
          <a:prstGeom prst="rect">
            <a:avLst/>
          </a:prstGeom>
        </p:spPr>
      </p:pic>
      <p:pic>
        <p:nvPicPr>
          <p:cNvPr id="7" name="Picture 6">
            <a:extLst>
              <a:ext uri="{FF2B5EF4-FFF2-40B4-BE49-F238E27FC236}">
                <a16:creationId xmlns:a16="http://schemas.microsoft.com/office/drawing/2014/main" id="{FA7B5811-F196-ED92-B12B-1BA810614053}"/>
              </a:ext>
            </a:extLst>
          </p:cNvPr>
          <p:cNvPicPr>
            <a:picLocks noChangeAspect="1"/>
          </p:cNvPicPr>
          <p:nvPr/>
        </p:nvPicPr>
        <p:blipFill>
          <a:blip r:embed="rId3"/>
          <a:stretch>
            <a:fillRect/>
          </a:stretch>
        </p:blipFill>
        <p:spPr>
          <a:xfrm>
            <a:off x="5887319" y="3285866"/>
            <a:ext cx="5028331" cy="2064262"/>
          </a:xfrm>
          <a:prstGeom prst="rect">
            <a:avLst/>
          </a:prstGeom>
        </p:spPr>
      </p:pic>
      <p:sp>
        <p:nvSpPr>
          <p:cNvPr id="9" name="TextBox 8">
            <a:extLst>
              <a:ext uri="{FF2B5EF4-FFF2-40B4-BE49-F238E27FC236}">
                <a16:creationId xmlns:a16="http://schemas.microsoft.com/office/drawing/2014/main" id="{D9AD3163-038F-1683-B8FD-4132A26C9C83}"/>
              </a:ext>
            </a:extLst>
          </p:cNvPr>
          <p:cNvSpPr txBox="1"/>
          <p:nvPr/>
        </p:nvSpPr>
        <p:spPr>
          <a:xfrm>
            <a:off x="457200" y="757833"/>
            <a:ext cx="4076700" cy="1754326"/>
          </a:xfrm>
          <a:prstGeom prst="rect">
            <a:avLst/>
          </a:prstGeom>
          <a:noFill/>
        </p:spPr>
        <p:txBody>
          <a:bodyPr wrap="square">
            <a:spAutoFit/>
          </a:bodyPr>
          <a:lstStyle/>
          <a:p>
            <a:r>
              <a:rPr lang="en-US" b="0" i="0" dirty="0">
                <a:solidFill>
                  <a:srgbClr val="333333"/>
                </a:solidFill>
                <a:effectLst/>
                <a:latin typeface="guardian-text-oreilly"/>
              </a:rPr>
              <a:t>The algorithm takes an edge with the minimum weight from the remaining ones and adds it to the MST, only if adding it does not create a cycle. The algorithm stops when all nodes are connected.</a:t>
            </a:r>
            <a:endParaRPr lang="en-AU" dirty="0"/>
          </a:p>
        </p:txBody>
      </p:sp>
      <p:pic>
        <p:nvPicPr>
          <p:cNvPr id="11" name="Picture 10">
            <a:extLst>
              <a:ext uri="{FF2B5EF4-FFF2-40B4-BE49-F238E27FC236}">
                <a16:creationId xmlns:a16="http://schemas.microsoft.com/office/drawing/2014/main" id="{A2CF8519-77CA-6F0E-1418-809B62BF5E21}"/>
              </a:ext>
            </a:extLst>
          </p:cNvPr>
          <p:cNvPicPr>
            <a:picLocks noChangeAspect="1"/>
          </p:cNvPicPr>
          <p:nvPr/>
        </p:nvPicPr>
        <p:blipFill>
          <a:blip r:embed="rId4"/>
          <a:stretch>
            <a:fillRect/>
          </a:stretch>
        </p:blipFill>
        <p:spPr>
          <a:xfrm>
            <a:off x="1009442" y="2582629"/>
            <a:ext cx="3371443" cy="4019798"/>
          </a:xfrm>
          <a:prstGeom prst="rect">
            <a:avLst/>
          </a:prstGeom>
        </p:spPr>
      </p:pic>
      <p:sp>
        <p:nvSpPr>
          <p:cNvPr id="13" name="TextBox 12">
            <a:extLst>
              <a:ext uri="{FF2B5EF4-FFF2-40B4-BE49-F238E27FC236}">
                <a16:creationId xmlns:a16="http://schemas.microsoft.com/office/drawing/2014/main" id="{09B64216-18F3-6814-D162-A23AF0149E44}"/>
              </a:ext>
            </a:extLst>
          </p:cNvPr>
          <p:cNvSpPr txBox="1"/>
          <p:nvPr/>
        </p:nvSpPr>
        <p:spPr>
          <a:xfrm>
            <a:off x="6096000" y="5624248"/>
            <a:ext cx="4857750" cy="769441"/>
          </a:xfrm>
          <a:prstGeom prst="rect">
            <a:avLst/>
          </a:prstGeom>
          <a:noFill/>
        </p:spPr>
        <p:txBody>
          <a:bodyPr wrap="square">
            <a:spAutoFit/>
          </a:bodyPr>
          <a:lstStyle/>
          <a:p>
            <a:r>
              <a:rPr lang="en-US" sz="4400" dirty="0"/>
              <a:t>Kruskal’s algorithm </a:t>
            </a:r>
            <a:endParaRPr lang="en-AU" sz="4400" dirty="0"/>
          </a:p>
        </p:txBody>
      </p:sp>
    </p:spTree>
    <p:extLst>
      <p:ext uri="{BB962C8B-B14F-4D97-AF65-F5344CB8AC3E}">
        <p14:creationId xmlns:p14="http://schemas.microsoft.com/office/powerpoint/2010/main" val="1628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70A2-CAF1-B448-8A83-927EA28B9D0B}"/>
              </a:ext>
            </a:extLst>
          </p:cNvPr>
          <p:cNvSpPr>
            <a:spLocks noGrp="1"/>
          </p:cNvSpPr>
          <p:nvPr>
            <p:ph type="title"/>
          </p:nvPr>
        </p:nvSpPr>
        <p:spPr>
          <a:xfrm>
            <a:off x="435428" y="121586"/>
            <a:ext cx="12003314" cy="869014"/>
          </a:xfrm>
        </p:spPr>
        <p:txBody>
          <a:bodyPr/>
          <a:lstStyle/>
          <a:p>
            <a:r>
              <a:rPr lang="en-AU" dirty="0"/>
              <a:t>Greedy algorithms</a:t>
            </a:r>
            <a:endParaRPr lang="en-US" dirty="0"/>
          </a:p>
        </p:txBody>
      </p:sp>
      <p:sp>
        <p:nvSpPr>
          <p:cNvPr id="3" name="Content Placeholder 2">
            <a:extLst>
              <a:ext uri="{FF2B5EF4-FFF2-40B4-BE49-F238E27FC236}">
                <a16:creationId xmlns:a16="http://schemas.microsoft.com/office/drawing/2014/main" id="{2B2E1F31-D305-EF4B-B2BB-2E50343D89BE}"/>
              </a:ext>
            </a:extLst>
          </p:cNvPr>
          <p:cNvSpPr>
            <a:spLocks noGrp="1"/>
          </p:cNvSpPr>
          <p:nvPr>
            <p:ph idx="1"/>
          </p:nvPr>
        </p:nvSpPr>
        <p:spPr>
          <a:xfrm>
            <a:off x="1371600" y="1011856"/>
            <a:ext cx="10820400" cy="4976194"/>
          </a:xfrm>
        </p:spPr>
        <p:txBody>
          <a:bodyPr>
            <a:normAutofit/>
          </a:bodyPr>
          <a:lstStyle/>
          <a:p>
            <a:r>
              <a:rPr lang="en-US" sz="2400" b="1" dirty="0"/>
              <a:t>Prim’s and Kruskal’s algorithms </a:t>
            </a:r>
            <a:r>
              <a:rPr lang="en-US" sz="2400" dirty="0"/>
              <a:t>are examples of greedy algorithms.</a:t>
            </a:r>
          </a:p>
          <a:p>
            <a:r>
              <a:rPr lang="en-US" sz="2400" dirty="0">
                <a:solidFill>
                  <a:srgbClr val="FF0000"/>
                </a:solidFill>
              </a:rPr>
              <a:t>What is a greedy algorithm?</a:t>
            </a:r>
          </a:p>
          <a:p>
            <a:r>
              <a:rPr lang="en-US" sz="2400" dirty="0"/>
              <a:t>A greedy algorithm is a simple, intuitive set of rules that can be used to solve optimization problems. It breaks up the solution of the optimization problem into a series of simple steps that find the optimum solution at each step in the process. </a:t>
            </a:r>
          </a:p>
          <a:p>
            <a:r>
              <a:rPr lang="en-US" sz="2400" b="1" dirty="0"/>
              <a:t>Dijkstra’s greedy algorithm </a:t>
            </a:r>
            <a:r>
              <a:rPr lang="en-US" sz="2400" dirty="0"/>
              <a:t>for finding the shortest path (Extension)</a:t>
            </a:r>
          </a:p>
          <a:p>
            <a:r>
              <a:rPr lang="en-US" sz="2400" dirty="0"/>
              <a:t>Next year, you will learn to use Dijkstra’s algorithm to find the shortest path between two points in a network. It is also a greedy algorithm.</a:t>
            </a:r>
          </a:p>
        </p:txBody>
      </p:sp>
      <p:pic>
        <p:nvPicPr>
          <p:cNvPr id="4" name="Picture 3">
            <a:extLst>
              <a:ext uri="{FF2B5EF4-FFF2-40B4-BE49-F238E27FC236}">
                <a16:creationId xmlns:a16="http://schemas.microsoft.com/office/drawing/2014/main" id="{179F7B96-A573-E44F-A252-44BEAF14A8BE}"/>
              </a:ext>
            </a:extLst>
          </p:cNvPr>
          <p:cNvPicPr>
            <a:picLocks noChangeAspect="1"/>
          </p:cNvPicPr>
          <p:nvPr/>
        </p:nvPicPr>
        <p:blipFill>
          <a:blip r:embed="rId2"/>
          <a:stretch>
            <a:fillRect/>
          </a:stretch>
        </p:blipFill>
        <p:spPr>
          <a:xfrm>
            <a:off x="0" y="5118100"/>
            <a:ext cx="1612900" cy="1739900"/>
          </a:xfrm>
          <a:prstGeom prst="rect">
            <a:avLst/>
          </a:prstGeom>
        </p:spPr>
      </p:pic>
    </p:spTree>
    <p:extLst>
      <p:ext uri="{BB962C8B-B14F-4D97-AF65-F5344CB8AC3E}">
        <p14:creationId xmlns:p14="http://schemas.microsoft.com/office/powerpoint/2010/main" val="212715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265AFD-3DAE-2944-D1C7-712394F28D85}"/>
              </a:ext>
            </a:extLst>
          </p:cNvPr>
          <p:cNvPicPr>
            <a:picLocks noChangeAspect="1"/>
          </p:cNvPicPr>
          <p:nvPr/>
        </p:nvPicPr>
        <p:blipFill>
          <a:blip r:embed="rId2"/>
          <a:stretch>
            <a:fillRect/>
          </a:stretch>
        </p:blipFill>
        <p:spPr>
          <a:xfrm>
            <a:off x="166467" y="1371600"/>
            <a:ext cx="11859065" cy="4114800"/>
          </a:xfrm>
          <a:prstGeom prst="rect">
            <a:avLst/>
          </a:prstGeom>
        </p:spPr>
      </p:pic>
    </p:spTree>
    <p:extLst>
      <p:ext uri="{BB962C8B-B14F-4D97-AF65-F5344CB8AC3E}">
        <p14:creationId xmlns:p14="http://schemas.microsoft.com/office/powerpoint/2010/main" val="150151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F4030DF-B194-814F-BC13-0261F087219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Learning Intentions</a:t>
            </a:r>
          </a:p>
        </p:txBody>
      </p:sp>
      <p:sp>
        <p:nvSpPr>
          <p:cNvPr id="13" name="Rectangle 1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6" name="Content Placeholder 2">
            <a:extLst>
              <a:ext uri="{FF2B5EF4-FFF2-40B4-BE49-F238E27FC236}">
                <a16:creationId xmlns:a16="http://schemas.microsoft.com/office/drawing/2014/main" id="{560877B6-5810-47C5-B41C-15099E634E29}"/>
              </a:ext>
            </a:extLst>
          </p:cNvPr>
          <p:cNvGraphicFramePr>
            <a:graphicFrameLocks noGrp="1"/>
          </p:cNvGraphicFramePr>
          <p:nvPr>
            <p:ph idx="1"/>
            <p:extLst>
              <p:ext uri="{D42A27DB-BD31-4B8C-83A1-F6EECF244321}">
                <p14:modId xmlns:p14="http://schemas.microsoft.com/office/powerpoint/2010/main" val="3214972394"/>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6614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1097280" y="286603"/>
            <a:ext cx="10058400" cy="1450757"/>
          </a:xfrm>
          <a:prstGeom prst="rect">
            <a:avLst/>
          </a:prstGeom>
        </p:spPr>
        <p:txBody>
          <a:bodyPr vert="horz" lIns="91440" tIns="45720" rIns="91440" bIns="45720" rtlCol="0" anchor="b">
            <a:normAutofit/>
          </a:bodyPr>
          <a:lstStyle/>
          <a:p>
            <a:pPr marL="0" lvl="2">
              <a:lnSpc>
                <a:spcPct val="90000"/>
              </a:lnSpc>
              <a:spcBef>
                <a:spcPct val="0"/>
              </a:spcBef>
              <a:spcAft>
                <a:spcPts val="600"/>
              </a:spcAft>
              <a:defRPr/>
            </a:pPr>
            <a:r>
              <a:rPr lang="en-US" sz="4800" b="0" i="1" cap="all" spc="-5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15192445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74138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80355D-7CD4-5543-828F-DE7E6A6864AC}"/>
              </a:ext>
            </a:extLst>
          </p:cNvPr>
          <p:cNvPicPr>
            <a:picLocks noChangeAspect="1"/>
          </p:cNvPicPr>
          <p:nvPr/>
        </p:nvPicPr>
        <p:blipFill>
          <a:blip r:embed="rId2"/>
          <a:stretch>
            <a:fillRect/>
          </a:stretch>
        </p:blipFill>
        <p:spPr>
          <a:xfrm>
            <a:off x="7907758" y="1819476"/>
            <a:ext cx="3524287" cy="2625594"/>
          </a:xfrm>
          <a:prstGeom prst="rect">
            <a:avLst/>
          </a:prstGeom>
        </p:spPr>
      </p:pic>
      <p:pic>
        <p:nvPicPr>
          <p:cNvPr id="5" name="Picture 4">
            <a:extLst>
              <a:ext uri="{FF2B5EF4-FFF2-40B4-BE49-F238E27FC236}">
                <a16:creationId xmlns:a16="http://schemas.microsoft.com/office/drawing/2014/main" id="{7E19A0C4-56FB-D84B-996C-091E9C525FEC}"/>
              </a:ext>
            </a:extLst>
          </p:cNvPr>
          <p:cNvPicPr>
            <a:picLocks noChangeAspect="1"/>
          </p:cNvPicPr>
          <p:nvPr/>
        </p:nvPicPr>
        <p:blipFill>
          <a:blip r:embed="rId3"/>
          <a:stretch>
            <a:fillRect/>
          </a:stretch>
        </p:blipFill>
        <p:spPr>
          <a:xfrm>
            <a:off x="9308192" y="4151494"/>
            <a:ext cx="851808" cy="255476"/>
          </a:xfrm>
          <a:prstGeom prst="rect">
            <a:avLst/>
          </a:prstGeom>
        </p:spPr>
      </p:pic>
      <p:pic>
        <p:nvPicPr>
          <p:cNvPr id="2" name="Picture 1">
            <a:extLst>
              <a:ext uri="{FF2B5EF4-FFF2-40B4-BE49-F238E27FC236}">
                <a16:creationId xmlns:a16="http://schemas.microsoft.com/office/drawing/2014/main" id="{ED7B89C5-C75E-1B4B-B71F-C655FCE03773}"/>
              </a:ext>
            </a:extLst>
          </p:cNvPr>
          <p:cNvPicPr>
            <a:picLocks noChangeAspect="1"/>
          </p:cNvPicPr>
          <p:nvPr/>
        </p:nvPicPr>
        <p:blipFill>
          <a:blip r:embed="rId4"/>
          <a:stretch>
            <a:fillRect/>
          </a:stretch>
        </p:blipFill>
        <p:spPr>
          <a:xfrm>
            <a:off x="622497" y="548640"/>
            <a:ext cx="7002319" cy="5598160"/>
          </a:xfrm>
          <a:prstGeom prst="rect">
            <a:avLst/>
          </a:prstGeom>
        </p:spPr>
      </p:pic>
    </p:spTree>
    <p:extLst>
      <p:ext uri="{BB962C8B-B14F-4D97-AF65-F5344CB8AC3E}">
        <p14:creationId xmlns:p14="http://schemas.microsoft.com/office/powerpoint/2010/main" val="380642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358F99-BCE7-8540-AF1D-C2E526232DE2}"/>
              </a:ext>
            </a:extLst>
          </p:cNvPr>
          <p:cNvPicPr>
            <a:picLocks noChangeAspect="1"/>
          </p:cNvPicPr>
          <p:nvPr/>
        </p:nvPicPr>
        <p:blipFill>
          <a:blip r:embed="rId2"/>
          <a:stretch>
            <a:fillRect/>
          </a:stretch>
        </p:blipFill>
        <p:spPr>
          <a:xfrm>
            <a:off x="2264577" y="548640"/>
            <a:ext cx="7657826" cy="5705081"/>
          </a:xfrm>
          <a:prstGeom prst="rect">
            <a:avLst/>
          </a:prstGeom>
        </p:spPr>
      </p:pic>
    </p:spTree>
    <p:extLst>
      <p:ext uri="{BB962C8B-B14F-4D97-AF65-F5344CB8AC3E}">
        <p14:creationId xmlns:p14="http://schemas.microsoft.com/office/powerpoint/2010/main" val="190510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98CC-B1CC-7A43-BF42-76F2158C00A0}"/>
              </a:ext>
            </a:extLst>
          </p:cNvPr>
          <p:cNvSpPr>
            <a:spLocks noGrp="1"/>
          </p:cNvSpPr>
          <p:nvPr>
            <p:ph type="title"/>
          </p:nvPr>
        </p:nvSpPr>
        <p:spPr>
          <a:xfrm>
            <a:off x="152400" y="-60960"/>
            <a:ext cx="118872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6913EF7D-D5ED-6143-87D6-0B5232151F24}"/>
              </a:ext>
            </a:extLst>
          </p:cNvPr>
          <p:cNvSpPr>
            <a:spLocks noGrp="1"/>
          </p:cNvSpPr>
          <p:nvPr>
            <p:ph idx="1"/>
          </p:nvPr>
        </p:nvSpPr>
        <p:spPr>
          <a:xfrm>
            <a:off x="0" y="890524"/>
            <a:ext cx="12039600" cy="1179576"/>
          </a:xfrm>
        </p:spPr>
        <p:txBody>
          <a:bodyPr/>
          <a:lstStyle/>
          <a:p>
            <a:r>
              <a:rPr lang="en-US" dirty="0"/>
              <a:t>Find the shortest path from vertex </a:t>
            </a:r>
            <a:r>
              <a:rPr lang="en-US" dirty="0">
                <a:solidFill>
                  <a:srgbClr val="FF0000"/>
                </a:solidFill>
              </a:rPr>
              <a:t>𝐴</a:t>
            </a:r>
            <a:r>
              <a:rPr lang="en-US" dirty="0"/>
              <a:t> to vertex </a:t>
            </a:r>
            <a:r>
              <a:rPr lang="en-US" dirty="0">
                <a:solidFill>
                  <a:srgbClr val="FF0000"/>
                </a:solidFill>
              </a:rPr>
              <a:t>𝐸</a:t>
            </a:r>
            <a:r>
              <a:rPr lang="en-US" dirty="0"/>
              <a:t> in this network. The numbers represent time in hours.</a:t>
            </a:r>
          </a:p>
        </p:txBody>
      </p:sp>
      <p:pic>
        <p:nvPicPr>
          <p:cNvPr id="4" name="Picture 3">
            <a:extLst>
              <a:ext uri="{FF2B5EF4-FFF2-40B4-BE49-F238E27FC236}">
                <a16:creationId xmlns:a16="http://schemas.microsoft.com/office/drawing/2014/main" id="{CF06FA21-3622-C74F-9035-A307DFE73BFD}"/>
              </a:ext>
            </a:extLst>
          </p:cNvPr>
          <p:cNvPicPr>
            <a:picLocks noChangeAspect="1"/>
          </p:cNvPicPr>
          <p:nvPr/>
        </p:nvPicPr>
        <p:blipFill>
          <a:blip r:embed="rId2"/>
          <a:stretch>
            <a:fillRect/>
          </a:stretch>
        </p:blipFill>
        <p:spPr>
          <a:xfrm>
            <a:off x="2817006" y="1957614"/>
            <a:ext cx="7009166" cy="4127413"/>
          </a:xfrm>
          <a:prstGeom prst="rect">
            <a:avLst/>
          </a:prstGeom>
        </p:spPr>
      </p:pic>
      <p:sp>
        <p:nvSpPr>
          <p:cNvPr id="5" name="TextBox 4">
            <a:extLst>
              <a:ext uri="{FF2B5EF4-FFF2-40B4-BE49-F238E27FC236}">
                <a16:creationId xmlns:a16="http://schemas.microsoft.com/office/drawing/2014/main" id="{4428115F-7DAB-4841-B685-2DBBFB02BBDE}"/>
              </a:ext>
            </a:extLst>
          </p:cNvPr>
          <p:cNvSpPr txBox="1"/>
          <p:nvPr/>
        </p:nvSpPr>
        <p:spPr>
          <a:xfrm>
            <a:off x="2565728" y="3308122"/>
            <a:ext cx="406400" cy="769441"/>
          </a:xfrm>
          <a:prstGeom prst="rect">
            <a:avLst/>
          </a:prstGeom>
          <a:noFill/>
        </p:spPr>
        <p:txBody>
          <a:bodyPr wrap="square" rtlCol="0">
            <a:spAutoFit/>
          </a:bodyPr>
          <a:lstStyle/>
          <a:p>
            <a:r>
              <a:rPr lang="en-US" sz="4400" dirty="0">
                <a:solidFill>
                  <a:srgbClr val="FF0000"/>
                </a:solidFill>
              </a:rPr>
              <a:t>0</a:t>
            </a:r>
          </a:p>
        </p:txBody>
      </p:sp>
      <p:cxnSp>
        <p:nvCxnSpPr>
          <p:cNvPr id="10" name="Straight Connector 9">
            <a:extLst>
              <a:ext uri="{FF2B5EF4-FFF2-40B4-BE49-F238E27FC236}">
                <a16:creationId xmlns:a16="http://schemas.microsoft.com/office/drawing/2014/main" id="{80AE8A22-988B-EF43-9242-FF6682A38C1B}"/>
              </a:ext>
            </a:extLst>
          </p:cNvPr>
          <p:cNvCxnSpPr>
            <a:cxnSpLocks/>
          </p:cNvCxnSpPr>
          <p:nvPr/>
        </p:nvCxnSpPr>
        <p:spPr>
          <a:xfrm>
            <a:off x="3577191" y="3727966"/>
            <a:ext cx="1741135" cy="1627805"/>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C315EC6-F2C7-0A46-B712-E3B079FE62A4}"/>
                  </a:ext>
                </a:extLst>
              </p:cNvPr>
              <p:cNvSpPr txBox="1"/>
              <p:nvPr/>
            </p:nvSpPr>
            <p:spPr>
              <a:xfrm>
                <a:off x="4984497" y="5840586"/>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14" name="TextBox 13">
                <a:extLst>
                  <a:ext uri="{FF2B5EF4-FFF2-40B4-BE49-F238E27FC236}">
                    <a16:creationId xmlns:a16="http://schemas.microsoft.com/office/drawing/2014/main" id="{1C315EC6-F2C7-0A46-B712-E3B079FE62A4}"/>
                  </a:ext>
                </a:extLst>
              </p:cNvPr>
              <p:cNvSpPr txBox="1">
                <a:spLocks noRot="1" noChangeAspect="1" noMove="1" noResize="1" noEditPoints="1" noAdjustHandles="1" noChangeArrowheads="1" noChangeShapeType="1" noTextEdit="1"/>
              </p:cNvSpPr>
              <p:nvPr/>
            </p:nvSpPr>
            <p:spPr>
              <a:xfrm>
                <a:off x="4984497" y="5840586"/>
                <a:ext cx="667657" cy="771301"/>
              </a:xfrm>
              <a:prstGeom prst="rect">
                <a:avLst/>
              </a:prstGeom>
              <a:blipFill>
                <a:blip r:embed="rId4"/>
                <a:stretch>
                  <a:fillRect l="-12963" r="-2037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F92DA0F-EF55-E649-B1CE-434E33460E65}"/>
              </a:ext>
            </a:extLst>
          </p:cNvPr>
          <p:cNvCxnSpPr>
            <a:cxnSpLocks/>
          </p:cNvCxnSpPr>
          <p:nvPr/>
        </p:nvCxnSpPr>
        <p:spPr>
          <a:xfrm flipV="1">
            <a:off x="5340097" y="3496522"/>
            <a:ext cx="2154135" cy="1859251"/>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43B69D2-12CE-A14F-81E3-B000FB15DD0E}"/>
                  </a:ext>
                </a:extLst>
              </p:cNvPr>
              <p:cNvSpPr txBox="1"/>
              <p:nvPr/>
            </p:nvSpPr>
            <p:spPr>
              <a:xfrm>
                <a:off x="7160404" y="204651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8</m:t>
                          </m:r>
                        </m:e>
                        <m:sup>
                          <m:r>
                            <a:rPr lang="en-AU" sz="4400" b="0" i="1" smtClean="0">
                              <a:solidFill>
                                <a:srgbClr val="FF0000"/>
                              </a:solidFill>
                              <a:latin typeface="Cambria Math" panose="02040503050406030204" pitchFamily="18" charset="0"/>
                            </a:rPr>
                            <m:t>𝐶</m:t>
                          </m:r>
                        </m:sup>
                      </m:sSup>
                    </m:oMath>
                  </m:oMathPara>
                </a14:m>
                <a:endParaRPr lang="en-US" sz="4400" dirty="0">
                  <a:solidFill>
                    <a:srgbClr val="FF0000"/>
                  </a:solidFill>
                </a:endParaRPr>
              </a:p>
            </p:txBody>
          </p:sp>
        </mc:Choice>
        <mc:Fallback xmlns="">
          <p:sp>
            <p:nvSpPr>
              <p:cNvPr id="20" name="TextBox 19">
                <a:extLst>
                  <a:ext uri="{FF2B5EF4-FFF2-40B4-BE49-F238E27FC236}">
                    <a16:creationId xmlns:a16="http://schemas.microsoft.com/office/drawing/2014/main" id="{F43B69D2-12CE-A14F-81E3-B000FB15DD0E}"/>
                  </a:ext>
                </a:extLst>
              </p:cNvPr>
              <p:cNvSpPr txBox="1">
                <a:spLocks noRot="1" noChangeAspect="1" noMove="1" noResize="1" noEditPoints="1" noAdjustHandles="1" noChangeArrowheads="1" noChangeShapeType="1" noTextEdit="1"/>
              </p:cNvSpPr>
              <p:nvPr/>
            </p:nvSpPr>
            <p:spPr>
              <a:xfrm>
                <a:off x="7160404" y="2046513"/>
                <a:ext cx="667657" cy="771301"/>
              </a:xfrm>
              <a:prstGeom prst="rect">
                <a:avLst/>
              </a:prstGeom>
              <a:blipFill>
                <a:blip r:embed="rId5"/>
                <a:stretch>
                  <a:fillRect l="-17308" r="-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B3C55B-1F95-3044-B1EE-FE24C4214C44}"/>
                  </a:ext>
                </a:extLst>
              </p:cNvPr>
              <p:cNvSpPr txBox="1"/>
              <p:nvPr/>
            </p:nvSpPr>
            <p:spPr>
              <a:xfrm>
                <a:off x="7160403" y="137706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10</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30" name="TextBox 29">
                <a:extLst>
                  <a:ext uri="{FF2B5EF4-FFF2-40B4-BE49-F238E27FC236}">
                    <a16:creationId xmlns:a16="http://schemas.microsoft.com/office/drawing/2014/main" id="{74B3C55B-1F95-3044-B1EE-FE24C4214C44}"/>
                  </a:ext>
                </a:extLst>
              </p:cNvPr>
              <p:cNvSpPr txBox="1">
                <a:spLocks noRot="1" noChangeAspect="1" noMove="1" noResize="1" noEditPoints="1" noAdjustHandles="1" noChangeArrowheads="1" noChangeShapeType="1" noTextEdit="1"/>
              </p:cNvSpPr>
              <p:nvPr/>
            </p:nvSpPr>
            <p:spPr>
              <a:xfrm>
                <a:off x="7160403" y="1377065"/>
                <a:ext cx="667657" cy="771301"/>
              </a:xfrm>
              <a:prstGeom prst="rect">
                <a:avLst/>
              </a:prstGeom>
              <a:blipFill>
                <a:blip r:embed="rId6"/>
                <a:stretch>
                  <a:fillRect l="-17308" r="-6730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1" name="Ink 30">
                <a:extLst>
                  <a:ext uri="{FF2B5EF4-FFF2-40B4-BE49-F238E27FC236}">
                    <a16:creationId xmlns:a16="http://schemas.microsoft.com/office/drawing/2014/main" id="{37285FE3-487D-264C-A021-8C264A06AEB8}"/>
                  </a:ext>
                </a:extLst>
              </p14:cNvPr>
              <p14:cNvContentPartPr/>
              <p14:nvPr/>
            </p14:nvContentPartPr>
            <p14:xfrm>
              <a:off x="7275460" y="1421140"/>
              <a:ext cx="698400" cy="495360"/>
            </p14:xfrm>
          </p:contentPart>
        </mc:Choice>
        <mc:Fallback xmlns="">
          <p:pic>
            <p:nvPicPr>
              <p:cNvPr id="31" name="Ink 30">
                <a:extLst>
                  <a:ext uri="{FF2B5EF4-FFF2-40B4-BE49-F238E27FC236}">
                    <a16:creationId xmlns:a16="http://schemas.microsoft.com/office/drawing/2014/main" id="{37285FE3-487D-264C-A021-8C264A06AEB8}"/>
                  </a:ext>
                </a:extLst>
              </p:cNvPr>
              <p:cNvPicPr/>
              <p:nvPr/>
            </p:nvPicPr>
            <p:blipFill>
              <a:blip r:embed="rId8"/>
              <a:stretch>
                <a:fillRect/>
              </a:stretch>
            </p:blipFill>
            <p:spPr>
              <a:xfrm>
                <a:off x="7221460" y="1313500"/>
                <a:ext cx="806040" cy="711000"/>
              </a:xfrm>
              <a:prstGeom prst="rect">
                <a:avLst/>
              </a:prstGeom>
            </p:spPr>
          </p:pic>
        </mc:Fallback>
      </mc:AlternateContent>
      <p:cxnSp>
        <p:nvCxnSpPr>
          <p:cNvPr id="33" name="Straight Connector 32">
            <a:extLst>
              <a:ext uri="{FF2B5EF4-FFF2-40B4-BE49-F238E27FC236}">
                <a16:creationId xmlns:a16="http://schemas.microsoft.com/office/drawing/2014/main" id="{1A8D09EE-1316-1B4B-BE00-1C39782A24E7}"/>
              </a:ext>
            </a:extLst>
          </p:cNvPr>
          <p:cNvCxnSpPr>
            <a:cxnSpLocks/>
          </p:cNvCxnSpPr>
          <p:nvPr/>
        </p:nvCxnSpPr>
        <p:spPr>
          <a:xfrm>
            <a:off x="7568912" y="3429869"/>
            <a:ext cx="889288" cy="349598"/>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3683179-5ED2-B343-B99E-F40334EFFB3A}"/>
                  </a:ext>
                </a:extLst>
              </p:cNvPr>
              <p:cNvSpPr txBox="1"/>
              <p:nvPr/>
            </p:nvSpPr>
            <p:spPr>
              <a:xfrm>
                <a:off x="8267117" y="458447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11</m:t>
                          </m:r>
                        </m:e>
                        <m:sup>
                          <m:r>
                            <a:rPr lang="en-AU" sz="4400" b="0" i="1" smtClean="0">
                              <a:solidFill>
                                <a:srgbClr val="FF0000"/>
                              </a:solidFill>
                              <a:latin typeface="Cambria Math" panose="02040503050406030204" pitchFamily="18" charset="0"/>
                            </a:rPr>
                            <m:t>𝐷</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13683179-5ED2-B343-B99E-F40334EFFB3A}"/>
                  </a:ext>
                </a:extLst>
              </p:cNvPr>
              <p:cNvSpPr txBox="1">
                <a:spLocks noRot="1" noChangeAspect="1" noMove="1" noResize="1" noEditPoints="1" noAdjustHandles="1" noChangeArrowheads="1" noChangeShapeType="1" noTextEdit="1"/>
              </p:cNvSpPr>
              <p:nvPr/>
            </p:nvSpPr>
            <p:spPr>
              <a:xfrm>
                <a:off x="8267117" y="4584470"/>
                <a:ext cx="667657" cy="771301"/>
              </a:xfrm>
              <a:prstGeom prst="rect">
                <a:avLst/>
              </a:prstGeom>
              <a:blipFill>
                <a:blip r:embed="rId9"/>
                <a:stretch>
                  <a:fillRect l="-14815" r="-66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50" name="Ink 49">
                <a:extLst>
                  <a:ext uri="{FF2B5EF4-FFF2-40B4-BE49-F238E27FC236}">
                    <a16:creationId xmlns:a16="http://schemas.microsoft.com/office/drawing/2014/main" id="{BCD1A475-5B33-F24B-82FC-0BACB55C7ED1}"/>
                  </a:ext>
                </a:extLst>
              </p14:cNvPr>
              <p14:cNvContentPartPr/>
              <p14:nvPr/>
            </p14:nvContentPartPr>
            <p14:xfrm>
              <a:off x="7550891" y="3402326"/>
              <a:ext cx="907560" cy="362520"/>
            </p14:xfrm>
          </p:contentPart>
        </mc:Choice>
        <mc:Fallback xmlns="">
          <p:pic>
            <p:nvPicPr>
              <p:cNvPr id="50" name="Ink 49">
                <a:extLst>
                  <a:ext uri="{FF2B5EF4-FFF2-40B4-BE49-F238E27FC236}">
                    <a16:creationId xmlns:a16="http://schemas.microsoft.com/office/drawing/2014/main" id="{BCD1A475-5B33-F24B-82FC-0BACB55C7ED1}"/>
                  </a:ext>
                </a:extLst>
              </p:cNvPr>
              <p:cNvPicPr/>
              <p:nvPr/>
            </p:nvPicPr>
            <p:blipFill>
              <a:blip r:embed="rId21"/>
              <a:stretch>
                <a:fillRect/>
              </a:stretch>
            </p:blipFill>
            <p:spPr>
              <a:xfrm>
                <a:off x="7497251" y="3294326"/>
                <a:ext cx="101520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Ink 50">
                <a:extLst>
                  <a:ext uri="{FF2B5EF4-FFF2-40B4-BE49-F238E27FC236}">
                    <a16:creationId xmlns:a16="http://schemas.microsoft.com/office/drawing/2014/main" id="{B75282E0-A6C4-794E-8F57-872816059E51}"/>
                  </a:ext>
                </a:extLst>
              </p14:cNvPr>
              <p14:cNvContentPartPr/>
              <p14:nvPr/>
            </p14:nvContentPartPr>
            <p14:xfrm>
              <a:off x="5421491" y="3509246"/>
              <a:ext cx="2044080" cy="1796400"/>
            </p14:xfrm>
          </p:contentPart>
        </mc:Choice>
        <mc:Fallback xmlns="">
          <p:pic>
            <p:nvPicPr>
              <p:cNvPr id="51" name="Ink 50">
                <a:extLst>
                  <a:ext uri="{FF2B5EF4-FFF2-40B4-BE49-F238E27FC236}">
                    <a16:creationId xmlns:a16="http://schemas.microsoft.com/office/drawing/2014/main" id="{B75282E0-A6C4-794E-8F57-872816059E51}"/>
                  </a:ext>
                </a:extLst>
              </p:cNvPr>
              <p:cNvPicPr/>
              <p:nvPr/>
            </p:nvPicPr>
            <p:blipFill>
              <a:blip r:embed="rId23"/>
              <a:stretch>
                <a:fillRect/>
              </a:stretch>
            </p:blipFill>
            <p:spPr>
              <a:xfrm>
                <a:off x="5367491" y="3401606"/>
                <a:ext cx="2151720" cy="2012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Ink 51">
                <a:extLst>
                  <a:ext uri="{FF2B5EF4-FFF2-40B4-BE49-F238E27FC236}">
                    <a16:creationId xmlns:a16="http://schemas.microsoft.com/office/drawing/2014/main" id="{C7608E4D-3EF6-5C4B-8A1C-C88FEAD85BAC}"/>
                  </a:ext>
                </a:extLst>
              </p14:cNvPr>
              <p14:cNvContentPartPr/>
              <p14:nvPr/>
            </p14:nvContentPartPr>
            <p14:xfrm>
              <a:off x="3594131" y="3675926"/>
              <a:ext cx="1756440" cy="1644120"/>
            </p14:xfrm>
          </p:contentPart>
        </mc:Choice>
        <mc:Fallback xmlns="">
          <p:pic>
            <p:nvPicPr>
              <p:cNvPr id="52" name="Ink 51">
                <a:extLst>
                  <a:ext uri="{FF2B5EF4-FFF2-40B4-BE49-F238E27FC236}">
                    <a16:creationId xmlns:a16="http://schemas.microsoft.com/office/drawing/2014/main" id="{C7608E4D-3EF6-5C4B-8A1C-C88FEAD85BAC}"/>
                  </a:ext>
                </a:extLst>
              </p:cNvPr>
              <p:cNvPicPr/>
              <p:nvPr/>
            </p:nvPicPr>
            <p:blipFill>
              <a:blip r:embed="rId25"/>
              <a:stretch>
                <a:fillRect/>
              </a:stretch>
            </p:blipFill>
            <p:spPr>
              <a:xfrm>
                <a:off x="3540131" y="3567926"/>
                <a:ext cx="1864080" cy="1859760"/>
              </a:xfrm>
              <a:prstGeom prst="rect">
                <a:avLst/>
              </a:prstGeom>
            </p:spPr>
          </p:pic>
        </mc:Fallback>
      </mc:AlternateContent>
      <p:sp>
        <p:nvSpPr>
          <p:cNvPr id="53" name="TextBox 52">
            <a:extLst>
              <a:ext uri="{FF2B5EF4-FFF2-40B4-BE49-F238E27FC236}">
                <a16:creationId xmlns:a16="http://schemas.microsoft.com/office/drawing/2014/main" id="{CC8EE2CE-6B69-3A44-B587-F45245611823}"/>
              </a:ext>
            </a:extLst>
          </p:cNvPr>
          <p:cNvSpPr txBox="1"/>
          <p:nvPr/>
        </p:nvSpPr>
        <p:spPr>
          <a:xfrm>
            <a:off x="384003" y="5941421"/>
            <a:ext cx="3512457" cy="461665"/>
          </a:xfrm>
          <a:prstGeom prst="rect">
            <a:avLst/>
          </a:prstGeom>
          <a:noFill/>
        </p:spPr>
        <p:txBody>
          <a:bodyPr wrap="square" rtlCol="0">
            <a:spAutoFit/>
          </a:bodyPr>
          <a:lstStyle/>
          <a:p>
            <a:r>
              <a:rPr lang="en-US" sz="2400" dirty="0"/>
              <a:t>3+5+3=11 Hours</a:t>
            </a:r>
          </a:p>
        </p:txBody>
      </p:sp>
    </p:spTree>
    <p:extLst>
      <p:ext uri="{BB962C8B-B14F-4D97-AF65-F5344CB8AC3E}">
        <p14:creationId xmlns:p14="http://schemas.microsoft.com/office/powerpoint/2010/main" val="40257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dissolv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500" fill="hold"/>
                                        <p:tgtEl>
                                          <p:spTgt spid="53"/>
                                        </p:tgtEl>
                                        <p:attrNameLst>
                                          <p:attrName>ppt_x</p:attrName>
                                        </p:attrNameLst>
                                      </p:cBhvr>
                                      <p:tavLst>
                                        <p:tav tm="0">
                                          <p:val>
                                            <p:strVal val="#ppt_x"/>
                                          </p:val>
                                        </p:tav>
                                        <p:tav tm="100000">
                                          <p:val>
                                            <p:strVal val="#ppt_x"/>
                                          </p:val>
                                        </p:tav>
                                      </p:tavLst>
                                    </p:anim>
                                    <p:anim calcmode="lin" valueType="num">
                                      <p:cBhvr additive="base">
                                        <p:cTn id="7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30" grpId="0"/>
      <p:bldP spid="35"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CAECA6-BFAE-1140-ADE8-ED96A5FE05F4}"/>
              </a:ext>
            </a:extLst>
          </p:cNvPr>
          <p:cNvPicPr>
            <a:picLocks noChangeAspect="1"/>
          </p:cNvPicPr>
          <p:nvPr/>
        </p:nvPicPr>
        <p:blipFill>
          <a:blip r:embed="rId2"/>
          <a:stretch>
            <a:fillRect/>
          </a:stretch>
        </p:blipFill>
        <p:spPr>
          <a:xfrm>
            <a:off x="5408385" y="1611376"/>
            <a:ext cx="5003800" cy="4495800"/>
          </a:xfrm>
          <a:prstGeom prst="rect">
            <a:avLst/>
          </a:prstGeom>
        </p:spPr>
      </p:pic>
      <p:sp>
        <p:nvSpPr>
          <p:cNvPr id="2" name="Title 1">
            <a:extLst>
              <a:ext uri="{FF2B5EF4-FFF2-40B4-BE49-F238E27FC236}">
                <a16:creationId xmlns:a16="http://schemas.microsoft.com/office/drawing/2014/main" id="{3694BBFB-D6FD-F446-BABA-63DEB6AA1331}"/>
              </a:ext>
            </a:extLst>
          </p:cNvPr>
          <p:cNvSpPr>
            <a:spLocks noGrp="1"/>
          </p:cNvSpPr>
          <p:nvPr>
            <p:ph type="title"/>
          </p:nvPr>
        </p:nvSpPr>
        <p:spPr>
          <a:xfrm>
            <a:off x="304800" y="-155448"/>
            <a:ext cx="11582400" cy="1179576"/>
          </a:xfrm>
        </p:spPr>
        <p:txBody>
          <a:bodyPr/>
          <a:lstStyle/>
          <a:p>
            <a:r>
              <a:rPr lang="en-US" dirty="0"/>
              <a:t>Finding the shortest path by Inspection</a:t>
            </a:r>
          </a:p>
        </p:txBody>
      </p:sp>
      <p:sp>
        <p:nvSpPr>
          <p:cNvPr id="3" name="Content Placeholder 2">
            <a:extLst>
              <a:ext uri="{FF2B5EF4-FFF2-40B4-BE49-F238E27FC236}">
                <a16:creationId xmlns:a16="http://schemas.microsoft.com/office/drawing/2014/main" id="{BEA53856-AF9E-364A-AB7B-F88BA069BE7A}"/>
              </a:ext>
            </a:extLst>
          </p:cNvPr>
          <p:cNvSpPr>
            <a:spLocks noGrp="1"/>
          </p:cNvSpPr>
          <p:nvPr>
            <p:ph idx="1"/>
          </p:nvPr>
        </p:nvSpPr>
        <p:spPr>
          <a:xfrm>
            <a:off x="0" y="750824"/>
            <a:ext cx="12090400" cy="1179576"/>
          </a:xfrm>
        </p:spPr>
        <p:txBody>
          <a:bodyPr/>
          <a:lstStyle/>
          <a:p>
            <a:r>
              <a:rPr lang="en-US" dirty="0"/>
              <a:t>Find the shortest path </a:t>
            </a:r>
            <a:r>
              <a:rPr lang="en-US" dirty="0">
                <a:solidFill>
                  <a:srgbClr val="FF0000"/>
                </a:solidFill>
              </a:rPr>
              <a:t>from</a:t>
            </a:r>
            <a:r>
              <a:rPr lang="en-US" dirty="0"/>
              <a:t> vertex </a:t>
            </a:r>
            <a:r>
              <a:rPr lang="en-US" dirty="0">
                <a:solidFill>
                  <a:srgbClr val="FF0000"/>
                </a:solidFill>
              </a:rPr>
              <a:t>𝐵</a:t>
            </a:r>
            <a:r>
              <a:rPr lang="en-US" dirty="0"/>
              <a:t> </a:t>
            </a:r>
            <a:r>
              <a:rPr lang="en-US" dirty="0">
                <a:solidFill>
                  <a:srgbClr val="FF0000"/>
                </a:solidFill>
              </a:rPr>
              <a:t>to</a:t>
            </a:r>
            <a:r>
              <a:rPr lang="en-US" dirty="0"/>
              <a:t> vertex </a:t>
            </a:r>
            <a:r>
              <a:rPr lang="en-US" dirty="0">
                <a:solidFill>
                  <a:srgbClr val="FF0000"/>
                </a:solidFill>
              </a:rPr>
              <a:t>𝐹</a:t>
            </a:r>
            <a:r>
              <a:rPr lang="en-US" dirty="0"/>
              <a:t> in this network. The numbers represent time in minutes.</a:t>
            </a:r>
          </a:p>
        </p:txBody>
      </p:sp>
      <p:sp>
        <p:nvSpPr>
          <p:cNvPr id="5" name="TextBox 4">
            <a:extLst>
              <a:ext uri="{FF2B5EF4-FFF2-40B4-BE49-F238E27FC236}">
                <a16:creationId xmlns:a16="http://schemas.microsoft.com/office/drawing/2014/main" id="{31952730-BFD7-EC4D-A214-A72FAC914F5D}"/>
              </a:ext>
            </a:extLst>
          </p:cNvPr>
          <p:cNvSpPr txBox="1"/>
          <p:nvPr/>
        </p:nvSpPr>
        <p:spPr>
          <a:xfrm>
            <a:off x="6687785" y="1092543"/>
            <a:ext cx="406400" cy="769441"/>
          </a:xfrm>
          <a:prstGeom prst="rect">
            <a:avLst/>
          </a:prstGeom>
          <a:noFill/>
        </p:spPr>
        <p:txBody>
          <a:bodyPr wrap="square" rtlCol="0">
            <a:spAutoFit/>
          </a:bodyPr>
          <a:lstStyle/>
          <a:p>
            <a:r>
              <a:rPr lang="en-US" sz="4400" dirty="0">
                <a:solidFill>
                  <a:srgbClr val="FF0000"/>
                </a:solidFill>
              </a:rPr>
              <a:t>0</a:t>
            </a:r>
          </a:p>
        </p:txBody>
      </p:sp>
      <p:cxnSp>
        <p:nvCxnSpPr>
          <p:cNvPr id="6" name="Straight Connector 5">
            <a:extLst>
              <a:ext uri="{FF2B5EF4-FFF2-40B4-BE49-F238E27FC236}">
                <a16:creationId xmlns:a16="http://schemas.microsoft.com/office/drawing/2014/main" id="{DABFF357-D2D8-3445-B740-3190B59C36FE}"/>
              </a:ext>
            </a:extLst>
          </p:cNvPr>
          <p:cNvCxnSpPr>
            <a:cxnSpLocks/>
          </p:cNvCxnSpPr>
          <p:nvPr/>
        </p:nvCxnSpPr>
        <p:spPr>
          <a:xfrm>
            <a:off x="7025488" y="2331425"/>
            <a:ext cx="816100" cy="1495666"/>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586439-AC95-2A46-A25E-F39D0570572C}"/>
                  </a:ext>
                </a:extLst>
              </p:cNvPr>
              <p:cNvSpPr txBox="1"/>
              <p:nvPr/>
            </p:nvSpPr>
            <p:spPr>
              <a:xfrm>
                <a:off x="7642262" y="3441440"/>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3</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7" name="TextBox 16">
                <a:extLst>
                  <a:ext uri="{FF2B5EF4-FFF2-40B4-BE49-F238E27FC236}">
                    <a16:creationId xmlns:a16="http://schemas.microsoft.com/office/drawing/2014/main" id="{7B586439-AC95-2A46-A25E-F39D0570572C}"/>
                  </a:ext>
                </a:extLst>
              </p:cNvPr>
              <p:cNvSpPr txBox="1">
                <a:spLocks noRot="1" noChangeAspect="1" noMove="1" noResize="1" noEditPoints="1" noAdjustHandles="1" noChangeArrowheads="1" noChangeShapeType="1" noTextEdit="1"/>
              </p:cNvSpPr>
              <p:nvPr/>
            </p:nvSpPr>
            <p:spPr>
              <a:xfrm>
                <a:off x="7642262" y="3441440"/>
                <a:ext cx="667657" cy="771301"/>
              </a:xfrm>
              <a:prstGeom prst="rect">
                <a:avLst/>
              </a:prstGeom>
              <a:blipFill>
                <a:blip r:embed="rId3"/>
                <a:stretch>
                  <a:fillRect l="-15094" r="-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DC787B6-496F-C943-9A7D-E558A01B68CD}"/>
                  </a:ext>
                </a:extLst>
              </p:cNvPr>
              <p:cNvSpPr txBox="1"/>
              <p:nvPr/>
            </p:nvSpPr>
            <p:spPr>
              <a:xfrm>
                <a:off x="4902820" y="347362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5</m:t>
                          </m:r>
                        </m:e>
                        <m:sup>
                          <m:r>
                            <a:rPr lang="en-AU" sz="4400" b="0" i="1" smtClean="0">
                              <a:solidFill>
                                <a:srgbClr val="FF0000"/>
                              </a:solidFill>
                              <a:latin typeface="Cambria Math" panose="02040503050406030204" pitchFamily="18" charset="0"/>
                            </a:rPr>
                            <m:t>𝐵</m:t>
                          </m:r>
                        </m:sup>
                      </m:sSup>
                    </m:oMath>
                  </m:oMathPara>
                </a14:m>
                <a:endParaRPr lang="en-US" sz="4400" dirty="0">
                  <a:solidFill>
                    <a:srgbClr val="FF0000"/>
                  </a:solidFill>
                </a:endParaRPr>
              </a:p>
            </p:txBody>
          </p:sp>
        </mc:Choice>
        <mc:Fallback xmlns="">
          <p:sp>
            <p:nvSpPr>
              <p:cNvPr id="19" name="TextBox 18">
                <a:extLst>
                  <a:ext uri="{FF2B5EF4-FFF2-40B4-BE49-F238E27FC236}">
                    <a16:creationId xmlns:a16="http://schemas.microsoft.com/office/drawing/2014/main" id="{8DC787B6-496F-C943-9A7D-E558A01B68CD}"/>
                  </a:ext>
                </a:extLst>
              </p:cNvPr>
              <p:cNvSpPr txBox="1">
                <a:spLocks noRot="1" noChangeAspect="1" noMove="1" noResize="1" noEditPoints="1" noAdjustHandles="1" noChangeArrowheads="1" noChangeShapeType="1" noTextEdit="1"/>
              </p:cNvSpPr>
              <p:nvPr/>
            </p:nvSpPr>
            <p:spPr>
              <a:xfrm>
                <a:off x="4902820" y="3473625"/>
                <a:ext cx="667657" cy="771301"/>
              </a:xfrm>
              <a:prstGeom prst="rect">
                <a:avLst/>
              </a:prstGeom>
              <a:blipFill>
                <a:blip r:embed="rId4"/>
                <a:stretch>
                  <a:fillRect l="-14815" r="-18519" b="-1639"/>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BA01F53D-0CE9-AB45-94FD-76F831DE85AB}"/>
              </a:ext>
            </a:extLst>
          </p:cNvPr>
          <p:cNvCxnSpPr>
            <a:cxnSpLocks/>
          </p:cNvCxnSpPr>
          <p:nvPr/>
        </p:nvCxnSpPr>
        <p:spPr>
          <a:xfrm flipH="1">
            <a:off x="6045200" y="3827091"/>
            <a:ext cx="1796388" cy="88123"/>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3D6CD32-58F1-F649-A379-9611244E97DB}"/>
                  </a:ext>
                </a:extLst>
              </p:cNvPr>
              <p:cNvSpPr txBox="1"/>
              <p:nvPr/>
            </p:nvSpPr>
            <p:spPr>
              <a:xfrm>
                <a:off x="4276026" y="3529563"/>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4</m:t>
                          </m:r>
                        </m:e>
                        <m:sup>
                          <m:r>
                            <a:rPr lang="en-AU" sz="4400" b="0" i="1" smtClean="0">
                              <a:solidFill>
                                <a:srgbClr val="FF0000"/>
                              </a:solidFill>
                              <a:latin typeface="Cambria Math" panose="02040503050406030204" pitchFamily="18" charset="0"/>
                            </a:rPr>
                            <m:t>𝐺</m:t>
                          </m:r>
                        </m:sup>
                      </m:sSup>
                    </m:oMath>
                  </m:oMathPara>
                </a14:m>
                <a:endParaRPr lang="en-US" sz="4400" dirty="0">
                  <a:solidFill>
                    <a:srgbClr val="FF0000"/>
                  </a:solidFill>
                </a:endParaRPr>
              </a:p>
            </p:txBody>
          </p:sp>
        </mc:Choice>
        <mc:Fallback xmlns="">
          <p:sp>
            <p:nvSpPr>
              <p:cNvPr id="35" name="TextBox 34">
                <a:extLst>
                  <a:ext uri="{FF2B5EF4-FFF2-40B4-BE49-F238E27FC236}">
                    <a16:creationId xmlns:a16="http://schemas.microsoft.com/office/drawing/2014/main" id="{73D6CD32-58F1-F649-A379-9611244E97DB}"/>
                  </a:ext>
                </a:extLst>
              </p:cNvPr>
              <p:cNvSpPr txBox="1">
                <a:spLocks noRot="1" noChangeAspect="1" noMove="1" noResize="1" noEditPoints="1" noAdjustHandles="1" noChangeArrowheads="1" noChangeShapeType="1" noTextEdit="1"/>
              </p:cNvSpPr>
              <p:nvPr/>
            </p:nvSpPr>
            <p:spPr>
              <a:xfrm>
                <a:off x="4276026" y="3529563"/>
                <a:ext cx="667657" cy="771301"/>
              </a:xfrm>
              <a:prstGeom prst="rect">
                <a:avLst/>
              </a:prstGeom>
              <a:blipFill>
                <a:blip r:embed="rId6"/>
                <a:stretch>
                  <a:fillRect l="-13208" r="-1886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0D4CBC1C-E860-0244-8341-C596A156F243}"/>
                  </a:ext>
                </a:extLst>
              </p14:cNvPr>
              <p14:cNvContentPartPr/>
              <p14:nvPr/>
            </p14:nvContentPartPr>
            <p14:xfrm>
              <a:off x="5023691" y="3544526"/>
              <a:ext cx="542160" cy="534960"/>
            </p14:xfrm>
          </p:contentPart>
        </mc:Choice>
        <mc:Fallback xmlns="">
          <p:pic>
            <p:nvPicPr>
              <p:cNvPr id="36" name="Ink 35">
                <a:extLst>
                  <a:ext uri="{FF2B5EF4-FFF2-40B4-BE49-F238E27FC236}">
                    <a16:creationId xmlns:a16="http://schemas.microsoft.com/office/drawing/2014/main" id="{0D4CBC1C-E860-0244-8341-C596A156F243}"/>
                  </a:ext>
                </a:extLst>
              </p:cNvPr>
              <p:cNvPicPr/>
              <p:nvPr/>
            </p:nvPicPr>
            <p:blipFill>
              <a:blip r:embed="rId8"/>
              <a:stretch>
                <a:fillRect/>
              </a:stretch>
            </p:blipFill>
            <p:spPr>
              <a:xfrm>
                <a:off x="4970051" y="3436886"/>
                <a:ext cx="649800" cy="750600"/>
              </a:xfrm>
              <a:prstGeom prst="rect">
                <a:avLst/>
              </a:prstGeom>
            </p:spPr>
          </p:pic>
        </mc:Fallback>
      </mc:AlternateContent>
      <p:cxnSp>
        <p:nvCxnSpPr>
          <p:cNvPr id="43" name="Straight Connector 42">
            <a:extLst>
              <a:ext uri="{FF2B5EF4-FFF2-40B4-BE49-F238E27FC236}">
                <a16:creationId xmlns:a16="http://schemas.microsoft.com/office/drawing/2014/main" id="{A134E407-95A0-0740-82E5-A2DFAF6630DD}"/>
              </a:ext>
            </a:extLst>
          </p:cNvPr>
          <p:cNvCxnSpPr>
            <a:cxnSpLocks/>
          </p:cNvCxnSpPr>
          <p:nvPr/>
        </p:nvCxnSpPr>
        <p:spPr>
          <a:xfrm>
            <a:off x="6007632" y="3938206"/>
            <a:ext cx="950604" cy="1542157"/>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5501FE-A58F-A44E-B805-4958CEF7A199}"/>
                  </a:ext>
                </a:extLst>
              </p:cNvPr>
              <p:cNvSpPr txBox="1"/>
              <p:nvPr/>
            </p:nvSpPr>
            <p:spPr>
              <a:xfrm>
                <a:off x="5294771" y="5749495"/>
                <a:ext cx="667657" cy="7713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solidFill>
                                <a:srgbClr val="FF0000"/>
                              </a:solidFill>
                              <a:latin typeface="Cambria Math" panose="02040503050406030204" pitchFamily="18" charset="0"/>
                            </a:rPr>
                          </m:ctrlPr>
                        </m:sSupPr>
                        <m:e>
                          <m:r>
                            <a:rPr lang="en-AU" sz="4400" b="0" i="1" smtClean="0">
                              <a:solidFill>
                                <a:srgbClr val="FF0000"/>
                              </a:solidFill>
                              <a:latin typeface="Cambria Math" panose="02040503050406030204" pitchFamily="18" charset="0"/>
                            </a:rPr>
                            <m:t>7</m:t>
                          </m:r>
                        </m:e>
                        <m:sup>
                          <m:r>
                            <a:rPr lang="en-AU" sz="4400" b="0" i="1" smtClean="0">
                              <a:solidFill>
                                <a:srgbClr val="FF0000"/>
                              </a:solidFill>
                              <a:latin typeface="Cambria Math" panose="02040503050406030204" pitchFamily="18" charset="0"/>
                            </a:rPr>
                            <m:t>𝐴</m:t>
                          </m:r>
                        </m:sup>
                      </m:sSup>
                    </m:oMath>
                  </m:oMathPara>
                </a14:m>
                <a:endParaRPr lang="en-US" sz="4400" dirty="0">
                  <a:solidFill>
                    <a:srgbClr val="FF0000"/>
                  </a:solidFill>
                </a:endParaRPr>
              </a:p>
            </p:txBody>
          </p:sp>
        </mc:Choice>
        <mc:Fallback xmlns="">
          <p:sp>
            <p:nvSpPr>
              <p:cNvPr id="44" name="TextBox 43">
                <a:extLst>
                  <a:ext uri="{FF2B5EF4-FFF2-40B4-BE49-F238E27FC236}">
                    <a16:creationId xmlns:a16="http://schemas.microsoft.com/office/drawing/2014/main" id="{A85501FE-A58F-A44E-B805-4958CEF7A199}"/>
                  </a:ext>
                </a:extLst>
              </p:cNvPr>
              <p:cNvSpPr txBox="1">
                <a:spLocks noRot="1" noChangeAspect="1" noMove="1" noResize="1" noEditPoints="1" noAdjustHandles="1" noChangeArrowheads="1" noChangeShapeType="1" noTextEdit="1"/>
              </p:cNvSpPr>
              <p:nvPr/>
            </p:nvSpPr>
            <p:spPr>
              <a:xfrm>
                <a:off x="5294771" y="5749495"/>
                <a:ext cx="667657" cy="771301"/>
              </a:xfrm>
              <a:prstGeom prst="rect">
                <a:avLst/>
              </a:prstGeom>
              <a:blipFill>
                <a:blip r:embed="rId14"/>
                <a:stretch>
                  <a:fillRect l="-13208" r="-2264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63" name="Ink 62">
                <a:extLst>
                  <a:ext uri="{FF2B5EF4-FFF2-40B4-BE49-F238E27FC236}">
                    <a16:creationId xmlns:a16="http://schemas.microsoft.com/office/drawing/2014/main" id="{B2AD1968-8E07-7043-A30B-EF49571E8F68}"/>
                  </a:ext>
                </a:extLst>
              </p14:cNvPr>
              <p14:cNvContentPartPr/>
              <p14:nvPr/>
            </p14:nvContentPartPr>
            <p14:xfrm>
              <a:off x="6052211" y="3913166"/>
              <a:ext cx="884160" cy="1487160"/>
            </p14:xfrm>
          </p:contentPart>
        </mc:Choice>
        <mc:Fallback xmlns="">
          <p:pic>
            <p:nvPicPr>
              <p:cNvPr id="63" name="Ink 62">
                <a:extLst>
                  <a:ext uri="{FF2B5EF4-FFF2-40B4-BE49-F238E27FC236}">
                    <a16:creationId xmlns:a16="http://schemas.microsoft.com/office/drawing/2014/main" id="{B2AD1968-8E07-7043-A30B-EF49571E8F68}"/>
                  </a:ext>
                </a:extLst>
              </p:cNvPr>
              <p:cNvPicPr/>
              <p:nvPr/>
            </p:nvPicPr>
            <p:blipFill>
              <a:blip r:embed="rId39"/>
              <a:stretch>
                <a:fillRect/>
              </a:stretch>
            </p:blipFill>
            <p:spPr>
              <a:xfrm>
                <a:off x="5998571" y="3805526"/>
                <a:ext cx="991800" cy="1702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Ink 63">
                <a:extLst>
                  <a:ext uri="{FF2B5EF4-FFF2-40B4-BE49-F238E27FC236}">
                    <a16:creationId xmlns:a16="http://schemas.microsoft.com/office/drawing/2014/main" id="{4B30B7DE-69D5-7C41-8675-417EAFF5C7A8}"/>
                  </a:ext>
                </a:extLst>
              </p14:cNvPr>
              <p14:cNvContentPartPr/>
              <p14:nvPr/>
            </p14:nvContentPartPr>
            <p14:xfrm>
              <a:off x="6105491" y="3851606"/>
              <a:ext cx="1837080" cy="16920"/>
            </p14:xfrm>
          </p:contentPart>
        </mc:Choice>
        <mc:Fallback xmlns="">
          <p:pic>
            <p:nvPicPr>
              <p:cNvPr id="64" name="Ink 63">
                <a:extLst>
                  <a:ext uri="{FF2B5EF4-FFF2-40B4-BE49-F238E27FC236}">
                    <a16:creationId xmlns:a16="http://schemas.microsoft.com/office/drawing/2014/main" id="{4B30B7DE-69D5-7C41-8675-417EAFF5C7A8}"/>
                  </a:ext>
                </a:extLst>
              </p:cNvPr>
              <p:cNvPicPr/>
              <p:nvPr/>
            </p:nvPicPr>
            <p:blipFill>
              <a:blip r:embed="rId41"/>
              <a:stretch>
                <a:fillRect/>
              </a:stretch>
            </p:blipFill>
            <p:spPr>
              <a:xfrm>
                <a:off x="6051491" y="3743966"/>
                <a:ext cx="1944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Ink 64">
                <a:extLst>
                  <a:ext uri="{FF2B5EF4-FFF2-40B4-BE49-F238E27FC236}">
                    <a16:creationId xmlns:a16="http://schemas.microsoft.com/office/drawing/2014/main" id="{4BCCF5A9-71EA-5E4E-8E19-5CC7B490C297}"/>
                  </a:ext>
                </a:extLst>
              </p14:cNvPr>
              <p14:cNvContentPartPr/>
              <p14:nvPr/>
            </p14:nvContentPartPr>
            <p14:xfrm>
              <a:off x="7015931" y="2306126"/>
              <a:ext cx="770760" cy="1315440"/>
            </p14:xfrm>
          </p:contentPart>
        </mc:Choice>
        <mc:Fallback xmlns="">
          <p:pic>
            <p:nvPicPr>
              <p:cNvPr id="65" name="Ink 64">
                <a:extLst>
                  <a:ext uri="{FF2B5EF4-FFF2-40B4-BE49-F238E27FC236}">
                    <a16:creationId xmlns:a16="http://schemas.microsoft.com/office/drawing/2014/main" id="{4BCCF5A9-71EA-5E4E-8E19-5CC7B490C297}"/>
                  </a:ext>
                </a:extLst>
              </p:cNvPr>
              <p:cNvPicPr/>
              <p:nvPr/>
            </p:nvPicPr>
            <p:blipFill>
              <a:blip r:embed="rId43"/>
              <a:stretch>
                <a:fillRect/>
              </a:stretch>
            </p:blipFill>
            <p:spPr>
              <a:xfrm>
                <a:off x="6962291" y="2198486"/>
                <a:ext cx="878400" cy="1531080"/>
              </a:xfrm>
              <a:prstGeom prst="rect">
                <a:avLst/>
              </a:prstGeom>
            </p:spPr>
          </p:pic>
        </mc:Fallback>
      </mc:AlternateContent>
      <p:sp>
        <p:nvSpPr>
          <p:cNvPr id="66" name="TextBox 65">
            <a:extLst>
              <a:ext uri="{FF2B5EF4-FFF2-40B4-BE49-F238E27FC236}">
                <a16:creationId xmlns:a16="http://schemas.microsoft.com/office/drawing/2014/main" id="{F26C0588-9898-E349-89B7-015CE333F2B5}"/>
              </a:ext>
            </a:extLst>
          </p:cNvPr>
          <p:cNvSpPr txBox="1"/>
          <p:nvPr/>
        </p:nvSpPr>
        <p:spPr>
          <a:xfrm>
            <a:off x="334899" y="5396885"/>
            <a:ext cx="3512457" cy="461665"/>
          </a:xfrm>
          <a:prstGeom prst="rect">
            <a:avLst/>
          </a:prstGeom>
          <a:noFill/>
        </p:spPr>
        <p:txBody>
          <a:bodyPr wrap="square" rtlCol="0">
            <a:spAutoFit/>
          </a:bodyPr>
          <a:lstStyle/>
          <a:p>
            <a:r>
              <a:rPr lang="en-US" sz="2400" dirty="0"/>
              <a:t>3+1+3=7 minutes</a:t>
            </a:r>
          </a:p>
        </p:txBody>
      </p:sp>
    </p:spTree>
    <p:extLst>
      <p:ext uri="{BB962C8B-B14F-4D97-AF65-F5344CB8AC3E}">
        <p14:creationId xmlns:p14="http://schemas.microsoft.com/office/powerpoint/2010/main" val="40330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dissolve">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dissolv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dissolv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5" grpId="0"/>
      <p:bldP spid="44"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5460-509D-D847-92F0-84AE5323AE3C}"/>
              </a:ext>
            </a:extLst>
          </p:cNvPr>
          <p:cNvSpPr>
            <a:spLocks noGrp="1"/>
          </p:cNvSpPr>
          <p:nvPr>
            <p:ph type="title"/>
          </p:nvPr>
        </p:nvSpPr>
        <p:spPr>
          <a:xfrm>
            <a:off x="581191" y="0"/>
            <a:ext cx="11029616" cy="1188720"/>
          </a:xfrm>
        </p:spPr>
        <p:txBody>
          <a:bodyPr/>
          <a:lstStyle/>
          <a:p>
            <a:r>
              <a:rPr lang="en-US" dirty="0"/>
              <a:t>Tree</a:t>
            </a:r>
          </a:p>
        </p:txBody>
      </p:sp>
      <p:sp>
        <p:nvSpPr>
          <p:cNvPr id="3" name="Content Placeholder 2">
            <a:extLst>
              <a:ext uri="{FF2B5EF4-FFF2-40B4-BE49-F238E27FC236}">
                <a16:creationId xmlns:a16="http://schemas.microsoft.com/office/drawing/2014/main" id="{BE2DB053-C6A7-3B4A-B86B-7401F550D487}"/>
              </a:ext>
            </a:extLst>
          </p:cNvPr>
          <p:cNvSpPr>
            <a:spLocks noGrp="1"/>
          </p:cNvSpPr>
          <p:nvPr>
            <p:ph idx="1"/>
          </p:nvPr>
        </p:nvSpPr>
        <p:spPr>
          <a:xfrm>
            <a:off x="114300" y="1188720"/>
            <a:ext cx="12077700" cy="808264"/>
          </a:xfrm>
        </p:spPr>
        <p:txBody>
          <a:bodyPr>
            <a:noAutofit/>
          </a:bodyPr>
          <a:lstStyle/>
          <a:p>
            <a:r>
              <a:rPr lang="en-US" sz="2400" dirty="0"/>
              <a:t>A connected graph that contains no cycles, multiple edges or loops. A tree may be part of a larger graph.</a:t>
            </a:r>
          </a:p>
        </p:txBody>
      </p:sp>
      <p:pic>
        <p:nvPicPr>
          <p:cNvPr id="5" name="Picture 4">
            <a:extLst>
              <a:ext uri="{FF2B5EF4-FFF2-40B4-BE49-F238E27FC236}">
                <a16:creationId xmlns:a16="http://schemas.microsoft.com/office/drawing/2014/main" id="{BD7DDF38-C8A2-BB45-A5E8-9088809978C0}"/>
              </a:ext>
            </a:extLst>
          </p:cNvPr>
          <p:cNvPicPr>
            <a:picLocks noChangeAspect="1"/>
          </p:cNvPicPr>
          <p:nvPr/>
        </p:nvPicPr>
        <p:blipFill>
          <a:blip r:embed="rId2"/>
          <a:stretch>
            <a:fillRect/>
          </a:stretch>
        </p:blipFill>
        <p:spPr>
          <a:xfrm>
            <a:off x="114300" y="4953726"/>
            <a:ext cx="1612900" cy="1739900"/>
          </a:xfrm>
          <a:prstGeom prst="rect">
            <a:avLst/>
          </a:prstGeom>
        </p:spPr>
      </p:pic>
      <p:pic>
        <p:nvPicPr>
          <p:cNvPr id="7" name="Picture 6">
            <a:extLst>
              <a:ext uri="{FF2B5EF4-FFF2-40B4-BE49-F238E27FC236}">
                <a16:creationId xmlns:a16="http://schemas.microsoft.com/office/drawing/2014/main" id="{D75FAF3F-6DC9-FD49-9A28-86BED5A265AA}"/>
              </a:ext>
            </a:extLst>
          </p:cNvPr>
          <p:cNvPicPr>
            <a:picLocks noChangeAspect="1"/>
          </p:cNvPicPr>
          <p:nvPr/>
        </p:nvPicPr>
        <p:blipFill>
          <a:blip r:embed="rId3"/>
          <a:stretch>
            <a:fillRect/>
          </a:stretch>
        </p:blipFill>
        <p:spPr>
          <a:xfrm>
            <a:off x="1946107" y="2151380"/>
            <a:ext cx="9664700" cy="3517900"/>
          </a:xfrm>
          <a:prstGeom prst="rect">
            <a:avLst/>
          </a:prstGeom>
        </p:spPr>
      </p:pic>
      <p:sp>
        <p:nvSpPr>
          <p:cNvPr id="8" name="Rectangle 7">
            <a:extLst>
              <a:ext uri="{FF2B5EF4-FFF2-40B4-BE49-F238E27FC236}">
                <a16:creationId xmlns:a16="http://schemas.microsoft.com/office/drawing/2014/main" id="{5A8D0FDC-9858-9349-9B61-F952AB297937}"/>
              </a:ext>
            </a:extLst>
          </p:cNvPr>
          <p:cNvSpPr/>
          <p:nvPr/>
        </p:nvSpPr>
        <p:spPr>
          <a:xfrm>
            <a:off x="2546803" y="5879656"/>
            <a:ext cx="7098392" cy="830997"/>
          </a:xfrm>
          <a:prstGeom prst="rect">
            <a:avLst/>
          </a:prstGeom>
        </p:spPr>
        <p:txBody>
          <a:bodyPr wrap="square">
            <a:spAutoFit/>
          </a:bodyPr>
          <a:lstStyle/>
          <a:p>
            <a:pPr>
              <a:buFont typeface="Arial" panose="020B0604020202020204" pitchFamily="34" charset="0"/>
              <a:buChar char="•"/>
            </a:pPr>
            <a:r>
              <a:rPr lang="en-AU" sz="2400" b="0" i="0" dirty="0">
                <a:solidFill>
                  <a:srgbClr val="000000"/>
                </a:solidFill>
                <a:effectLst/>
                <a:latin typeface="Open Sans"/>
              </a:rPr>
              <a:t>Graph </a:t>
            </a:r>
            <a:r>
              <a:rPr lang="en-AU" sz="2400" b="0" i="0" u="none" strike="noStrike" dirty="0">
                <a:solidFill>
                  <a:srgbClr val="000000"/>
                </a:solidFill>
                <a:effectLst/>
                <a:latin typeface="STIXGeneral-Regular" pitchFamily="2" charset="2"/>
              </a:rPr>
              <a:t>1</a:t>
            </a:r>
            <a:r>
              <a:rPr lang="en-AU" sz="2400" b="0" i="0" dirty="0">
                <a:solidFill>
                  <a:srgbClr val="000000"/>
                </a:solidFill>
                <a:effectLst/>
                <a:latin typeface="Open Sans"/>
              </a:rPr>
              <a:t>, a tree, has </a:t>
            </a:r>
            <a:r>
              <a:rPr lang="en-AU" sz="2400" b="0" i="0" u="none" strike="noStrike" dirty="0">
                <a:solidFill>
                  <a:srgbClr val="000000"/>
                </a:solidFill>
                <a:effectLst/>
                <a:latin typeface="STIXGeneral-Regular" pitchFamily="2" charset="2"/>
              </a:rPr>
              <a:t>8</a:t>
            </a:r>
            <a:r>
              <a:rPr lang="en-AU" sz="2400" b="0" i="0" dirty="0">
                <a:solidFill>
                  <a:srgbClr val="000000"/>
                </a:solidFill>
                <a:effectLst/>
                <a:latin typeface="Open Sans"/>
              </a:rPr>
              <a:t> vertices and </a:t>
            </a:r>
            <a:r>
              <a:rPr lang="en-AU" sz="2400" b="0" i="0" u="none" strike="noStrike" dirty="0">
                <a:solidFill>
                  <a:srgbClr val="000000"/>
                </a:solidFill>
                <a:effectLst/>
                <a:latin typeface="STIXGeneral-Regular" pitchFamily="2" charset="2"/>
              </a:rPr>
              <a:t>7</a:t>
            </a:r>
            <a:r>
              <a:rPr lang="en-AU" sz="2400" b="0" i="0" dirty="0">
                <a:solidFill>
                  <a:srgbClr val="000000"/>
                </a:solidFill>
                <a:effectLst/>
                <a:latin typeface="Open Sans"/>
              </a:rPr>
              <a:t> edges.</a:t>
            </a:r>
          </a:p>
          <a:p>
            <a:pPr>
              <a:buFont typeface="Arial" panose="020B0604020202020204" pitchFamily="34" charset="0"/>
              <a:buChar char="•"/>
            </a:pPr>
            <a:r>
              <a:rPr lang="en-AU" sz="2400" b="0" i="0" dirty="0">
                <a:solidFill>
                  <a:srgbClr val="000000"/>
                </a:solidFill>
                <a:effectLst/>
                <a:latin typeface="Open Sans"/>
              </a:rPr>
              <a:t>Graph </a:t>
            </a:r>
            <a:r>
              <a:rPr lang="en-AU" sz="2400" b="0" i="0" u="none" strike="noStrike" dirty="0">
                <a:solidFill>
                  <a:srgbClr val="000000"/>
                </a:solidFill>
                <a:effectLst/>
                <a:latin typeface="STIXGeneral-Regular" pitchFamily="2" charset="2"/>
              </a:rPr>
              <a:t>2</a:t>
            </a:r>
            <a:r>
              <a:rPr lang="en-AU" sz="2400" b="0" i="0" dirty="0">
                <a:solidFill>
                  <a:srgbClr val="000000"/>
                </a:solidFill>
                <a:effectLst/>
                <a:latin typeface="Open Sans"/>
              </a:rPr>
              <a:t>, a tree, has </a:t>
            </a:r>
            <a:r>
              <a:rPr lang="en-AU" sz="2400" b="0" i="0" u="none" strike="noStrike" dirty="0">
                <a:solidFill>
                  <a:srgbClr val="000000"/>
                </a:solidFill>
                <a:effectLst/>
                <a:latin typeface="STIXGeneral-Regular" pitchFamily="2" charset="2"/>
              </a:rPr>
              <a:t>11</a:t>
            </a:r>
            <a:r>
              <a:rPr lang="en-AU" sz="2400" b="0" i="0" dirty="0">
                <a:solidFill>
                  <a:srgbClr val="000000"/>
                </a:solidFill>
                <a:effectLst/>
                <a:latin typeface="Open Sans"/>
              </a:rPr>
              <a:t> vertices and </a:t>
            </a:r>
            <a:r>
              <a:rPr lang="en-AU" sz="2400" b="0" i="0" u="none" strike="noStrike" dirty="0">
                <a:solidFill>
                  <a:srgbClr val="000000"/>
                </a:solidFill>
                <a:effectLst/>
                <a:latin typeface="STIXGeneral-Regular" pitchFamily="2" charset="2"/>
              </a:rPr>
              <a:t>10</a:t>
            </a:r>
            <a:r>
              <a:rPr lang="en-AU" sz="2400" b="0" i="0" dirty="0">
                <a:solidFill>
                  <a:srgbClr val="000000"/>
                </a:solidFill>
                <a:effectLst/>
                <a:latin typeface="Open Sans"/>
              </a:rPr>
              <a:t> edges.</a:t>
            </a:r>
          </a:p>
        </p:txBody>
      </p:sp>
    </p:spTree>
    <p:extLst>
      <p:ext uri="{BB962C8B-B14F-4D97-AF65-F5344CB8AC3E}">
        <p14:creationId xmlns:p14="http://schemas.microsoft.com/office/powerpoint/2010/main" val="53216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7" name="Rectangle 1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A252642B-2543-2844-A6AA-B22E37D1A7FB}"/>
              </a:ext>
            </a:extLst>
          </p:cNvPr>
          <p:cNvSpPr>
            <a:spLocks noGrp="1"/>
          </p:cNvSpPr>
          <p:nvPr>
            <p:ph type="title"/>
          </p:nvPr>
        </p:nvSpPr>
        <p:spPr>
          <a:xfrm>
            <a:off x="8109235" y="863695"/>
            <a:ext cx="3511233" cy="3779995"/>
          </a:xfrm>
        </p:spPr>
        <p:txBody>
          <a:bodyPr vert="horz" lIns="91440" tIns="45720" rIns="91440" bIns="45720" rtlCol="0" anchor="ctr">
            <a:normAutofit/>
          </a:bodyPr>
          <a:lstStyle/>
          <a:p>
            <a:pPr>
              <a:lnSpc>
                <a:spcPct val="90000"/>
              </a:lnSpc>
            </a:pPr>
            <a:r>
              <a:rPr lang="en-US" sz="3600">
                <a:solidFill>
                  <a:schemeClr val="tx1"/>
                </a:solidFill>
              </a:rPr>
              <a:t>Rule connecting the number of edges of a graph to the number of vertices</a:t>
            </a:r>
          </a:p>
        </p:txBody>
      </p:sp>
      <p:sp>
        <p:nvSpPr>
          <p:cNvPr id="3" name="Content Placeholder 2">
            <a:extLst>
              <a:ext uri="{FF2B5EF4-FFF2-40B4-BE49-F238E27FC236}">
                <a16:creationId xmlns:a16="http://schemas.microsoft.com/office/drawing/2014/main" id="{5E75197F-22AA-2449-97EA-24E71451F9AF}"/>
              </a:ext>
            </a:extLst>
          </p:cNvPr>
          <p:cNvSpPr>
            <a:spLocks noGrp="1"/>
          </p:cNvSpPr>
          <p:nvPr>
            <p:ph idx="1"/>
          </p:nvPr>
        </p:nvSpPr>
        <p:spPr>
          <a:xfrm>
            <a:off x="8109236" y="4739780"/>
            <a:ext cx="3511233" cy="1147054"/>
          </a:xfrm>
        </p:spPr>
        <p:txBody>
          <a:bodyPr vert="horz" lIns="91440" tIns="45720" rIns="91440" bIns="45720" rtlCol="0" anchor="t">
            <a:normAutofit/>
          </a:bodyPr>
          <a:lstStyle/>
          <a:p>
            <a:pPr marL="0" indent="0">
              <a:buNone/>
            </a:pPr>
            <a:r>
              <a:rPr lang="en-US" sz="2000" kern="1200" cap="all" dirty="0">
                <a:solidFill>
                  <a:schemeClr val="accent1"/>
                </a:solidFill>
                <a:latin typeface="+mn-lt"/>
                <a:ea typeface="+mn-ea"/>
                <a:cs typeface="+mn-cs"/>
              </a:rPr>
              <a:t>A tree with 𝑛 vertices has 𝑛−1 edges.</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587B7102-801D-894B-9182-F374A9A5EEA3}"/>
              </a:ext>
            </a:extLst>
          </p:cNvPr>
          <p:cNvPicPr>
            <a:picLocks noChangeAspect="1"/>
          </p:cNvPicPr>
          <p:nvPr/>
        </p:nvPicPr>
        <p:blipFill>
          <a:blip r:embed="rId2"/>
          <a:stretch>
            <a:fillRect/>
          </a:stretch>
        </p:blipFill>
        <p:spPr>
          <a:xfrm>
            <a:off x="713009" y="693506"/>
            <a:ext cx="6253164" cy="3916341"/>
          </a:xfrm>
          <a:prstGeom prst="rect">
            <a:avLst/>
          </a:prstGeom>
        </p:spPr>
      </p:pic>
      <p:pic>
        <p:nvPicPr>
          <p:cNvPr id="12" name="Picture 11">
            <a:extLst>
              <a:ext uri="{FF2B5EF4-FFF2-40B4-BE49-F238E27FC236}">
                <a16:creationId xmlns:a16="http://schemas.microsoft.com/office/drawing/2014/main" id="{1F6F2ACA-BB83-1442-8D6E-8E0DCB170E51}"/>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124743799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17" name="Rectangle 16">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7C3EE-61A8-FF44-9B7E-258868FE603F}"/>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t>every connected graph contains one or more trees</a:t>
            </a:r>
          </a:p>
        </p:txBody>
      </p:sp>
      <p:sp>
        <p:nvSpPr>
          <p:cNvPr id="19" name="Rectangle 18">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1" name="Rectangle 20">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22">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4" name="Picture 3">
            <a:extLst>
              <a:ext uri="{FF2B5EF4-FFF2-40B4-BE49-F238E27FC236}">
                <a16:creationId xmlns:a16="http://schemas.microsoft.com/office/drawing/2014/main" id="{09B6F74A-C1B3-1C46-B03E-DDC84B742FC4}"/>
              </a:ext>
            </a:extLst>
          </p:cNvPr>
          <p:cNvPicPr>
            <a:picLocks noChangeAspect="1"/>
          </p:cNvPicPr>
          <p:nvPr/>
        </p:nvPicPr>
        <p:blipFill>
          <a:blip r:embed="rId2"/>
          <a:stretch>
            <a:fillRect/>
          </a:stretch>
        </p:blipFill>
        <p:spPr>
          <a:xfrm>
            <a:off x="2118914" y="2324355"/>
            <a:ext cx="7918101" cy="3602736"/>
          </a:xfrm>
          <a:prstGeom prst="rect">
            <a:avLst/>
          </a:prstGeom>
        </p:spPr>
      </p:pic>
      <p:pic>
        <p:nvPicPr>
          <p:cNvPr id="14" name="Picture 13">
            <a:extLst>
              <a:ext uri="{FF2B5EF4-FFF2-40B4-BE49-F238E27FC236}">
                <a16:creationId xmlns:a16="http://schemas.microsoft.com/office/drawing/2014/main" id="{13BB3407-C479-734D-84B4-A492DF1845F8}"/>
              </a:ext>
            </a:extLst>
          </p:cNvPr>
          <p:cNvPicPr>
            <a:picLocks noChangeAspect="1"/>
          </p:cNvPicPr>
          <p:nvPr/>
        </p:nvPicPr>
        <p:blipFill>
          <a:blip r:embed="rId3"/>
          <a:stretch>
            <a:fillRect/>
          </a:stretch>
        </p:blipFill>
        <p:spPr>
          <a:xfrm>
            <a:off x="0" y="5118100"/>
            <a:ext cx="1612900" cy="1739900"/>
          </a:xfrm>
          <a:prstGeom prst="rect">
            <a:avLst/>
          </a:prstGeom>
        </p:spPr>
      </p:pic>
    </p:spTree>
    <p:extLst>
      <p:ext uri="{BB962C8B-B14F-4D97-AF65-F5344CB8AC3E}">
        <p14:creationId xmlns:p14="http://schemas.microsoft.com/office/powerpoint/2010/main" val="4278718209"/>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743</Words>
  <Application>Microsoft Office PowerPoint</Application>
  <PresentationFormat>Widescreen</PresentationFormat>
  <Paragraphs>72</Paragraphs>
  <Slides>20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guardian-text-oreilly</vt:lpstr>
      <vt:lpstr>STIXGeneral-Regular</vt:lpstr>
      <vt:lpstr>Arial</vt:lpstr>
      <vt:lpstr>Calibri</vt:lpstr>
      <vt:lpstr>Cambria Math</vt:lpstr>
      <vt:lpstr>Century Schoolbook</vt:lpstr>
      <vt:lpstr>Comic Sans MS</vt:lpstr>
      <vt:lpstr>Franklin Gothic Book</vt:lpstr>
      <vt:lpstr>Gill Sans MT</vt:lpstr>
      <vt:lpstr>Open Sans</vt:lpstr>
      <vt:lpstr>Wingdings 2</vt:lpstr>
      <vt:lpstr>DividendVTI</vt:lpstr>
      <vt:lpstr>Minimum spanning trees</vt:lpstr>
      <vt:lpstr>Learning Intentions</vt:lpstr>
      <vt:lpstr>PowerPoint Presentation</vt:lpstr>
      <vt:lpstr>PowerPoint Presentation</vt:lpstr>
      <vt:lpstr>Finding the shortest path by Inspection</vt:lpstr>
      <vt:lpstr>Finding the shortest path by Inspection</vt:lpstr>
      <vt:lpstr>Tree</vt:lpstr>
      <vt:lpstr>Rule connecting the number of edges of a graph to the number of vertices</vt:lpstr>
      <vt:lpstr>every connected graph contains one or more trees</vt:lpstr>
      <vt:lpstr>Spanning trees</vt:lpstr>
      <vt:lpstr>Finding a spanning tree in a network</vt:lpstr>
      <vt:lpstr>Minimum spanning tree</vt:lpstr>
      <vt:lpstr>Prim’s algorithm for finding a minimum spanning tree</vt:lpstr>
      <vt:lpstr>Applying Prim’s algorithm</vt:lpstr>
      <vt:lpstr>PowerPoint Presentation</vt:lpstr>
      <vt:lpstr>PowerPoint Presentation</vt:lpstr>
      <vt:lpstr>PowerPoint Presentation</vt:lpstr>
      <vt:lpstr>Greedy algorithms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Minimum spanning trees</dc:title>
  <dc:creator>Yongmei Zhang</dc:creator>
  <cp:lastModifiedBy>Lyn ZHANG</cp:lastModifiedBy>
  <cp:revision>16</cp:revision>
  <dcterms:created xsi:type="dcterms:W3CDTF">2020-05-23T09:15:11Z</dcterms:created>
  <dcterms:modified xsi:type="dcterms:W3CDTF">2023-07-21T04:51:39Z</dcterms:modified>
</cp:coreProperties>
</file>