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7" r:id="rId4"/>
    <p:sldId id="291" r:id="rId5"/>
    <p:sldId id="292" r:id="rId6"/>
    <p:sldId id="286" r:id="rId7"/>
    <p:sldId id="288" r:id="rId8"/>
    <p:sldId id="289" r:id="rId9"/>
    <p:sldId id="290" r:id="rId10"/>
    <p:sldId id="267" r:id="rId11"/>
    <p:sldId id="257" r:id="rId12"/>
    <p:sldId id="265" r:id="rId13"/>
    <p:sldId id="258" r:id="rId14"/>
    <p:sldId id="259" r:id="rId15"/>
    <p:sldId id="260" r:id="rId16"/>
    <p:sldId id="261" r:id="rId17"/>
    <p:sldId id="262" r:id="rId18"/>
    <p:sldId id="263" r:id="rId19"/>
    <p:sldId id="26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A161-4E3A-4BDE-8022-0A021A5330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4545-054E-4316-A211-63722FD4A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1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https://teacher.desmos.com/activitybuilder/custom/5b743fc5ff7daf094572bcd5?collections=5f8a43dd06b0d9a8bd84c3d0%2C5f8a441e06b0d9a8bd84c3d3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4545-054E-4316-A211-63722FD4A32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27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https://www.transum.org/software/GraphMatch/Gradient.asp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4545-054E-4316-A211-63722FD4A32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08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6DC7-50B6-4D09-891B-309EC1BE8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F1EC1-F6FB-408D-89DC-A61F49B1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C4502-30F4-4EED-B9B2-7218721F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4B0-5390-4D81-98CF-4A2C3A3F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F6EB-7F1F-4A6E-8F70-7D5D6DBA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27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46E6-9303-42EC-B102-5746E023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B2E88-D44E-4BBC-A660-18867EB09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C5F9-C1FF-4E96-8B4D-F575EEEA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EC968-603D-4BB1-A787-CDC417F9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99BB-D7D9-45F2-8C83-22E4B7ED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1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369E-3A3F-4ACA-B06F-7A16E93A6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4BC84-54D8-4921-BDB0-02597CAEC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4E1D-4EE7-4A62-8696-65B94E13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6C63-3BCF-4B5C-B59C-3BE41D20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DEF9-5421-4C56-B61E-67777E5C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1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0CA3-00C6-4E50-A763-AE54C24F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BA99E-91F1-4D39-9A06-D81763F1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2611-902A-4170-8F5B-B82F2524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9D8EF-D725-4460-96EA-52CE38CB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EAB3C-8CE8-4B03-B24B-F5E9E889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85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7888-3D87-44F4-9C58-5E31A90E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1945A-2D55-4219-A372-42897ED1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6126-136C-4B0E-93AC-F2245E63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31B2-2DA9-4B25-BEE7-BF0B173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3D593-7897-4E36-9C40-F9AA6285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9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534D-932B-4CF0-9E6C-DAC79172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8E8E-728E-4ADB-8231-C34EC2AB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D923-9A86-404C-A0CF-B8C3ECCEA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71746-D449-4FF6-B1A6-0D0C4FFF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D61DE-087C-40F5-8187-744B40D2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DC35-9B5F-4490-B89F-A559E638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76A3-EF7A-4600-B470-7DA3A104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A2403-62F1-4A2F-813C-A5A12AB6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DAC70-3DD7-49CD-8D20-C3A02148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EB6B0-1EE3-4581-A2F7-A11716DD0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23605-5530-4B2E-BDBE-8ACD720B1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95214-2967-4633-94AA-B015EBB4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5F952-8FD3-4C4D-82E7-0C71EAE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423BF-42CE-441E-B29E-8F1A809F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8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CC3E-8D1C-4939-B1A6-E071F348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7FE2C-3BAC-4453-81EA-057ED330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48BAC-5D3B-44A9-B1A5-A10EAB8C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42DA3-3738-4DC3-92C3-E01CBD4E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77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7E721-41CE-49C7-8A66-817CD7B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3AD87-45F0-480A-BFA0-862B13A4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A2774-D21B-4A66-8911-96CB34C0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39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B0B5-2E6E-4DD2-B42E-EEC9C537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828BC-C863-4C68-9CFA-14F17A04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A8429-53C3-438F-85E3-70C89620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1204-7850-4A2B-9A24-5A9EA429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AE1ED-6FF8-47B0-A370-74F439C0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6D632-A24C-47DE-9879-BD2841F0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19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9B58-2C01-4652-AC7D-1D25942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52DC9-C594-495A-AFE7-7A63C625E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3254E-7ED1-42E8-8456-A45D8FE05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5465D-333A-4A3B-A96A-81C69DC9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626C7-9CCB-408F-8804-49C26DA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CB977-9BF0-4F4E-9C34-862B441F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3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C1CF-6C12-453A-9814-CDA7868D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511E5-0C16-4781-B065-50698ED5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1555-0FAB-4586-BED3-0FD201C89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16B8-C2A8-438D-8317-5AE52308A997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380D-8043-4CC4-A84D-17FEE6FA2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5B21-866B-45CF-8C21-0D25D3170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29E9-3669-4820-9DD3-7A9F5F91F0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2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tFzcq0H9NPQ" TargetMode="External"/><Relationship Id="rId4" Type="http://schemas.openxmlformats.org/officeDocument/2006/relationships/hyperlink" Target="https://www.quoteinspector.com/images/car-insurance/rate-changes-sig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publicdomainpictures.net/view-image.php?image=126848&amp;picture=radiant-color-background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48&amp;picture=radiant-color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251B-08DF-41C8-98B5-3A19A881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431" y="688411"/>
            <a:ext cx="9144000" cy="783929"/>
          </a:xfrm>
        </p:spPr>
        <p:txBody>
          <a:bodyPr>
            <a:normAutofit fontScale="90000"/>
          </a:bodyPr>
          <a:lstStyle/>
          <a:p>
            <a:r>
              <a:rPr lang="en-AU" dirty="0"/>
              <a:t>Recognising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823B4-5DEF-43EA-B08C-E58036117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074" y="2207191"/>
            <a:ext cx="5651715" cy="783929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16A</a:t>
            </a:r>
          </a:p>
          <a:p>
            <a:r>
              <a:rPr lang="en-AU">
                <a:hlinkClick r:id="rId5"/>
              </a:rPr>
              <a:t>https://www.youtube.com/watch?v=tFzcq0H9NPQ</a:t>
            </a:r>
            <a:endParaRPr lang="en-AU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684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6D91C-ADD7-4399-B25D-B2F0F62B3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434" y="431964"/>
            <a:ext cx="11285132" cy="5994071"/>
          </a:xfrm>
        </p:spPr>
      </p:pic>
    </p:spTree>
    <p:extLst>
      <p:ext uri="{BB962C8B-B14F-4D97-AF65-F5344CB8AC3E}">
        <p14:creationId xmlns:p14="http://schemas.microsoft.com/office/powerpoint/2010/main" val="74635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Chapter 13 Revision Index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</p:spPr>
            <p:txBody>
              <a:bodyPr/>
              <a:lstStyle/>
              <a:p>
                <a:r>
                  <a:rPr lang="en-US" dirty="0"/>
                  <a:t>To multiply two powers with the same base, add the indices: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×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divide two powers with the same base, subtract the indices: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÷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raise a power to another power, multiply the indices: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dirty="0" smtClean="0"/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  <a:blipFill>
                <a:blip r:embed="rId4"/>
                <a:stretch>
                  <a:fillRect l="-900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12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Chapter 13 Revision Index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Rational indices: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Graphs of </a:t>
                </a:r>
                <a:r>
                  <a:rPr lang="en-US" dirty="0">
                    <a:solidFill>
                      <a:srgbClr val="C00000"/>
                    </a:solidFill>
                  </a:rPr>
                  <a:t>exponential functions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Image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a∈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∖{1}: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, then x=y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a∈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∖{1}: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00B050"/>
                    </a:solidFill>
                  </a:rPr>
                  <a:t>y </a:t>
                </a:r>
                <a:r>
                  <a:rPr lang="en-US" dirty="0"/>
                  <a:t>     is equivalent to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dirty="0"/>
                  <a:t>=x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b="-4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3AAB408-5123-46DE-8522-BAB43B58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70" y="2742514"/>
            <a:ext cx="7647939" cy="25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4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Chapter 13 Revision Laws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err="1">
                    <a:solidFill>
                      <a:schemeClr val="tx1"/>
                    </a:solidFill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:r>
                  <a:rPr lang="en-AU" dirty="0"/>
                  <a:t>p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AU" dirty="0"/>
                  <a:t>=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AU" dirty="0"/>
                  <a:t>=0             and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AU" dirty="0"/>
                  <a:t>=1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66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724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97248"/>
            <a:ext cx="12042183" cy="4351338"/>
          </a:xfrm>
        </p:spPr>
        <p:txBody>
          <a:bodyPr/>
          <a:lstStyle/>
          <a:p>
            <a:r>
              <a:rPr lang="en-US" dirty="0"/>
              <a:t>Water is being poured steadily into each of these vessels. Draw a graph that shows the relationship between the height of the water (h) and the volume (V) that has been poured in.</a:t>
            </a:r>
            <a:endParaRPr lang="en-AU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E29274E-E07A-47B7-8D43-908E5BAD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5" y="4548511"/>
            <a:ext cx="10477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7977F720-5C22-40F4-B3E5-D3F0FABD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48" y="4511999"/>
            <a:ext cx="14954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6CF15CF8-D8ED-4A91-A4BB-AC656B2F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99" y="2372842"/>
            <a:ext cx="1152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>
            <a:extLst>
              <a:ext uri="{FF2B5EF4-FFF2-40B4-BE49-F238E27FC236}">
                <a16:creationId xmlns:a16="http://schemas.microsoft.com/office/drawing/2014/main" id="{C78A07DA-48F7-4B18-9F39-D6CA2ABB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8" y="2372842"/>
            <a:ext cx="1152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">
            <a:extLst>
              <a:ext uri="{FF2B5EF4-FFF2-40B4-BE49-F238E27FC236}">
                <a16:creationId xmlns:a16="http://schemas.microsoft.com/office/drawing/2014/main" id="{6FFE7383-D5A6-48E6-9CDC-6575BEDA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03" y="2319272"/>
            <a:ext cx="1323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">
            <a:extLst>
              <a:ext uri="{FF2B5EF4-FFF2-40B4-BE49-F238E27FC236}">
                <a16:creationId xmlns:a16="http://schemas.microsoft.com/office/drawing/2014/main" id="{B65F919E-4A25-40FE-AA76-83214765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40" y="2333935"/>
            <a:ext cx="1381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">
            <a:extLst>
              <a:ext uri="{FF2B5EF4-FFF2-40B4-BE49-F238E27FC236}">
                <a16:creationId xmlns:a16="http://schemas.microsoft.com/office/drawing/2014/main" id="{36644E82-6EA3-4481-B4E1-41084366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78" y="4518350"/>
            <a:ext cx="1371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">
            <a:extLst>
              <a:ext uri="{FF2B5EF4-FFF2-40B4-BE49-F238E27FC236}">
                <a16:creationId xmlns:a16="http://schemas.microsoft.com/office/drawing/2014/main" id="{7DB50580-60FC-4A4E-8194-5258EF5E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93" y="4511999"/>
            <a:ext cx="1333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362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37321"/>
                <a:ext cx="8443670" cy="49621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particle travels in a straight line.</a:t>
                </a:r>
              </a:p>
              <a:p>
                <a:r>
                  <a:rPr lang="en-US" dirty="0"/>
                  <a:t>The graph shows the distance, D </a:t>
                </a:r>
                <a:r>
                  <a:rPr lang="en-US" dirty="0" err="1"/>
                  <a:t>metres</a:t>
                </a:r>
                <a:r>
                  <a:rPr lang="en-US" dirty="0"/>
                  <a:t>, of the particle from a fixed point O over a period of 20 minutes.</a:t>
                </a:r>
              </a:p>
              <a:p>
                <a:r>
                  <a:rPr lang="en-US" dirty="0"/>
                  <a:t>Describe the motion of the particle.</a:t>
                </a:r>
              </a:p>
              <a:p>
                <a:r>
                  <a:rPr lang="en-US" dirty="0"/>
                  <a:t>The particle is initially 5 m from O. It travels away from O for 3 minutes at a constant speed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m/min. It then remains stationary at a distance of 10 m from O for 4 minutes, before returning to O at a speed which is gradually decreasing so that it comes to rest at O at time t=20 minutes.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DC02A-9382-4377-A600-990418882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7321"/>
                <a:ext cx="8443670" cy="4962151"/>
              </a:xfrm>
              <a:blipFill>
                <a:blip r:embed="rId4"/>
                <a:stretch>
                  <a:fillRect l="-1300" t="-2088" r="-15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553E8571-2CD3-45C3-AEAC-D9E273FB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70" y="1767937"/>
            <a:ext cx="3701836" cy="20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change -- positive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14" y="1484662"/>
            <a:ext cx="6647481" cy="4351338"/>
          </a:xfrm>
        </p:spPr>
        <p:txBody>
          <a:bodyPr/>
          <a:lstStyle/>
          <a:p>
            <a:r>
              <a:rPr lang="en-US" dirty="0"/>
              <a:t>By examining the graph representing a function, it can be determined whether the rate of change is positive, negative or neither.</a:t>
            </a:r>
          </a:p>
          <a:p>
            <a:r>
              <a:rPr lang="en-US" dirty="0"/>
              <a:t>Consider the graph of a function y=f(x).</a:t>
            </a:r>
          </a:p>
          <a:p>
            <a:r>
              <a:rPr lang="en-US" dirty="0"/>
              <a:t>If the graph shows that y is increasing as x increases, then we can say that the rate of change of y with respect to x is positive. (The graph ‘slopes upwards’.)</a:t>
            </a:r>
            <a:endParaRPr lang="en-AU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00B86A6-C080-4A25-81E6-094BC8F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81" y="1484662"/>
            <a:ext cx="4377093" cy="36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change -- negative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9027" cy="4351338"/>
          </a:xfrm>
        </p:spPr>
        <p:txBody>
          <a:bodyPr/>
          <a:lstStyle/>
          <a:p>
            <a:r>
              <a:rPr lang="en-US" dirty="0"/>
              <a:t>If the graph shows that y is decreasing as x increases, then we can say that the rate of change of y with respect to x is negative. (The graph ‘slopes downwards’.)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2E46EF28-92D0-4AA7-ADD1-9EAB8292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52" y="1552117"/>
            <a:ext cx="3984910" cy="39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4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027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4915"/>
            <a:ext cx="7392692" cy="5594888"/>
          </a:xfrm>
        </p:spPr>
        <p:txBody>
          <a:bodyPr>
            <a:normAutofit/>
          </a:bodyPr>
          <a:lstStyle/>
          <a:p>
            <a:r>
              <a:rPr lang="en-US" dirty="0"/>
              <a:t>For the graph shown below for x∈[−5,2], use interval notation to describe the set of values of x for which:</a:t>
            </a:r>
          </a:p>
          <a:p>
            <a:pPr marL="0" indent="0">
              <a:buNone/>
            </a:pPr>
            <a:r>
              <a:rPr lang="en-US" dirty="0"/>
              <a:t>a. the rate of change of y with respect to x is negative</a:t>
            </a:r>
          </a:p>
          <a:p>
            <a:pPr marL="0" indent="0">
              <a:buNone/>
            </a:pPr>
            <a:r>
              <a:rPr lang="en-US" dirty="0"/>
              <a:t>b. the rate of change of y with respect to x is positive.</a:t>
            </a:r>
          </a:p>
          <a:p>
            <a:pPr marL="0" indent="0">
              <a:buNone/>
            </a:pPr>
            <a:r>
              <a:rPr lang="en-US" dirty="0"/>
              <a:t>a. The rate of change of y with respect to x is negative for x∈(−3,0).</a:t>
            </a:r>
          </a:p>
          <a:p>
            <a:pPr marL="0" indent="0">
              <a:buNone/>
            </a:pPr>
            <a:r>
              <a:rPr lang="en-US" dirty="0"/>
              <a:t>b. The rate of change of y with respect to x is positive for x∈[−5,−3)∪(0,2].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4D71A94F-2D93-4833-8C5B-B7CEC1F0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28" y="1571625"/>
            <a:ext cx="4991607" cy="32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change -- zero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 remains the same value as x changes, the corresponding graph is a horizontal line, and we say that the rate of change of y with respect to x is zero.</a:t>
            </a:r>
          </a:p>
          <a:p>
            <a:r>
              <a:rPr lang="en-US" dirty="0"/>
              <a:t>All of this is consistent with the gradient (rate of change) of a linear function, which was discussed in Chapter 2.</a:t>
            </a:r>
          </a:p>
        </p:txBody>
      </p:sp>
    </p:spTree>
    <p:extLst>
      <p:ext uri="{BB962C8B-B14F-4D97-AF65-F5344CB8AC3E}">
        <p14:creationId xmlns:p14="http://schemas.microsoft.com/office/powerpoint/2010/main" val="178103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85D1-D0EC-F0E4-9290-8EA2A735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up?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E9A16-60C7-D395-A247-9688B149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95181"/>
            <a:ext cx="9144000" cy="41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9CE1-03FF-4C72-B46F-0267D3EE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02A-9382-4377-A600-99041888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the graph of a function with rule y=f(x).</a:t>
            </a:r>
          </a:p>
          <a:p>
            <a:r>
              <a:rPr lang="en-US" dirty="0"/>
              <a:t>If the graph shows that y is increasing as x increases over some interval, then the </a:t>
            </a:r>
            <a:r>
              <a:rPr lang="en-US" b="1" dirty="0"/>
              <a:t>rate of change </a:t>
            </a:r>
            <a:r>
              <a:rPr lang="en-US" dirty="0"/>
              <a:t>of y with respect to x is </a:t>
            </a:r>
            <a:r>
              <a:rPr lang="en-US" b="1" dirty="0"/>
              <a:t>positive</a:t>
            </a:r>
            <a:r>
              <a:rPr lang="en-US" dirty="0"/>
              <a:t> for that interval.</a:t>
            </a:r>
          </a:p>
          <a:p>
            <a:r>
              <a:rPr lang="en-US" dirty="0"/>
              <a:t>If the graph shows that y is decreasing as x increases over some interval, then the </a:t>
            </a:r>
            <a:r>
              <a:rPr lang="en-US" b="1" dirty="0"/>
              <a:t>rate of change </a:t>
            </a:r>
            <a:r>
              <a:rPr lang="en-US" dirty="0"/>
              <a:t>of y with respect to x is </a:t>
            </a:r>
            <a:r>
              <a:rPr lang="en-US" b="1" dirty="0"/>
              <a:t>negative</a:t>
            </a:r>
            <a:r>
              <a:rPr lang="en-US" dirty="0"/>
              <a:t> for that interval.</a:t>
            </a:r>
          </a:p>
          <a:p>
            <a:r>
              <a:rPr lang="en-US" dirty="0"/>
              <a:t>If y remains the same value as x changes, the corresponding graph is a horizontal line and the </a:t>
            </a:r>
            <a:r>
              <a:rPr lang="en-US" b="1" dirty="0"/>
              <a:t>rate of change </a:t>
            </a:r>
            <a:r>
              <a:rPr lang="en-US" dirty="0"/>
              <a:t>of y with respect to x is </a:t>
            </a:r>
            <a:r>
              <a:rPr lang="en-US" b="1" dirty="0"/>
              <a:t>zero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435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4314" y="332657"/>
            <a:ext cx="6775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3429001"/>
            <a:ext cx="3888432" cy="3186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C9D92-6857-DD3F-53D9-8DFE60BA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213496"/>
            <a:ext cx="2736304" cy="64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E3077-F209-8020-1E87-EB099736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1" y="341556"/>
            <a:ext cx="6490060" cy="6183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31290-747C-07ED-D135-E261741A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692697"/>
            <a:ext cx="1274849" cy="136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C2C59-101D-D6A6-08AD-D7C44DC2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9" y="736523"/>
            <a:ext cx="1274849" cy="136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D05A6-98CC-D807-C057-2860FD1D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44" y="786891"/>
            <a:ext cx="785781" cy="84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48AB1-E86D-6853-AFA8-12789BC5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65" y="1196752"/>
            <a:ext cx="785780" cy="841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FB5FE1-08D0-B7BD-2D18-9AECCEB9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45" y="712069"/>
            <a:ext cx="266737" cy="285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427FA-E823-526A-D40A-98651D34E24D}"/>
              </a:ext>
            </a:extLst>
          </p:cNvPr>
          <p:cNvSpPr txBox="1"/>
          <p:nvPr/>
        </p:nvSpPr>
        <p:spPr>
          <a:xfrm>
            <a:off x="4799856" y="9978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Mr. Slope</a:t>
            </a:r>
          </a:p>
        </p:txBody>
      </p:sp>
    </p:spTree>
    <p:extLst>
      <p:ext uri="{BB962C8B-B14F-4D97-AF65-F5344CB8AC3E}">
        <p14:creationId xmlns:p14="http://schemas.microsoft.com/office/powerpoint/2010/main" val="81379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513" y="980728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19736" y="2996952"/>
            <a:ext cx="4392488" cy="1296144"/>
            <a:chOff x="4139952" y="260648"/>
            <a:chExt cx="4392488" cy="1296144"/>
          </a:xfrm>
        </p:grpSpPr>
        <p:sp>
          <p:nvSpPr>
            <p:cNvPr id="8" name="Rectangle 7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0647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0567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3968" y="611977"/>
              <a:ext cx="2031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3719736" y="4725145"/>
            <a:ext cx="4392488" cy="1296631"/>
            <a:chOff x="4139952" y="260648"/>
            <a:chExt cx="4392488" cy="12966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409701" y="319588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483175" y="904363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385215" y="972504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139952" y="611976"/>
              <a:ext cx="3343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CAB3-A8DC-1544-3005-A1439329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slope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773624"/>
                <a:ext cx="9067800" cy="57517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𝑹𝒊𝒔𝒆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𝑹𝒖𝒏</m:t>
                        </m:r>
                      </m:den>
                    </m:f>
                  </m:oMath>
                </a14:m>
                <a:endParaRPr lang="en-AU" b="1" i="1" dirty="0"/>
              </a:p>
              <a:p>
                <a:r>
                  <a:rPr lang="en-AU" b="1" i="1" dirty="0"/>
                  <a:t>Unit rate</a:t>
                </a:r>
              </a:p>
              <a:p>
                <a:r>
                  <a:rPr lang="en-AU" b="1" i="1" dirty="0"/>
                  <a:t>Hourly rate</a:t>
                </a:r>
              </a:p>
              <a:p>
                <a:r>
                  <a:rPr lang="en-AU" b="1" i="1" dirty="0"/>
                  <a:t>Gradient</a:t>
                </a:r>
              </a:p>
              <a:p>
                <a:r>
                  <a:rPr lang="en-AU" b="1" i="1" dirty="0"/>
                  <a:t>Rate of change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𝒕𝒉𝒆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𝒄𝒉𝒂𝒏𝒈𝒆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</m:oMath>
                </a14:m>
                <a:endParaRPr lang="en-AU" b="1" i="1" dirty="0"/>
              </a:p>
              <a:p>
                <a:r>
                  <a:rPr lang="en-AU" b="1" i="1" dirty="0"/>
                  <a:t>m in </a:t>
                </a:r>
                <a:r>
                  <a:rPr lang="en-US" altLang="en-US" b="1" u="sng" dirty="0"/>
                  <a:t>y=</a:t>
                </a:r>
                <a:r>
                  <a:rPr lang="en-US" altLang="en-US" b="1" u="sng" dirty="0" err="1"/>
                  <a:t>mx+c</a:t>
                </a:r>
                <a:endParaRPr lang="en-AU" b="1" i="1" dirty="0"/>
              </a:p>
              <a:p>
                <a:r>
                  <a:rPr lang="en-US" b="1" i="1" dirty="0"/>
                  <a:t>Next to the x in the equation </a:t>
                </a:r>
                <a:r>
                  <a:rPr lang="en-US" altLang="en-US" b="1" u="sng" dirty="0"/>
                  <a:t>y=</a:t>
                </a:r>
                <a:r>
                  <a:rPr lang="en-US" altLang="en-US" b="1" u="sng" dirty="0" err="1"/>
                  <a:t>mx+c</a:t>
                </a:r>
                <a:endParaRPr lang="en-AU" b="1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817EE-7AF5-AAC1-0AA3-09947ED3F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773624"/>
                <a:ext cx="9067800" cy="5751720"/>
              </a:xfrm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32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289" y="2588712"/>
            <a:ext cx="393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064" y="4077073"/>
            <a:ext cx="2369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7151" y="4077073"/>
            <a:ext cx="552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0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76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9564-FFD8-DB7F-58A7-2B3992C2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166"/>
            <a:ext cx="7772400" cy="762000"/>
          </a:xfrm>
        </p:spPr>
        <p:txBody>
          <a:bodyPr/>
          <a:lstStyle/>
          <a:p>
            <a:r>
              <a:rPr lang="en-US" dirty="0"/>
              <a:t>Y-intercept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953C-90BC-8E4D-FA91-E4A5F68F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67166"/>
            <a:ext cx="7772400" cy="4114800"/>
          </a:xfrm>
        </p:spPr>
        <p:txBody>
          <a:bodyPr>
            <a:noAutofit/>
          </a:bodyPr>
          <a:lstStyle/>
          <a:p>
            <a:r>
              <a:rPr lang="en-US" dirty="0"/>
              <a:t>Initial value</a:t>
            </a:r>
          </a:p>
          <a:p>
            <a:r>
              <a:rPr lang="en-US" dirty="0"/>
              <a:t>Starting point</a:t>
            </a:r>
          </a:p>
          <a:p>
            <a:r>
              <a:rPr lang="en-US" dirty="0"/>
              <a:t>One time fee</a:t>
            </a:r>
          </a:p>
          <a:p>
            <a:r>
              <a:rPr lang="en-US" dirty="0"/>
              <a:t>Where the line crosses the y-axis</a:t>
            </a:r>
          </a:p>
          <a:p>
            <a:r>
              <a:rPr lang="en-US" dirty="0"/>
              <a:t>Down payment</a:t>
            </a:r>
          </a:p>
          <a:p>
            <a:r>
              <a:rPr lang="en-US" dirty="0"/>
              <a:t>The letter b </a:t>
            </a:r>
            <a:r>
              <a:rPr lang="en-AU" b="1" i="1" dirty="0"/>
              <a:t>in </a:t>
            </a:r>
            <a:r>
              <a:rPr lang="en-US" altLang="en-US" b="1" u="sng" dirty="0"/>
              <a:t>y=</a:t>
            </a:r>
            <a:r>
              <a:rPr lang="en-US" altLang="en-US" b="1" u="sng" dirty="0" err="1"/>
              <a:t>mx+c</a:t>
            </a:r>
            <a:endParaRPr lang="en-US" altLang="en-US" b="1" u="sng" dirty="0"/>
          </a:p>
          <a:p>
            <a:r>
              <a:rPr lang="en-US" dirty="0"/>
              <a:t>Fixed </a:t>
            </a:r>
          </a:p>
          <a:p>
            <a:r>
              <a:rPr lang="en-US" dirty="0"/>
              <a:t>By itself in the equation </a:t>
            </a:r>
            <a:r>
              <a:rPr lang="en-US" altLang="en-US" b="1" u="sng" dirty="0"/>
              <a:t>y=</a:t>
            </a:r>
            <a:r>
              <a:rPr lang="en-US" altLang="en-US" b="1" u="sng" dirty="0" err="1"/>
              <a:t>mx+c</a:t>
            </a:r>
            <a:endParaRPr lang="en-US" dirty="0"/>
          </a:p>
          <a:p>
            <a:r>
              <a:rPr lang="en-US" dirty="0"/>
              <a:t>Where x=0</a:t>
            </a:r>
          </a:p>
          <a:p>
            <a:r>
              <a:rPr lang="en-US" dirty="0"/>
              <a:t>point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9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901</Words>
  <Application>Microsoft Office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Recognising relationships</vt:lpstr>
      <vt:lpstr>Matching up?</vt:lpstr>
      <vt:lpstr>PowerPoint Presentation</vt:lpstr>
      <vt:lpstr>PowerPoint Presentation</vt:lpstr>
      <vt:lpstr>PowerPoint Presentation</vt:lpstr>
      <vt:lpstr>PowerPoint Presentation</vt:lpstr>
      <vt:lpstr>slope</vt:lpstr>
      <vt:lpstr>PowerPoint Presentation</vt:lpstr>
      <vt:lpstr>Y-intercept</vt:lpstr>
      <vt:lpstr>PowerPoint Presentation</vt:lpstr>
      <vt:lpstr>Chapter 13 Revision Index laws</vt:lpstr>
      <vt:lpstr>Chapter 13 Revision Index laws</vt:lpstr>
      <vt:lpstr>Chapter 13 Revision Laws of logarithms</vt:lpstr>
      <vt:lpstr>Example </vt:lpstr>
      <vt:lpstr>Example </vt:lpstr>
      <vt:lpstr>Rate of change -- positive</vt:lpstr>
      <vt:lpstr>Rate of change -- negative</vt:lpstr>
      <vt:lpstr>Example </vt:lpstr>
      <vt:lpstr>Rate of change -- zero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Recognising relationships</dc:title>
  <dc:creator>Lyn ZHANG</dc:creator>
  <cp:lastModifiedBy>Lyn ZHANG</cp:lastModifiedBy>
  <cp:revision>23</cp:revision>
  <dcterms:created xsi:type="dcterms:W3CDTF">2021-08-25T01:37:57Z</dcterms:created>
  <dcterms:modified xsi:type="dcterms:W3CDTF">2023-08-06T05:20:00Z</dcterms:modified>
</cp:coreProperties>
</file>