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D2EBA-7A8B-4FEF-A14B-8C864EB9D7E2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F0F4-CE2B-407E-A663-753BF724CB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42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https://www.transum.org/software/SW/Starter_of_the_day/starter_November18.asp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1F0F4-CE2B-407E-A663-753BF724CB1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99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12DE-E366-49CA-A574-982A5C5B4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F567E-4C0D-45C3-9349-49B13D556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46EE4-7F95-45A0-AA4A-AA0EFD89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C47F2-B7E3-4FA8-91F4-183363F9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29036-6D1E-49D0-8FBA-2BAF48DA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42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0E6A-A156-4D9F-BDB7-E8F80032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96E63-4775-446C-BE72-2DE37439B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FF5C5-19B2-4D76-8048-DDD515FB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1E19E-7194-4CB2-B459-3E3AEB6A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79342-A7D0-4433-AD3E-F5B0EEB0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93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271E9-9896-4AC6-9A04-25A6364BC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933EF-A01E-4145-BACC-9BD63208E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2C37-235A-4A48-8E4A-E67B67CC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9C17A-E94F-4C71-A41B-67575947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C34D7-5DB3-4365-A29E-E8B57256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14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8447-631A-4E8F-96B1-4C6CA84A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395B1-ADC7-4A22-8E5C-E26322B8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2A341-2BC9-4AA6-BDA2-7E7417EC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914B0-1C00-4D0F-AF8B-CBE5807C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FB693-FAA8-4A6B-B84C-169AFA6D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47D3-E8F2-44DD-845A-83D96900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0AA4F-E289-486C-AF7E-4AA16E5D4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0BC5-70D1-44C2-972A-8A700A72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70F3A-3A2E-4564-9BD7-6CD41ECA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788AA-272F-4A00-B6E2-0405807E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09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4D1C-340F-4D53-8745-1ED7B2A7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C4AE5-9B14-4D83-B355-C264E8CA4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AA415-BD57-4FF8-816F-25B7EC324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BB0CA-0C96-4F19-A4FF-3AA21BF9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137D5-9E56-4FF8-B79E-0FE78043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F2A8E-5429-405D-A8B9-C96F0064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15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9722-D901-4487-BC63-2D60056A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3C7EA-1C5E-487A-A1BD-453ABEF43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06BA6-4560-41F4-95F1-052057FB9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33D9E-BF8A-4DA1-AC0B-FED8D1837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A4972-8CE8-441C-958A-B48E81524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C77D0-F16B-4DFB-B60D-DD7E9DF7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7885B-C445-4ECD-9D45-0AA08AC7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836AE-BFC9-4F4D-82A7-5DFBDE6E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74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02A0-F93F-49D2-BFB6-DE1EF742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3A809-2186-4F1A-8AED-68511A85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36B5F-B3F6-4D3F-A4D4-A6C111B7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19EB2-E728-43C4-A155-B10998E0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84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FEF80-4345-4E9E-A2FD-FC0574CE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1007C-34F9-4006-A22E-3F133A69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94377-D746-41EB-AA91-3BBAC6F2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306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FABE4-4F60-4FA5-8621-024C559F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35D2-6786-4B8F-AA1A-4BD391332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DAC42-D4E2-49A0-AE5C-768C84F41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0CBE5-B9D3-44EA-AA10-2B453C39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C80B3-EC0E-45E8-A76F-8B6281C0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F2AD3-B7FA-4D38-8032-894ACA90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07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30AB-2F17-4EE3-A1AA-6F55667C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EAE94-48E5-4D0B-9811-48BB7F660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6722F-EC14-4813-8AC4-9A77FFF96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D2F56-7817-48EC-A849-177A62D0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6B43B-3DD0-4FA1-96CC-9149FF08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40A0-2225-454B-AE20-FF730246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07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35FC6-DA26-459A-8437-ECEF8536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58444-194E-409F-977B-60AA38F4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FB6C0-346E-449C-BB67-B8A5E6518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57DD-E0DC-460D-9B3E-FD2339C4D128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0F6-DA0A-4647-8C0C-8E847B5FB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C2D89-0CA0-4E2F-BACC-B23E2877F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42C6-4813-453C-BDA1-01C352B5C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0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nava94/art/Team-Velocity-14198999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otionblur1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otionblur1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otionblur1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otionblur1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otionblur1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otionblur1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otionblur1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otionblur1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B278-5CF2-4A1A-BD81-20D8677B1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Position and average velocity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E986C-A1A3-43B9-AEDC-A76A654E95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16E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64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D16-AB8D-4896-BE22-635B433A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6989"/>
          </a:xfrm>
        </p:spPr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7F8B-611C-41FC-BBE3-4B5A5E823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66988"/>
                <a:ext cx="10515600" cy="559026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position of a particle moving in a straight line is given by the function S(t)=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−6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t≥0. The graph of S against t is shown. The corresponding velocity–time graph is also shown. The function describing the velocity is V(t)=3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−12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a. Find the average velocity of the particle for the intervals:</a:t>
                </a:r>
              </a:p>
              <a:p>
                <a:r>
                  <a:rPr lang="en-US" dirty="0"/>
                  <a:t>1. [3.5,4.5]</a:t>
                </a:r>
              </a:p>
              <a:p>
                <a:r>
                  <a:rPr lang="en-US" dirty="0"/>
                  <a:t>2. [3.9,4.1]</a:t>
                </a:r>
              </a:p>
              <a:p>
                <a:r>
                  <a:rPr lang="en-US" dirty="0"/>
                  <a:t>3. [3.99,4.01]</a:t>
                </a:r>
              </a:p>
              <a:p>
                <a:pPr marL="0" indent="0">
                  <a:buNone/>
                </a:pPr>
                <a:r>
                  <a:rPr lang="en-US" dirty="0"/>
                  <a:t>b. From part a, what is the instantaneous velocity when t=4?</a:t>
                </a:r>
              </a:p>
              <a:p>
                <a:pPr marL="0" indent="0">
                  <a:buNone/>
                </a:pPr>
                <a:r>
                  <a:rPr lang="en-US" dirty="0"/>
                  <a:t>c.  1. For what values of t is the velocity positive?</a:t>
                </a:r>
              </a:p>
              <a:p>
                <a:r>
                  <a:rPr lang="en-US" dirty="0"/>
                  <a:t>2. For what values of t is the velocity negative?</a:t>
                </a:r>
              </a:p>
              <a:p>
                <a:r>
                  <a:rPr lang="en-US" dirty="0"/>
                  <a:t>Average velocity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(4.5)−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(3.5)</m:t>
                        </m:r>
                      </m:num>
                      <m:den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−30.375+30.625</m:t>
                        </m:r>
                      </m:num>
                      <m:den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=0.25</a:t>
                </a:r>
              </a:p>
              <a:p>
                <a:r>
                  <a:rPr lang="en-US" dirty="0"/>
                  <a:t>Average velocity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(4.1)−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(3.9)</m:t>
                        </m:r>
                      </m:num>
                      <m:den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−31.939+31.941</m:t>
                        </m:r>
                      </m:num>
                      <m:den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=0.01</a:t>
                </a:r>
              </a:p>
              <a:p>
                <a:r>
                  <a:rPr lang="en-US" dirty="0"/>
                  <a:t>Average velocity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(4.01)−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(3.99)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0.02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−31.999399+31.999401</m:t>
                        </m:r>
                      </m:num>
                      <m:den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0.02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=0.0001</a:t>
                </a:r>
              </a:p>
              <a:p>
                <a:r>
                  <a:rPr lang="en-US" dirty="0"/>
                  <a:t>The results of part a suggest that the instantaneous velocity is zero when t=4, and this is consistent with both graphs.</a:t>
                </a:r>
              </a:p>
              <a:p>
                <a:r>
                  <a:rPr lang="en-US" dirty="0"/>
                  <a:t>From the position–time graph it can be seen that the velocity is positive for t&gt;4.</a:t>
                </a:r>
              </a:p>
              <a:p>
                <a:r>
                  <a:rPr lang="en-US" dirty="0"/>
                  <a:t>From the position–time graph it can be seen that the velocity is negative for 0&lt;t&lt;4.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7F8B-611C-41FC-BBE3-4B5A5E823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6988"/>
                <a:ext cx="10515600" cy="5590269"/>
              </a:xfrm>
              <a:blipFill>
                <a:blip r:embed="rId4"/>
                <a:stretch>
                  <a:fillRect l="-464" t="-1854" r="-8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DAA929A2-3262-4AD1-B4CA-EF8498317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86" y="1806000"/>
            <a:ext cx="5179782" cy="16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D16-AB8D-4896-BE22-635B433A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7F8B-611C-41FC-BBE3-4B5A5E823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position</a:t>
                </a:r>
                <a:r>
                  <a:rPr lang="en-US" dirty="0"/>
                  <a:t> of a particle moving along a straight line is a specification of its location.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average velocity </a:t>
                </a:r>
                <a:r>
                  <a:rPr lang="en-US" dirty="0"/>
                  <a:t>of a particle is the average rate of change in position with respect to time:</a:t>
                </a:r>
              </a:p>
              <a:p>
                <a:r>
                  <a:rPr lang="en-US" dirty="0"/>
                  <a:t>average velocity=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position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time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elapsed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Instantaneous velocity </a:t>
                </a:r>
                <a:r>
                  <a:rPr lang="en-US" dirty="0"/>
                  <a:t>is the instantaneous rate of change in position with respect to time. It can be thought of as the gradient of the tangent to the position–time graph at a particular point.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7F8B-611C-41FC-BBE3-4B5A5E823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3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11198-9E33-474A-B3E4-B7624E563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8645"/>
            <a:ext cx="12192000" cy="6434668"/>
          </a:xfrm>
        </p:spPr>
      </p:pic>
    </p:spTree>
    <p:extLst>
      <p:ext uri="{BB962C8B-B14F-4D97-AF65-F5344CB8AC3E}">
        <p14:creationId xmlns:p14="http://schemas.microsoft.com/office/powerpoint/2010/main" val="422705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CAB3-A8DC-1544-3005-A1439329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702" y="0"/>
            <a:ext cx="431498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Slope (Gradient)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D817EE-7AF5-AAC1-0AA3-09947ED3F6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12192000" cy="57517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AU" b="1" i="1" dirty="0">
                  <a:latin typeface="Sitka Text" panose="02000505000000020004" pitchFamily="2" charset="0"/>
                </a:endParaRPr>
              </a:p>
              <a:p>
                <a:r>
                  <a:rPr lang="en-AU" b="1" i="1" dirty="0">
                    <a:latin typeface="Sitka Text" panose="02000505000000020004" pitchFamily="2" charset="0"/>
                  </a:rPr>
                  <a:t>Rate of change ( Constant, average, instantaneous)</a:t>
                </a:r>
              </a:p>
              <a:p>
                <a:pPr marL="0" indent="0">
                  <a:buNone/>
                </a:pPr>
                <a:endParaRPr lang="en-AU" b="1" i="1" dirty="0">
                  <a:latin typeface="Sitka Text" panose="02000505000000020004" pitchFamily="2" charset="0"/>
                </a:endParaRPr>
              </a:p>
              <a:p>
                <a:r>
                  <a:rPr lang="en-US" b="1" i="1" dirty="0">
                    <a:latin typeface="Sitka Text" panose="02000505000000020004" pitchFamily="2" charset="0"/>
                  </a:rPr>
                  <a:t>Average rate of change=</a:t>
                </a:r>
                <a:r>
                  <a:rPr lang="en-US" b="1" i="1" dirty="0">
                    <a:solidFill>
                      <a:srgbClr val="836967"/>
                    </a:solidFill>
                    <a:latin typeface="Sitka Text" panose="02000505000000020004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AU" b="1" i="1" dirty="0">
                    <a:solidFill>
                      <a:srgbClr val="FF0000"/>
                    </a:solidFill>
                    <a:latin typeface="Sitka Text" panose="02000505000000020004" pitchFamily="2" charset="0"/>
                  </a:rPr>
                  <a:t> =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AU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b="1" i="1" dirty="0">
                    <a:solidFill>
                      <a:srgbClr val="FF0000"/>
                    </a:solidFill>
                    <a:latin typeface="Sitka Text" panose="02000505000000020004" pitchFamily="2" charset="0"/>
                  </a:rPr>
                  <a:t> =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𝒕𝒉𝒆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𝒕𝒉𝒆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den>
                    </m:f>
                  </m:oMath>
                </a14:m>
                <a:r>
                  <a:rPr lang="en-AU" b="1" i="1" dirty="0">
                    <a:solidFill>
                      <a:srgbClr val="FF0000"/>
                    </a:solidFill>
                    <a:latin typeface="Sitka Text" panose="02000505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𝑹𝒊𝒔𝒆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𝑹𝒖𝒏</m:t>
                        </m:r>
                      </m:den>
                    </m:f>
                  </m:oMath>
                </a14:m>
                <a:r>
                  <a:rPr lang="en-AU" b="1" i="1" dirty="0">
                    <a:solidFill>
                      <a:srgbClr val="FF0000"/>
                    </a:solidFill>
                    <a:latin typeface="Sitka Text" panose="02000505000000020004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AU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AU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AU" b="1" i="1" dirty="0">
                  <a:latin typeface="Sitka Text" panose="02000505000000020004" pitchFamily="2" charset="0"/>
                </a:endParaRPr>
              </a:p>
              <a:p>
                <a:r>
                  <a:rPr lang="en-AU" b="1" i="1" dirty="0">
                    <a:latin typeface="Sitka Text" panose="02000505000000020004" pitchFamily="2" charset="0"/>
                  </a:rPr>
                  <a:t>Average speed (no direction, nil +,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b="1" i="1" dirty="0">
                    <a:latin typeface="Sitka Text" panose="02000505000000020004" pitchFamily="2" charset="0"/>
                  </a:rPr>
                  <a:t>)</a:t>
                </a:r>
              </a:p>
              <a:p>
                <a:r>
                  <a:rPr lang="en-AU" b="1" i="1" dirty="0">
                    <a:latin typeface="Sitka Text" panose="02000505000000020004" pitchFamily="2" charset="0"/>
                  </a:rPr>
                  <a:t>Average velocity (with direction, +,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b="1" i="1" dirty="0">
                    <a:latin typeface="Sitka Text" panose="02000505000000020004" pitchFamily="2" charset="0"/>
                  </a:rPr>
                  <a:t>)</a:t>
                </a:r>
              </a:p>
              <a:p>
                <a:pPr marL="0" indent="0">
                  <a:buNone/>
                </a:pPr>
                <a:endParaRPr lang="en-AU" b="1" i="1" dirty="0">
                  <a:latin typeface="Sitka Text" panose="02000505000000020004" pitchFamily="2" charset="0"/>
                </a:endParaRPr>
              </a:p>
              <a:p>
                <a:r>
                  <a:rPr lang="en-AU" b="1" i="1" dirty="0">
                    <a:latin typeface="Sitka Text" panose="02000505000000020004" pitchFamily="2" charset="0"/>
                  </a:rPr>
                  <a:t>Constant rate of change = slope of a straight line  </a:t>
                </a:r>
                <a:r>
                  <a:rPr lang="en-AU" b="1" i="1" dirty="0">
                    <a:solidFill>
                      <a:srgbClr val="FF0000"/>
                    </a:solidFill>
                    <a:latin typeface="Sitka Text" panose="02000505000000020004" pitchFamily="2" charset="0"/>
                  </a:rPr>
                  <a:t>m in </a:t>
                </a:r>
                <a:r>
                  <a:rPr lang="en-US" altLang="en-US" b="1" i="1" u="sng" dirty="0">
                    <a:solidFill>
                      <a:srgbClr val="FF0000"/>
                    </a:solidFill>
                    <a:latin typeface="Sitka Text" panose="02000505000000020004" pitchFamily="2" charset="0"/>
                  </a:rPr>
                  <a:t>y=</a:t>
                </a:r>
                <a:r>
                  <a:rPr lang="en-US" altLang="en-US" b="1" i="1" u="sng" dirty="0" err="1">
                    <a:solidFill>
                      <a:srgbClr val="FF0000"/>
                    </a:solidFill>
                    <a:latin typeface="Sitka Text" panose="02000505000000020004" pitchFamily="2" charset="0"/>
                  </a:rPr>
                  <a:t>mx+c</a:t>
                </a:r>
                <a:endParaRPr lang="en-US" altLang="en-US" b="1" i="1" u="sng" dirty="0">
                  <a:solidFill>
                    <a:srgbClr val="FF0000"/>
                  </a:solidFill>
                  <a:latin typeface="Sitka Text" panose="02000505000000020004" pitchFamily="2" charset="0"/>
                </a:endParaRPr>
              </a:p>
              <a:p>
                <a:pPr marL="0" indent="0">
                  <a:buNone/>
                </a:pPr>
                <a:endParaRPr lang="en-AU" b="1" i="1" dirty="0">
                  <a:solidFill>
                    <a:srgbClr val="FF0000"/>
                  </a:solidFill>
                  <a:latin typeface="Sitka Text" panose="02000505000000020004" pitchFamily="2" charset="0"/>
                </a:endParaRPr>
              </a:p>
              <a:p>
                <a:r>
                  <a:rPr lang="en-AU" b="1" i="1" dirty="0">
                    <a:latin typeface="Sitka Text" panose="02000505000000020004" pitchFamily="2" charset="0"/>
                  </a:rPr>
                  <a:t>Instantaneous rate of change= </a:t>
                </a:r>
                <a:r>
                  <a:rPr lang="en-AU" sz="2400" b="1" i="1" dirty="0">
                    <a:latin typeface="Sitka Text" panose="02000505000000020004" pitchFamily="2" charset="0"/>
                  </a:rPr>
                  <a:t>slope of the tangent line at given point </a:t>
                </a:r>
                <a:r>
                  <a:rPr lang="en-AU" sz="2400" b="1" i="1" dirty="0">
                    <a:solidFill>
                      <a:srgbClr val="FF0000"/>
                    </a:solidFill>
                    <a:latin typeface="Sitka Text" panose="02000505000000020004" pitchFamily="2" charset="0"/>
                  </a:rPr>
                  <a:t>(Power Rule)</a:t>
                </a:r>
              </a:p>
              <a:p>
                <a:endParaRPr lang="en-AU" b="1" i="1" dirty="0">
                  <a:latin typeface="Sitka Text" panose="02000505000000020004" pitchFamily="2" charset="0"/>
                </a:endParaRPr>
              </a:p>
              <a:p>
                <a:endParaRPr lang="en-AU" b="1" i="1" dirty="0">
                  <a:latin typeface="Sitka Text" panose="02000505000000020004" pitchFamily="2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D817EE-7AF5-AAC1-0AA3-09947ED3F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12192000" cy="5751720"/>
              </a:xfrm>
              <a:blipFill>
                <a:blip r:embed="rId2"/>
                <a:stretch>
                  <a:fillRect l="-900" b="-3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32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D16-AB8D-4896-BE22-635B433A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5255"/>
          </a:xfrm>
        </p:spPr>
        <p:txBody>
          <a:bodyPr/>
          <a:lstStyle/>
          <a:p>
            <a:r>
              <a:rPr lang="en-AU" dirty="0"/>
              <a:t>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7F8B-611C-41FC-BBE3-4B5A5E823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1072"/>
            <a:ext cx="12192000" cy="58222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position</a:t>
            </a:r>
            <a:r>
              <a:rPr lang="en-US" dirty="0"/>
              <a:t> of a particle is a specification of its location relative to a reference point.</a:t>
            </a:r>
          </a:p>
          <a:p>
            <a:r>
              <a:rPr lang="en-US" dirty="0"/>
              <a:t>Consider motion on a straight line with reference point O.</a:t>
            </a:r>
          </a:p>
          <a:p>
            <a:r>
              <a:rPr lang="en-US" dirty="0"/>
              <a:t>We say that position to the right of O is positive and to the left of O is negative.</a:t>
            </a:r>
          </a:p>
          <a:p>
            <a:r>
              <a:rPr lang="en-US" dirty="0"/>
              <a:t>A particle is moving along the straight line. Let x </a:t>
            </a:r>
            <a:r>
              <a:rPr lang="en-US" dirty="0" err="1"/>
              <a:t>metres</a:t>
            </a:r>
            <a:r>
              <a:rPr lang="en-US" dirty="0"/>
              <a:t> denote its position relative to O at time t (where time is measured in seconds).</a:t>
            </a:r>
          </a:p>
          <a:p>
            <a:r>
              <a:rPr lang="en-US" dirty="0"/>
              <a:t>At time t=0, x=0.</a:t>
            </a:r>
          </a:p>
          <a:p>
            <a:r>
              <a:rPr lang="en-US" dirty="0"/>
              <a:t>At time t=5, x=6.25.</a:t>
            </a:r>
          </a:p>
          <a:p>
            <a:r>
              <a:rPr lang="en-US" dirty="0"/>
              <a:t>At time t=8, x=−8.96.</a:t>
            </a:r>
          </a:p>
          <a:p>
            <a:r>
              <a:rPr lang="en-US" dirty="0"/>
              <a:t>At t=0, the particle starts from rest and moves to the right. At t=5, the particle stops and moves back in the opposite direction. Its position–time graph is shown below.</a:t>
            </a:r>
          </a:p>
          <a:p>
            <a:r>
              <a:rPr lang="en-US" dirty="0"/>
              <a:t>Note that from t=0 until t=7.1, the position is positive, i.e. the particle is to the right of O.</a:t>
            </a:r>
          </a:p>
          <a:p>
            <a:r>
              <a:rPr lang="en-US" dirty="0"/>
              <a:t>For t&gt;7.1, the position is negative, i.e. the particle is to the left of O.</a:t>
            </a:r>
            <a:endParaRPr lang="en-AU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E6572CC-9E5A-49E0-BBC6-B849A98A6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89" y="271221"/>
            <a:ext cx="7825352" cy="7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E669D210-C398-49E2-A0D9-9C69CFA8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65" y="2704427"/>
            <a:ext cx="3157929" cy="17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D16-AB8D-4896-BE22-635B433A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Average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7F8B-611C-41FC-BBE3-4B5A5E823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424" y="1565329"/>
                <a:ext cx="10656376" cy="461163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average velocity </a:t>
                </a:r>
                <a:r>
                  <a:rPr lang="en-US" dirty="0"/>
                  <a:t>of a particle is the average rate of change in position with respect to time:</a:t>
                </a:r>
              </a:p>
              <a:p>
                <a:r>
                  <a:rPr lang="en-US" dirty="0"/>
                  <a:t>average velocity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position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time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elapsed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For the moving particle we have been considering:</a:t>
                </a:r>
              </a:p>
              <a:p>
                <a:r>
                  <a:rPr lang="en-US" dirty="0"/>
                  <a:t>At time t=0, x=0.</a:t>
                </a:r>
              </a:p>
              <a:p>
                <a:r>
                  <a:rPr lang="en-US" dirty="0"/>
                  <a:t>At time t=5, x=6.25.</a:t>
                </a:r>
              </a:p>
              <a:p>
                <a:r>
                  <a:rPr lang="en-US" dirty="0"/>
                  <a:t>At time t=8, x=−8.96.</a:t>
                </a:r>
              </a:p>
              <a:p>
                <a:r>
                  <a:rPr lang="en-US" dirty="0"/>
                  <a:t>Therefore the particle’s average velocity over the time interval 0≤t≤5 is given by</a:t>
                </a:r>
              </a:p>
              <a:p>
                <a:r>
                  <a:rPr lang="en-US" dirty="0"/>
                  <a:t>average velocity=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6.25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1.25 </a:t>
                </a:r>
                <a:r>
                  <a:rPr lang="en-US" dirty="0" err="1"/>
                  <a:t>metres</a:t>
                </a:r>
                <a:r>
                  <a:rPr lang="en-US" dirty="0"/>
                  <a:t> per second (m/s)</a:t>
                </a:r>
              </a:p>
              <a:p>
                <a:r>
                  <a:rPr lang="en-US" dirty="0"/>
                  <a:t>and over the time interval 5≤t≤8,</a:t>
                </a:r>
              </a:p>
              <a:p>
                <a:r>
                  <a:rPr lang="en-US" dirty="0"/>
                  <a:t>average velocity=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−8.96−6.25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=−5.07 </a:t>
                </a:r>
                <a:r>
                  <a:rPr lang="en-US" dirty="0" err="1"/>
                  <a:t>metres</a:t>
                </a:r>
                <a:r>
                  <a:rPr lang="en-US" dirty="0"/>
                  <a:t> per second (m/s)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7F8B-611C-41FC-BBE3-4B5A5E823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424" y="1565329"/>
                <a:ext cx="10656376" cy="4611634"/>
              </a:xfrm>
              <a:blipFill>
                <a:blip r:embed="rId4"/>
                <a:stretch>
                  <a:fillRect l="-743" t="-30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D16-AB8D-4896-BE22-635B433A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3"/>
            <a:ext cx="10515600" cy="67806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7F8B-611C-41FC-BBE3-4B5A5E823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5915"/>
                <a:ext cx="10515600" cy="54784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s(t)=6t−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be the position function of a particle moving in a straight line, where t is in seconds and s is in </a:t>
                </a:r>
                <a:r>
                  <a:rPr lang="en-US" dirty="0" err="1"/>
                  <a:t>metres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Find the average velocity for the time interval [0,1].</a:t>
                </a:r>
              </a:p>
              <a:p>
                <a:r>
                  <a:rPr lang="en-US" dirty="0"/>
                  <a:t>Find the average velocity for the time interval [6,8].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s(0)=0 and s(1)=6−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=5.</a:t>
                </a:r>
              </a:p>
              <a:p>
                <a:r>
                  <a:rPr lang="en-US" dirty="0"/>
                  <a:t>Hence, change in position =5 and</a:t>
                </a:r>
              </a:p>
              <a:p>
                <a:r>
                  <a:rPr lang="en-US" dirty="0"/>
                  <a:t>average velocity=average rate of change=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=5</a:t>
                </a:r>
              </a:p>
              <a:p>
                <a:r>
                  <a:rPr lang="en-US" dirty="0"/>
                  <a:t>The average velocity for [0,1] is 5 m/s.</a:t>
                </a:r>
              </a:p>
              <a:p>
                <a:r>
                  <a:rPr lang="en-US" dirty="0"/>
                  <a:t>s(6)=0 and s(8)=6×8−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=−16.</a:t>
                </a:r>
              </a:p>
              <a:p>
                <a:r>
                  <a:rPr lang="en-US" dirty="0"/>
                  <a:t>Hence, change in position =−16 and</a:t>
                </a:r>
              </a:p>
              <a:p>
                <a:r>
                  <a:rPr lang="en-US" dirty="0"/>
                  <a:t>average velocity=average rate of change=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8−6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=−8</a:t>
                </a:r>
              </a:p>
              <a:p>
                <a:r>
                  <a:rPr lang="en-US" dirty="0"/>
                  <a:t>The average velocity for [6,8] is −8 m/s.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7F8B-611C-41FC-BBE3-4B5A5E823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5915"/>
                <a:ext cx="10515600" cy="5478428"/>
              </a:xfrm>
              <a:blipFill>
                <a:blip r:embed="rId4"/>
                <a:stretch>
                  <a:fillRect l="-812" t="-2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7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D16-AB8D-4896-BE22-635B433A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/>
          <a:lstStyle/>
          <a:p>
            <a:r>
              <a:rPr lang="en-AU" dirty="0"/>
              <a:t>Velocity–time graphs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7F8B-611C-41FC-BBE3-4B5A5E823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2282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graph shown is the position–time graph for the bicycle trip of a boy who lives on a long straight road. The road runs north–south, and north is chosen to be the positive direction.</a:t>
                </a:r>
              </a:p>
              <a:p>
                <a:r>
                  <a:rPr lang="en-US" dirty="0"/>
                  <a:t>Describe his trip.</a:t>
                </a:r>
              </a:p>
              <a:p>
                <a:r>
                  <a:rPr lang="en-US" dirty="0"/>
                  <a:t>Draw the corresponding velocity–time graph.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The boy heads north for 2 hours.</a:t>
                </a:r>
              </a:p>
              <a:p>
                <a:r>
                  <a:rPr lang="en-US" dirty="0"/>
                  <a:t>His velocity for this period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20−0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=10 km/h.</a:t>
                </a:r>
              </a:p>
              <a:p>
                <a:r>
                  <a:rPr lang="en-US" dirty="0"/>
                  <a:t>He then turns and rides south for 2 hours.</a:t>
                </a:r>
              </a:p>
              <a:p>
                <a:r>
                  <a:rPr lang="en-US" dirty="0"/>
                  <a:t>His velocity for this period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−10−20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=−15 km/h.</a:t>
                </a:r>
              </a:p>
              <a:p>
                <a:r>
                  <a:rPr lang="en-US" dirty="0"/>
                  <a:t>He turns and rides north until he reaches home.</a:t>
                </a:r>
              </a:p>
              <a:p>
                <a:r>
                  <a:rPr lang="en-US" dirty="0"/>
                  <a:t>His velocity for this period is 0−(−10)1=10 km/h.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E7F8B-611C-41FC-BBE3-4B5A5E823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2282"/>
                <a:ext cx="10515600" cy="4351338"/>
              </a:xfrm>
              <a:blipFill>
                <a:blip r:embed="rId4"/>
                <a:stretch>
                  <a:fillRect l="-696" t="-2941" b="-7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0F721108-E35D-489F-9C2A-D134FC79C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73" y="1929082"/>
            <a:ext cx="2667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67264073-C17C-4785-8F43-265D4B4C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60" y="3859214"/>
            <a:ext cx="3333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D16-AB8D-4896-BE22-635B433A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1"/>
            <a:ext cx="10515600" cy="780369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7F8B-611C-41FC-BBE3-4B5A5E823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4430"/>
            <a:ext cx="7678057" cy="5199970"/>
          </a:xfrm>
        </p:spPr>
        <p:txBody>
          <a:bodyPr>
            <a:normAutofit fontScale="92500"/>
          </a:bodyPr>
          <a:lstStyle/>
          <a:p>
            <a:r>
              <a:rPr lang="en-US" dirty="0"/>
              <a:t>A particle is moving in a straight line. It was initially at rest at a point O. It moves to the right of O with a constant velocity and reaches a point A, 15 </a:t>
            </a:r>
            <a:r>
              <a:rPr lang="en-US" dirty="0" err="1"/>
              <a:t>metres</a:t>
            </a:r>
            <a:r>
              <a:rPr lang="en-US" dirty="0"/>
              <a:t> from O, after 5 seconds. It then returns to O. The return trip takes 10 seconds. It stops at O.</a:t>
            </a:r>
          </a:p>
          <a:p>
            <a:r>
              <a:rPr lang="en-US" dirty="0"/>
              <a:t>On the one set of axes draw the position–time graph and the velocity–time graph for the motion.</a:t>
            </a:r>
          </a:p>
          <a:p>
            <a:r>
              <a:rPr lang="en-US" dirty="0"/>
              <a:t>Solution	</a:t>
            </a:r>
          </a:p>
          <a:p>
            <a:r>
              <a:rPr lang="en-US" dirty="0"/>
              <a:t>The gradient of the position–time graph for 0&lt;t&lt;5 is 3.</a:t>
            </a:r>
          </a:p>
          <a:p>
            <a:r>
              <a:rPr lang="en-US" dirty="0"/>
              <a:t>The gradient for 5&lt;t&lt;15 is −1.5.</a:t>
            </a:r>
          </a:p>
          <a:p>
            <a:r>
              <a:rPr lang="en-US" dirty="0"/>
              <a:t>The gradient of the position–time graph determines the velocity–time graph.</a:t>
            </a:r>
            <a:endParaRPr lang="en-AU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C6F397AD-6D49-407F-8B43-FBF0B433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57" y="1259832"/>
            <a:ext cx="4444831" cy="29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1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D16-AB8D-4896-BE22-635B433A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Instantaneous 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7F8B-611C-41FC-BBE3-4B5A5E823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6914"/>
            <a:ext cx="8418286" cy="474004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Instantaneous velocity </a:t>
            </a:r>
            <a:r>
              <a:rPr lang="en-US" dirty="0"/>
              <a:t>is the instantaneous rate of change in position with respect to time. It can be thought of as the gradient of the tangent to the position–time graph at a particular point. </a:t>
            </a:r>
          </a:p>
          <a:p>
            <a:r>
              <a:rPr lang="en-US" dirty="0"/>
              <a:t>This graph illustrates the relationship between position and velocity. The vertical axis is in both </a:t>
            </a:r>
            <a:r>
              <a:rPr lang="en-US" dirty="0" err="1"/>
              <a:t>metres</a:t>
            </a:r>
            <a:r>
              <a:rPr lang="en-US" dirty="0"/>
              <a:t> per second for velocity and </a:t>
            </a:r>
            <a:r>
              <a:rPr lang="en-US" dirty="0" err="1"/>
              <a:t>metres</a:t>
            </a:r>
            <a:r>
              <a:rPr lang="en-US" dirty="0"/>
              <a:t> for position. In the following, we use velocity to mean instantaneous velocity.</a:t>
            </a:r>
          </a:p>
          <a:p>
            <a:r>
              <a:rPr lang="en-US" dirty="0"/>
              <a:t>We make the following observations from the graph:</a:t>
            </a:r>
          </a:p>
          <a:p>
            <a:r>
              <a:rPr lang="en-US" dirty="0"/>
              <a:t>For 0&lt;t&lt;5, the velocity is positive: the particle is travelling from left to right.</a:t>
            </a:r>
          </a:p>
          <a:p>
            <a:r>
              <a:rPr lang="en-US" dirty="0"/>
              <a:t>For t&gt;5, the velocity is negative: the particle is travelling from right to left.</a:t>
            </a:r>
          </a:p>
          <a:p>
            <a:r>
              <a:rPr lang="en-US" dirty="0"/>
              <a:t>For t=5, the velocity is zero: the particle is instantaneously at rest.</a:t>
            </a:r>
            <a:endParaRPr lang="en-AU" dirty="0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0EA9E3A1-E260-4983-AF43-3E791A3AC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846" y="2221366"/>
            <a:ext cx="3950153" cy="24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1300</Words>
  <Application>Microsoft Office PowerPoint</Application>
  <PresentationFormat>Widescreen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Sitka Text</vt:lpstr>
      <vt:lpstr>Office Theme</vt:lpstr>
      <vt:lpstr>Position and average velocity</vt:lpstr>
      <vt:lpstr>PowerPoint Presentation</vt:lpstr>
      <vt:lpstr>Slope (Gradient)</vt:lpstr>
      <vt:lpstr>Position</vt:lpstr>
      <vt:lpstr>Average velocity</vt:lpstr>
      <vt:lpstr>Example </vt:lpstr>
      <vt:lpstr>Velocity–time graphs Example</vt:lpstr>
      <vt:lpstr>Example </vt:lpstr>
      <vt:lpstr>Instantaneous velocity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and average velocity</dc:title>
  <dc:creator>Lyn ZHANG</dc:creator>
  <cp:lastModifiedBy>Lyn ZHANG</cp:lastModifiedBy>
  <cp:revision>22</cp:revision>
  <dcterms:created xsi:type="dcterms:W3CDTF">2021-09-12T22:48:34Z</dcterms:created>
  <dcterms:modified xsi:type="dcterms:W3CDTF">2023-08-15T21:44:35Z</dcterms:modified>
</cp:coreProperties>
</file>