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0" r:id="rId3"/>
    <p:sldId id="271" r:id="rId4"/>
    <p:sldId id="272" r:id="rId5"/>
    <p:sldId id="274" r:id="rId6"/>
    <p:sldId id="275" r:id="rId7"/>
    <p:sldId id="288" r:id="rId8"/>
    <p:sldId id="289" r:id="rId9"/>
    <p:sldId id="290" r:id="rId10"/>
    <p:sldId id="291" r:id="rId11"/>
    <p:sldId id="292" r:id="rId12"/>
    <p:sldId id="293" r:id="rId13"/>
    <p:sldId id="280"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7B3FA-E82A-496D-9274-2CDD9BC6F7C2}" type="datetimeFigureOut">
              <a:rPr lang="en-AU" smtClean="0"/>
              <a:t>21/08/2023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B8550-4354-4F05-87EE-C7915A3A0F06}" type="slidenum">
              <a:rPr lang="en-AU" smtClean="0"/>
              <a:t>‹#›</a:t>
            </a:fld>
            <a:endParaRPr lang="en-AU"/>
          </a:p>
        </p:txBody>
      </p:sp>
    </p:spTree>
    <p:extLst>
      <p:ext uri="{BB962C8B-B14F-4D97-AF65-F5344CB8AC3E}">
        <p14:creationId xmlns:p14="http://schemas.microsoft.com/office/powerpoint/2010/main" val="1378320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https://www.transum.org/software/SW/Starter_of_the_day/starter_December5.asp</a:t>
            </a:r>
          </a:p>
        </p:txBody>
      </p:sp>
      <p:sp>
        <p:nvSpPr>
          <p:cNvPr id="4" name="Slide Number Placeholder 3"/>
          <p:cNvSpPr>
            <a:spLocks noGrp="1"/>
          </p:cNvSpPr>
          <p:nvPr>
            <p:ph type="sldNum" sz="quarter" idx="5"/>
          </p:nvPr>
        </p:nvSpPr>
        <p:spPr/>
        <p:txBody>
          <a:bodyPr/>
          <a:lstStyle/>
          <a:p>
            <a:fld id="{5B4B8550-4354-4F05-87EE-C7915A3A0F06}" type="slidenum">
              <a:rPr lang="en-AU" smtClean="0"/>
              <a:t>2</a:t>
            </a:fld>
            <a:endParaRPr lang="en-AU"/>
          </a:p>
        </p:txBody>
      </p:sp>
    </p:spTree>
    <p:extLst>
      <p:ext uri="{BB962C8B-B14F-4D97-AF65-F5344CB8AC3E}">
        <p14:creationId xmlns:p14="http://schemas.microsoft.com/office/powerpoint/2010/main" val="353098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6760-8EEC-40A1-BB47-D75218C32B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7287073-11C7-4015-BF73-70F6A6DD6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5EEAE5C-8135-4C65-A3A0-5FB11D818DAB}"/>
              </a:ext>
            </a:extLst>
          </p:cNvPr>
          <p:cNvSpPr>
            <a:spLocks noGrp="1"/>
          </p:cNvSpPr>
          <p:nvPr>
            <p:ph type="dt" sz="half" idx="10"/>
          </p:nvPr>
        </p:nvSpPr>
        <p:spPr/>
        <p:txBody>
          <a:bodyPr/>
          <a:lstStyle/>
          <a:p>
            <a:fld id="{74B1D63B-CD83-4C14-90EA-9DA12A2E49C9}" type="datetimeFigureOut">
              <a:rPr lang="en-AU" smtClean="0"/>
              <a:t>21/08/2023</a:t>
            </a:fld>
            <a:endParaRPr lang="en-AU"/>
          </a:p>
        </p:txBody>
      </p:sp>
      <p:sp>
        <p:nvSpPr>
          <p:cNvPr id="5" name="Footer Placeholder 4">
            <a:extLst>
              <a:ext uri="{FF2B5EF4-FFF2-40B4-BE49-F238E27FC236}">
                <a16:creationId xmlns:a16="http://schemas.microsoft.com/office/drawing/2014/main" id="{B7B3155F-2941-4C00-8574-FD4926E54F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18F20F-CD7B-448F-BD42-68C14EC9FE9F}"/>
              </a:ext>
            </a:extLst>
          </p:cNvPr>
          <p:cNvSpPr>
            <a:spLocks noGrp="1"/>
          </p:cNvSpPr>
          <p:nvPr>
            <p:ph type="sldNum" sz="quarter" idx="12"/>
          </p:nvPr>
        </p:nvSpPr>
        <p:spPr/>
        <p:txBody>
          <a:bodyPr/>
          <a:lstStyle/>
          <a:p>
            <a:fld id="{9E88426C-FC63-49BC-8A99-6B439C648896}" type="slidenum">
              <a:rPr lang="en-AU" smtClean="0"/>
              <a:t>‹#›</a:t>
            </a:fld>
            <a:endParaRPr lang="en-AU"/>
          </a:p>
        </p:txBody>
      </p:sp>
    </p:spTree>
    <p:extLst>
      <p:ext uri="{BB962C8B-B14F-4D97-AF65-F5344CB8AC3E}">
        <p14:creationId xmlns:p14="http://schemas.microsoft.com/office/powerpoint/2010/main" val="214621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AA922-4940-4BFB-8806-109B0CD2DB3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34E44C1-F88E-4D1A-9EC9-7E79A2476E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628ECE9-9BD1-482B-9A47-04C369261AD5}"/>
              </a:ext>
            </a:extLst>
          </p:cNvPr>
          <p:cNvSpPr>
            <a:spLocks noGrp="1"/>
          </p:cNvSpPr>
          <p:nvPr>
            <p:ph type="dt" sz="half" idx="10"/>
          </p:nvPr>
        </p:nvSpPr>
        <p:spPr/>
        <p:txBody>
          <a:bodyPr/>
          <a:lstStyle/>
          <a:p>
            <a:fld id="{74B1D63B-CD83-4C14-90EA-9DA12A2E49C9}" type="datetimeFigureOut">
              <a:rPr lang="en-AU" smtClean="0"/>
              <a:t>21/08/2023</a:t>
            </a:fld>
            <a:endParaRPr lang="en-AU"/>
          </a:p>
        </p:txBody>
      </p:sp>
      <p:sp>
        <p:nvSpPr>
          <p:cNvPr id="5" name="Footer Placeholder 4">
            <a:extLst>
              <a:ext uri="{FF2B5EF4-FFF2-40B4-BE49-F238E27FC236}">
                <a16:creationId xmlns:a16="http://schemas.microsoft.com/office/drawing/2014/main" id="{65498797-F3F5-477D-9821-9D8FE3B193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8AFE4A-18C2-470A-A866-7889D7E18B1E}"/>
              </a:ext>
            </a:extLst>
          </p:cNvPr>
          <p:cNvSpPr>
            <a:spLocks noGrp="1"/>
          </p:cNvSpPr>
          <p:nvPr>
            <p:ph type="sldNum" sz="quarter" idx="12"/>
          </p:nvPr>
        </p:nvSpPr>
        <p:spPr/>
        <p:txBody>
          <a:bodyPr/>
          <a:lstStyle/>
          <a:p>
            <a:fld id="{9E88426C-FC63-49BC-8A99-6B439C648896}" type="slidenum">
              <a:rPr lang="en-AU" smtClean="0"/>
              <a:t>‹#›</a:t>
            </a:fld>
            <a:endParaRPr lang="en-AU"/>
          </a:p>
        </p:txBody>
      </p:sp>
    </p:spTree>
    <p:extLst>
      <p:ext uri="{BB962C8B-B14F-4D97-AF65-F5344CB8AC3E}">
        <p14:creationId xmlns:p14="http://schemas.microsoft.com/office/powerpoint/2010/main" val="338436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A14351-CF79-47E3-8F13-8EED46EDC9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745E504-8557-430F-B0E7-ABE3C19CFB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6F6F507-B366-4F47-8896-AE0D52C1F37D}"/>
              </a:ext>
            </a:extLst>
          </p:cNvPr>
          <p:cNvSpPr>
            <a:spLocks noGrp="1"/>
          </p:cNvSpPr>
          <p:nvPr>
            <p:ph type="dt" sz="half" idx="10"/>
          </p:nvPr>
        </p:nvSpPr>
        <p:spPr/>
        <p:txBody>
          <a:bodyPr/>
          <a:lstStyle/>
          <a:p>
            <a:fld id="{74B1D63B-CD83-4C14-90EA-9DA12A2E49C9}" type="datetimeFigureOut">
              <a:rPr lang="en-AU" smtClean="0"/>
              <a:t>21/08/2023</a:t>
            </a:fld>
            <a:endParaRPr lang="en-AU"/>
          </a:p>
        </p:txBody>
      </p:sp>
      <p:sp>
        <p:nvSpPr>
          <p:cNvPr id="5" name="Footer Placeholder 4">
            <a:extLst>
              <a:ext uri="{FF2B5EF4-FFF2-40B4-BE49-F238E27FC236}">
                <a16:creationId xmlns:a16="http://schemas.microsoft.com/office/drawing/2014/main" id="{CE76AECD-F144-48BE-85CF-C1C373A6C14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A88774B-A8EE-480B-A3EA-996C37545A6C}"/>
              </a:ext>
            </a:extLst>
          </p:cNvPr>
          <p:cNvSpPr>
            <a:spLocks noGrp="1"/>
          </p:cNvSpPr>
          <p:nvPr>
            <p:ph type="sldNum" sz="quarter" idx="12"/>
          </p:nvPr>
        </p:nvSpPr>
        <p:spPr/>
        <p:txBody>
          <a:bodyPr/>
          <a:lstStyle/>
          <a:p>
            <a:fld id="{9E88426C-FC63-49BC-8A99-6B439C648896}" type="slidenum">
              <a:rPr lang="en-AU" smtClean="0"/>
              <a:t>‹#›</a:t>
            </a:fld>
            <a:endParaRPr lang="en-AU"/>
          </a:p>
        </p:txBody>
      </p:sp>
    </p:spTree>
    <p:extLst>
      <p:ext uri="{BB962C8B-B14F-4D97-AF65-F5344CB8AC3E}">
        <p14:creationId xmlns:p14="http://schemas.microsoft.com/office/powerpoint/2010/main" val="95527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DC94-0359-2929-9500-8179A9898E9C}"/>
              </a:ext>
            </a:extLst>
          </p:cNvPr>
          <p:cNvSpPr>
            <a:spLocks noGrp="1"/>
          </p:cNvSpPr>
          <p:nvPr>
            <p:ph type="title"/>
          </p:nvPr>
        </p:nvSpPr>
        <p:spPr>
          <a:xfrm>
            <a:off x="609600" y="277814"/>
            <a:ext cx="10972800" cy="1139825"/>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4BD7068-701C-2F12-F8B5-53B5E2BBE1F7}"/>
              </a:ext>
            </a:extLst>
          </p:cNvPr>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90A02E2-1AF7-ACCD-855A-6EB8BAE14C80}"/>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2D4DE81-06F9-3721-BACB-83A67FF46AEA}"/>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7EEF7FC-F738-7939-872A-5C547C601214}"/>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5B3062D-9984-05B0-7105-CCBB3D2C471D}"/>
              </a:ext>
            </a:extLst>
          </p:cNvPr>
          <p:cNvSpPr>
            <a:spLocks noGrp="1"/>
          </p:cNvSpPr>
          <p:nvPr>
            <p:ph type="sldNum" sz="quarter" idx="12"/>
          </p:nvPr>
        </p:nvSpPr>
        <p:spPr>
          <a:xfrm>
            <a:off x="8737600" y="6245225"/>
            <a:ext cx="2844800" cy="476250"/>
          </a:xfrm>
        </p:spPr>
        <p:txBody>
          <a:bodyPr/>
          <a:lstStyle>
            <a:lvl1pPr>
              <a:defRPr/>
            </a:lvl1pPr>
          </a:lstStyle>
          <a:p>
            <a:fld id="{1C7E7B72-1A5B-4A7A-9CE0-B95DF89DBE0D}" type="slidenum">
              <a:rPr lang="en-US" altLang="en-US"/>
              <a:pPr/>
              <a:t>‹#›</a:t>
            </a:fld>
            <a:endParaRPr lang="en-US" altLang="en-US"/>
          </a:p>
        </p:txBody>
      </p:sp>
    </p:spTree>
    <p:extLst>
      <p:ext uri="{BB962C8B-B14F-4D97-AF65-F5344CB8AC3E}">
        <p14:creationId xmlns:p14="http://schemas.microsoft.com/office/powerpoint/2010/main" val="930057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B0015-0517-DE9D-6BA1-AC4B40F6DBC4}"/>
              </a:ext>
            </a:extLst>
          </p:cNvPr>
          <p:cNvSpPr>
            <a:spLocks noGrp="1"/>
          </p:cNvSpPr>
          <p:nvPr>
            <p:ph type="title" sz="quarter"/>
          </p:nvPr>
        </p:nvSpPr>
        <p:spPr>
          <a:xfrm>
            <a:off x="609600" y="277814"/>
            <a:ext cx="10972800" cy="1139825"/>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C79FA5-1787-53C2-AB91-88F845FF46D1}"/>
              </a:ext>
            </a:extLst>
          </p:cNvPr>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2DA6CC5-D53D-E771-C2AA-BE888D7D6AE4}"/>
              </a:ext>
            </a:extLst>
          </p:cNvPr>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a:extLst>
              <a:ext uri="{FF2B5EF4-FFF2-40B4-BE49-F238E27FC236}">
                <a16:creationId xmlns:a16="http://schemas.microsoft.com/office/drawing/2014/main" id="{396EB92C-20DA-DDA5-BBAF-64FAE9C2C38B}"/>
              </a:ext>
            </a:extLst>
          </p:cNvPr>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Content Placeholder 5">
            <a:extLst>
              <a:ext uri="{FF2B5EF4-FFF2-40B4-BE49-F238E27FC236}">
                <a16:creationId xmlns:a16="http://schemas.microsoft.com/office/drawing/2014/main" id="{95A89595-FB30-5505-ED51-444AA4C3257D}"/>
              </a:ext>
            </a:extLst>
          </p:cNvPr>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25B81A9-E2B6-B1A2-7B49-FE1C5C1F9A75}"/>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2E2C3D4-6ADD-522C-BF4D-57FBF8443B65}"/>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877870C-4652-4E65-B928-D616B1712029}"/>
              </a:ext>
            </a:extLst>
          </p:cNvPr>
          <p:cNvSpPr>
            <a:spLocks noGrp="1"/>
          </p:cNvSpPr>
          <p:nvPr>
            <p:ph type="sldNum" sz="quarter" idx="12"/>
          </p:nvPr>
        </p:nvSpPr>
        <p:spPr>
          <a:xfrm>
            <a:off x="8737600" y="6245225"/>
            <a:ext cx="2844800" cy="476250"/>
          </a:xfrm>
        </p:spPr>
        <p:txBody>
          <a:bodyPr/>
          <a:lstStyle>
            <a:lvl1pPr>
              <a:defRPr/>
            </a:lvl1pPr>
          </a:lstStyle>
          <a:p>
            <a:fld id="{C5AF17CA-4890-46BD-BBA2-C2E680598793}" type="slidenum">
              <a:rPr lang="en-US" altLang="en-US"/>
              <a:pPr/>
              <a:t>‹#›</a:t>
            </a:fld>
            <a:endParaRPr lang="en-US" altLang="en-US"/>
          </a:p>
        </p:txBody>
      </p:sp>
    </p:spTree>
    <p:extLst>
      <p:ext uri="{BB962C8B-B14F-4D97-AF65-F5344CB8AC3E}">
        <p14:creationId xmlns:p14="http://schemas.microsoft.com/office/powerpoint/2010/main" val="375198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227D-CA23-4702-99AA-5C3BFDF2C26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D25722C-BC03-4A73-ADF0-6CDCDCA4B8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4BF67F4-6951-4928-8B26-63340D459581}"/>
              </a:ext>
            </a:extLst>
          </p:cNvPr>
          <p:cNvSpPr>
            <a:spLocks noGrp="1"/>
          </p:cNvSpPr>
          <p:nvPr>
            <p:ph type="dt" sz="half" idx="10"/>
          </p:nvPr>
        </p:nvSpPr>
        <p:spPr/>
        <p:txBody>
          <a:bodyPr/>
          <a:lstStyle/>
          <a:p>
            <a:fld id="{74B1D63B-CD83-4C14-90EA-9DA12A2E49C9}" type="datetimeFigureOut">
              <a:rPr lang="en-AU" smtClean="0"/>
              <a:t>21/08/2023</a:t>
            </a:fld>
            <a:endParaRPr lang="en-AU"/>
          </a:p>
        </p:txBody>
      </p:sp>
      <p:sp>
        <p:nvSpPr>
          <p:cNvPr id="5" name="Footer Placeholder 4">
            <a:extLst>
              <a:ext uri="{FF2B5EF4-FFF2-40B4-BE49-F238E27FC236}">
                <a16:creationId xmlns:a16="http://schemas.microsoft.com/office/drawing/2014/main" id="{ADA8D8D3-DDD2-4794-B9E7-235529C75B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CB0E737-2D9A-4A0E-86A6-FE2E05DFE302}"/>
              </a:ext>
            </a:extLst>
          </p:cNvPr>
          <p:cNvSpPr>
            <a:spLocks noGrp="1"/>
          </p:cNvSpPr>
          <p:nvPr>
            <p:ph type="sldNum" sz="quarter" idx="12"/>
          </p:nvPr>
        </p:nvSpPr>
        <p:spPr/>
        <p:txBody>
          <a:bodyPr/>
          <a:lstStyle/>
          <a:p>
            <a:fld id="{9E88426C-FC63-49BC-8A99-6B439C648896}" type="slidenum">
              <a:rPr lang="en-AU" smtClean="0"/>
              <a:t>‹#›</a:t>
            </a:fld>
            <a:endParaRPr lang="en-AU"/>
          </a:p>
        </p:txBody>
      </p:sp>
    </p:spTree>
    <p:extLst>
      <p:ext uri="{BB962C8B-B14F-4D97-AF65-F5344CB8AC3E}">
        <p14:creationId xmlns:p14="http://schemas.microsoft.com/office/powerpoint/2010/main" val="407007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C536-DE35-4B97-A5E6-615FDA84F4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A680884-2A1C-4BA6-94A5-78897F8E60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75C1B7-9C9A-4C0D-8521-C12377BABF5C}"/>
              </a:ext>
            </a:extLst>
          </p:cNvPr>
          <p:cNvSpPr>
            <a:spLocks noGrp="1"/>
          </p:cNvSpPr>
          <p:nvPr>
            <p:ph type="dt" sz="half" idx="10"/>
          </p:nvPr>
        </p:nvSpPr>
        <p:spPr/>
        <p:txBody>
          <a:bodyPr/>
          <a:lstStyle/>
          <a:p>
            <a:fld id="{74B1D63B-CD83-4C14-90EA-9DA12A2E49C9}" type="datetimeFigureOut">
              <a:rPr lang="en-AU" smtClean="0"/>
              <a:t>21/08/2023</a:t>
            </a:fld>
            <a:endParaRPr lang="en-AU"/>
          </a:p>
        </p:txBody>
      </p:sp>
      <p:sp>
        <p:nvSpPr>
          <p:cNvPr id="5" name="Footer Placeholder 4">
            <a:extLst>
              <a:ext uri="{FF2B5EF4-FFF2-40B4-BE49-F238E27FC236}">
                <a16:creationId xmlns:a16="http://schemas.microsoft.com/office/drawing/2014/main" id="{1FCBDD90-27E7-432B-9B71-59B05FE4DAD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7E92F7-58ED-471C-BF7D-B409FA683325}"/>
              </a:ext>
            </a:extLst>
          </p:cNvPr>
          <p:cNvSpPr>
            <a:spLocks noGrp="1"/>
          </p:cNvSpPr>
          <p:nvPr>
            <p:ph type="sldNum" sz="quarter" idx="12"/>
          </p:nvPr>
        </p:nvSpPr>
        <p:spPr/>
        <p:txBody>
          <a:bodyPr/>
          <a:lstStyle/>
          <a:p>
            <a:fld id="{9E88426C-FC63-49BC-8A99-6B439C648896}" type="slidenum">
              <a:rPr lang="en-AU" smtClean="0"/>
              <a:t>‹#›</a:t>
            </a:fld>
            <a:endParaRPr lang="en-AU"/>
          </a:p>
        </p:txBody>
      </p:sp>
    </p:spTree>
    <p:extLst>
      <p:ext uri="{BB962C8B-B14F-4D97-AF65-F5344CB8AC3E}">
        <p14:creationId xmlns:p14="http://schemas.microsoft.com/office/powerpoint/2010/main" val="145586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A2F6F-193B-490F-8CBE-7E8FE955772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7E22EE5-C8F9-4C9A-B8A6-793D542771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ADC20E1-40B4-453D-A900-44999E31F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3B51B94-A4B0-4DD6-93FC-98E2620992EC}"/>
              </a:ext>
            </a:extLst>
          </p:cNvPr>
          <p:cNvSpPr>
            <a:spLocks noGrp="1"/>
          </p:cNvSpPr>
          <p:nvPr>
            <p:ph type="dt" sz="half" idx="10"/>
          </p:nvPr>
        </p:nvSpPr>
        <p:spPr/>
        <p:txBody>
          <a:bodyPr/>
          <a:lstStyle/>
          <a:p>
            <a:fld id="{74B1D63B-CD83-4C14-90EA-9DA12A2E49C9}" type="datetimeFigureOut">
              <a:rPr lang="en-AU" smtClean="0"/>
              <a:t>21/08/2023</a:t>
            </a:fld>
            <a:endParaRPr lang="en-AU"/>
          </a:p>
        </p:txBody>
      </p:sp>
      <p:sp>
        <p:nvSpPr>
          <p:cNvPr id="6" name="Footer Placeholder 5">
            <a:extLst>
              <a:ext uri="{FF2B5EF4-FFF2-40B4-BE49-F238E27FC236}">
                <a16:creationId xmlns:a16="http://schemas.microsoft.com/office/drawing/2014/main" id="{5A992BB9-83C7-468D-A4A2-050E5B68CB0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2B0324C-D4AE-44BB-AEEB-58B9F9028D03}"/>
              </a:ext>
            </a:extLst>
          </p:cNvPr>
          <p:cNvSpPr>
            <a:spLocks noGrp="1"/>
          </p:cNvSpPr>
          <p:nvPr>
            <p:ph type="sldNum" sz="quarter" idx="12"/>
          </p:nvPr>
        </p:nvSpPr>
        <p:spPr/>
        <p:txBody>
          <a:bodyPr/>
          <a:lstStyle/>
          <a:p>
            <a:fld id="{9E88426C-FC63-49BC-8A99-6B439C648896}" type="slidenum">
              <a:rPr lang="en-AU" smtClean="0"/>
              <a:t>‹#›</a:t>
            </a:fld>
            <a:endParaRPr lang="en-AU"/>
          </a:p>
        </p:txBody>
      </p:sp>
    </p:spTree>
    <p:extLst>
      <p:ext uri="{BB962C8B-B14F-4D97-AF65-F5344CB8AC3E}">
        <p14:creationId xmlns:p14="http://schemas.microsoft.com/office/powerpoint/2010/main" val="411792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4C1D-B5EA-4D7B-81AA-B78E829FA95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3B5614B-07B1-4B4F-9B0C-3B7C2BCDE0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DD085E-5D32-4CD8-97D2-4E92163B9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F447A93-CBEE-474B-8114-0143798C7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1C94C3-AC04-4C5C-924A-3E63EDED5C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B9A79C0-D4CD-4B84-8853-6AD5699DF722}"/>
              </a:ext>
            </a:extLst>
          </p:cNvPr>
          <p:cNvSpPr>
            <a:spLocks noGrp="1"/>
          </p:cNvSpPr>
          <p:nvPr>
            <p:ph type="dt" sz="half" idx="10"/>
          </p:nvPr>
        </p:nvSpPr>
        <p:spPr/>
        <p:txBody>
          <a:bodyPr/>
          <a:lstStyle/>
          <a:p>
            <a:fld id="{74B1D63B-CD83-4C14-90EA-9DA12A2E49C9}" type="datetimeFigureOut">
              <a:rPr lang="en-AU" smtClean="0"/>
              <a:t>21/08/2023</a:t>
            </a:fld>
            <a:endParaRPr lang="en-AU"/>
          </a:p>
        </p:txBody>
      </p:sp>
      <p:sp>
        <p:nvSpPr>
          <p:cNvPr id="8" name="Footer Placeholder 7">
            <a:extLst>
              <a:ext uri="{FF2B5EF4-FFF2-40B4-BE49-F238E27FC236}">
                <a16:creationId xmlns:a16="http://schemas.microsoft.com/office/drawing/2014/main" id="{867933DB-E2C5-48AF-BD20-583972B83CF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AAAD820-E006-4E5A-8F39-DA7773C555B8}"/>
              </a:ext>
            </a:extLst>
          </p:cNvPr>
          <p:cNvSpPr>
            <a:spLocks noGrp="1"/>
          </p:cNvSpPr>
          <p:nvPr>
            <p:ph type="sldNum" sz="quarter" idx="12"/>
          </p:nvPr>
        </p:nvSpPr>
        <p:spPr/>
        <p:txBody>
          <a:bodyPr/>
          <a:lstStyle/>
          <a:p>
            <a:fld id="{9E88426C-FC63-49BC-8A99-6B439C648896}" type="slidenum">
              <a:rPr lang="en-AU" smtClean="0"/>
              <a:t>‹#›</a:t>
            </a:fld>
            <a:endParaRPr lang="en-AU"/>
          </a:p>
        </p:txBody>
      </p:sp>
    </p:spTree>
    <p:extLst>
      <p:ext uri="{BB962C8B-B14F-4D97-AF65-F5344CB8AC3E}">
        <p14:creationId xmlns:p14="http://schemas.microsoft.com/office/powerpoint/2010/main" val="281309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22A4-0BE1-4AFA-B42F-0CA73007A44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BB79293-327F-4804-80B8-693C36BDB4C9}"/>
              </a:ext>
            </a:extLst>
          </p:cNvPr>
          <p:cNvSpPr>
            <a:spLocks noGrp="1"/>
          </p:cNvSpPr>
          <p:nvPr>
            <p:ph type="dt" sz="half" idx="10"/>
          </p:nvPr>
        </p:nvSpPr>
        <p:spPr/>
        <p:txBody>
          <a:bodyPr/>
          <a:lstStyle/>
          <a:p>
            <a:fld id="{74B1D63B-CD83-4C14-90EA-9DA12A2E49C9}" type="datetimeFigureOut">
              <a:rPr lang="en-AU" smtClean="0"/>
              <a:t>21/08/2023</a:t>
            </a:fld>
            <a:endParaRPr lang="en-AU"/>
          </a:p>
        </p:txBody>
      </p:sp>
      <p:sp>
        <p:nvSpPr>
          <p:cNvPr id="4" name="Footer Placeholder 3">
            <a:extLst>
              <a:ext uri="{FF2B5EF4-FFF2-40B4-BE49-F238E27FC236}">
                <a16:creationId xmlns:a16="http://schemas.microsoft.com/office/drawing/2014/main" id="{53BD9D13-B7A3-4E9A-92E5-8A4DAF1767A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A7E760E-CF50-430B-8169-EA84F6EF8D08}"/>
              </a:ext>
            </a:extLst>
          </p:cNvPr>
          <p:cNvSpPr>
            <a:spLocks noGrp="1"/>
          </p:cNvSpPr>
          <p:nvPr>
            <p:ph type="sldNum" sz="quarter" idx="12"/>
          </p:nvPr>
        </p:nvSpPr>
        <p:spPr/>
        <p:txBody>
          <a:bodyPr/>
          <a:lstStyle/>
          <a:p>
            <a:fld id="{9E88426C-FC63-49BC-8A99-6B439C648896}" type="slidenum">
              <a:rPr lang="en-AU" smtClean="0"/>
              <a:t>‹#›</a:t>
            </a:fld>
            <a:endParaRPr lang="en-AU"/>
          </a:p>
        </p:txBody>
      </p:sp>
    </p:spTree>
    <p:extLst>
      <p:ext uri="{BB962C8B-B14F-4D97-AF65-F5344CB8AC3E}">
        <p14:creationId xmlns:p14="http://schemas.microsoft.com/office/powerpoint/2010/main" val="3232884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C3D359-B5FA-4EE5-9761-033033A99DB8}"/>
              </a:ext>
            </a:extLst>
          </p:cNvPr>
          <p:cNvSpPr>
            <a:spLocks noGrp="1"/>
          </p:cNvSpPr>
          <p:nvPr>
            <p:ph type="dt" sz="half" idx="10"/>
          </p:nvPr>
        </p:nvSpPr>
        <p:spPr/>
        <p:txBody>
          <a:bodyPr/>
          <a:lstStyle/>
          <a:p>
            <a:fld id="{74B1D63B-CD83-4C14-90EA-9DA12A2E49C9}" type="datetimeFigureOut">
              <a:rPr lang="en-AU" smtClean="0"/>
              <a:t>21/08/2023</a:t>
            </a:fld>
            <a:endParaRPr lang="en-AU"/>
          </a:p>
        </p:txBody>
      </p:sp>
      <p:sp>
        <p:nvSpPr>
          <p:cNvPr id="3" name="Footer Placeholder 2">
            <a:extLst>
              <a:ext uri="{FF2B5EF4-FFF2-40B4-BE49-F238E27FC236}">
                <a16:creationId xmlns:a16="http://schemas.microsoft.com/office/drawing/2014/main" id="{429700C2-3678-46B7-9E11-B3A0A54FB8C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6CA73EF-EF57-43FE-BD81-944BACB9B69E}"/>
              </a:ext>
            </a:extLst>
          </p:cNvPr>
          <p:cNvSpPr>
            <a:spLocks noGrp="1"/>
          </p:cNvSpPr>
          <p:nvPr>
            <p:ph type="sldNum" sz="quarter" idx="12"/>
          </p:nvPr>
        </p:nvSpPr>
        <p:spPr/>
        <p:txBody>
          <a:bodyPr/>
          <a:lstStyle/>
          <a:p>
            <a:fld id="{9E88426C-FC63-49BC-8A99-6B439C648896}" type="slidenum">
              <a:rPr lang="en-AU" smtClean="0"/>
              <a:t>‹#›</a:t>
            </a:fld>
            <a:endParaRPr lang="en-AU"/>
          </a:p>
        </p:txBody>
      </p:sp>
    </p:spTree>
    <p:extLst>
      <p:ext uri="{BB962C8B-B14F-4D97-AF65-F5344CB8AC3E}">
        <p14:creationId xmlns:p14="http://schemas.microsoft.com/office/powerpoint/2010/main" val="348570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A21B-8E05-4BE3-9A44-8F0DC94DC2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548C2DD-ADA8-44A3-A9AB-C38C273DF8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DB84611-7D00-4987-832E-1C49A9056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A3E415-B28E-444F-A2E1-B7DBEE0A95B9}"/>
              </a:ext>
            </a:extLst>
          </p:cNvPr>
          <p:cNvSpPr>
            <a:spLocks noGrp="1"/>
          </p:cNvSpPr>
          <p:nvPr>
            <p:ph type="dt" sz="half" idx="10"/>
          </p:nvPr>
        </p:nvSpPr>
        <p:spPr/>
        <p:txBody>
          <a:bodyPr/>
          <a:lstStyle/>
          <a:p>
            <a:fld id="{74B1D63B-CD83-4C14-90EA-9DA12A2E49C9}" type="datetimeFigureOut">
              <a:rPr lang="en-AU" smtClean="0"/>
              <a:t>21/08/2023</a:t>
            </a:fld>
            <a:endParaRPr lang="en-AU"/>
          </a:p>
        </p:txBody>
      </p:sp>
      <p:sp>
        <p:nvSpPr>
          <p:cNvPr id="6" name="Footer Placeholder 5">
            <a:extLst>
              <a:ext uri="{FF2B5EF4-FFF2-40B4-BE49-F238E27FC236}">
                <a16:creationId xmlns:a16="http://schemas.microsoft.com/office/drawing/2014/main" id="{8117DD1D-DB07-4397-BA98-E2C16A2F3B4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FA1309E-9118-4C5B-BE52-8019175D3672}"/>
              </a:ext>
            </a:extLst>
          </p:cNvPr>
          <p:cNvSpPr>
            <a:spLocks noGrp="1"/>
          </p:cNvSpPr>
          <p:nvPr>
            <p:ph type="sldNum" sz="quarter" idx="12"/>
          </p:nvPr>
        </p:nvSpPr>
        <p:spPr/>
        <p:txBody>
          <a:bodyPr/>
          <a:lstStyle/>
          <a:p>
            <a:fld id="{9E88426C-FC63-49BC-8A99-6B439C648896}" type="slidenum">
              <a:rPr lang="en-AU" smtClean="0"/>
              <a:t>‹#›</a:t>
            </a:fld>
            <a:endParaRPr lang="en-AU"/>
          </a:p>
        </p:txBody>
      </p:sp>
    </p:spTree>
    <p:extLst>
      <p:ext uri="{BB962C8B-B14F-4D97-AF65-F5344CB8AC3E}">
        <p14:creationId xmlns:p14="http://schemas.microsoft.com/office/powerpoint/2010/main" val="70505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F951-B117-4A59-9E12-946473A89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6CE2C22-D3F6-4A95-9D67-2BA18C46F7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52F8EF4-E219-4F5E-AC33-08E70631A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0C5FC-ACA6-4239-B1DB-BBBD571EE901}"/>
              </a:ext>
            </a:extLst>
          </p:cNvPr>
          <p:cNvSpPr>
            <a:spLocks noGrp="1"/>
          </p:cNvSpPr>
          <p:nvPr>
            <p:ph type="dt" sz="half" idx="10"/>
          </p:nvPr>
        </p:nvSpPr>
        <p:spPr/>
        <p:txBody>
          <a:bodyPr/>
          <a:lstStyle/>
          <a:p>
            <a:fld id="{74B1D63B-CD83-4C14-90EA-9DA12A2E49C9}" type="datetimeFigureOut">
              <a:rPr lang="en-AU" smtClean="0"/>
              <a:t>21/08/2023</a:t>
            </a:fld>
            <a:endParaRPr lang="en-AU"/>
          </a:p>
        </p:txBody>
      </p:sp>
      <p:sp>
        <p:nvSpPr>
          <p:cNvPr id="6" name="Footer Placeholder 5">
            <a:extLst>
              <a:ext uri="{FF2B5EF4-FFF2-40B4-BE49-F238E27FC236}">
                <a16:creationId xmlns:a16="http://schemas.microsoft.com/office/drawing/2014/main" id="{9E9982D5-3EEF-4E06-97C6-5F0E7E30779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E08E7EE-8152-4B48-8D59-F38542185F4E}"/>
              </a:ext>
            </a:extLst>
          </p:cNvPr>
          <p:cNvSpPr>
            <a:spLocks noGrp="1"/>
          </p:cNvSpPr>
          <p:nvPr>
            <p:ph type="sldNum" sz="quarter" idx="12"/>
          </p:nvPr>
        </p:nvSpPr>
        <p:spPr/>
        <p:txBody>
          <a:bodyPr/>
          <a:lstStyle/>
          <a:p>
            <a:fld id="{9E88426C-FC63-49BC-8A99-6B439C648896}" type="slidenum">
              <a:rPr lang="en-AU" smtClean="0"/>
              <a:t>‹#›</a:t>
            </a:fld>
            <a:endParaRPr lang="en-AU"/>
          </a:p>
        </p:txBody>
      </p:sp>
    </p:spTree>
    <p:extLst>
      <p:ext uri="{BB962C8B-B14F-4D97-AF65-F5344CB8AC3E}">
        <p14:creationId xmlns:p14="http://schemas.microsoft.com/office/powerpoint/2010/main" val="427655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0945A-F661-4687-9304-80F9E5A305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76C93D2-80AF-4AB6-AE54-BC002D43E0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6390D60-0BE7-49F5-9F91-4C93688FD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1D63B-CD83-4C14-90EA-9DA12A2E49C9}" type="datetimeFigureOut">
              <a:rPr lang="en-AU" smtClean="0"/>
              <a:t>21/08/2023</a:t>
            </a:fld>
            <a:endParaRPr lang="en-AU"/>
          </a:p>
        </p:txBody>
      </p:sp>
      <p:sp>
        <p:nvSpPr>
          <p:cNvPr id="5" name="Footer Placeholder 4">
            <a:extLst>
              <a:ext uri="{FF2B5EF4-FFF2-40B4-BE49-F238E27FC236}">
                <a16:creationId xmlns:a16="http://schemas.microsoft.com/office/drawing/2014/main" id="{A3169FC6-88D7-4430-9C72-533CABA9B2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005F518-DD79-4CF8-A04D-ACF7A116E5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8426C-FC63-49BC-8A99-6B439C648896}" type="slidenum">
              <a:rPr lang="en-AU" smtClean="0"/>
              <a:t>‹#›</a:t>
            </a:fld>
            <a:endParaRPr lang="en-AU"/>
          </a:p>
        </p:txBody>
      </p:sp>
    </p:spTree>
    <p:extLst>
      <p:ext uri="{BB962C8B-B14F-4D97-AF65-F5344CB8AC3E}">
        <p14:creationId xmlns:p14="http://schemas.microsoft.com/office/powerpoint/2010/main" val="4158014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Directional_derivativ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4.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Vitesses_derive.png"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Vitesses_derive.png"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Vitesses_derive.png"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Vitesses_derive.png"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90.png"/></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Vitesses_derive.pn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Vitesses_derive.pn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Vitesses_derive.png"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commons.wikimedia.org/wiki/File:Vitesses_derive.png"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Vitesses_derive.pn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Vitesses_derive.p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Vitesses_derive.pn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25.xml.rels><?xml version="1.0" encoding="UTF-8" standalone="yes"?>
<Relationships xmlns="http://schemas.openxmlformats.org/package/2006/relationships"><Relationship Id="rId3" Type="http://schemas.openxmlformats.org/officeDocument/2006/relationships/hyperlink" Target="https://commons.wikimedia.org/wiki/File:Vitesses_derive.pn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26.xml.rels><?xml version="1.0" encoding="UTF-8" standalone="yes"?>
<Relationships xmlns="http://schemas.openxmlformats.org/package/2006/relationships"><Relationship Id="rId3" Type="http://schemas.openxmlformats.org/officeDocument/2006/relationships/hyperlink" Target="https://commons.wikimedia.org/wiki/File:Vitesses_derive.pn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Derivative#/media/File:Tangent_function_animation.gi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www.calculus-help.com/tutorials/"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4519-D91A-4677-8525-35C9CB12FDC0}"/>
              </a:ext>
            </a:extLst>
          </p:cNvPr>
          <p:cNvSpPr>
            <a:spLocks noGrp="1"/>
          </p:cNvSpPr>
          <p:nvPr>
            <p:ph type="ctrTitle"/>
          </p:nvPr>
        </p:nvSpPr>
        <p:spPr/>
        <p:txBody>
          <a:bodyPr/>
          <a:lstStyle/>
          <a:p>
            <a:r>
              <a:rPr lang="en-AU" dirty="0"/>
              <a:t>The derivative</a:t>
            </a:r>
          </a:p>
        </p:txBody>
      </p:sp>
      <p:sp>
        <p:nvSpPr>
          <p:cNvPr id="3" name="Subtitle 2">
            <a:extLst>
              <a:ext uri="{FF2B5EF4-FFF2-40B4-BE49-F238E27FC236}">
                <a16:creationId xmlns:a16="http://schemas.microsoft.com/office/drawing/2014/main" id="{999CCCEB-4788-4CB0-B80A-DB949E20C1E7}"/>
              </a:ext>
            </a:extLst>
          </p:cNvPr>
          <p:cNvSpPr>
            <a:spLocks noGrp="1"/>
          </p:cNvSpPr>
          <p:nvPr>
            <p:ph type="subTitle" idx="1"/>
          </p:nvPr>
        </p:nvSpPr>
        <p:spPr/>
        <p:txBody>
          <a:bodyPr/>
          <a:lstStyle/>
          <a:p>
            <a:r>
              <a:rPr lang="en-AU" dirty="0"/>
              <a:t>17A</a:t>
            </a:r>
          </a:p>
        </p:txBody>
      </p:sp>
    </p:spTree>
    <p:extLst>
      <p:ext uri="{BB962C8B-B14F-4D97-AF65-F5344CB8AC3E}">
        <p14:creationId xmlns:p14="http://schemas.microsoft.com/office/powerpoint/2010/main" val="2346484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ED2DAAB-ED6A-382F-66B4-4E4004A9D2F1}"/>
              </a:ext>
            </a:extLst>
          </p:cNvPr>
          <p:cNvSpPr>
            <a:spLocks noGrp="1" noChangeArrowheads="1"/>
          </p:cNvSpPr>
          <p:nvPr>
            <p:ph type="title"/>
          </p:nvPr>
        </p:nvSpPr>
        <p:spPr/>
        <p:txBody>
          <a:bodyPr/>
          <a:lstStyle/>
          <a:p>
            <a:r>
              <a:rPr lang="en-US" altLang="en-US"/>
              <a:t>Limit Definition of the Derivative </a:t>
            </a:r>
          </a:p>
        </p:txBody>
      </p:sp>
      <p:sp>
        <p:nvSpPr>
          <p:cNvPr id="48131" name="Rectangle 3">
            <a:extLst>
              <a:ext uri="{FF2B5EF4-FFF2-40B4-BE49-F238E27FC236}">
                <a16:creationId xmlns:a16="http://schemas.microsoft.com/office/drawing/2014/main" id="{6B807F82-C054-0B95-1B44-3E237924936E}"/>
              </a:ext>
            </a:extLst>
          </p:cNvPr>
          <p:cNvSpPr>
            <a:spLocks noGrp="1" noChangeArrowheads="1"/>
          </p:cNvSpPr>
          <p:nvPr>
            <p:ph type="body" idx="1"/>
          </p:nvPr>
        </p:nvSpPr>
        <p:spPr/>
        <p:txBody>
          <a:bodyPr/>
          <a:lstStyle/>
          <a:p>
            <a:pPr>
              <a:buFont typeface="Wingdings" panose="05000000000000000000" pitchFamily="2" charset="2"/>
              <a:buNone/>
            </a:pPr>
            <a:r>
              <a:rPr lang="en-US" altLang="en-US" dirty="0"/>
              <a:t>The derivative is the </a:t>
            </a:r>
            <a:r>
              <a:rPr lang="en-US" altLang="en-US" u="sng" dirty="0"/>
              <a:t>formula</a:t>
            </a:r>
            <a:r>
              <a:rPr lang="en-US" altLang="en-US" dirty="0"/>
              <a:t> which gives</a:t>
            </a:r>
          </a:p>
          <a:p>
            <a:pPr>
              <a:buFont typeface="Wingdings" panose="05000000000000000000" pitchFamily="2" charset="2"/>
              <a:buNone/>
            </a:pPr>
            <a:r>
              <a:rPr lang="en-US" altLang="en-US" dirty="0"/>
              <a:t>the slope of the tangent line at any point </a:t>
            </a:r>
            <a:r>
              <a:rPr lang="en-US" altLang="en-US" i="1" dirty="0">
                <a:latin typeface="Times New Roman" panose="02020603050405020304" pitchFamily="18" charset="0"/>
              </a:rPr>
              <a:t>x</a:t>
            </a:r>
          </a:p>
          <a:p>
            <a:pPr>
              <a:buFont typeface="Wingdings" panose="05000000000000000000" pitchFamily="2" charset="2"/>
              <a:buNone/>
            </a:pPr>
            <a:r>
              <a:rPr lang="en-US" altLang="en-US" dirty="0"/>
              <a:t>for </a:t>
            </a:r>
            <a:r>
              <a:rPr lang="en-US" altLang="en-US" i="1" dirty="0">
                <a:latin typeface="Times New Roman" panose="02020603050405020304" pitchFamily="18" charset="0"/>
              </a:rPr>
              <a:t>f </a:t>
            </a:r>
            <a:r>
              <a:rPr lang="en-US" altLang="en-US" dirty="0">
                <a:latin typeface="Times New Roman" panose="02020603050405020304" pitchFamily="18" charset="0"/>
              </a:rPr>
              <a:t>(</a:t>
            </a:r>
            <a:r>
              <a:rPr lang="en-US" altLang="en-US" i="1" dirty="0">
                <a:latin typeface="Times New Roman" panose="02020603050405020304" pitchFamily="18" charset="0"/>
              </a:rPr>
              <a:t>x</a:t>
            </a:r>
            <a:r>
              <a:rPr lang="en-US" altLang="en-US" dirty="0">
                <a:latin typeface="Times New Roman" panose="02020603050405020304" pitchFamily="18" charset="0"/>
              </a:rPr>
              <a:t>)</a:t>
            </a:r>
            <a:r>
              <a:rPr lang="en-US" altLang="en-US" dirty="0"/>
              <a:t>, and is denoted</a:t>
            </a:r>
            <a:endParaRPr lang="en-US" altLang="en-US" dirty="0">
              <a:latin typeface="Times New Roman" panose="02020603050405020304" pitchFamily="18" charset="0"/>
            </a:endParaRPr>
          </a:p>
          <a:p>
            <a:endParaRPr lang="en-US" altLang="en-US" dirty="0"/>
          </a:p>
          <a:p>
            <a:pPr>
              <a:buFont typeface="Wingdings" panose="05000000000000000000" pitchFamily="2" charset="2"/>
              <a:buNone/>
            </a:pPr>
            <a:endParaRPr lang="en-US" altLang="en-US" dirty="0"/>
          </a:p>
          <a:p>
            <a:pPr>
              <a:buFont typeface="Wingdings" panose="05000000000000000000" pitchFamily="2" charset="2"/>
              <a:buNone/>
            </a:pPr>
            <a:endParaRPr lang="en-US" altLang="en-US" dirty="0"/>
          </a:p>
          <a:p>
            <a:pPr>
              <a:buFont typeface="Wingdings" panose="05000000000000000000" pitchFamily="2" charset="2"/>
              <a:buNone/>
            </a:pPr>
            <a:r>
              <a:rPr lang="en-US" altLang="en-US" dirty="0"/>
              <a:t>provided this limit exists.</a:t>
            </a:r>
          </a:p>
        </p:txBody>
      </p:sp>
      <p:sp>
        <p:nvSpPr>
          <p:cNvPr id="48133" name="Rectangle 5">
            <a:extLst>
              <a:ext uri="{FF2B5EF4-FFF2-40B4-BE49-F238E27FC236}">
                <a16:creationId xmlns:a16="http://schemas.microsoft.com/office/drawing/2014/main" id="{2C9307CA-FCDB-0285-FC27-44AEA3ECEF80}"/>
              </a:ext>
            </a:extLst>
          </p:cNvPr>
          <p:cNvSpPr>
            <a:spLocks noChangeArrowheads="1"/>
          </p:cNvSpPr>
          <p:nvPr/>
        </p:nvSpPr>
        <p:spPr bwMode="auto">
          <a:xfrm>
            <a:off x="1524001" y="2877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AU"/>
          </a:p>
        </p:txBody>
      </p:sp>
      <p:graphicFrame>
        <p:nvGraphicFramePr>
          <p:cNvPr id="48134" name="Object 6">
            <a:extLst>
              <a:ext uri="{FF2B5EF4-FFF2-40B4-BE49-F238E27FC236}">
                <a16:creationId xmlns:a16="http://schemas.microsoft.com/office/drawing/2014/main" id="{08257D8A-A486-C9E1-DCA8-02CED63F9DDD}"/>
              </a:ext>
            </a:extLst>
          </p:cNvPr>
          <p:cNvGraphicFramePr>
            <a:graphicFrameLocks noChangeAspect="1"/>
          </p:cNvGraphicFramePr>
          <p:nvPr>
            <p:extLst>
              <p:ext uri="{D42A27DB-BD31-4B8C-83A1-F6EECF244321}">
                <p14:modId xmlns:p14="http://schemas.microsoft.com/office/powerpoint/2010/main" val="3583601991"/>
              </p:ext>
            </p:extLst>
          </p:nvPr>
        </p:nvGraphicFramePr>
        <p:xfrm>
          <a:off x="3505200" y="3733801"/>
          <a:ext cx="5105400" cy="949325"/>
        </p:xfrm>
        <a:graphic>
          <a:graphicData uri="http://schemas.openxmlformats.org/presentationml/2006/ole">
            <mc:AlternateContent xmlns:mc="http://schemas.openxmlformats.org/markup-compatibility/2006">
              <mc:Choice xmlns:v="urn:schemas-microsoft-com:vml" Requires="v">
                <p:oleObj name="Equation" r:id="rId2" imgW="4749480" imgH="952200" progId="Equation.DSMT4">
                  <p:embed/>
                </p:oleObj>
              </mc:Choice>
              <mc:Fallback>
                <p:oleObj name="Equation" r:id="rId2" imgW="4749480" imgH="952200" progId="Equation.DSMT4">
                  <p:embed/>
                  <p:pic>
                    <p:nvPicPr>
                      <p:cNvPr id="48134" name="Object 6">
                        <a:extLst>
                          <a:ext uri="{FF2B5EF4-FFF2-40B4-BE49-F238E27FC236}">
                            <a16:creationId xmlns:a16="http://schemas.microsoft.com/office/drawing/2014/main" id="{08257D8A-A486-C9E1-DCA8-02CED63F9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733801"/>
                        <a:ext cx="5105400"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a:extLst>
              <a:ext uri="{FF2B5EF4-FFF2-40B4-BE49-F238E27FC236}">
                <a16:creationId xmlns:a16="http://schemas.microsoft.com/office/drawing/2014/main" id="{3E993FE1-D98E-C6EF-2126-444EFF6AD054}"/>
              </a:ext>
            </a:extLst>
          </p:cNvPr>
          <p:cNvPicPr>
            <a:picLocks noChangeAspect="1"/>
          </p:cNvPicPr>
          <p:nvPr/>
        </p:nvPicPr>
        <p:blipFill>
          <a:blip r:embed="rId4"/>
          <a:stretch>
            <a:fillRect/>
          </a:stretch>
        </p:blipFill>
        <p:spPr>
          <a:xfrm>
            <a:off x="2981577" y="3429000"/>
            <a:ext cx="4959499" cy="12541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8A4E0FE-4EB5-201E-B7FE-2DC5AA9B943F}"/>
              </a:ext>
            </a:extLst>
          </p:cNvPr>
          <p:cNvSpPr>
            <a:spLocks noGrp="1" noChangeArrowheads="1"/>
          </p:cNvSpPr>
          <p:nvPr>
            <p:ph type="title"/>
          </p:nvPr>
        </p:nvSpPr>
        <p:spPr/>
        <p:txBody>
          <a:bodyPr/>
          <a:lstStyle/>
          <a:p>
            <a:r>
              <a:rPr lang="en-US" altLang="en-US"/>
              <a:t>Derivatives</a:t>
            </a:r>
          </a:p>
        </p:txBody>
      </p:sp>
      <p:sp>
        <p:nvSpPr>
          <p:cNvPr id="49155" name="Rectangle 3">
            <a:extLst>
              <a:ext uri="{FF2B5EF4-FFF2-40B4-BE49-F238E27FC236}">
                <a16:creationId xmlns:a16="http://schemas.microsoft.com/office/drawing/2014/main" id="{24397DAB-FD98-5E6D-8EC9-0BC3C81F3B57}"/>
              </a:ext>
            </a:extLst>
          </p:cNvPr>
          <p:cNvSpPr>
            <a:spLocks noGrp="1" noChangeArrowheads="1"/>
          </p:cNvSpPr>
          <p:nvPr>
            <p:ph type="body" idx="1"/>
          </p:nvPr>
        </p:nvSpPr>
        <p:spPr/>
        <p:txBody>
          <a:bodyPr/>
          <a:lstStyle/>
          <a:p>
            <a:r>
              <a:rPr lang="en-US" altLang="en-US"/>
              <a:t>The derivative of the function </a:t>
            </a:r>
            <a:r>
              <a:rPr lang="en-US" altLang="en-US" i="1">
                <a:latin typeface="Times New Roman" panose="02020603050405020304" pitchFamily="18" charset="0"/>
              </a:rPr>
              <a:t>y </a:t>
            </a:r>
            <a:r>
              <a:rPr lang="en-US" altLang="en-US">
                <a:latin typeface="Times New Roman" panose="02020603050405020304" pitchFamily="18" charset="0"/>
              </a:rPr>
              <a:t>= </a:t>
            </a:r>
            <a:r>
              <a:rPr lang="en-US" altLang="en-US" i="1">
                <a:latin typeface="Times New Roman" panose="02020603050405020304" pitchFamily="18" charset="0"/>
              </a:rPr>
              <a:t>f </a:t>
            </a:r>
            <a:r>
              <a:rPr lang="en-US" altLang="en-US">
                <a:latin typeface="Times New Roman" panose="02020603050405020304" pitchFamily="18" charset="0"/>
              </a:rPr>
              <a:t>(</a:t>
            </a:r>
            <a:r>
              <a:rPr lang="en-US" altLang="en-US" i="1">
                <a:latin typeface="Times New Roman" panose="02020603050405020304" pitchFamily="18" charset="0"/>
              </a:rPr>
              <a:t>x</a:t>
            </a:r>
            <a:r>
              <a:rPr lang="en-US" altLang="en-US">
                <a:latin typeface="Times New Roman" panose="02020603050405020304" pitchFamily="18" charset="0"/>
              </a:rPr>
              <a:t>) </a:t>
            </a:r>
            <a:r>
              <a:rPr lang="en-US" altLang="en-US"/>
              <a:t>may be expressed as …</a:t>
            </a:r>
          </a:p>
        </p:txBody>
      </p:sp>
      <p:sp>
        <p:nvSpPr>
          <p:cNvPr id="49164" name="Rectangle 12">
            <a:extLst>
              <a:ext uri="{FF2B5EF4-FFF2-40B4-BE49-F238E27FC236}">
                <a16:creationId xmlns:a16="http://schemas.microsoft.com/office/drawing/2014/main" id="{F99A6E45-88EB-DCDC-1949-6CC26FD9CF65}"/>
              </a:ext>
            </a:extLst>
          </p:cNvPr>
          <p:cNvSpPr>
            <a:spLocks noChangeArrowheads="1"/>
          </p:cNvSpPr>
          <p:nvPr/>
        </p:nvSpPr>
        <p:spPr bwMode="auto">
          <a:xfrm>
            <a:off x="1524001" y="30728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AU"/>
          </a:p>
        </p:txBody>
      </p:sp>
      <p:graphicFrame>
        <p:nvGraphicFramePr>
          <p:cNvPr id="49163" name="Object 11">
            <a:extLst>
              <a:ext uri="{FF2B5EF4-FFF2-40B4-BE49-F238E27FC236}">
                <a16:creationId xmlns:a16="http://schemas.microsoft.com/office/drawing/2014/main" id="{DCCBFCF9-3C5F-BF1F-5205-BF2F1E3A1D4A}"/>
              </a:ext>
            </a:extLst>
          </p:cNvPr>
          <p:cNvGraphicFramePr>
            <a:graphicFrameLocks noChangeAspect="1"/>
          </p:cNvGraphicFramePr>
          <p:nvPr/>
        </p:nvGraphicFramePr>
        <p:xfrm>
          <a:off x="4810125" y="3149600"/>
          <a:ext cx="896938" cy="431800"/>
        </p:xfrm>
        <a:graphic>
          <a:graphicData uri="http://schemas.openxmlformats.org/presentationml/2006/ole">
            <mc:AlternateContent xmlns:mc="http://schemas.openxmlformats.org/markup-compatibility/2006">
              <mc:Choice xmlns:v="urn:schemas-microsoft-com:vml" Requires="v">
                <p:oleObj name="Equation" r:id="rId2" imgW="901440" imgH="431640" progId="Equation.DSMT4">
                  <p:embed/>
                </p:oleObj>
              </mc:Choice>
              <mc:Fallback>
                <p:oleObj name="Equation" r:id="rId2" imgW="901440" imgH="431640" progId="Equation.DSMT4">
                  <p:embed/>
                  <p:pic>
                    <p:nvPicPr>
                      <p:cNvPr id="49163" name="Object 11">
                        <a:extLst>
                          <a:ext uri="{FF2B5EF4-FFF2-40B4-BE49-F238E27FC236}">
                            <a16:creationId xmlns:a16="http://schemas.microsoft.com/office/drawing/2014/main" id="{DCCBFCF9-3C5F-BF1F-5205-BF2F1E3A1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3149600"/>
                        <a:ext cx="896938"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6" name="Rectangle 14">
            <a:extLst>
              <a:ext uri="{FF2B5EF4-FFF2-40B4-BE49-F238E27FC236}">
                <a16:creationId xmlns:a16="http://schemas.microsoft.com/office/drawing/2014/main" id="{1C8CAFB8-E704-0DAA-7F0F-0E8662433B3A}"/>
              </a:ext>
            </a:extLst>
          </p:cNvPr>
          <p:cNvSpPr>
            <a:spLocks noChangeArrowheads="1"/>
          </p:cNvSpPr>
          <p:nvPr/>
        </p:nvSpPr>
        <p:spPr bwMode="auto">
          <a:xfrm>
            <a:off x="1524001" y="30728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AU"/>
          </a:p>
        </p:txBody>
      </p:sp>
      <p:graphicFrame>
        <p:nvGraphicFramePr>
          <p:cNvPr id="49165" name="Object 13">
            <a:extLst>
              <a:ext uri="{FF2B5EF4-FFF2-40B4-BE49-F238E27FC236}">
                <a16:creationId xmlns:a16="http://schemas.microsoft.com/office/drawing/2014/main" id="{428B6A7D-9283-0BF4-8E34-74A39EC43797}"/>
              </a:ext>
            </a:extLst>
          </p:cNvPr>
          <p:cNvGraphicFramePr>
            <a:graphicFrameLocks noChangeAspect="1"/>
          </p:cNvGraphicFramePr>
          <p:nvPr/>
        </p:nvGraphicFramePr>
        <p:xfrm>
          <a:off x="4875213" y="4076700"/>
          <a:ext cx="373062" cy="419100"/>
        </p:xfrm>
        <a:graphic>
          <a:graphicData uri="http://schemas.openxmlformats.org/presentationml/2006/ole">
            <mc:AlternateContent xmlns:mc="http://schemas.openxmlformats.org/markup-compatibility/2006">
              <mc:Choice xmlns:v="urn:schemas-microsoft-com:vml" Requires="v">
                <p:oleObj name="Equation" r:id="rId4" imgW="368280" imgH="419040" progId="Equation.DSMT4">
                  <p:embed/>
                </p:oleObj>
              </mc:Choice>
              <mc:Fallback>
                <p:oleObj name="Equation" r:id="rId4" imgW="368280" imgH="419040" progId="Equation.DSMT4">
                  <p:embed/>
                  <p:pic>
                    <p:nvPicPr>
                      <p:cNvPr id="49165" name="Object 13">
                        <a:extLst>
                          <a:ext uri="{FF2B5EF4-FFF2-40B4-BE49-F238E27FC236}">
                            <a16:creationId xmlns:a16="http://schemas.microsoft.com/office/drawing/2014/main" id="{428B6A7D-9283-0BF4-8E34-74A39EC437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3" y="4076700"/>
                        <a:ext cx="37306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8" name="Rectangle 16">
            <a:extLst>
              <a:ext uri="{FF2B5EF4-FFF2-40B4-BE49-F238E27FC236}">
                <a16:creationId xmlns:a16="http://schemas.microsoft.com/office/drawing/2014/main" id="{5F128645-8DB5-E448-2C4F-8CA811982251}"/>
              </a:ext>
            </a:extLst>
          </p:cNvPr>
          <p:cNvSpPr>
            <a:spLocks noChangeArrowheads="1"/>
          </p:cNvSpPr>
          <p:nvPr/>
        </p:nvSpPr>
        <p:spPr bwMode="auto">
          <a:xfrm>
            <a:off x="1524001" y="2877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AU"/>
          </a:p>
        </p:txBody>
      </p:sp>
      <p:graphicFrame>
        <p:nvGraphicFramePr>
          <p:cNvPr id="49167" name="Object 15">
            <a:extLst>
              <a:ext uri="{FF2B5EF4-FFF2-40B4-BE49-F238E27FC236}">
                <a16:creationId xmlns:a16="http://schemas.microsoft.com/office/drawing/2014/main" id="{0C333828-9625-B603-F7AA-6BD04A54AA39}"/>
              </a:ext>
            </a:extLst>
          </p:cNvPr>
          <p:cNvGraphicFramePr>
            <a:graphicFrameLocks noChangeAspect="1"/>
          </p:cNvGraphicFramePr>
          <p:nvPr/>
        </p:nvGraphicFramePr>
        <p:xfrm>
          <a:off x="4814888" y="4919664"/>
          <a:ext cx="495300" cy="947737"/>
        </p:xfrm>
        <a:graphic>
          <a:graphicData uri="http://schemas.openxmlformats.org/presentationml/2006/ole">
            <mc:AlternateContent xmlns:mc="http://schemas.openxmlformats.org/markup-compatibility/2006">
              <mc:Choice xmlns:v="urn:schemas-microsoft-com:vml" Requires="v">
                <p:oleObj name="Equation" r:id="rId6" imgW="495000" imgH="952200" progId="Equation.DSMT4">
                  <p:embed/>
                </p:oleObj>
              </mc:Choice>
              <mc:Fallback>
                <p:oleObj name="Equation" r:id="rId6" imgW="495000" imgH="952200" progId="Equation.DSMT4">
                  <p:embed/>
                  <p:pic>
                    <p:nvPicPr>
                      <p:cNvPr id="49167" name="Object 15">
                        <a:extLst>
                          <a:ext uri="{FF2B5EF4-FFF2-40B4-BE49-F238E27FC236}">
                            <a16:creationId xmlns:a16="http://schemas.microsoft.com/office/drawing/2014/main" id="{0C333828-9625-B603-F7AA-6BD04A54AA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4888" y="4919664"/>
                        <a:ext cx="495300" cy="94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3" name="Text Box 21">
            <a:extLst>
              <a:ext uri="{FF2B5EF4-FFF2-40B4-BE49-F238E27FC236}">
                <a16:creationId xmlns:a16="http://schemas.microsoft.com/office/drawing/2014/main" id="{D3CB2913-A541-7EFC-24A4-A28FB2A9C903}"/>
              </a:ext>
            </a:extLst>
          </p:cNvPr>
          <p:cNvSpPr txBox="1">
            <a:spLocks noChangeArrowheads="1"/>
          </p:cNvSpPr>
          <p:nvPr/>
        </p:nvSpPr>
        <p:spPr bwMode="auto">
          <a:xfrm>
            <a:off x="2352675" y="3636963"/>
            <a:ext cx="15887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FF00"/>
                </a:solidFill>
              </a:rPr>
              <a:t>Prime notation</a:t>
            </a:r>
          </a:p>
        </p:txBody>
      </p:sp>
      <p:sp>
        <p:nvSpPr>
          <p:cNvPr id="49174" name="Line 22">
            <a:extLst>
              <a:ext uri="{FF2B5EF4-FFF2-40B4-BE49-F238E27FC236}">
                <a16:creationId xmlns:a16="http://schemas.microsoft.com/office/drawing/2014/main" id="{5F841424-0586-FCE8-DD8D-93E70A08C96B}"/>
              </a:ext>
            </a:extLst>
          </p:cNvPr>
          <p:cNvSpPr>
            <a:spLocks noChangeShapeType="1"/>
          </p:cNvSpPr>
          <p:nvPr/>
        </p:nvSpPr>
        <p:spPr bwMode="auto">
          <a:xfrm flipV="1">
            <a:off x="3959225" y="3370263"/>
            <a:ext cx="769938" cy="360362"/>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9176" name="Text Box 24">
            <a:extLst>
              <a:ext uri="{FF2B5EF4-FFF2-40B4-BE49-F238E27FC236}">
                <a16:creationId xmlns:a16="http://schemas.microsoft.com/office/drawing/2014/main" id="{8DE71367-FC2F-874B-7E9E-7F89C732FA36}"/>
              </a:ext>
            </a:extLst>
          </p:cNvPr>
          <p:cNvSpPr txBox="1">
            <a:spLocks noChangeArrowheads="1"/>
          </p:cNvSpPr>
          <p:nvPr/>
        </p:nvSpPr>
        <p:spPr bwMode="auto">
          <a:xfrm>
            <a:off x="2141538" y="5232400"/>
            <a:ext cx="1691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FF00"/>
                </a:solidFill>
              </a:rPr>
              <a:t>Leibniz notation</a:t>
            </a:r>
          </a:p>
        </p:txBody>
      </p:sp>
      <p:sp>
        <p:nvSpPr>
          <p:cNvPr id="49177" name="Text Box 25">
            <a:extLst>
              <a:ext uri="{FF2B5EF4-FFF2-40B4-BE49-F238E27FC236}">
                <a16:creationId xmlns:a16="http://schemas.microsoft.com/office/drawing/2014/main" id="{998615B7-293D-17D0-5D61-16A498BDF45B}"/>
              </a:ext>
            </a:extLst>
          </p:cNvPr>
          <p:cNvSpPr txBox="1">
            <a:spLocks noChangeArrowheads="1"/>
          </p:cNvSpPr>
          <p:nvPr/>
        </p:nvSpPr>
        <p:spPr bwMode="auto">
          <a:xfrm>
            <a:off x="5915025" y="3173413"/>
            <a:ext cx="146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
            </a:r>
            <a:r>
              <a:rPr lang="en-US" altLang="en-US" i="1"/>
              <a:t>f</a:t>
            </a:r>
            <a:r>
              <a:rPr lang="en-US" altLang="en-US"/>
              <a:t> prime of </a:t>
            </a:r>
            <a:r>
              <a:rPr lang="en-US" altLang="en-US" i="1"/>
              <a:t>x</a:t>
            </a:r>
            <a:r>
              <a:rPr lang="en-US" altLang="en-US"/>
              <a:t>”</a:t>
            </a:r>
          </a:p>
        </p:txBody>
      </p:sp>
      <p:sp>
        <p:nvSpPr>
          <p:cNvPr id="49178" name="Text Box 26">
            <a:extLst>
              <a:ext uri="{FF2B5EF4-FFF2-40B4-BE49-F238E27FC236}">
                <a16:creationId xmlns:a16="http://schemas.microsoft.com/office/drawing/2014/main" id="{6FFF35E1-2FAB-353B-DE0F-D487FBA5C96F}"/>
              </a:ext>
            </a:extLst>
          </p:cNvPr>
          <p:cNvSpPr txBox="1">
            <a:spLocks noChangeArrowheads="1"/>
          </p:cNvSpPr>
          <p:nvPr/>
        </p:nvSpPr>
        <p:spPr bwMode="auto">
          <a:xfrm>
            <a:off x="5510213" y="4116388"/>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
            </a:r>
            <a:r>
              <a:rPr lang="en-US" altLang="en-US" i="1"/>
              <a:t>y</a:t>
            </a:r>
            <a:r>
              <a:rPr lang="en-US" altLang="en-US"/>
              <a:t> prime”</a:t>
            </a:r>
          </a:p>
        </p:txBody>
      </p:sp>
      <p:sp>
        <p:nvSpPr>
          <p:cNvPr id="49179" name="Text Box 27">
            <a:extLst>
              <a:ext uri="{FF2B5EF4-FFF2-40B4-BE49-F238E27FC236}">
                <a16:creationId xmlns:a16="http://schemas.microsoft.com/office/drawing/2014/main" id="{761EAC4B-FFFB-EA93-C9A1-74C4068C19ED}"/>
              </a:ext>
            </a:extLst>
          </p:cNvPr>
          <p:cNvSpPr txBox="1">
            <a:spLocks noChangeArrowheads="1"/>
          </p:cNvSpPr>
          <p:nvPr/>
        </p:nvSpPr>
        <p:spPr bwMode="auto">
          <a:xfrm>
            <a:off x="5511801" y="5219700"/>
            <a:ext cx="36902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derivative of </a:t>
            </a:r>
            <a:r>
              <a:rPr lang="en-US" altLang="en-US" i="1"/>
              <a:t>y</a:t>
            </a:r>
            <a:r>
              <a:rPr lang="en-US" altLang="en-US"/>
              <a:t> with respect to </a:t>
            </a:r>
            <a:r>
              <a:rPr lang="en-US" altLang="en-US" i="1"/>
              <a:t>x</a:t>
            </a:r>
            <a:r>
              <a:rPr lang="en-US" altLang="en-US"/>
              <a:t>”</a:t>
            </a:r>
          </a:p>
        </p:txBody>
      </p:sp>
      <p:sp>
        <p:nvSpPr>
          <p:cNvPr id="49180" name="Line 28">
            <a:extLst>
              <a:ext uri="{FF2B5EF4-FFF2-40B4-BE49-F238E27FC236}">
                <a16:creationId xmlns:a16="http://schemas.microsoft.com/office/drawing/2014/main" id="{4DC6DC42-FDED-1127-D8BA-6DEC2FC81A0E}"/>
              </a:ext>
            </a:extLst>
          </p:cNvPr>
          <p:cNvSpPr>
            <a:spLocks noChangeShapeType="1"/>
          </p:cNvSpPr>
          <p:nvPr/>
        </p:nvSpPr>
        <p:spPr bwMode="auto">
          <a:xfrm>
            <a:off x="3983039" y="3937001"/>
            <a:ext cx="769937" cy="360363"/>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9181" name="Line 29">
            <a:extLst>
              <a:ext uri="{FF2B5EF4-FFF2-40B4-BE49-F238E27FC236}">
                <a16:creationId xmlns:a16="http://schemas.microsoft.com/office/drawing/2014/main" id="{72929D19-2C4D-A129-5B83-525B7677944E}"/>
              </a:ext>
            </a:extLst>
          </p:cNvPr>
          <p:cNvSpPr>
            <a:spLocks noChangeShapeType="1"/>
          </p:cNvSpPr>
          <p:nvPr/>
        </p:nvSpPr>
        <p:spPr bwMode="auto">
          <a:xfrm>
            <a:off x="3903663" y="5413375"/>
            <a:ext cx="812800" cy="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3" name="Picture 2">
            <a:extLst>
              <a:ext uri="{FF2B5EF4-FFF2-40B4-BE49-F238E27FC236}">
                <a16:creationId xmlns:a16="http://schemas.microsoft.com/office/drawing/2014/main" id="{CCD2EC2D-7FC7-2C05-9CB9-2344A7CC49AD}"/>
              </a:ext>
            </a:extLst>
          </p:cNvPr>
          <p:cNvPicPr>
            <a:picLocks noChangeAspect="1"/>
          </p:cNvPicPr>
          <p:nvPr/>
        </p:nvPicPr>
        <p:blipFill>
          <a:blip r:embed="rId8"/>
          <a:stretch>
            <a:fillRect/>
          </a:stretch>
        </p:blipFill>
        <p:spPr>
          <a:xfrm>
            <a:off x="1211418" y="2633524"/>
            <a:ext cx="8839044" cy="38118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71EEDCA-ED57-2FAD-52A9-0382BFAFDF55}"/>
              </a:ext>
            </a:extLst>
          </p:cNvPr>
          <p:cNvSpPr>
            <a:spLocks noGrp="1" noChangeArrowheads="1"/>
          </p:cNvSpPr>
          <p:nvPr>
            <p:ph type="title"/>
          </p:nvPr>
        </p:nvSpPr>
        <p:spPr/>
        <p:txBody>
          <a:bodyPr/>
          <a:lstStyle/>
          <a:p>
            <a:r>
              <a:rPr lang="en-US" altLang="en-US"/>
              <a:t>Derivatives</a:t>
            </a:r>
          </a:p>
        </p:txBody>
      </p:sp>
      <p:sp>
        <p:nvSpPr>
          <p:cNvPr id="68611" name="Rectangle 3">
            <a:extLst>
              <a:ext uri="{FF2B5EF4-FFF2-40B4-BE49-F238E27FC236}">
                <a16:creationId xmlns:a16="http://schemas.microsoft.com/office/drawing/2014/main" id="{5E821462-839A-DDF3-C92C-DBA2DFA821E5}"/>
              </a:ext>
            </a:extLst>
          </p:cNvPr>
          <p:cNvSpPr>
            <a:spLocks noGrp="1" noChangeArrowheads="1"/>
          </p:cNvSpPr>
          <p:nvPr>
            <p:ph type="body" idx="1"/>
          </p:nvPr>
        </p:nvSpPr>
        <p:spPr/>
        <p:txBody>
          <a:bodyPr/>
          <a:lstStyle/>
          <a:p>
            <a:r>
              <a:rPr lang="en-US" altLang="en-US"/>
              <a:t>The process of finding derivatives is called </a:t>
            </a:r>
            <a:r>
              <a:rPr lang="en-US" altLang="en-US" u="sng"/>
              <a:t>differentiation</a:t>
            </a:r>
            <a:r>
              <a:rPr lang="en-US" altLang="en-US"/>
              <a:t>.</a:t>
            </a:r>
          </a:p>
          <a:p>
            <a:endParaRPr lang="en-US" altLang="en-US"/>
          </a:p>
          <a:p>
            <a:r>
              <a:rPr lang="en-US" altLang="en-US"/>
              <a:t>A function is </a:t>
            </a:r>
            <a:r>
              <a:rPr lang="en-US" altLang="en-US" u="sng"/>
              <a:t>differentiable</a:t>
            </a:r>
            <a:r>
              <a:rPr lang="en-US" altLang="en-US"/>
              <a:t> at a point if its  </a:t>
            </a:r>
            <a:r>
              <a:rPr lang="en-US" altLang="en-US" u="sng"/>
              <a:t>derivative</a:t>
            </a:r>
            <a:r>
              <a:rPr lang="en-US" altLang="en-US"/>
              <a:t> exists at that point.</a:t>
            </a:r>
          </a:p>
          <a:p>
            <a:pPr>
              <a:buFont typeface="Wingdings" panose="05000000000000000000" pitchFamily="2" charset="2"/>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74EC44F-A1B3-B8CD-A84B-B35EE42DED18}"/>
              </a:ext>
            </a:extLst>
          </p:cNvPr>
          <p:cNvSpPr>
            <a:spLocks noGrp="1" noChangeArrowheads="1"/>
          </p:cNvSpPr>
          <p:nvPr>
            <p:ph type="title"/>
          </p:nvPr>
        </p:nvSpPr>
        <p:spPr/>
        <p:txBody>
          <a:bodyPr/>
          <a:lstStyle/>
          <a:p>
            <a:r>
              <a:rPr lang="en-US" altLang="en-US"/>
              <a:t>Limit Definition of the Derivative</a:t>
            </a:r>
          </a:p>
        </p:txBody>
      </p:sp>
      <p:sp>
        <p:nvSpPr>
          <p:cNvPr id="77827" name="Rectangle 3">
            <a:extLst>
              <a:ext uri="{FF2B5EF4-FFF2-40B4-BE49-F238E27FC236}">
                <a16:creationId xmlns:a16="http://schemas.microsoft.com/office/drawing/2014/main" id="{928C4EF0-15F5-5568-91AA-909A2EABC65E}"/>
              </a:ext>
            </a:extLst>
          </p:cNvPr>
          <p:cNvSpPr>
            <a:spLocks noGrp="1" noChangeArrowheads="1"/>
          </p:cNvSpPr>
          <p:nvPr>
            <p:ph type="body" idx="1"/>
          </p:nvPr>
        </p:nvSpPr>
        <p:spPr/>
        <p:txBody>
          <a:bodyPr/>
          <a:lstStyle/>
          <a:p>
            <a:r>
              <a:rPr lang="en-US" altLang="en-US"/>
              <a:t>Use the limit definition to find the derivative of:</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3817622-5425-FCB4-A478-CC077586605D}"/>
                  </a:ext>
                </a:extLst>
              </p:cNvPr>
              <p:cNvSpPr txBox="1"/>
              <p:nvPr/>
            </p:nvSpPr>
            <p:spPr>
              <a:xfrm>
                <a:off x="1287651" y="2295040"/>
                <a:ext cx="8088824" cy="4590359"/>
              </a:xfrm>
              <a:prstGeom prst="rect">
                <a:avLst/>
              </a:prstGeom>
              <a:noFill/>
            </p:spPr>
            <p:txBody>
              <a:bodyPr wrap="square">
                <a:spAutoFit/>
              </a:bodyPr>
              <a:lstStyle/>
              <a:p>
                <a:r>
                  <a:rPr lang="en-US" sz="3600" dirty="0"/>
                  <a:t>f(x)=</a:t>
                </a:r>
                <a14:m>
                  <m:oMath xmlns:m="http://schemas.openxmlformats.org/officeDocument/2006/math">
                    <m:sSup>
                      <m:sSupPr>
                        <m:ctrlPr>
                          <a:rPr lang="en-US" sz="3600" i="1" dirty="0" smtClean="0">
                            <a:solidFill>
                              <a:srgbClr val="836967"/>
                            </a:solidFill>
                            <a:latin typeface="Cambria Math" panose="02040503050406030204" pitchFamily="18" charset="0"/>
                          </a:rPr>
                        </m:ctrlPr>
                      </m:sSupPr>
                      <m:e>
                        <m:r>
                          <a:rPr lang="en-US" sz="3600" i="1" dirty="0" smtClean="0">
                            <a:latin typeface="Cambria Math" panose="02040503050406030204" pitchFamily="18" charset="0"/>
                          </a:rPr>
                          <m:t>𝑥</m:t>
                        </m:r>
                      </m:e>
                      <m:sup>
                        <m:r>
                          <a:rPr lang="en-US" sz="3600" i="0" dirty="0" smtClean="0">
                            <a:latin typeface="Cambria Math" panose="02040503050406030204" pitchFamily="18" charset="0"/>
                          </a:rPr>
                          <m:t>2</m:t>
                        </m:r>
                      </m:sup>
                    </m:sSup>
                  </m:oMath>
                </a14:m>
                <a:endParaRPr lang="en-AU" sz="3600" dirty="0"/>
              </a:p>
              <a:p>
                <a:endParaRPr lang="en-AU" sz="3600" dirty="0"/>
              </a:p>
              <a:p>
                <a:r>
                  <a:rPr lang="en-US" sz="3600" dirty="0"/>
                  <a:t>PQ=</a:t>
                </a:r>
                <a14:m>
                  <m:oMath xmlns:m="http://schemas.openxmlformats.org/officeDocument/2006/math">
                    <m:f>
                      <m:fPr>
                        <m:ctrlPr>
                          <a:rPr lang="en-US" sz="3600" i="1" dirty="0" smtClean="0">
                            <a:solidFill>
                              <a:schemeClr val="tx1"/>
                            </a:solidFill>
                            <a:latin typeface="Cambria Math" panose="02040503050406030204" pitchFamily="18" charset="0"/>
                          </a:rPr>
                        </m:ctrlPr>
                      </m:fPr>
                      <m:num>
                        <m:sSup>
                          <m:sSupPr>
                            <m:ctrlPr>
                              <a:rPr lang="en-US" sz="3600" i="1" dirty="0" smtClean="0">
                                <a:solidFill>
                                  <a:schemeClr val="tx1"/>
                                </a:solidFill>
                                <a:latin typeface="Cambria Math" panose="02040503050406030204" pitchFamily="18" charset="0"/>
                              </a:rPr>
                            </m:ctrlPr>
                          </m:sSupPr>
                          <m:e>
                            <m:d>
                              <m:dPr>
                                <m:ctrlPr>
                                  <a:rPr lang="en-US" sz="3600" i="1" dirty="0" smtClean="0">
                                    <a:solidFill>
                                      <a:schemeClr val="tx1"/>
                                    </a:solidFill>
                                    <a:latin typeface="Cambria Math" panose="02040503050406030204" pitchFamily="18" charset="0"/>
                                  </a:rPr>
                                </m:ctrlPr>
                              </m:dPr>
                              <m:e>
                                <m:r>
                                  <a:rPr lang="en-US" sz="3600" i="1" dirty="0" smtClean="0">
                                    <a:solidFill>
                                      <a:schemeClr val="tx1"/>
                                    </a:solidFill>
                                    <a:latin typeface="Cambria Math" panose="02040503050406030204" pitchFamily="18" charset="0"/>
                                  </a:rPr>
                                  <m:t>𝑎</m:t>
                                </m:r>
                                <m:r>
                                  <a:rPr lang="en-US" sz="3600" i="0" dirty="0" smtClean="0">
                                    <a:solidFill>
                                      <a:schemeClr val="tx1"/>
                                    </a:solidFill>
                                    <a:latin typeface="Cambria Math" panose="02040503050406030204" pitchFamily="18" charset="0"/>
                                  </a:rPr>
                                  <m:t>+</m:t>
                                </m:r>
                                <m:r>
                                  <a:rPr lang="en-US" sz="3600" i="1" dirty="0" smtClean="0">
                                    <a:solidFill>
                                      <a:schemeClr val="tx1"/>
                                    </a:solidFill>
                                    <a:latin typeface="Cambria Math" panose="02040503050406030204" pitchFamily="18" charset="0"/>
                                  </a:rPr>
                                  <m:t>h</m:t>
                                </m:r>
                              </m:e>
                            </m:d>
                          </m:e>
                          <m:sup>
                            <m:r>
                              <a:rPr lang="en-US" sz="3600" i="0" dirty="0" smtClean="0">
                                <a:solidFill>
                                  <a:schemeClr val="tx1"/>
                                </a:solidFill>
                                <a:latin typeface="Cambria Math" panose="02040503050406030204" pitchFamily="18" charset="0"/>
                              </a:rPr>
                              <m:t>2</m:t>
                            </m:r>
                          </m:sup>
                        </m:sSup>
                        <m:r>
                          <a:rPr lang="en-US" sz="3600" i="0" dirty="0" smtClean="0">
                            <a:solidFill>
                              <a:schemeClr val="tx1"/>
                            </a:solidFill>
                            <a:latin typeface="Cambria Math" panose="02040503050406030204" pitchFamily="18" charset="0"/>
                          </a:rPr>
                          <m:t>−</m:t>
                        </m:r>
                        <m:sSup>
                          <m:sSupPr>
                            <m:ctrlPr>
                              <a:rPr lang="en-US" sz="3600" i="1" dirty="0" smtClean="0">
                                <a:solidFill>
                                  <a:schemeClr val="tx1"/>
                                </a:solidFill>
                                <a:latin typeface="Cambria Math" panose="02040503050406030204" pitchFamily="18" charset="0"/>
                              </a:rPr>
                            </m:ctrlPr>
                          </m:sSupPr>
                          <m:e>
                            <m:r>
                              <a:rPr lang="en-AU" sz="3600" b="0" i="1" dirty="0" smtClean="0">
                                <a:solidFill>
                                  <a:schemeClr val="tx1"/>
                                </a:solidFill>
                                <a:latin typeface="Cambria Math" panose="02040503050406030204" pitchFamily="18" charset="0"/>
                              </a:rPr>
                              <m:t>𝑎</m:t>
                            </m:r>
                          </m:e>
                          <m:sup>
                            <m:r>
                              <a:rPr lang="en-US" sz="3600" i="0" dirty="0" smtClean="0">
                                <a:solidFill>
                                  <a:schemeClr val="tx1"/>
                                </a:solidFill>
                                <a:latin typeface="Cambria Math" panose="02040503050406030204" pitchFamily="18" charset="0"/>
                              </a:rPr>
                              <m:t>2</m:t>
                            </m:r>
                          </m:sup>
                        </m:sSup>
                      </m:num>
                      <m:den>
                        <m:func>
                          <m:funcPr>
                            <m:ctrlPr>
                              <a:rPr lang="en-US" sz="3600" i="1" dirty="0" smtClean="0">
                                <a:solidFill>
                                  <a:schemeClr val="tx1"/>
                                </a:solidFill>
                                <a:latin typeface="Cambria Math" panose="02040503050406030204" pitchFamily="18" charset="0"/>
                              </a:rPr>
                            </m:ctrlPr>
                          </m:funcPr>
                          <m:fName>
                            <m:r>
                              <a:rPr lang="en-AU" sz="3600" b="0" i="1" dirty="0" smtClean="0">
                                <a:solidFill>
                                  <a:schemeClr val="tx1"/>
                                </a:solidFill>
                                <a:latin typeface="Cambria Math" panose="02040503050406030204" pitchFamily="18" charset="0"/>
                              </a:rPr>
                              <m:t>𝑎</m:t>
                            </m:r>
                            <m:r>
                              <a:rPr lang="en-AU" sz="3600" b="0" i="0" dirty="0" smtClean="0">
                                <a:solidFill>
                                  <a:schemeClr val="tx1"/>
                                </a:solidFill>
                                <a:latin typeface="Cambria Math" panose="02040503050406030204" pitchFamily="18" charset="0"/>
                              </a:rPr>
                              <m:t>+</m:t>
                            </m:r>
                            <m:r>
                              <m:rPr>
                                <m:sty m:val="p"/>
                              </m:rPr>
                              <a:rPr lang="en-US" sz="3600" i="0" dirty="0" smtClean="0">
                                <a:solidFill>
                                  <a:schemeClr val="tx1"/>
                                </a:solidFill>
                                <a:latin typeface="Cambria Math" panose="02040503050406030204" pitchFamily="18" charset="0"/>
                              </a:rPr>
                              <m:t>h</m:t>
                            </m:r>
                          </m:fName>
                          <m:e>
                            <m:r>
                              <a:rPr lang="en-US" sz="3600" i="0" dirty="0" smtClean="0">
                                <a:solidFill>
                                  <a:schemeClr val="tx1"/>
                                </a:solidFill>
                                <a:latin typeface="Cambria Math" panose="02040503050406030204" pitchFamily="18" charset="0"/>
                              </a:rPr>
                              <m:t>−</m:t>
                            </m:r>
                            <m:r>
                              <a:rPr lang="en-US" sz="3600" i="1" dirty="0" smtClean="0">
                                <a:solidFill>
                                  <a:schemeClr val="tx1"/>
                                </a:solidFill>
                                <a:latin typeface="Cambria Math" panose="02040503050406030204" pitchFamily="18" charset="0"/>
                              </a:rPr>
                              <m:t>𝑎</m:t>
                            </m:r>
                          </m:e>
                        </m:func>
                      </m:den>
                    </m:f>
                  </m:oMath>
                </a14:m>
                <a:r>
                  <a:rPr lang="en-US" sz="3600" dirty="0">
                    <a:solidFill>
                      <a:schemeClr val="tx1"/>
                    </a:solidFill>
                  </a:rPr>
                  <a:t>= </a:t>
                </a:r>
                <a14:m>
                  <m:oMath xmlns:m="http://schemas.openxmlformats.org/officeDocument/2006/math">
                    <m:f>
                      <m:fPr>
                        <m:ctrlPr>
                          <a:rPr lang="en-US" sz="3600" i="1" dirty="0" smtClean="0">
                            <a:solidFill>
                              <a:schemeClr val="tx1"/>
                            </a:solidFill>
                            <a:latin typeface="Cambria Math" panose="02040503050406030204" pitchFamily="18" charset="0"/>
                          </a:rPr>
                        </m:ctrlPr>
                      </m:fPr>
                      <m:num>
                        <m:sSup>
                          <m:sSupPr>
                            <m:ctrlPr>
                              <a:rPr lang="en-US" sz="3600" i="1" dirty="0" smtClean="0">
                                <a:solidFill>
                                  <a:schemeClr val="tx1"/>
                                </a:solidFill>
                                <a:latin typeface="Cambria Math" panose="02040503050406030204" pitchFamily="18" charset="0"/>
                              </a:rPr>
                            </m:ctrlPr>
                          </m:sSupPr>
                          <m:e>
                            <m:r>
                              <a:rPr lang="en-AU" sz="3600" b="0" i="1" dirty="0" smtClean="0">
                                <a:solidFill>
                                  <a:schemeClr val="tx1"/>
                                </a:solidFill>
                                <a:latin typeface="Cambria Math" panose="02040503050406030204" pitchFamily="18" charset="0"/>
                              </a:rPr>
                              <m:t>𝑎</m:t>
                            </m:r>
                          </m:e>
                          <m:sup>
                            <m:r>
                              <a:rPr lang="en-US" sz="3600" i="0" dirty="0" smtClean="0">
                                <a:solidFill>
                                  <a:schemeClr val="tx1"/>
                                </a:solidFill>
                                <a:latin typeface="Cambria Math" panose="02040503050406030204" pitchFamily="18" charset="0"/>
                              </a:rPr>
                              <m:t>2</m:t>
                            </m:r>
                          </m:sup>
                        </m:sSup>
                        <m:r>
                          <a:rPr lang="en-AU" sz="3600" b="0" i="0" dirty="0" smtClean="0">
                            <a:solidFill>
                              <a:schemeClr val="tx1"/>
                            </a:solidFill>
                            <a:latin typeface="Cambria Math" panose="02040503050406030204" pitchFamily="18" charset="0"/>
                          </a:rPr>
                          <m:t>+2</m:t>
                        </m:r>
                        <m:r>
                          <a:rPr lang="en-AU" sz="3600" b="0" i="1" dirty="0" smtClean="0">
                            <a:solidFill>
                              <a:schemeClr val="tx1"/>
                            </a:solidFill>
                            <a:latin typeface="Cambria Math" panose="02040503050406030204" pitchFamily="18" charset="0"/>
                          </a:rPr>
                          <m:t>𝑎</m:t>
                        </m:r>
                        <m:r>
                          <m:rPr>
                            <m:sty m:val="p"/>
                          </m:rPr>
                          <a:rPr lang="en-AU" sz="3600" b="0" i="0" dirty="0" smtClean="0">
                            <a:solidFill>
                              <a:schemeClr val="tx1"/>
                            </a:solidFill>
                            <a:latin typeface="Cambria Math" panose="02040503050406030204" pitchFamily="18" charset="0"/>
                          </a:rPr>
                          <m:t>h</m:t>
                        </m:r>
                        <m:r>
                          <a:rPr lang="en-AU" sz="3600" b="0" i="0" dirty="0" smtClean="0">
                            <a:solidFill>
                              <a:schemeClr val="tx1"/>
                            </a:solidFill>
                            <a:latin typeface="Cambria Math" panose="02040503050406030204" pitchFamily="18" charset="0"/>
                          </a:rPr>
                          <m:t>+</m:t>
                        </m:r>
                        <m:sSup>
                          <m:sSupPr>
                            <m:ctrlPr>
                              <a:rPr lang="en-US" sz="3600" i="1" dirty="0" smtClean="0">
                                <a:solidFill>
                                  <a:schemeClr val="tx1"/>
                                </a:solidFill>
                                <a:latin typeface="Cambria Math" panose="02040503050406030204" pitchFamily="18" charset="0"/>
                              </a:rPr>
                            </m:ctrlPr>
                          </m:sSupPr>
                          <m:e>
                            <m:r>
                              <a:rPr lang="en-AU" sz="3600" b="0" i="1" dirty="0" smtClean="0">
                                <a:solidFill>
                                  <a:schemeClr val="tx1"/>
                                </a:solidFill>
                                <a:latin typeface="Cambria Math" panose="02040503050406030204" pitchFamily="18" charset="0"/>
                              </a:rPr>
                              <m:t>h</m:t>
                            </m:r>
                          </m:e>
                          <m:sup>
                            <m:r>
                              <a:rPr lang="en-US" sz="3600" i="0" dirty="0" smtClean="0">
                                <a:solidFill>
                                  <a:schemeClr val="tx1"/>
                                </a:solidFill>
                                <a:latin typeface="Cambria Math" panose="02040503050406030204" pitchFamily="18" charset="0"/>
                              </a:rPr>
                              <m:t>2</m:t>
                            </m:r>
                          </m:sup>
                        </m:sSup>
                        <m:r>
                          <a:rPr lang="en-US" sz="3600" i="0" dirty="0" smtClean="0">
                            <a:solidFill>
                              <a:schemeClr val="tx1"/>
                            </a:solidFill>
                            <a:latin typeface="Cambria Math" panose="02040503050406030204" pitchFamily="18" charset="0"/>
                          </a:rPr>
                          <m:t>−</m:t>
                        </m:r>
                        <m:sSup>
                          <m:sSupPr>
                            <m:ctrlPr>
                              <a:rPr lang="en-US" sz="3600" i="1" dirty="0" smtClean="0">
                                <a:solidFill>
                                  <a:schemeClr val="tx1"/>
                                </a:solidFill>
                                <a:latin typeface="Cambria Math" panose="02040503050406030204" pitchFamily="18" charset="0"/>
                              </a:rPr>
                            </m:ctrlPr>
                          </m:sSupPr>
                          <m:e>
                            <m:r>
                              <a:rPr lang="en-AU" sz="3600" b="0" i="1" dirty="0" smtClean="0">
                                <a:solidFill>
                                  <a:schemeClr val="tx1"/>
                                </a:solidFill>
                                <a:latin typeface="Cambria Math" panose="02040503050406030204" pitchFamily="18" charset="0"/>
                              </a:rPr>
                              <m:t>𝑎</m:t>
                            </m:r>
                          </m:e>
                          <m:sup>
                            <m:r>
                              <a:rPr lang="en-US" sz="3600" i="0" dirty="0" smtClean="0">
                                <a:solidFill>
                                  <a:schemeClr val="tx1"/>
                                </a:solidFill>
                                <a:latin typeface="Cambria Math" panose="02040503050406030204" pitchFamily="18" charset="0"/>
                              </a:rPr>
                              <m:t>2</m:t>
                            </m:r>
                          </m:sup>
                        </m:sSup>
                      </m:num>
                      <m:den>
                        <m:r>
                          <a:rPr lang="en-AU" sz="3600" b="0" i="1" dirty="0" smtClean="0">
                            <a:solidFill>
                              <a:schemeClr val="tx1"/>
                            </a:solidFill>
                            <a:latin typeface="Cambria Math" panose="02040503050406030204" pitchFamily="18" charset="0"/>
                          </a:rPr>
                          <m:t>h</m:t>
                        </m:r>
                      </m:den>
                    </m:f>
                  </m:oMath>
                </a14:m>
                <a:r>
                  <a:rPr lang="en-US" sz="3600" dirty="0"/>
                  <a:t>=2</a:t>
                </a:r>
                <a14:m>
                  <m:oMath xmlns:m="http://schemas.openxmlformats.org/officeDocument/2006/math">
                    <m:r>
                      <a:rPr lang="en-AU" sz="3600" b="0" i="1" dirty="0" smtClean="0">
                        <a:solidFill>
                          <a:schemeClr val="tx1"/>
                        </a:solidFill>
                        <a:latin typeface="Cambria Math" panose="02040503050406030204" pitchFamily="18" charset="0"/>
                      </a:rPr>
                      <m:t>𝑎</m:t>
                    </m:r>
                    <m:r>
                      <a:rPr lang="en-AU" sz="3600" b="0" i="1" dirty="0" smtClean="0">
                        <a:solidFill>
                          <a:schemeClr val="tx1"/>
                        </a:solidFill>
                        <a:latin typeface="Cambria Math" panose="02040503050406030204" pitchFamily="18" charset="0"/>
                      </a:rPr>
                      <m:t> </m:t>
                    </m:r>
                  </m:oMath>
                </a14:m>
                <a:r>
                  <a:rPr lang="en-US" sz="3600" dirty="0"/>
                  <a:t>+h</a:t>
                </a:r>
              </a:p>
              <a:p>
                <a:endParaRPr lang="en-US" sz="3600" dirty="0"/>
              </a:p>
              <a:p>
                <a14:m>
                  <m:oMath xmlns:m="http://schemas.openxmlformats.org/officeDocument/2006/math">
                    <m:limLow>
                      <m:limLowPr>
                        <m:ctrlPr>
                          <a:rPr lang="en-US" sz="3600" b="1" i="1" dirty="0" smtClean="0">
                            <a:solidFill>
                              <a:srgbClr val="836967"/>
                            </a:solidFill>
                            <a:latin typeface="Cambria Math" panose="02040503050406030204" pitchFamily="18" charset="0"/>
                          </a:rPr>
                        </m:ctrlPr>
                      </m:limLowPr>
                      <m:e>
                        <m:r>
                          <a:rPr lang="en-US" sz="3600" b="1" i="1" dirty="0" smtClean="0">
                            <a:latin typeface="Cambria Math" panose="02040503050406030204" pitchFamily="18" charset="0"/>
                          </a:rPr>
                          <m:t>𝒍𝒊𝒎</m:t>
                        </m:r>
                      </m:e>
                      <m:lim>
                        <m:r>
                          <a:rPr lang="en-US" sz="3600" b="1" i="1" dirty="0" smtClean="0">
                            <a:latin typeface="Cambria Math" panose="02040503050406030204" pitchFamily="18" charset="0"/>
                          </a:rPr>
                          <m:t>𝒉</m:t>
                        </m:r>
                        <m:r>
                          <a:rPr lang="en-US" sz="3600" b="1" i="0" dirty="0" smtClean="0">
                            <a:latin typeface="Cambria Math" panose="02040503050406030204" pitchFamily="18" charset="0"/>
                          </a:rPr>
                          <m:t>→</m:t>
                        </m:r>
                        <m:r>
                          <a:rPr lang="en-US" sz="3600" b="1" i="0" dirty="0" smtClean="0">
                            <a:latin typeface="Cambria Math" panose="02040503050406030204" pitchFamily="18" charset="0"/>
                          </a:rPr>
                          <m:t>𝟎</m:t>
                        </m:r>
                      </m:lim>
                    </m:limLow>
                  </m:oMath>
                </a14:m>
                <a:r>
                  <a:rPr lang="en-US" sz="3600" b="1" dirty="0">
                    <a:solidFill>
                      <a:schemeClr val="tx1"/>
                    </a:solidFill>
                  </a:rPr>
                  <a:t>(</a:t>
                </a:r>
                <a14:m>
                  <m:oMath xmlns:m="http://schemas.openxmlformats.org/officeDocument/2006/math">
                    <m:f>
                      <m:fPr>
                        <m:ctrlPr>
                          <a:rPr lang="en-US" sz="3600" i="1" dirty="0">
                            <a:solidFill>
                              <a:schemeClr val="tx1"/>
                            </a:solidFill>
                            <a:latin typeface="Cambria Math" panose="02040503050406030204" pitchFamily="18" charset="0"/>
                          </a:rPr>
                        </m:ctrlPr>
                      </m:fPr>
                      <m:num>
                        <m:sSup>
                          <m:sSupPr>
                            <m:ctrlPr>
                              <a:rPr lang="en-US" sz="3600" i="1" dirty="0">
                                <a:solidFill>
                                  <a:schemeClr val="tx1"/>
                                </a:solidFill>
                                <a:latin typeface="Cambria Math" panose="02040503050406030204" pitchFamily="18" charset="0"/>
                              </a:rPr>
                            </m:ctrlPr>
                          </m:sSupPr>
                          <m:e>
                            <m:d>
                              <m:dPr>
                                <m:ctrlPr>
                                  <a:rPr lang="en-US" sz="3600" i="1" dirty="0">
                                    <a:solidFill>
                                      <a:schemeClr val="tx1"/>
                                    </a:solidFill>
                                    <a:latin typeface="Cambria Math" panose="02040503050406030204" pitchFamily="18" charset="0"/>
                                  </a:rPr>
                                </m:ctrlPr>
                              </m:dPr>
                              <m:e>
                                <m:r>
                                  <a:rPr lang="en-US" sz="3600" i="1" dirty="0">
                                    <a:solidFill>
                                      <a:schemeClr val="tx1"/>
                                    </a:solidFill>
                                    <a:latin typeface="Cambria Math" panose="02040503050406030204" pitchFamily="18" charset="0"/>
                                  </a:rPr>
                                  <m:t>𝑎</m:t>
                                </m:r>
                                <m:r>
                                  <a:rPr lang="en-US" sz="3600"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h</m:t>
                                </m:r>
                              </m:e>
                            </m:d>
                          </m:e>
                          <m:sup>
                            <m:r>
                              <a:rPr lang="en-US" sz="3600" dirty="0">
                                <a:solidFill>
                                  <a:schemeClr val="tx1"/>
                                </a:solidFill>
                                <a:latin typeface="Cambria Math" panose="02040503050406030204" pitchFamily="18" charset="0"/>
                              </a:rPr>
                              <m:t>2</m:t>
                            </m:r>
                          </m:sup>
                        </m:sSup>
                        <m:r>
                          <a:rPr lang="en-US" sz="3600" dirty="0">
                            <a:solidFill>
                              <a:schemeClr val="tx1"/>
                            </a:solidFill>
                            <a:latin typeface="Cambria Math" panose="02040503050406030204" pitchFamily="18" charset="0"/>
                          </a:rPr>
                          <m:t>−</m:t>
                        </m:r>
                        <m:sSup>
                          <m:sSupPr>
                            <m:ctrlPr>
                              <a:rPr lang="en-US" sz="3600" i="1" dirty="0">
                                <a:solidFill>
                                  <a:schemeClr val="tx1"/>
                                </a:solidFill>
                                <a:latin typeface="Cambria Math" panose="02040503050406030204" pitchFamily="18" charset="0"/>
                              </a:rPr>
                            </m:ctrlPr>
                          </m:sSupPr>
                          <m:e>
                            <m:r>
                              <a:rPr lang="en-AU" sz="3600" i="1" dirty="0">
                                <a:solidFill>
                                  <a:schemeClr val="tx1"/>
                                </a:solidFill>
                                <a:latin typeface="Cambria Math" panose="02040503050406030204" pitchFamily="18" charset="0"/>
                              </a:rPr>
                              <m:t>𝑎</m:t>
                            </m:r>
                          </m:e>
                          <m:sup>
                            <m:r>
                              <a:rPr lang="en-US" sz="3600" dirty="0">
                                <a:solidFill>
                                  <a:schemeClr val="tx1"/>
                                </a:solidFill>
                                <a:latin typeface="Cambria Math" panose="02040503050406030204" pitchFamily="18" charset="0"/>
                              </a:rPr>
                              <m:t>2</m:t>
                            </m:r>
                          </m:sup>
                        </m:sSup>
                      </m:num>
                      <m:den>
                        <m:func>
                          <m:funcPr>
                            <m:ctrlPr>
                              <a:rPr lang="en-US" sz="3600" i="1" dirty="0">
                                <a:solidFill>
                                  <a:schemeClr val="tx1"/>
                                </a:solidFill>
                                <a:latin typeface="Cambria Math" panose="02040503050406030204" pitchFamily="18" charset="0"/>
                              </a:rPr>
                            </m:ctrlPr>
                          </m:funcPr>
                          <m:fName>
                            <m:r>
                              <a:rPr lang="en-AU" sz="3600" i="1" dirty="0">
                                <a:solidFill>
                                  <a:schemeClr val="tx1"/>
                                </a:solidFill>
                                <a:latin typeface="Cambria Math" panose="02040503050406030204" pitchFamily="18" charset="0"/>
                              </a:rPr>
                              <m:t>𝑎</m:t>
                            </m:r>
                            <m:r>
                              <a:rPr lang="en-AU" sz="3600" dirty="0">
                                <a:solidFill>
                                  <a:schemeClr val="tx1"/>
                                </a:solidFill>
                                <a:latin typeface="Cambria Math" panose="02040503050406030204" pitchFamily="18" charset="0"/>
                              </a:rPr>
                              <m:t>+</m:t>
                            </m:r>
                            <m:r>
                              <m:rPr>
                                <m:sty m:val="p"/>
                              </m:rPr>
                              <a:rPr lang="en-US" sz="3600" dirty="0">
                                <a:solidFill>
                                  <a:schemeClr val="tx1"/>
                                </a:solidFill>
                                <a:latin typeface="Cambria Math" panose="02040503050406030204" pitchFamily="18" charset="0"/>
                              </a:rPr>
                              <m:t>h</m:t>
                            </m:r>
                          </m:fName>
                          <m:e>
                            <m:r>
                              <a:rPr lang="en-US" sz="3600"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𝑎</m:t>
                            </m:r>
                          </m:e>
                        </m:func>
                      </m:den>
                    </m:f>
                  </m:oMath>
                </a14:m>
                <a:r>
                  <a:rPr lang="en-US" sz="3600" b="1" dirty="0"/>
                  <a:t>)=</a:t>
                </a:r>
                <a14:m>
                  <m:oMath xmlns:m="http://schemas.openxmlformats.org/officeDocument/2006/math">
                    <m:limLow>
                      <m:limLowPr>
                        <m:ctrlPr>
                          <a:rPr lang="en-US" sz="3600" b="1" i="1" dirty="0">
                            <a:solidFill>
                              <a:srgbClr val="836967"/>
                            </a:solidFill>
                            <a:latin typeface="Cambria Math" panose="02040503050406030204" pitchFamily="18" charset="0"/>
                          </a:rPr>
                        </m:ctrlPr>
                      </m:limLowPr>
                      <m:e>
                        <m:r>
                          <a:rPr lang="en-US" sz="3600" b="1" i="1" dirty="0">
                            <a:latin typeface="Cambria Math" panose="02040503050406030204" pitchFamily="18" charset="0"/>
                          </a:rPr>
                          <m:t>𝒍𝒊𝒎</m:t>
                        </m:r>
                      </m:e>
                      <m:lim>
                        <m:r>
                          <a:rPr lang="en-US" sz="3600" b="1" i="1" dirty="0">
                            <a:latin typeface="Cambria Math" panose="02040503050406030204" pitchFamily="18" charset="0"/>
                          </a:rPr>
                          <m:t>𝒉</m:t>
                        </m:r>
                        <m:r>
                          <a:rPr lang="en-US" sz="3600" b="1" dirty="0">
                            <a:latin typeface="Cambria Math" panose="02040503050406030204" pitchFamily="18" charset="0"/>
                          </a:rPr>
                          <m:t>→</m:t>
                        </m:r>
                        <m:r>
                          <a:rPr lang="en-US" sz="3600" b="1" dirty="0">
                            <a:latin typeface="Cambria Math" panose="02040503050406030204" pitchFamily="18" charset="0"/>
                          </a:rPr>
                          <m:t>𝟎</m:t>
                        </m:r>
                      </m:lim>
                    </m:limLow>
                  </m:oMath>
                </a14:m>
                <a:r>
                  <a:rPr lang="en-US" sz="3600" b="1" dirty="0"/>
                  <a:t>(</a:t>
                </a:r>
                <a14:m>
                  <m:oMath xmlns:m="http://schemas.openxmlformats.org/officeDocument/2006/math">
                    <m:r>
                      <m:rPr>
                        <m:nor/>
                      </m:rPr>
                      <a:rPr lang="en-US" sz="3600" dirty="0"/>
                      <m:t>2</m:t>
                    </m:r>
                    <m:r>
                      <a:rPr lang="en-AU" sz="3600" i="1" dirty="0">
                        <a:latin typeface="Cambria Math" panose="02040503050406030204" pitchFamily="18" charset="0"/>
                      </a:rPr>
                      <m:t>𝑎</m:t>
                    </m:r>
                    <m:r>
                      <a:rPr lang="en-AU" sz="3600" i="1" dirty="0">
                        <a:latin typeface="Cambria Math" panose="02040503050406030204" pitchFamily="18" charset="0"/>
                      </a:rPr>
                      <m:t> </m:t>
                    </m:r>
                    <m:r>
                      <m:rPr>
                        <m:nor/>
                      </m:rPr>
                      <a:rPr lang="en-US" sz="3600" dirty="0"/>
                      <m:t>+</m:t>
                    </m:r>
                    <m:r>
                      <m:rPr>
                        <m:nor/>
                      </m:rPr>
                      <a:rPr lang="en-US" sz="3600" dirty="0"/>
                      <m:t>h</m:t>
                    </m:r>
                  </m:oMath>
                </a14:m>
                <a:r>
                  <a:rPr lang="en-US" sz="3600" b="1" dirty="0"/>
                  <a:t>)= </a:t>
                </a:r>
                <a14:m>
                  <m:oMath xmlns:m="http://schemas.openxmlformats.org/officeDocument/2006/math">
                    <m:r>
                      <m:rPr>
                        <m:nor/>
                      </m:rPr>
                      <a:rPr lang="en-US" sz="3600" dirty="0"/>
                      <m:t>2</m:t>
                    </m:r>
                    <m:r>
                      <a:rPr lang="en-AU" sz="3600" i="1" dirty="0">
                        <a:latin typeface="Cambria Math" panose="02040503050406030204" pitchFamily="18" charset="0"/>
                      </a:rPr>
                      <m:t>𝑎</m:t>
                    </m:r>
                    <m:r>
                      <a:rPr lang="en-AU" sz="3600" i="1" dirty="0">
                        <a:latin typeface="Cambria Math" panose="02040503050406030204" pitchFamily="18" charset="0"/>
                      </a:rPr>
                      <m:t> </m:t>
                    </m:r>
                  </m:oMath>
                </a14:m>
                <a:endParaRPr lang="en-US" sz="3600" b="1" dirty="0"/>
              </a:p>
              <a:p>
                <a:endParaRPr lang="en-US" sz="3600" dirty="0"/>
              </a:p>
              <a:p>
                <a:endParaRPr lang="en-AU" sz="3600" dirty="0"/>
              </a:p>
            </p:txBody>
          </p:sp>
        </mc:Choice>
        <mc:Fallback>
          <p:sp>
            <p:nvSpPr>
              <p:cNvPr id="5" name="TextBox 4">
                <a:extLst>
                  <a:ext uri="{FF2B5EF4-FFF2-40B4-BE49-F238E27FC236}">
                    <a16:creationId xmlns:a16="http://schemas.microsoft.com/office/drawing/2014/main" id="{93817622-5425-FCB4-A478-CC077586605D}"/>
                  </a:ext>
                </a:extLst>
              </p:cNvPr>
              <p:cNvSpPr txBox="1">
                <a:spLocks noRot="1" noChangeAspect="1" noMove="1" noResize="1" noEditPoints="1" noAdjustHandles="1" noChangeArrowheads="1" noChangeShapeType="1" noTextEdit="1"/>
              </p:cNvSpPr>
              <p:nvPr/>
            </p:nvSpPr>
            <p:spPr>
              <a:xfrm>
                <a:off x="1287651" y="2295040"/>
                <a:ext cx="8088824" cy="4590359"/>
              </a:xfrm>
              <a:prstGeom prst="rect">
                <a:avLst/>
              </a:prstGeom>
              <a:blipFill>
                <a:blip r:embed="rId2"/>
                <a:stretch>
                  <a:fillRect l="-2261" t="-1859"/>
                </a:stretch>
              </a:blipFill>
            </p:spPr>
            <p:txBody>
              <a:bodyPr/>
              <a:lstStyle/>
              <a:p>
                <a:r>
                  <a:rPr lang="en-AU">
                    <a:noFill/>
                  </a:rPr>
                  <a:t> </a:t>
                </a:r>
              </a:p>
            </p:txBody>
          </p:sp>
        </mc:Fallback>
      </mc:AlternateContent>
      <p:pic>
        <p:nvPicPr>
          <p:cNvPr id="6" name="Picture 2" descr="image">
            <a:extLst>
              <a:ext uri="{FF2B5EF4-FFF2-40B4-BE49-F238E27FC236}">
                <a16:creationId xmlns:a16="http://schemas.microsoft.com/office/drawing/2014/main" id="{10B9F9E0-CD2A-EC40-3345-B9A71C35E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442" y="0"/>
            <a:ext cx="3732750" cy="25759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l="-3000" r="-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B604-4EC9-4C6B-A6D1-C84526BFC486}"/>
              </a:ext>
            </a:extLst>
          </p:cNvPr>
          <p:cNvSpPr>
            <a:spLocks noGrp="1"/>
          </p:cNvSpPr>
          <p:nvPr>
            <p:ph type="title"/>
          </p:nvPr>
        </p:nvSpPr>
        <p:spPr/>
        <p:txBody>
          <a:bodyPr/>
          <a:lstStyle/>
          <a:p>
            <a:r>
              <a:rPr lang="en-US" dirty="0"/>
              <a:t>The  gradient of the tangent</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294BBF-5970-4377-9536-1F02AA038BEA}"/>
                  </a:ext>
                </a:extLst>
              </p:cNvPr>
              <p:cNvSpPr>
                <a:spLocks noGrp="1"/>
              </p:cNvSpPr>
              <p:nvPr>
                <p:ph idx="1"/>
              </p:nvPr>
            </p:nvSpPr>
            <p:spPr>
              <a:xfrm>
                <a:off x="0" y="1472339"/>
                <a:ext cx="7981627" cy="4704624"/>
              </a:xfrm>
            </p:spPr>
            <p:txBody>
              <a:bodyPr>
                <a:normAutofit/>
              </a:bodyPr>
              <a:lstStyle/>
              <a:p>
                <a:r>
                  <a:rPr lang="en-US" dirty="0"/>
                  <a:t>We first recall that a chord of a curve is a line segment joining points P and Q on the curve. A secant is a line through points P and Q on the curve.</a:t>
                </a:r>
              </a:p>
              <a:p>
                <a:r>
                  <a:rPr lang="en-US" dirty="0"/>
                  <a:t>Previously we looked at a sequence of secants P</a:t>
                </a:r>
                <a14:m>
                  <m:oMath xmlns:m="http://schemas.openxmlformats.org/officeDocument/2006/math">
                    <m:sSub>
                      <m:sSubPr>
                        <m:ctrlPr>
                          <a:rPr lang="en-US" i="1" dirty="0" smtClean="0">
                            <a:solidFill>
                              <a:srgbClr val="836967"/>
                            </a:solidFill>
                            <a:latin typeface="Cambria Math" panose="02040503050406030204" pitchFamily="18" charset="0"/>
                          </a:rPr>
                        </m:ctrlPr>
                      </m:sSubPr>
                      <m:e>
                        <m:r>
                          <m:rPr>
                            <m:sty m:val="p"/>
                          </m:rPr>
                          <a:rPr lang="en-US" i="0" dirty="0" smtClean="0">
                            <a:latin typeface="Cambria Math" panose="02040503050406030204" pitchFamily="18" charset="0"/>
                          </a:rPr>
                          <m:t>Q</m:t>
                        </m:r>
                      </m:e>
                      <m:sub>
                        <m:r>
                          <a:rPr lang="en-US" i="0" dirty="0" smtClean="0">
                            <a:latin typeface="Cambria Math" panose="02040503050406030204" pitchFamily="18" charset="0"/>
                          </a:rPr>
                          <m:t>1</m:t>
                        </m:r>
                      </m:sub>
                    </m:sSub>
                  </m:oMath>
                </a14:m>
                <a:r>
                  <a:rPr lang="en-US" dirty="0"/>
                  <a:t>,P</a:t>
                </a:r>
                <a14:m>
                  <m:oMath xmlns:m="http://schemas.openxmlformats.org/officeDocument/2006/math">
                    <m:sSub>
                      <m:sSubPr>
                        <m:ctrlPr>
                          <a:rPr lang="en-US" i="1" dirty="0" smtClean="0">
                            <a:solidFill>
                              <a:srgbClr val="836967"/>
                            </a:solidFill>
                            <a:latin typeface="Cambria Math" panose="02040503050406030204" pitchFamily="18" charset="0"/>
                          </a:rPr>
                        </m:ctrlPr>
                      </m:sSubPr>
                      <m:e>
                        <m:r>
                          <m:rPr>
                            <m:sty m:val="p"/>
                          </m:rPr>
                          <a:rPr lang="en-US" i="0" dirty="0" smtClean="0">
                            <a:latin typeface="Cambria Math" panose="02040503050406030204" pitchFamily="18" charset="0"/>
                          </a:rPr>
                          <m:t>Q</m:t>
                        </m:r>
                      </m:e>
                      <m:sub>
                        <m:r>
                          <a:rPr lang="en-US" i="0" dirty="0" smtClean="0">
                            <a:latin typeface="Cambria Math" panose="02040503050406030204" pitchFamily="18" charset="0"/>
                          </a:rPr>
                          <m:t>2</m:t>
                        </m:r>
                      </m:sub>
                    </m:sSub>
                  </m:oMath>
                </a14:m>
                <a:r>
                  <a:rPr lang="en-US" dirty="0"/>
                  <a:t>,…,</a:t>
                </a:r>
                <a:r>
                  <a:rPr lang="en-US" dirty="0" err="1"/>
                  <a:t>P</a:t>
                </a:r>
                <a14:m>
                  <m:oMath xmlns:m="http://schemas.openxmlformats.org/officeDocument/2006/math">
                    <m:sSub>
                      <m:sSubPr>
                        <m:ctrlPr>
                          <a:rPr lang="en-US" i="1" dirty="0" smtClean="0">
                            <a:solidFill>
                              <a:srgbClr val="836967"/>
                            </a:solidFill>
                            <a:latin typeface="Cambria Math" panose="02040503050406030204" pitchFamily="18" charset="0"/>
                          </a:rPr>
                        </m:ctrlPr>
                      </m:sSubPr>
                      <m:e>
                        <m:r>
                          <m:rPr>
                            <m:sty m:val="p"/>
                          </m:rPr>
                          <a:rPr lang="en-US" i="0" dirty="0" smtClean="0">
                            <a:latin typeface="Cambria Math" panose="02040503050406030204" pitchFamily="18" charset="0"/>
                          </a:rPr>
                          <m:t>Q</m:t>
                        </m:r>
                      </m:e>
                      <m:sub>
                        <m:r>
                          <m:rPr>
                            <m:sty m:val="p"/>
                          </m:rPr>
                          <a:rPr lang="en-AU" b="0" i="0" dirty="0" smtClean="0">
                            <a:latin typeface="Cambria Math" panose="02040503050406030204" pitchFamily="18" charset="0"/>
                          </a:rPr>
                          <m:t>n</m:t>
                        </m:r>
                      </m:sub>
                    </m:sSub>
                  </m:oMath>
                </a14:m>
                <a:r>
                  <a:rPr lang="en-US" dirty="0"/>
                  <a:t>,…, where the points </a:t>
                </a:r>
                <a14:m>
                  <m:oMath xmlns:m="http://schemas.openxmlformats.org/officeDocument/2006/math">
                    <m:sSub>
                      <m:sSubPr>
                        <m:ctrlPr>
                          <a:rPr lang="en-US" i="1" dirty="0" smtClean="0">
                            <a:solidFill>
                              <a:srgbClr val="836967"/>
                            </a:solidFill>
                            <a:latin typeface="Cambria Math" panose="02040503050406030204" pitchFamily="18" charset="0"/>
                          </a:rPr>
                        </m:ctrlPr>
                      </m:sSubPr>
                      <m:e>
                        <m:r>
                          <m:rPr>
                            <m:sty m:val="p"/>
                          </m:rPr>
                          <a:rPr lang="en-US" i="0" dirty="0" smtClean="0">
                            <a:latin typeface="Cambria Math" panose="02040503050406030204" pitchFamily="18" charset="0"/>
                          </a:rPr>
                          <m:t>Q</m:t>
                        </m:r>
                      </m:e>
                      <m:sub>
                        <m:r>
                          <m:rPr>
                            <m:sty m:val="p"/>
                          </m:rPr>
                          <a:rPr lang="en-AU" b="0" i="0" dirty="0" smtClean="0">
                            <a:latin typeface="Cambria Math" panose="02040503050406030204" pitchFamily="18" charset="0"/>
                          </a:rPr>
                          <m:t>i</m:t>
                        </m:r>
                      </m:sub>
                    </m:sSub>
                    <m:r>
                      <a:rPr lang="en-US" i="1" dirty="0" smtClean="0">
                        <a:latin typeface="Cambria Math" panose="02040503050406030204" pitchFamily="18" charset="0"/>
                      </a:rPr>
                      <m:t> </m:t>
                    </m:r>
                  </m:oMath>
                </a14:m>
                <a:r>
                  <a:rPr lang="en-US" dirty="0"/>
                  <a:t>get closer and closer to P. The idea of </a:t>
                </a:r>
                <a:r>
                  <a:rPr lang="en-US" b="1" dirty="0"/>
                  <a:t>instantaneous rate of change</a:t>
                </a:r>
                <a:r>
                  <a:rPr lang="en-US" dirty="0"/>
                  <a:t> at P was introduced.</a:t>
                </a:r>
              </a:p>
              <a:p>
                <a:r>
                  <a:rPr lang="en-US" dirty="0"/>
                  <a:t>We now focus our attention on the gradient of the tangent at P.</a:t>
                </a:r>
                <a:endParaRPr lang="en-AU" dirty="0"/>
              </a:p>
            </p:txBody>
          </p:sp>
        </mc:Choice>
        <mc:Fallback xmlns="">
          <p:sp>
            <p:nvSpPr>
              <p:cNvPr id="3" name="Content Placeholder 2">
                <a:extLst>
                  <a:ext uri="{FF2B5EF4-FFF2-40B4-BE49-F238E27FC236}">
                    <a16:creationId xmlns:a16="http://schemas.microsoft.com/office/drawing/2014/main" id="{EF294BBF-5970-4377-9536-1F02AA038BEA}"/>
                  </a:ext>
                </a:extLst>
              </p:cNvPr>
              <p:cNvSpPr>
                <a:spLocks noGrp="1" noRot="1" noChangeAspect="1" noMove="1" noResize="1" noEditPoints="1" noAdjustHandles="1" noChangeArrowheads="1" noChangeShapeType="1" noTextEdit="1"/>
              </p:cNvSpPr>
              <p:nvPr>
                <p:ph idx="1"/>
              </p:nvPr>
            </p:nvSpPr>
            <p:spPr>
              <a:xfrm>
                <a:off x="0" y="1472339"/>
                <a:ext cx="7981627" cy="4704624"/>
              </a:xfrm>
              <a:blipFill>
                <a:blip r:embed="rId4"/>
                <a:stretch>
                  <a:fillRect l="-1375" t="-2205" r="-764"/>
                </a:stretch>
              </a:blipFill>
            </p:spPr>
            <p:txBody>
              <a:bodyPr/>
              <a:lstStyle/>
              <a:p>
                <a:r>
                  <a:rPr lang="en-AU">
                    <a:noFill/>
                  </a:rPr>
                  <a:t> </a:t>
                </a:r>
              </a:p>
            </p:txBody>
          </p:sp>
        </mc:Fallback>
      </mc:AlternateContent>
      <p:pic>
        <p:nvPicPr>
          <p:cNvPr id="1026" name="Picture 2" descr="image">
            <a:extLst>
              <a:ext uri="{FF2B5EF4-FFF2-40B4-BE49-F238E27FC236}">
                <a16:creationId xmlns:a16="http://schemas.microsoft.com/office/drawing/2014/main" id="{91E8011C-FF18-4E55-ABD7-74E9512F8A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1627" y="1472339"/>
            <a:ext cx="3936570" cy="430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00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l="-3000" r="-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B604-4EC9-4C6B-A6D1-C84526BFC486}"/>
              </a:ext>
            </a:extLst>
          </p:cNvPr>
          <p:cNvSpPr>
            <a:spLocks noGrp="1"/>
          </p:cNvSpPr>
          <p:nvPr>
            <p:ph type="title"/>
          </p:nvPr>
        </p:nvSpPr>
        <p:spPr>
          <a:xfrm>
            <a:off x="0" y="101202"/>
            <a:ext cx="10515600" cy="1325563"/>
          </a:xfrm>
        </p:spPr>
        <p:txBody>
          <a:bodyPr/>
          <a:lstStyle/>
          <a:p>
            <a:r>
              <a:rPr lang="en-US" dirty="0"/>
              <a:t>The tangent to a curve at a point</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294BBF-5970-4377-9536-1F02AA038BEA}"/>
                  </a:ext>
                </a:extLst>
              </p:cNvPr>
              <p:cNvSpPr>
                <a:spLocks noGrp="1"/>
              </p:cNvSpPr>
              <p:nvPr>
                <p:ph idx="1"/>
              </p:nvPr>
            </p:nvSpPr>
            <p:spPr>
              <a:xfrm>
                <a:off x="0" y="1389178"/>
                <a:ext cx="11065790" cy="4996123"/>
              </a:xfrm>
            </p:spPr>
            <p:txBody>
              <a:bodyPr>
                <a:normAutofit fontScale="92500" lnSpcReduction="10000"/>
              </a:bodyPr>
              <a:lstStyle/>
              <a:p>
                <a:r>
                  <a:rPr lang="en-US" dirty="0"/>
                  <a:t>Consider the function f:R→R, f(x)=</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𝑥</m:t>
                        </m:r>
                      </m:e>
                      <m:sup>
                        <m:r>
                          <a:rPr lang="en-US" i="0" dirty="0" smtClean="0">
                            <a:latin typeface="Cambria Math" panose="02040503050406030204" pitchFamily="18" charset="0"/>
                          </a:rPr>
                          <m:t>2</m:t>
                        </m:r>
                      </m:sup>
                    </m:sSup>
                  </m:oMath>
                </a14:m>
                <a:endParaRPr lang="en-US" dirty="0"/>
              </a:p>
              <a:p>
                <a:r>
                  <a:rPr lang="en-US" dirty="0"/>
                  <a:t>The gradient of the secant PQ shown on the graph is</a:t>
                </a:r>
              </a:p>
              <a:p>
                <a:r>
                  <a:rPr lang="en-US" dirty="0"/>
                  <a:t>gradient of PQ=</a:t>
                </a:r>
                <a14:m>
                  <m:oMath xmlns:m="http://schemas.openxmlformats.org/officeDocument/2006/math">
                    <m:f>
                      <m:fPr>
                        <m:ctrlPr>
                          <a:rPr lang="en-US" i="1" dirty="0" smtClean="0">
                            <a:solidFill>
                              <a:srgbClr val="836967"/>
                            </a:solidFill>
                            <a:latin typeface="Cambria Math" panose="02040503050406030204" pitchFamily="18" charset="0"/>
                          </a:rPr>
                        </m:ctrlPr>
                      </m:fPr>
                      <m:num>
                        <m:sSup>
                          <m:sSupPr>
                            <m:ctrlPr>
                              <a:rPr lang="en-US" i="1" dirty="0" smtClean="0">
                                <a:solidFill>
                                  <a:srgbClr val="836967"/>
                                </a:solidFill>
                                <a:latin typeface="Cambria Math" panose="02040503050406030204" pitchFamily="18" charset="0"/>
                              </a:rPr>
                            </m:ctrlPr>
                          </m:sSupPr>
                          <m:e>
                            <m:d>
                              <m:dPr>
                                <m:ctrlPr>
                                  <a:rPr lang="en-US" i="1" dirty="0" smtClean="0">
                                    <a:solidFill>
                                      <a:srgbClr val="836967"/>
                                    </a:solidFill>
                                    <a:latin typeface="Cambria Math" panose="02040503050406030204" pitchFamily="18" charset="0"/>
                                  </a:rPr>
                                </m:ctrlPr>
                              </m:dPr>
                              <m:e>
                                <m:r>
                                  <a:rPr lang="en-US" i="1" dirty="0" smtClean="0">
                                    <a:latin typeface="Cambria Math" panose="02040503050406030204" pitchFamily="18" charset="0"/>
                                  </a:rPr>
                                  <m:t>𝑎</m:t>
                                </m:r>
                                <m:r>
                                  <a:rPr lang="en-US" i="0" dirty="0" smtClean="0">
                                    <a:latin typeface="Cambria Math" panose="02040503050406030204" pitchFamily="18" charset="0"/>
                                  </a:rPr>
                                  <m:t>+</m:t>
                                </m:r>
                                <m:r>
                                  <a:rPr lang="en-US" i="1" dirty="0" smtClean="0">
                                    <a:latin typeface="Cambria Math" panose="02040503050406030204" pitchFamily="18" charset="0"/>
                                  </a:rPr>
                                  <m:t>h</m:t>
                                </m:r>
                              </m:e>
                            </m:d>
                          </m:e>
                          <m:sup>
                            <m:r>
                              <a:rPr lang="en-US" i="0" dirty="0" smtClean="0">
                                <a:latin typeface="Cambria Math" panose="02040503050406030204" pitchFamily="18" charset="0"/>
                              </a:rPr>
                              <m:t>2</m:t>
                            </m:r>
                          </m:sup>
                        </m:sSup>
                        <m:r>
                          <a:rPr lang="en-US" i="0"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AU" b="0" i="1" dirty="0" smtClean="0">
                                <a:solidFill>
                                  <a:schemeClr val="tx1"/>
                                </a:solidFill>
                                <a:latin typeface="Cambria Math" panose="02040503050406030204" pitchFamily="18" charset="0"/>
                              </a:rPr>
                              <m:t>𝑎</m:t>
                            </m:r>
                          </m:e>
                          <m:sup>
                            <m:r>
                              <a:rPr lang="en-US" i="0" dirty="0" smtClean="0">
                                <a:latin typeface="Cambria Math" panose="02040503050406030204" pitchFamily="18" charset="0"/>
                              </a:rPr>
                              <m:t>2</m:t>
                            </m:r>
                          </m:sup>
                        </m:sSup>
                      </m:num>
                      <m:den>
                        <m:func>
                          <m:funcPr>
                            <m:ctrlPr>
                              <a:rPr lang="en-US" i="1" dirty="0" smtClean="0">
                                <a:latin typeface="Cambria Math" panose="02040503050406030204" pitchFamily="18" charset="0"/>
                              </a:rPr>
                            </m:ctrlPr>
                          </m:funcPr>
                          <m:fName>
                            <m:r>
                              <a:rPr lang="en-AU" b="0" i="1" dirty="0" smtClean="0">
                                <a:solidFill>
                                  <a:schemeClr val="tx1"/>
                                </a:solidFill>
                                <a:latin typeface="Cambria Math" panose="02040503050406030204" pitchFamily="18" charset="0"/>
                              </a:rPr>
                              <m:t>𝑎</m:t>
                            </m:r>
                            <m:r>
                              <a:rPr lang="en-AU" b="0" i="0" dirty="0" smtClean="0">
                                <a:latin typeface="Cambria Math" panose="02040503050406030204" pitchFamily="18" charset="0"/>
                              </a:rPr>
                              <m:t>+</m:t>
                            </m:r>
                            <m:r>
                              <m:rPr>
                                <m:sty m:val="p"/>
                              </m:rPr>
                              <a:rPr lang="en-US" i="0" dirty="0" smtClean="0">
                                <a:latin typeface="Cambria Math" panose="02040503050406030204" pitchFamily="18" charset="0"/>
                              </a:rPr>
                              <m:t>h</m:t>
                            </m:r>
                          </m:fName>
                          <m:e>
                            <m:r>
                              <a:rPr lang="en-US" i="0" dirty="0" smtClean="0">
                                <a:latin typeface="Cambria Math" panose="02040503050406030204" pitchFamily="18" charset="0"/>
                              </a:rPr>
                              <m:t>−</m:t>
                            </m:r>
                            <m:r>
                              <a:rPr lang="en-US" i="1" dirty="0" smtClean="0">
                                <a:latin typeface="Cambria Math" panose="02040503050406030204" pitchFamily="18" charset="0"/>
                              </a:rPr>
                              <m:t>𝑎</m:t>
                            </m:r>
                          </m:e>
                        </m:func>
                      </m:den>
                    </m:f>
                  </m:oMath>
                </a14:m>
                <a:r>
                  <a:rPr lang="en-US" dirty="0"/>
                  <a:t>=</a:t>
                </a:r>
                <a:r>
                  <a:rPr lang="en-US" dirty="0">
                    <a:solidFill>
                      <a:srgbClr val="836967"/>
                    </a:solidFill>
                  </a:rPr>
                  <a:t> </a:t>
                </a:r>
                <a14:m>
                  <m:oMath xmlns:m="http://schemas.openxmlformats.org/officeDocument/2006/math">
                    <m:f>
                      <m:fPr>
                        <m:ctrlPr>
                          <a:rPr lang="en-US" i="1" dirty="0" smtClean="0">
                            <a:solidFill>
                              <a:srgbClr val="836967"/>
                            </a:solidFill>
                            <a:latin typeface="Cambria Math" panose="02040503050406030204" pitchFamily="18" charset="0"/>
                          </a:rPr>
                        </m:ctrlPr>
                      </m:fPr>
                      <m:num>
                        <m:sSup>
                          <m:sSupPr>
                            <m:ctrlPr>
                              <a:rPr lang="en-US"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𝑎</m:t>
                            </m:r>
                          </m:e>
                          <m:sup>
                            <m:r>
                              <a:rPr lang="en-US" i="0" dirty="0" smtClean="0">
                                <a:solidFill>
                                  <a:schemeClr val="tx1"/>
                                </a:solidFill>
                                <a:latin typeface="Cambria Math" panose="02040503050406030204" pitchFamily="18" charset="0"/>
                              </a:rPr>
                              <m:t>2</m:t>
                            </m:r>
                          </m:sup>
                        </m:sSup>
                        <m:r>
                          <a:rPr lang="en-AU" b="0" i="0" dirty="0" smtClean="0">
                            <a:solidFill>
                              <a:schemeClr val="tx1"/>
                            </a:solidFill>
                            <a:latin typeface="Cambria Math" panose="02040503050406030204" pitchFamily="18" charset="0"/>
                          </a:rPr>
                          <m:t>+2</m:t>
                        </m:r>
                        <m:r>
                          <a:rPr lang="en-AU" b="0" i="1" dirty="0" smtClean="0">
                            <a:solidFill>
                              <a:schemeClr val="tx1"/>
                            </a:solidFill>
                            <a:latin typeface="Cambria Math" panose="02040503050406030204" pitchFamily="18" charset="0"/>
                          </a:rPr>
                          <m:t>𝑎</m:t>
                        </m:r>
                        <m:r>
                          <m:rPr>
                            <m:sty m:val="p"/>
                          </m:rPr>
                          <a:rPr lang="en-AU" b="0" i="0" dirty="0" smtClean="0">
                            <a:solidFill>
                              <a:schemeClr val="tx1"/>
                            </a:solidFill>
                            <a:latin typeface="Cambria Math" panose="02040503050406030204" pitchFamily="18" charset="0"/>
                          </a:rPr>
                          <m:t>h</m:t>
                        </m:r>
                        <m:r>
                          <a:rPr lang="en-AU" b="0" i="0" dirty="0" smtClean="0">
                            <a:solidFill>
                              <a:schemeClr val="tx1"/>
                            </a:solidFill>
                            <a:latin typeface="Cambria Math" panose="02040503050406030204" pitchFamily="18" charset="0"/>
                          </a:rPr>
                          <m:t>+</m:t>
                        </m:r>
                        <m:sSup>
                          <m:sSupPr>
                            <m:ctrlPr>
                              <a:rPr lang="en-US"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h</m:t>
                            </m:r>
                          </m:e>
                          <m:sup>
                            <m:r>
                              <a:rPr lang="en-US" i="0" dirty="0" smtClean="0">
                                <a:solidFill>
                                  <a:schemeClr val="tx1"/>
                                </a:solidFill>
                                <a:latin typeface="Cambria Math" panose="02040503050406030204" pitchFamily="18" charset="0"/>
                              </a:rPr>
                              <m:t>2</m:t>
                            </m:r>
                          </m:sup>
                        </m:sSup>
                        <m:r>
                          <a:rPr lang="en-US" i="0" dirty="0" smtClean="0">
                            <a:solidFill>
                              <a:schemeClr val="tx1"/>
                            </a:solidFill>
                            <a:latin typeface="Cambria Math" panose="02040503050406030204" pitchFamily="18" charset="0"/>
                          </a:rPr>
                          <m:t>−</m:t>
                        </m:r>
                        <m:sSup>
                          <m:sSupPr>
                            <m:ctrlPr>
                              <a:rPr lang="en-US"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𝑎</m:t>
                            </m:r>
                          </m:e>
                          <m:sup>
                            <m:r>
                              <a:rPr lang="en-US" i="0" dirty="0" smtClean="0">
                                <a:solidFill>
                                  <a:schemeClr val="tx1"/>
                                </a:solidFill>
                                <a:latin typeface="Cambria Math" panose="02040503050406030204" pitchFamily="18" charset="0"/>
                              </a:rPr>
                              <m:t>2</m:t>
                            </m:r>
                          </m:sup>
                        </m:sSup>
                      </m:num>
                      <m:den>
                        <m:r>
                          <a:rPr lang="en-AU" b="0" i="1" dirty="0" smtClean="0">
                            <a:latin typeface="Cambria Math" panose="02040503050406030204" pitchFamily="18" charset="0"/>
                          </a:rPr>
                          <m:t>h</m:t>
                        </m:r>
                      </m:den>
                    </m:f>
                  </m:oMath>
                </a14:m>
                <a:r>
                  <a:rPr lang="en-US" dirty="0"/>
                  <a:t>=2</a:t>
                </a:r>
                <a14:m>
                  <m:oMath xmlns:m="http://schemas.openxmlformats.org/officeDocument/2006/math">
                    <m:r>
                      <a:rPr lang="en-AU" b="0" i="1" dirty="0" smtClean="0">
                        <a:solidFill>
                          <a:schemeClr val="tx1"/>
                        </a:solidFill>
                        <a:latin typeface="Cambria Math" panose="02040503050406030204" pitchFamily="18" charset="0"/>
                      </a:rPr>
                      <m:t>𝑎</m:t>
                    </m:r>
                    <m:r>
                      <a:rPr lang="en-AU" b="0" i="1" dirty="0" smtClean="0">
                        <a:solidFill>
                          <a:schemeClr val="tx1"/>
                        </a:solidFill>
                        <a:latin typeface="Cambria Math" panose="02040503050406030204" pitchFamily="18" charset="0"/>
                      </a:rPr>
                      <m:t> </m:t>
                    </m:r>
                  </m:oMath>
                </a14:m>
                <a:r>
                  <a:rPr lang="en-US" dirty="0"/>
                  <a:t>+h</a:t>
                </a:r>
              </a:p>
              <a:p>
                <a:r>
                  <a:rPr lang="en-US" dirty="0"/>
                  <a:t>The limit of 2a+h as h approaches 0 is 2a, and so the gradient of the tangent at P is said to be 2a.</a:t>
                </a:r>
              </a:p>
              <a:p>
                <a:r>
                  <a:rPr lang="en-US" dirty="0"/>
                  <a:t>The straight line that passes through the point P and has gradient 2a is called the tangent to the curve at P.</a:t>
                </a:r>
              </a:p>
              <a:p>
                <a:r>
                  <a:rPr lang="en-US" dirty="0"/>
                  <a:t>It can be seen that there is nothing special about a here. The same calculation works for any real number x. The gradient of the tangent to the graph of y=</a:t>
                </a:r>
                <a:r>
                  <a:rPr lang="en-US" dirty="0">
                    <a:solidFill>
                      <a:srgbClr val="836967"/>
                    </a:solidFill>
                  </a:rPr>
                  <a:t>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𝑥</m:t>
                        </m:r>
                      </m:e>
                      <m:sup>
                        <m:r>
                          <a:rPr lang="en-US" i="0" dirty="0" smtClean="0">
                            <a:latin typeface="Cambria Math" panose="02040503050406030204" pitchFamily="18" charset="0"/>
                          </a:rPr>
                          <m:t>2</m:t>
                        </m:r>
                      </m:sup>
                    </m:sSup>
                  </m:oMath>
                </a14:m>
                <a:r>
                  <a:rPr lang="en-US" dirty="0"/>
                  <a:t> at any point x is 2x.</a:t>
                </a:r>
              </a:p>
              <a:p>
                <a:r>
                  <a:rPr lang="en-US" dirty="0"/>
                  <a:t>We say that the derivative of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𝑥</m:t>
                        </m:r>
                      </m:e>
                      <m:sup>
                        <m:r>
                          <a:rPr lang="en-US" i="0" dirty="0" smtClean="0">
                            <a:latin typeface="Cambria Math" panose="02040503050406030204" pitchFamily="18" charset="0"/>
                          </a:rPr>
                          <m:t>2</m:t>
                        </m:r>
                      </m:sup>
                    </m:sSup>
                  </m:oMath>
                </a14:m>
                <a:r>
                  <a:rPr lang="en-US" dirty="0"/>
                  <a:t> with respect to x is 2x, or more briefly, we can say that the derivative of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𝑥</m:t>
                        </m:r>
                      </m:e>
                      <m:sup>
                        <m:r>
                          <a:rPr lang="en-US" i="0" dirty="0" smtClean="0">
                            <a:latin typeface="Cambria Math" panose="02040503050406030204" pitchFamily="18" charset="0"/>
                          </a:rPr>
                          <m:t>2</m:t>
                        </m:r>
                      </m:sup>
                    </m:sSup>
                  </m:oMath>
                </a14:m>
                <a:r>
                  <a:rPr lang="en-US" dirty="0"/>
                  <a:t> is 2x.</a:t>
                </a:r>
                <a:endParaRPr lang="en-AU" dirty="0"/>
              </a:p>
            </p:txBody>
          </p:sp>
        </mc:Choice>
        <mc:Fallback xmlns="">
          <p:sp>
            <p:nvSpPr>
              <p:cNvPr id="3" name="Content Placeholder 2">
                <a:extLst>
                  <a:ext uri="{FF2B5EF4-FFF2-40B4-BE49-F238E27FC236}">
                    <a16:creationId xmlns:a16="http://schemas.microsoft.com/office/drawing/2014/main" id="{EF294BBF-5970-4377-9536-1F02AA038BEA}"/>
                  </a:ext>
                </a:extLst>
              </p:cNvPr>
              <p:cNvSpPr>
                <a:spLocks noGrp="1" noRot="1" noChangeAspect="1" noMove="1" noResize="1" noEditPoints="1" noAdjustHandles="1" noChangeArrowheads="1" noChangeShapeType="1" noTextEdit="1"/>
              </p:cNvSpPr>
              <p:nvPr>
                <p:ph idx="1"/>
              </p:nvPr>
            </p:nvSpPr>
            <p:spPr>
              <a:xfrm>
                <a:off x="0" y="1389178"/>
                <a:ext cx="11065790" cy="4996123"/>
              </a:xfrm>
              <a:blipFill>
                <a:blip r:embed="rId4"/>
                <a:stretch>
                  <a:fillRect l="-826" t="-2442" r="-275" b="-122"/>
                </a:stretch>
              </a:blipFill>
            </p:spPr>
            <p:txBody>
              <a:bodyPr/>
              <a:lstStyle/>
              <a:p>
                <a:r>
                  <a:rPr lang="en-AU">
                    <a:noFill/>
                  </a:rPr>
                  <a:t> </a:t>
                </a:r>
              </a:p>
            </p:txBody>
          </p:sp>
        </mc:Fallback>
      </mc:AlternateContent>
      <p:pic>
        <p:nvPicPr>
          <p:cNvPr id="2050" name="Picture 2" descr="image">
            <a:extLst>
              <a:ext uri="{FF2B5EF4-FFF2-40B4-BE49-F238E27FC236}">
                <a16:creationId xmlns:a16="http://schemas.microsoft.com/office/drawing/2014/main" id="{5F7144F2-A9A2-4913-B8C4-46D73A9E2D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5961" y="101202"/>
            <a:ext cx="3732750" cy="2575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59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l="-3000" r="-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B604-4EC9-4C6B-A6D1-C84526BFC486}"/>
              </a:ext>
            </a:extLst>
          </p:cNvPr>
          <p:cNvSpPr>
            <a:spLocks noGrp="1"/>
          </p:cNvSpPr>
          <p:nvPr>
            <p:ph type="title"/>
          </p:nvPr>
        </p:nvSpPr>
        <p:spPr/>
        <p:txBody>
          <a:bodyPr/>
          <a:lstStyle/>
          <a:p>
            <a:r>
              <a:rPr lang="en-AU" dirty="0"/>
              <a:t>Example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294BBF-5970-4377-9536-1F02AA038BEA}"/>
                  </a:ext>
                </a:extLst>
              </p:cNvPr>
              <p:cNvSpPr>
                <a:spLocks noGrp="1"/>
              </p:cNvSpPr>
              <p:nvPr>
                <p:ph idx="1"/>
              </p:nvPr>
            </p:nvSpPr>
            <p:spPr>
              <a:xfrm>
                <a:off x="-1" y="1422670"/>
                <a:ext cx="7474947" cy="4351338"/>
              </a:xfrm>
            </p:spPr>
            <p:txBody>
              <a:bodyPr>
                <a:normAutofit lnSpcReduction="10000"/>
              </a:bodyPr>
              <a:lstStyle/>
              <a:p>
                <a:r>
                  <a:rPr lang="en-US" dirty="0"/>
                  <a:t>By first considering the gradient of the secant PQ, find the gradient of the tangent line to y=</a:t>
                </a:r>
                <a:r>
                  <a:rPr lang="en-US" dirty="0">
                    <a:solidFill>
                      <a:srgbClr val="836967"/>
                    </a:solidFill>
                  </a:rPr>
                  <a:t>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𝑥</m:t>
                        </m:r>
                      </m:e>
                      <m:sup>
                        <m:r>
                          <a:rPr lang="en-US" i="0" dirty="0" smtClean="0">
                            <a:latin typeface="Cambria Math" panose="02040503050406030204" pitchFamily="18" charset="0"/>
                          </a:rPr>
                          <m:t>2</m:t>
                        </m:r>
                      </m:sup>
                    </m:sSup>
                    <m:r>
                      <a:rPr lang="en-US" i="1" dirty="0" smtClean="0">
                        <a:latin typeface="Cambria Math" panose="02040503050406030204" pitchFamily="18" charset="0"/>
                      </a:rPr>
                      <m:t> </m:t>
                    </m:r>
                  </m:oMath>
                </a14:m>
                <a:r>
                  <a:rPr lang="en-US" dirty="0"/>
                  <a:t>−2x at the point P with coordinates (3,3).</a:t>
                </a:r>
              </a:p>
              <a:p>
                <a:r>
                  <a:rPr lang="en-US" dirty="0"/>
                  <a:t>Solution</a:t>
                </a:r>
              </a:p>
              <a:p>
                <a:r>
                  <a:rPr lang="en-US" dirty="0"/>
                  <a:t>Gradient of PQ=</a:t>
                </a:r>
                <a:r>
                  <a:rPr lang="en-US" dirty="0">
                    <a:solidFill>
                      <a:srgbClr val="836967"/>
                    </a:solidFill>
                  </a:rPr>
                  <a:t> </a:t>
                </a:r>
                <a14:m>
                  <m:oMath xmlns:m="http://schemas.openxmlformats.org/officeDocument/2006/math">
                    <m:f>
                      <m:fPr>
                        <m:ctrlPr>
                          <a:rPr lang="en-US" i="1" dirty="0" smtClean="0">
                            <a:solidFill>
                              <a:schemeClr val="tx1"/>
                            </a:solidFill>
                            <a:latin typeface="Cambria Math" panose="02040503050406030204" pitchFamily="18" charset="0"/>
                          </a:rPr>
                        </m:ctrlPr>
                      </m:fPr>
                      <m:num>
                        <m:sSup>
                          <m:sSupPr>
                            <m:ctrlPr>
                              <a:rPr lang="en-US" i="1" dirty="0" smtClean="0">
                                <a:solidFill>
                                  <a:schemeClr val="tx1"/>
                                </a:solidFill>
                                <a:latin typeface="Cambria Math" panose="02040503050406030204" pitchFamily="18" charset="0"/>
                              </a:rPr>
                            </m:ctrlPr>
                          </m:sSupPr>
                          <m:e>
                            <m:d>
                              <m:dPr>
                                <m:ctrlPr>
                                  <a:rPr lang="en-US" i="1" dirty="0" smtClean="0">
                                    <a:solidFill>
                                      <a:schemeClr val="tx1"/>
                                    </a:solidFill>
                                    <a:latin typeface="Cambria Math" panose="02040503050406030204" pitchFamily="18" charset="0"/>
                                  </a:rPr>
                                </m:ctrlPr>
                              </m:dPr>
                              <m:e>
                                <m:r>
                                  <a:rPr lang="en-AU" b="0" i="1" dirty="0" smtClean="0">
                                    <a:solidFill>
                                      <a:schemeClr val="tx1"/>
                                    </a:solidFill>
                                    <a:latin typeface="Cambria Math" panose="02040503050406030204" pitchFamily="18" charset="0"/>
                                  </a:rPr>
                                  <m:t>3</m:t>
                                </m:r>
                                <m:r>
                                  <a:rPr lang="en-US" i="0" dirty="0" smtClean="0">
                                    <a:solidFill>
                                      <a:schemeClr val="tx1"/>
                                    </a:solidFill>
                                    <a:latin typeface="Cambria Math" panose="02040503050406030204" pitchFamily="18" charset="0"/>
                                  </a:rPr>
                                  <m:t>+</m:t>
                                </m:r>
                                <m:r>
                                  <a:rPr lang="en-US" i="1" dirty="0" smtClean="0">
                                    <a:solidFill>
                                      <a:schemeClr val="tx1"/>
                                    </a:solidFill>
                                    <a:latin typeface="Cambria Math" panose="02040503050406030204" pitchFamily="18" charset="0"/>
                                  </a:rPr>
                                  <m:t>h</m:t>
                                </m:r>
                              </m:e>
                            </m:d>
                          </m:e>
                          <m:sup>
                            <m:r>
                              <a:rPr lang="en-US" i="0" dirty="0" smtClean="0">
                                <a:solidFill>
                                  <a:schemeClr val="tx1"/>
                                </a:solidFill>
                                <a:latin typeface="Cambria Math" panose="02040503050406030204" pitchFamily="18" charset="0"/>
                              </a:rPr>
                              <m:t>2</m:t>
                            </m:r>
                          </m:sup>
                        </m:sSup>
                        <m:r>
                          <a:rPr lang="en-US" i="0" dirty="0" smtClean="0">
                            <a:solidFill>
                              <a:schemeClr val="tx1"/>
                            </a:solidFill>
                            <a:latin typeface="Cambria Math" panose="02040503050406030204" pitchFamily="18" charset="0"/>
                          </a:rPr>
                          <m:t>−</m:t>
                        </m:r>
                        <m:r>
                          <a:rPr lang="en-AU" b="0" i="1" dirty="0" smtClean="0">
                            <a:solidFill>
                              <a:schemeClr val="tx1"/>
                            </a:solidFill>
                            <a:latin typeface="Cambria Math" panose="02040503050406030204" pitchFamily="18" charset="0"/>
                          </a:rPr>
                          <m:t>2</m:t>
                        </m:r>
                        <m:d>
                          <m:dPr>
                            <m:ctrlPr>
                              <a:rPr lang="en-AU" b="0" i="1" dirty="0" smtClean="0">
                                <a:solidFill>
                                  <a:schemeClr val="tx1"/>
                                </a:solidFill>
                                <a:latin typeface="Cambria Math" panose="02040503050406030204" pitchFamily="18" charset="0"/>
                              </a:rPr>
                            </m:ctrlPr>
                          </m:dPr>
                          <m:e>
                            <m:r>
                              <a:rPr lang="en-AU" b="0" i="1" dirty="0" smtClean="0">
                                <a:solidFill>
                                  <a:schemeClr val="tx1"/>
                                </a:solidFill>
                                <a:latin typeface="Cambria Math" panose="02040503050406030204" pitchFamily="18" charset="0"/>
                              </a:rPr>
                              <m:t>3+</m:t>
                            </m:r>
                            <m:r>
                              <a:rPr lang="en-AU" b="0" i="1" dirty="0" smtClean="0">
                                <a:solidFill>
                                  <a:schemeClr val="tx1"/>
                                </a:solidFill>
                                <a:latin typeface="Cambria Math" panose="02040503050406030204" pitchFamily="18" charset="0"/>
                              </a:rPr>
                              <m:t>h</m:t>
                            </m:r>
                          </m:e>
                        </m:d>
                        <m:r>
                          <a:rPr lang="en-AU" b="0" i="1" dirty="0" smtClean="0">
                            <a:solidFill>
                              <a:schemeClr val="tx1"/>
                            </a:solidFill>
                            <a:latin typeface="Cambria Math" panose="02040503050406030204" pitchFamily="18" charset="0"/>
                          </a:rPr>
                          <m:t>−3 </m:t>
                        </m:r>
                      </m:num>
                      <m:den>
                        <m:func>
                          <m:funcPr>
                            <m:ctrlPr>
                              <a:rPr lang="en-US" i="1" dirty="0" smtClean="0">
                                <a:solidFill>
                                  <a:schemeClr val="tx1"/>
                                </a:solidFill>
                                <a:latin typeface="Cambria Math" panose="02040503050406030204" pitchFamily="18" charset="0"/>
                              </a:rPr>
                            </m:ctrlPr>
                          </m:funcPr>
                          <m:fName>
                            <m:r>
                              <a:rPr lang="en-AU" b="0" i="1" dirty="0" smtClean="0">
                                <a:solidFill>
                                  <a:schemeClr val="tx1"/>
                                </a:solidFill>
                                <a:latin typeface="Cambria Math" panose="02040503050406030204" pitchFamily="18" charset="0"/>
                              </a:rPr>
                              <m:t>3</m:t>
                            </m:r>
                            <m:r>
                              <a:rPr lang="en-AU" b="0" i="0" dirty="0" smtClean="0">
                                <a:solidFill>
                                  <a:schemeClr val="tx1"/>
                                </a:solidFill>
                                <a:latin typeface="Cambria Math" panose="02040503050406030204" pitchFamily="18" charset="0"/>
                              </a:rPr>
                              <m:t>+</m:t>
                            </m:r>
                            <m:r>
                              <m:rPr>
                                <m:sty m:val="p"/>
                              </m:rPr>
                              <a:rPr lang="en-US" i="0" dirty="0" smtClean="0">
                                <a:solidFill>
                                  <a:schemeClr val="tx1"/>
                                </a:solidFill>
                                <a:latin typeface="Cambria Math" panose="02040503050406030204" pitchFamily="18" charset="0"/>
                              </a:rPr>
                              <m:t>h</m:t>
                            </m:r>
                          </m:fName>
                          <m:e>
                            <m:r>
                              <a:rPr lang="en-US" i="0" dirty="0" smtClean="0">
                                <a:solidFill>
                                  <a:schemeClr val="tx1"/>
                                </a:solidFill>
                                <a:latin typeface="Cambria Math" panose="02040503050406030204" pitchFamily="18" charset="0"/>
                              </a:rPr>
                              <m:t>−</m:t>
                            </m:r>
                            <m:r>
                              <a:rPr lang="en-AU" b="0" i="1" dirty="0" smtClean="0">
                                <a:solidFill>
                                  <a:schemeClr val="tx1"/>
                                </a:solidFill>
                                <a:latin typeface="Cambria Math" panose="02040503050406030204" pitchFamily="18" charset="0"/>
                              </a:rPr>
                              <m:t>3</m:t>
                            </m:r>
                          </m:e>
                        </m:func>
                      </m:den>
                    </m:f>
                  </m:oMath>
                </a14:m>
                <a:endParaRPr lang="en-AU" i="1" dirty="0">
                  <a:solidFill>
                    <a:schemeClr val="tx1"/>
                  </a:solidFill>
                  <a:latin typeface="Cambria Math" panose="02040503050406030204" pitchFamily="18" charset="0"/>
                </a:endParaRPr>
              </a:p>
              <a:p>
                <a14:m>
                  <m:oMath xmlns:m="http://schemas.openxmlformats.org/officeDocument/2006/math">
                    <m:r>
                      <a:rPr lang="en-AU" b="0" i="1" dirty="0" smtClean="0">
                        <a:solidFill>
                          <a:schemeClr val="tx1"/>
                        </a:solidFill>
                        <a:latin typeface="Cambria Math" panose="02040503050406030204" pitchFamily="18" charset="0"/>
                      </a:rPr>
                      <m:t>=</m:t>
                    </m:r>
                    <m:f>
                      <m:fPr>
                        <m:ctrlPr>
                          <a:rPr lang="en-US" i="1" dirty="0" smtClean="0">
                            <a:solidFill>
                              <a:schemeClr val="tx1"/>
                            </a:solidFill>
                            <a:latin typeface="Cambria Math" panose="02040503050406030204" pitchFamily="18" charset="0"/>
                          </a:rPr>
                        </m:ctrlPr>
                      </m:fPr>
                      <m:num>
                        <m:sSup>
                          <m:sSupPr>
                            <m:ctrlPr>
                              <a:rPr lang="en-US"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9+6</m:t>
                            </m:r>
                            <m:r>
                              <a:rPr lang="en-AU" b="0" i="1" dirty="0" smtClean="0">
                                <a:solidFill>
                                  <a:schemeClr val="tx1"/>
                                </a:solidFill>
                                <a:latin typeface="Cambria Math" panose="02040503050406030204" pitchFamily="18" charset="0"/>
                              </a:rPr>
                              <m:t>h</m:t>
                            </m:r>
                            <m:r>
                              <a:rPr lang="en-AU" b="0" i="1" dirty="0" smtClean="0">
                                <a:solidFill>
                                  <a:schemeClr val="tx1"/>
                                </a:solidFill>
                                <a:latin typeface="Cambria Math" panose="02040503050406030204" pitchFamily="18" charset="0"/>
                              </a:rPr>
                              <m:t>+</m:t>
                            </m:r>
                            <m:r>
                              <a:rPr lang="en-AU" b="0" i="1" dirty="0" smtClean="0">
                                <a:solidFill>
                                  <a:schemeClr val="tx1"/>
                                </a:solidFill>
                                <a:latin typeface="Cambria Math" panose="02040503050406030204" pitchFamily="18" charset="0"/>
                              </a:rPr>
                              <m:t>h</m:t>
                            </m:r>
                          </m:e>
                          <m:sup>
                            <m:r>
                              <a:rPr lang="en-US" i="0" dirty="0" smtClean="0">
                                <a:solidFill>
                                  <a:schemeClr val="tx1"/>
                                </a:solidFill>
                                <a:latin typeface="Cambria Math" panose="02040503050406030204" pitchFamily="18" charset="0"/>
                              </a:rPr>
                              <m:t>2</m:t>
                            </m:r>
                          </m:sup>
                        </m:sSup>
                        <m:r>
                          <a:rPr lang="en-US" i="0" dirty="0" smtClean="0">
                            <a:solidFill>
                              <a:schemeClr val="tx1"/>
                            </a:solidFill>
                            <a:latin typeface="Cambria Math" panose="02040503050406030204" pitchFamily="18" charset="0"/>
                          </a:rPr>
                          <m:t>−</m:t>
                        </m:r>
                        <m:r>
                          <a:rPr lang="en-AU" b="0" i="1" dirty="0" smtClean="0">
                            <a:solidFill>
                              <a:schemeClr val="tx1"/>
                            </a:solidFill>
                            <a:latin typeface="Cambria Math" panose="02040503050406030204" pitchFamily="18" charset="0"/>
                          </a:rPr>
                          <m:t>6−2</m:t>
                        </m:r>
                        <m:r>
                          <a:rPr lang="en-AU" b="0" i="1" dirty="0" smtClean="0">
                            <a:solidFill>
                              <a:schemeClr val="tx1"/>
                            </a:solidFill>
                            <a:latin typeface="Cambria Math" panose="02040503050406030204" pitchFamily="18" charset="0"/>
                          </a:rPr>
                          <m:t>h</m:t>
                        </m:r>
                        <m:r>
                          <a:rPr lang="en-AU" b="0" i="1" dirty="0" smtClean="0">
                            <a:solidFill>
                              <a:schemeClr val="tx1"/>
                            </a:solidFill>
                            <a:latin typeface="Cambria Math" panose="02040503050406030204" pitchFamily="18" charset="0"/>
                          </a:rPr>
                          <m:t>−3 </m:t>
                        </m:r>
                      </m:num>
                      <m:den>
                        <m:r>
                          <a:rPr lang="en-AU" b="0" i="1" dirty="0" smtClean="0">
                            <a:solidFill>
                              <a:schemeClr val="tx1"/>
                            </a:solidFill>
                            <a:latin typeface="Cambria Math" panose="02040503050406030204" pitchFamily="18" charset="0"/>
                          </a:rPr>
                          <m:t>h</m:t>
                        </m:r>
                      </m:den>
                    </m:f>
                  </m:oMath>
                </a14:m>
                <a:r>
                  <a:rPr lang="en-US" dirty="0"/>
                  <a:t> =</a:t>
                </a:r>
                <a:r>
                  <a:rPr lang="en-US" dirty="0">
                    <a:solidFill>
                      <a:schemeClr val="tx1"/>
                    </a:solidFill>
                  </a:rPr>
                  <a:t> </a:t>
                </a:r>
                <a14:m>
                  <m:oMath xmlns:m="http://schemas.openxmlformats.org/officeDocument/2006/math">
                    <m:f>
                      <m:fPr>
                        <m:ctrlPr>
                          <a:rPr lang="en-US" i="1" dirty="0" smtClean="0">
                            <a:solidFill>
                              <a:schemeClr val="tx1"/>
                            </a:solidFill>
                            <a:latin typeface="Cambria Math" panose="02040503050406030204" pitchFamily="18" charset="0"/>
                          </a:rPr>
                        </m:ctrlPr>
                      </m:fPr>
                      <m:num>
                        <m:sSup>
                          <m:sSupPr>
                            <m:ctrlPr>
                              <a:rPr lang="en-US"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4</m:t>
                            </m:r>
                            <m:r>
                              <a:rPr lang="en-AU" b="0" i="1" dirty="0" smtClean="0">
                                <a:solidFill>
                                  <a:schemeClr val="tx1"/>
                                </a:solidFill>
                                <a:latin typeface="Cambria Math" panose="02040503050406030204" pitchFamily="18" charset="0"/>
                              </a:rPr>
                              <m:t>h</m:t>
                            </m:r>
                            <m:r>
                              <a:rPr lang="en-AU" b="0" i="1" dirty="0" smtClean="0">
                                <a:solidFill>
                                  <a:schemeClr val="tx1"/>
                                </a:solidFill>
                                <a:latin typeface="Cambria Math" panose="02040503050406030204" pitchFamily="18" charset="0"/>
                              </a:rPr>
                              <m:t>+</m:t>
                            </m:r>
                            <m:r>
                              <a:rPr lang="en-AU" b="0" i="1" dirty="0" smtClean="0">
                                <a:solidFill>
                                  <a:schemeClr val="tx1"/>
                                </a:solidFill>
                                <a:latin typeface="Cambria Math" panose="02040503050406030204" pitchFamily="18" charset="0"/>
                              </a:rPr>
                              <m:t>h</m:t>
                            </m:r>
                          </m:e>
                          <m:sup>
                            <m:r>
                              <a:rPr lang="en-US" i="0" dirty="0" smtClean="0">
                                <a:solidFill>
                                  <a:schemeClr val="tx1"/>
                                </a:solidFill>
                                <a:latin typeface="Cambria Math" panose="02040503050406030204" pitchFamily="18" charset="0"/>
                              </a:rPr>
                              <m:t>2</m:t>
                            </m:r>
                          </m:sup>
                        </m:sSup>
                        <m:r>
                          <a:rPr lang="en-AU" b="0" i="1" dirty="0" smtClean="0">
                            <a:solidFill>
                              <a:schemeClr val="tx1"/>
                            </a:solidFill>
                            <a:latin typeface="Cambria Math" panose="02040503050406030204" pitchFamily="18" charset="0"/>
                          </a:rPr>
                          <m:t> </m:t>
                        </m:r>
                      </m:num>
                      <m:den>
                        <m:r>
                          <a:rPr lang="en-AU" b="0" i="1" dirty="0" smtClean="0">
                            <a:solidFill>
                              <a:schemeClr val="tx1"/>
                            </a:solidFill>
                            <a:latin typeface="Cambria Math" panose="02040503050406030204" pitchFamily="18" charset="0"/>
                          </a:rPr>
                          <m:t>h</m:t>
                        </m:r>
                      </m:den>
                    </m:f>
                    <m:r>
                      <a:rPr lang="en-AU" b="0" i="1" dirty="0" smtClean="0">
                        <a:solidFill>
                          <a:schemeClr val="tx1"/>
                        </a:solidFill>
                        <a:latin typeface="Cambria Math" panose="02040503050406030204" pitchFamily="18" charset="0"/>
                      </a:rPr>
                      <m:t> </m:t>
                    </m:r>
                  </m:oMath>
                </a14:m>
                <a:r>
                  <a:rPr lang="en-US" dirty="0"/>
                  <a:t>=4+h</a:t>
                </a:r>
              </a:p>
              <a:p>
                <a:r>
                  <a:rPr lang="en-US" dirty="0"/>
                  <a:t>Now consider the gradient of PQ as h approaches 0. The gradient of the tangent line at the point P(3,3) is 4.</a:t>
                </a:r>
                <a:endParaRPr lang="en-AU" dirty="0"/>
              </a:p>
            </p:txBody>
          </p:sp>
        </mc:Choice>
        <mc:Fallback xmlns="">
          <p:sp>
            <p:nvSpPr>
              <p:cNvPr id="3" name="Content Placeholder 2">
                <a:extLst>
                  <a:ext uri="{FF2B5EF4-FFF2-40B4-BE49-F238E27FC236}">
                    <a16:creationId xmlns:a16="http://schemas.microsoft.com/office/drawing/2014/main" id="{EF294BBF-5970-4377-9536-1F02AA038BEA}"/>
                  </a:ext>
                </a:extLst>
              </p:cNvPr>
              <p:cNvSpPr>
                <a:spLocks noGrp="1" noRot="1" noChangeAspect="1" noMove="1" noResize="1" noEditPoints="1" noAdjustHandles="1" noChangeArrowheads="1" noChangeShapeType="1" noTextEdit="1"/>
              </p:cNvSpPr>
              <p:nvPr>
                <p:ph idx="1"/>
              </p:nvPr>
            </p:nvSpPr>
            <p:spPr>
              <a:xfrm>
                <a:off x="-1" y="1422670"/>
                <a:ext cx="7474947" cy="4351338"/>
              </a:xfrm>
              <a:blipFill>
                <a:blip r:embed="rId4"/>
                <a:stretch>
                  <a:fillRect l="-1468" t="-3081" r="-2365"/>
                </a:stretch>
              </a:blipFill>
            </p:spPr>
            <p:txBody>
              <a:bodyPr/>
              <a:lstStyle/>
              <a:p>
                <a:r>
                  <a:rPr lang="en-AU">
                    <a:noFill/>
                  </a:rPr>
                  <a:t> </a:t>
                </a:r>
              </a:p>
            </p:txBody>
          </p:sp>
        </mc:Fallback>
      </mc:AlternateContent>
      <p:pic>
        <p:nvPicPr>
          <p:cNvPr id="3074" name="Picture 2" descr="image">
            <a:extLst>
              <a:ext uri="{FF2B5EF4-FFF2-40B4-BE49-F238E27FC236}">
                <a16:creationId xmlns:a16="http://schemas.microsoft.com/office/drawing/2014/main" id="{9050EDF3-E571-4505-A817-461B8D257D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4947" y="1560633"/>
            <a:ext cx="4458808" cy="334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4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l="-3000" r="-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B604-4EC9-4C6B-A6D1-C84526BFC486}"/>
              </a:ext>
            </a:extLst>
          </p:cNvPr>
          <p:cNvSpPr>
            <a:spLocks noGrp="1"/>
          </p:cNvSpPr>
          <p:nvPr>
            <p:ph type="title"/>
          </p:nvPr>
        </p:nvSpPr>
        <p:spPr/>
        <p:txBody>
          <a:bodyPr/>
          <a:lstStyle/>
          <a:p>
            <a:r>
              <a:rPr lang="en-AU" dirty="0"/>
              <a:t>Example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294BBF-5970-4377-9536-1F02AA038BEA}"/>
                  </a:ext>
                </a:extLst>
              </p:cNvPr>
              <p:cNvSpPr>
                <a:spLocks noGrp="1"/>
              </p:cNvSpPr>
              <p:nvPr>
                <p:ph idx="1"/>
              </p:nvPr>
            </p:nvSpPr>
            <p:spPr>
              <a:xfrm>
                <a:off x="838200" y="2430543"/>
                <a:ext cx="10515600" cy="4351338"/>
              </a:xfrm>
            </p:spPr>
            <p:txBody>
              <a:bodyPr>
                <a:normAutofit/>
              </a:bodyPr>
              <a:lstStyle/>
              <a:p>
                <a:r>
                  <a:rPr lang="en-US" dirty="0"/>
                  <a:t>Find the gradient of the secant PQ and hence find the derivative of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𝑥</m:t>
                        </m:r>
                      </m:e>
                      <m:sup>
                        <m:r>
                          <a:rPr lang="en-US" i="0" dirty="0" smtClean="0">
                            <a:latin typeface="Cambria Math" panose="02040503050406030204" pitchFamily="18" charset="0"/>
                          </a:rPr>
                          <m:t>2</m:t>
                        </m:r>
                      </m:sup>
                    </m:sSup>
                    <m:r>
                      <a:rPr lang="en-US" i="1" dirty="0" smtClean="0">
                        <a:latin typeface="Cambria Math" panose="02040503050406030204" pitchFamily="18" charset="0"/>
                      </a:rPr>
                      <m:t> </m:t>
                    </m:r>
                  </m:oMath>
                </a14:m>
                <a:r>
                  <a:rPr lang="en-US" dirty="0"/>
                  <a:t>+x.</a:t>
                </a:r>
              </a:p>
              <a:p>
                <a:r>
                  <a:rPr lang="en-US" dirty="0"/>
                  <a:t>Solution</a:t>
                </a:r>
              </a:p>
              <a:p>
                <a:r>
                  <a:rPr lang="en-US" dirty="0"/>
                  <a:t>Gradient of</a:t>
                </a:r>
              </a:p>
              <a:p>
                <a:r>
                  <a:rPr lang="en-US" dirty="0"/>
                  <a:t>PQ=</a:t>
                </a:r>
                <a:r>
                  <a:rPr lang="en-US" dirty="0">
                    <a:solidFill>
                      <a:schemeClr val="tx1"/>
                    </a:solidFill>
                  </a:rPr>
                  <a:t> </a:t>
                </a:r>
                <a14:m>
                  <m:oMath xmlns:m="http://schemas.openxmlformats.org/officeDocument/2006/math">
                    <m:f>
                      <m:fPr>
                        <m:ctrlPr>
                          <a:rPr lang="en-US" i="1" dirty="0" smtClean="0">
                            <a:solidFill>
                              <a:schemeClr val="tx1"/>
                            </a:solidFill>
                            <a:latin typeface="Cambria Math" panose="02040503050406030204" pitchFamily="18" charset="0"/>
                          </a:rPr>
                        </m:ctrlPr>
                      </m:fPr>
                      <m:num>
                        <m:sSup>
                          <m:sSupPr>
                            <m:ctrlPr>
                              <a:rPr lang="en-US" i="1" dirty="0" smtClean="0">
                                <a:solidFill>
                                  <a:schemeClr val="tx1"/>
                                </a:solidFill>
                                <a:latin typeface="Cambria Math" panose="02040503050406030204" pitchFamily="18" charset="0"/>
                              </a:rPr>
                            </m:ctrlPr>
                          </m:sSupPr>
                          <m:e>
                            <m:d>
                              <m:dPr>
                                <m:ctrlPr>
                                  <a:rPr lang="en-US" i="1" dirty="0" smtClean="0">
                                    <a:solidFill>
                                      <a:schemeClr val="tx1"/>
                                    </a:solidFill>
                                    <a:latin typeface="Cambria Math" panose="02040503050406030204" pitchFamily="18" charset="0"/>
                                  </a:rPr>
                                </m:ctrlPr>
                              </m:dPr>
                              <m:e>
                                <m:r>
                                  <a:rPr lang="en-AU" b="0" i="1" dirty="0" smtClean="0">
                                    <a:solidFill>
                                      <a:schemeClr val="tx1"/>
                                    </a:solidFill>
                                    <a:latin typeface="Cambria Math" panose="02040503050406030204" pitchFamily="18" charset="0"/>
                                  </a:rPr>
                                  <m:t>𝑥</m:t>
                                </m:r>
                                <m:r>
                                  <a:rPr lang="en-US" i="0" dirty="0" smtClean="0">
                                    <a:solidFill>
                                      <a:schemeClr val="tx1"/>
                                    </a:solidFill>
                                    <a:latin typeface="Cambria Math" panose="02040503050406030204" pitchFamily="18" charset="0"/>
                                  </a:rPr>
                                  <m:t>+</m:t>
                                </m:r>
                                <m:r>
                                  <a:rPr lang="en-US" i="1" dirty="0" smtClean="0">
                                    <a:solidFill>
                                      <a:schemeClr val="tx1"/>
                                    </a:solidFill>
                                    <a:latin typeface="Cambria Math" panose="02040503050406030204" pitchFamily="18" charset="0"/>
                                  </a:rPr>
                                  <m:t>h</m:t>
                                </m:r>
                              </m:e>
                            </m:d>
                          </m:e>
                          <m:sup>
                            <m:r>
                              <a:rPr lang="en-US" i="0" dirty="0" smtClean="0">
                                <a:solidFill>
                                  <a:schemeClr val="tx1"/>
                                </a:solidFill>
                                <a:latin typeface="Cambria Math" panose="02040503050406030204" pitchFamily="18" charset="0"/>
                              </a:rPr>
                              <m:t>2</m:t>
                            </m:r>
                          </m:sup>
                        </m:sSup>
                        <m:r>
                          <a:rPr lang="en-AU" b="0" i="0" dirty="0" smtClean="0">
                            <a:solidFill>
                              <a:schemeClr val="tx1"/>
                            </a:solidFill>
                            <a:latin typeface="Cambria Math" panose="02040503050406030204" pitchFamily="18" charset="0"/>
                          </a:rPr>
                          <m:t>+(</m:t>
                        </m:r>
                        <m:r>
                          <m:rPr>
                            <m:sty m:val="p"/>
                          </m:rPr>
                          <a:rPr lang="en-AU" b="0" i="0" dirty="0" smtClean="0">
                            <a:solidFill>
                              <a:schemeClr val="tx1"/>
                            </a:solidFill>
                            <a:latin typeface="Cambria Math" panose="02040503050406030204" pitchFamily="18" charset="0"/>
                          </a:rPr>
                          <m:t>x</m:t>
                        </m:r>
                        <m:r>
                          <a:rPr lang="en-AU" b="0" i="0" dirty="0" smtClean="0">
                            <a:solidFill>
                              <a:schemeClr val="tx1"/>
                            </a:solidFill>
                            <a:latin typeface="Cambria Math" panose="02040503050406030204" pitchFamily="18" charset="0"/>
                          </a:rPr>
                          <m:t>+</m:t>
                        </m:r>
                        <m:r>
                          <m:rPr>
                            <m:sty m:val="p"/>
                          </m:rPr>
                          <a:rPr lang="en-AU" b="0" i="0" dirty="0" smtClean="0">
                            <a:solidFill>
                              <a:schemeClr val="tx1"/>
                            </a:solidFill>
                            <a:latin typeface="Cambria Math" panose="02040503050406030204" pitchFamily="18" charset="0"/>
                          </a:rPr>
                          <m:t>h</m:t>
                        </m:r>
                        <m:r>
                          <a:rPr lang="en-AU" b="0" i="0" dirty="0" smtClean="0">
                            <a:solidFill>
                              <a:schemeClr val="tx1"/>
                            </a:solidFill>
                            <a:latin typeface="Cambria Math" panose="02040503050406030204" pitchFamily="18" charset="0"/>
                          </a:rPr>
                          <m:t>)−</m:t>
                        </m:r>
                        <m:r>
                          <a:rPr lang="en-AU" b="0" i="1" dirty="0" smtClean="0">
                            <a:solidFill>
                              <a:schemeClr val="tx1"/>
                            </a:solidFill>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𝑥</m:t>
                            </m:r>
                          </m:e>
                          <m:sup>
                            <m:r>
                              <a:rPr lang="en-US" i="0" dirty="0" smtClean="0">
                                <a:latin typeface="Cambria Math" panose="02040503050406030204" pitchFamily="18" charset="0"/>
                              </a:rPr>
                              <m:t>2</m:t>
                            </m:r>
                          </m:sup>
                        </m:sSup>
                        <m:r>
                          <a:rPr lang="en-AU" b="0" i="1" dirty="0" smtClean="0">
                            <a:latin typeface="Cambria Math" panose="02040503050406030204" pitchFamily="18" charset="0"/>
                          </a:rPr>
                          <m:t>+</m:t>
                        </m:r>
                        <m:r>
                          <a:rPr lang="en-AU" b="0" i="1" dirty="0" smtClean="0">
                            <a:latin typeface="Cambria Math" panose="02040503050406030204" pitchFamily="18" charset="0"/>
                          </a:rPr>
                          <m:t>𝑥</m:t>
                        </m:r>
                        <m:r>
                          <a:rPr lang="en-AU" b="0" i="1" dirty="0" smtClean="0">
                            <a:latin typeface="Cambria Math" panose="02040503050406030204" pitchFamily="18" charset="0"/>
                          </a:rPr>
                          <m:t>)</m:t>
                        </m:r>
                      </m:num>
                      <m:den>
                        <m:func>
                          <m:funcPr>
                            <m:ctrlPr>
                              <a:rPr lang="en-US" i="1" dirty="0" smtClean="0">
                                <a:solidFill>
                                  <a:schemeClr val="tx1"/>
                                </a:solidFill>
                                <a:latin typeface="Cambria Math" panose="02040503050406030204" pitchFamily="18" charset="0"/>
                              </a:rPr>
                            </m:ctrlPr>
                          </m:funcPr>
                          <m:fName>
                            <m:r>
                              <a:rPr lang="en-AU" b="0" i="1" dirty="0" smtClean="0">
                                <a:solidFill>
                                  <a:schemeClr val="tx1"/>
                                </a:solidFill>
                                <a:latin typeface="Cambria Math" panose="02040503050406030204" pitchFamily="18" charset="0"/>
                              </a:rPr>
                              <m:t>𝑥</m:t>
                            </m:r>
                            <m:r>
                              <a:rPr lang="en-AU" b="0" i="0" dirty="0" smtClean="0">
                                <a:solidFill>
                                  <a:schemeClr val="tx1"/>
                                </a:solidFill>
                                <a:latin typeface="Cambria Math" panose="02040503050406030204" pitchFamily="18" charset="0"/>
                              </a:rPr>
                              <m:t>+</m:t>
                            </m:r>
                            <m:r>
                              <m:rPr>
                                <m:sty m:val="p"/>
                              </m:rPr>
                              <a:rPr lang="en-US" i="0" dirty="0" smtClean="0">
                                <a:solidFill>
                                  <a:schemeClr val="tx1"/>
                                </a:solidFill>
                                <a:latin typeface="Cambria Math" panose="02040503050406030204" pitchFamily="18" charset="0"/>
                              </a:rPr>
                              <m:t>h</m:t>
                            </m:r>
                          </m:fName>
                          <m:e>
                            <m:r>
                              <a:rPr lang="en-US" i="0" dirty="0" smtClean="0">
                                <a:solidFill>
                                  <a:schemeClr val="tx1"/>
                                </a:solidFill>
                                <a:latin typeface="Cambria Math" panose="02040503050406030204" pitchFamily="18" charset="0"/>
                              </a:rPr>
                              <m:t>−</m:t>
                            </m:r>
                            <m:r>
                              <a:rPr lang="en-AU" b="0" i="1" dirty="0" smtClean="0">
                                <a:solidFill>
                                  <a:schemeClr val="tx1"/>
                                </a:solidFill>
                                <a:latin typeface="Cambria Math" panose="02040503050406030204" pitchFamily="18" charset="0"/>
                              </a:rPr>
                              <m:t>𝑥</m:t>
                            </m:r>
                          </m:e>
                        </m:func>
                      </m:den>
                    </m:f>
                    <m:r>
                      <a:rPr lang="en-AU" b="0" i="1" dirty="0" smtClean="0">
                        <a:solidFill>
                          <a:schemeClr val="tx1"/>
                        </a:solidFill>
                        <a:latin typeface="Cambria Math" panose="02040503050406030204" pitchFamily="18" charset="0"/>
                      </a:rPr>
                      <m:t>=</m:t>
                    </m:r>
                    <m:f>
                      <m:fPr>
                        <m:ctrlPr>
                          <a:rPr lang="en-US" i="1" dirty="0" smtClean="0">
                            <a:solidFill>
                              <a:schemeClr val="tx1"/>
                            </a:solidFill>
                            <a:latin typeface="Cambria Math" panose="02040503050406030204" pitchFamily="18" charset="0"/>
                          </a:rPr>
                        </m:ctrlPr>
                      </m:fPr>
                      <m:num>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𝑥</m:t>
                            </m:r>
                          </m:e>
                          <m:sup>
                            <m:r>
                              <a:rPr lang="en-US" i="0" dirty="0" smtClean="0">
                                <a:latin typeface="Cambria Math" panose="02040503050406030204" pitchFamily="18" charset="0"/>
                              </a:rPr>
                              <m:t>2</m:t>
                            </m:r>
                          </m:sup>
                        </m:sSup>
                        <m:r>
                          <a:rPr lang="en-AU" b="0" i="1" dirty="0" smtClean="0">
                            <a:latin typeface="Cambria Math" panose="02040503050406030204" pitchFamily="18" charset="0"/>
                          </a:rPr>
                          <m:t>+2</m:t>
                        </m:r>
                        <m:r>
                          <a:rPr lang="en-AU" b="0" i="1" dirty="0" smtClean="0">
                            <a:latin typeface="Cambria Math" panose="02040503050406030204" pitchFamily="18" charset="0"/>
                          </a:rPr>
                          <m:t>𝑥h</m:t>
                        </m:r>
                        <m:r>
                          <a:rPr lang="en-AU" b="0" i="1"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AU" b="0" i="1" dirty="0" smtClean="0">
                                <a:latin typeface="Cambria Math" panose="02040503050406030204" pitchFamily="18" charset="0"/>
                              </a:rPr>
                              <m:t>h</m:t>
                            </m:r>
                          </m:e>
                          <m:sup>
                            <m:r>
                              <a:rPr lang="en-US" i="0" dirty="0" smtClean="0">
                                <a:latin typeface="Cambria Math" panose="02040503050406030204" pitchFamily="18" charset="0"/>
                              </a:rPr>
                              <m:t>2</m:t>
                            </m:r>
                          </m:sup>
                        </m:sSup>
                        <m:r>
                          <a:rPr lang="en-AU" b="0" i="0" dirty="0" smtClean="0">
                            <a:solidFill>
                              <a:schemeClr val="tx1"/>
                            </a:solidFill>
                            <a:latin typeface="Cambria Math" panose="02040503050406030204" pitchFamily="18" charset="0"/>
                          </a:rPr>
                          <m:t>+</m:t>
                        </m:r>
                        <m:r>
                          <m:rPr>
                            <m:sty m:val="p"/>
                          </m:rPr>
                          <a:rPr lang="en-AU" b="0" i="0" dirty="0" smtClean="0">
                            <a:solidFill>
                              <a:schemeClr val="tx1"/>
                            </a:solidFill>
                            <a:latin typeface="Cambria Math" panose="02040503050406030204" pitchFamily="18" charset="0"/>
                          </a:rPr>
                          <m:t>x</m:t>
                        </m:r>
                        <m:r>
                          <a:rPr lang="en-AU" b="0" i="0" dirty="0" smtClean="0">
                            <a:solidFill>
                              <a:schemeClr val="tx1"/>
                            </a:solidFill>
                            <a:latin typeface="Cambria Math" panose="02040503050406030204" pitchFamily="18" charset="0"/>
                          </a:rPr>
                          <m:t>+</m:t>
                        </m:r>
                        <m:r>
                          <m:rPr>
                            <m:sty m:val="p"/>
                          </m:rPr>
                          <a:rPr lang="en-AU" b="0" i="0" dirty="0" smtClean="0">
                            <a:solidFill>
                              <a:schemeClr val="tx1"/>
                            </a:solidFill>
                            <a:latin typeface="Cambria Math" panose="02040503050406030204" pitchFamily="18" charset="0"/>
                          </a:rPr>
                          <m:t>h</m:t>
                        </m:r>
                        <m:r>
                          <a:rPr lang="en-AU" b="0" i="0" dirty="0" smtClean="0">
                            <a:solidFill>
                              <a:schemeClr val="tx1"/>
                            </a:solidFill>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𝑥</m:t>
                            </m:r>
                          </m:e>
                          <m:sup>
                            <m:r>
                              <a:rPr lang="en-US" i="0" dirty="0" smtClean="0">
                                <a:latin typeface="Cambria Math" panose="02040503050406030204" pitchFamily="18" charset="0"/>
                              </a:rPr>
                              <m:t>2</m:t>
                            </m:r>
                          </m:sup>
                        </m:sSup>
                        <m:r>
                          <a:rPr lang="en-AU" b="0" i="1" dirty="0" smtClean="0">
                            <a:latin typeface="Cambria Math" panose="02040503050406030204" pitchFamily="18" charset="0"/>
                          </a:rPr>
                          <m:t>−</m:t>
                        </m:r>
                        <m:r>
                          <a:rPr lang="en-AU" b="0" i="1" dirty="0" smtClean="0">
                            <a:latin typeface="Cambria Math" panose="02040503050406030204" pitchFamily="18" charset="0"/>
                          </a:rPr>
                          <m:t>𝑥</m:t>
                        </m:r>
                      </m:num>
                      <m:den>
                        <m:r>
                          <a:rPr lang="en-AU" b="0" i="1" dirty="0" smtClean="0">
                            <a:latin typeface="Cambria Math" panose="02040503050406030204" pitchFamily="18" charset="0"/>
                          </a:rPr>
                          <m:t>h</m:t>
                        </m:r>
                      </m:den>
                    </m:f>
                  </m:oMath>
                </a14:m>
                <a:r>
                  <a:rPr lang="en-US" dirty="0"/>
                  <a:t>=</a:t>
                </a:r>
                <a:r>
                  <a:rPr lang="en-US" dirty="0">
                    <a:solidFill>
                      <a:schemeClr val="tx1"/>
                    </a:solidFill>
                  </a:rPr>
                  <a:t> </a:t>
                </a:r>
                <a14:m>
                  <m:oMath xmlns:m="http://schemas.openxmlformats.org/officeDocument/2006/math">
                    <m:f>
                      <m:fPr>
                        <m:ctrlPr>
                          <a:rPr lang="en-US" i="1" dirty="0" smtClean="0">
                            <a:solidFill>
                              <a:schemeClr val="tx1"/>
                            </a:solidFill>
                            <a:latin typeface="Cambria Math" panose="02040503050406030204" pitchFamily="18" charset="0"/>
                          </a:rPr>
                        </m:ctrlPr>
                      </m:fPr>
                      <m:num>
                        <m:r>
                          <a:rPr lang="en-AU" b="0" i="1" dirty="0" smtClean="0">
                            <a:latin typeface="Cambria Math" panose="02040503050406030204" pitchFamily="18" charset="0"/>
                          </a:rPr>
                          <m:t>2</m:t>
                        </m:r>
                        <m:r>
                          <a:rPr lang="en-AU" b="0" i="1" dirty="0" smtClean="0">
                            <a:latin typeface="Cambria Math" panose="02040503050406030204" pitchFamily="18" charset="0"/>
                          </a:rPr>
                          <m:t>𝑥h</m:t>
                        </m:r>
                        <m:r>
                          <a:rPr lang="en-AU" b="0" i="1"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AU" b="0" i="1" dirty="0" smtClean="0">
                                <a:latin typeface="Cambria Math" panose="02040503050406030204" pitchFamily="18" charset="0"/>
                              </a:rPr>
                              <m:t>h</m:t>
                            </m:r>
                          </m:e>
                          <m:sup>
                            <m:r>
                              <a:rPr lang="en-US" i="0" dirty="0" smtClean="0">
                                <a:latin typeface="Cambria Math" panose="02040503050406030204" pitchFamily="18" charset="0"/>
                              </a:rPr>
                              <m:t>2</m:t>
                            </m:r>
                          </m:sup>
                        </m:sSup>
                        <m:r>
                          <a:rPr lang="en-AU" b="0" i="0" dirty="0" smtClean="0">
                            <a:solidFill>
                              <a:schemeClr val="tx1"/>
                            </a:solidFill>
                            <a:latin typeface="Cambria Math" panose="02040503050406030204" pitchFamily="18" charset="0"/>
                          </a:rPr>
                          <m:t>+</m:t>
                        </m:r>
                        <m:r>
                          <m:rPr>
                            <m:sty m:val="p"/>
                          </m:rPr>
                          <a:rPr lang="en-AU" b="0" i="0" dirty="0" smtClean="0">
                            <a:solidFill>
                              <a:schemeClr val="tx1"/>
                            </a:solidFill>
                            <a:latin typeface="Cambria Math" panose="02040503050406030204" pitchFamily="18" charset="0"/>
                          </a:rPr>
                          <m:t>h</m:t>
                        </m:r>
                      </m:num>
                      <m:den>
                        <m:r>
                          <a:rPr lang="en-AU" b="0" i="1" dirty="0" smtClean="0">
                            <a:latin typeface="Cambria Math" panose="02040503050406030204" pitchFamily="18" charset="0"/>
                          </a:rPr>
                          <m:t>h</m:t>
                        </m:r>
                      </m:den>
                    </m:f>
                    <m:r>
                      <a:rPr lang="en-AU" b="0" i="1" dirty="0" smtClean="0">
                        <a:latin typeface="Cambria Math" panose="02040503050406030204" pitchFamily="18" charset="0"/>
                      </a:rPr>
                      <m:t> </m:t>
                    </m:r>
                  </m:oMath>
                </a14:m>
                <a:r>
                  <a:rPr lang="en-US" dirty="0"/>
                  <a:t>=2x+h+1</a:t>
                </a:r>
              </a:p>
              <a:p>
                <a:r>
                  <a:rPr lang="en-US" dirty="0"/>
                  <a:t>From this it is seen that the derivative of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𝑥</m:t>
                        </m:r>
                      </m:e>
                      <m:sup>
                        <m:r>
                          <a:rPr lang="en-US" i="0" dirty="0" smtClean="0">
                            <a:latin typeface="Cambria Math" panose="02040503050406030204" pitchFamily="18" charset="0"/>
                          </a:rPr>
                          <m:t>2</m:t>
                        </m:r>
                      </m:sup>
                    </m:sSup>
                    <m:r>
                      <a:rPr lang="en-US" i="1" dirty="0" smtClean="0">
                        <a:latin typeface="Cambria Math" panose="02040503050406030204" pitchFamily="18" charset="0"/>
                      </a:rPr>
                      <m:t> </m:t>
                    </m:r>
                  </m:oMath>
                </a14:m>
                <a:r>
                  <a:rPr lang="en-US" dirty="0"/>
                  <a:t>+x is 2x+1.</a:t>
                </a:r>
                <a:endParaRPr lang="en-AU" dirty="0"/>
              </a:p>
            </p:txBody>
          </p:sp>
        </mc:Choice>
        <mc:Fallback xmlns="">
          <p:sp>
            <p:nvSpPr>
              <p:cNvPr id="3" name="Content Placeholder 2">
                <a:extLst>
                  <a:ext uri="{FF2B5EF4-FFF2-40B4-BE49-F238E27FC236}">
                    <a16:creationId xmlns:a16="http://schemas.microsoft.com/office/drawing/2014/main" id="{EF294BBF-5970-4377-9536-1F02AA038BEA}"/>
                  </a:ext>
                </a:extLst>
              </p:cNvPr>
              <p:cNvSpPr>
                <a:spLocks noGrp="1" noRot="1" noChangeAspect="1" noMove="1" noResize="1" noEditPoints="1" noAdjustHandles="1" noChangeArrowheads="1" noChangeShapeType="1" noTextEdit="1"/>
              </p:cNvSpPr>
              <p:nvPr>
                <p:ph idx="1"/>
              </p:nvPr>
            </p:nvSpPr>
            <p:spPr>
              <a:xfrm>
                <a:off x="838200" y="2430543"/>
                <a:ext cx="10515600" cy="4351338"/>
              </a:xfrm>
              <a:blipFill>
                <a:blip r:embed="rId4"/>
                <a:stretch>
                  <a:fillRect l="-1043" t="-2381"/>
                </a:stretch>
              </a:blipFill>
            </p:spPr>
            <p:txBody>
              <a:bodyPr/>
              <a:lstStyle/>
              <a:p>
                <a:r>
                  <a:rPr lang="en-AU">
                    <a:noFill/>
                  </a:rPr>
                  <a:t> </a:t>
                </a:r>
              </a:p>
            </p:txBody>
          </p:sp>
        </mc:Fallback>
      </mc:AlternateContent>
      <p:pic>
        <p:nvPicPr>
          <p:cNvPr id="4098" name="Picture 2" descr="image">
            <a:extLst>
              <a:ext uri="{FF2B5EF4-FFF2-40B4-BE49-F238E27FC236}">
                <a16:creationId xmlns:a16="http://schemas.microsoft.com/office/drawing/2014/main" id="{AD8CBAF2-C4DC-41AF-A412-4F9FF3EA81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692" y="0"/>
            <a:ext cx="526732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11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l="-3000" r="-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B604-4EC9-4C6B-A6D1-C84526BFC486}"/>
              </a:ext>
            </a:extLst>
          </p:cNvPr>
          <p:cNvSpPr>
            <a:spLocks noGrp="1"/>
          </p:cNvSpPr>
          <p:nvPr>
            <p:ph type="title"/>
          </p:nvPr>
        </p:nvSpPr>
        <p:spPr/>
        <p:txBody>
          <a:bodyPr/>
          <a:lstStyle/>
          <a:p>
            <a:r>
              <a:rPr lang="en-AU" dirty="0"/>
              <a:t>Limit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294BBF-5970-4377-9536-1F02AA038BEA}"/>
                  </a:ext>
                </a:extLst>
              </p:cNvPr>
              <p:cNvSpPr>
                <a:spLocks noGrp="1"/>
              </p:cNvSpPr>
              <p:nvPr>
                <p:ph idx="1"/>
              </p:nvPr>
            </p:nvSpPr>
            <p:spPr/>
            <p:txBody>
              <a:bodyPr/>
              <a:lstStyle/>
              <a:p>
                <a:r>
                  <a:rPr lang="en-US" dirty="0"/>
                  <a:t>The notation for the limit of 2x+h+1 as h approaches 0 is</a:t>
                </a:r>
              </a:p>
              <a:p>
                <a14:m>
                  <m:oMath xmlns:m="http://schemas.openxmlformats.org/officeDocument/2006/math">
                    <m:limLow>
                      <m:limLowPr>
                        <m:ctrlPr>
                          <a:rPr lang="en-US" b="1" i="1" dirty="0" smtClean="0">
                            <a:solidFill>
                              <a:srgbClr val="836967"/>
                            </a:solidFill>
                            <a:latin typeface="Cambria Math" panose="02040503050406030204" pitchFamily="18" charset="0"/>
                          </a:rPr>
                        </m:ctrlPr>
                      </m:limLowPr>
                      <m:e>
                        <m:r>
                          <a:rPr lang="en-US" b="1" i="1" dirty="0" smtClean="0">
                            <a:latin typeface="Cambria Math" panose="02040503050406030204" pitchFamily="18" charset="0"/>
                          </a:rPr>
                          <m:t>𝒍𝒊𝒎</m:t>
                        </m:r>
                      </m:e>
                      <m:lim>
                        <m:r>
                          <a:rPr lang="en-US" b="1" i="1" dirty="0" smtClean="0">
                            <a:latin typeface="Cambria Math" panose="02040503050406030204" pitchFamily="18" charset="0"/>
                          </a:rPr>
                          <m:t>𝒉</m:t>
                        </m:r>
                        <m:r>
                          <a:rPr lang="en-US" b="1" i="0" dirty="0" smtClean="0">
                            <a:latin typeface="Cambria Math" panose="02040503050406030204" pitchFamily="18" charset="0"/>
                          </a:rPr>
                          <m:t>→</m:t>
                        </m:r>
                        <m:r>
                          <a:rPr lang="en-US" b="1" i="0" dirty="0" smtClean="0">
                            <a:latin typeface="Cambria Math" panose="02040503050406030204" pitchFamily="18" charset="0"/>
                          </a:rPr>
                          <m:t>𝟎</m:t>
                        </m:r>
                      </m:lim>
                    </m:limLow>
                  </m:oMath>
                </a14:m>
                <a:r>
                  <a:rPr lang="en-US" b="1" dirty="0"/>
                  <a:t>(2x+h+1)</a:t>
                </a:r>
              </a:p>
              <a:p>
                <a:r>
                  <a:rPr lang="en-US" dirty="0"/>
                  <a:t>The derivative of a function with rule f(x) may be found by:</a:t>
                </a:r>
              </a:p>
              <a:p>
                <a:pPr marL="0" indent="0">
                  <a:buNone/>
                </a:pPr>
                <a:r>
                  <a:rPr lang="en-US" dirty="0"/>
                  <a:t>1. Finding an expression for the gradient of the line through P(</a:t>
                </a:r>
                <a:r>
                  <a:rPr lang="en-US" dirty="0" err="1"/>
                  <a:t>x,f</a:t>
                </a:r>
                <a:r>
                  <a:rPr lang="en-US" dirty="0"/>
                  <a:t>(x)) and Q(</a:t>
                </a:r>
                <a:r>
                  <a:rPr lang="en-US" dirty="0" err="1"/>
                  <a:t>x+h,f</a:t>
                </a:r>
                <a:r>
                  <a:rPr lang="en-US" dirty="0"/>
                  <a:t>(</a:t>
                </a:r>
                <a:r>
                  <a:rPr lang="en-US" dirty="0" err="1"/>
                  <a:t>x+h</a:t>
                </a:r>
                <a:r>
                  <a:rPr lang="en-US" dirty="0"/>
                  <a:t>))</a:t>
                </a:r>
              </a:p>
              <a:p>
                <a:pPr marL="0" indent="0">
                  <a:buNone/>
                </a:pPr>
                <a:r>
                  <a:rPr lang="en-US" dirty="0"/>
                  <a:t>2. Finding the limit of this expression as h approaches 0.</a:t>
                </a:r>
                <a:endParaRPr lang="en-AU" dirty="0"/>
              </a:p>
            </p:txBody>
          </p:sp>
        </mc:Choice>
        <mc:Fallback xmlns="">
          <p:sp>
            <p:nvSpPr>
              <p:cNvPr id="3" name="Content Placeholder 2">
                <a:extLst>
                  <a:ext uri="{FF2B5EF4-FFF2-40B4-BE49-F238E27FC236}">
                    <a16:creationId xmlns:a16="http://schemas.microsoft.com/office/drawing/2014/main" id="{EF294BBF-5970-4377-9536-1F02AA038BEA}"/>
                  </a:ext>
                </a:extLst>
              </p:cNvPr>
              <p:cNvSpPr>
                <a:spLocks noGrp="1" noRot="1" noChangeAspect="1" noMove="1" noResize="1" noEditPoints="1" noAdjustHandles="1" noChangeArrowheads="1" noChangeShapeType="1" noTextEdit="1"/>
              </p:cNvSpPr>
              <p:nvPr>
                <p:ph idx="1"/>
              </p:nvPr>
            </p:nvSpPr>
            <p:spPr>
              <a:blipFill>
                <a:blip r:embed="rId4"/>
                <a:stretch>
                  <a:fillRect l="-1217" t="-2241"/>
                </a:stretch>
              </a:blipFill>
            </p:spPr>
            <p:txBody>
              <a:bodyPr/>
              <a:lstStyle/>
              <a:p>
                <a:r>
                  <a:rPr lang="en-AU">
                    <a:noFill/>
                  </a:rPr>
                  <a:t> </a:t>
                </a:r>
              </a:p>
            </p:txBody>
          </p:sp>
        </mc:Fallback>
      </mc:AlternateContent>
    </p:spTree>
    <p:extLst>
      <p:ext uri="{BB962C8B-B14F-4D97-AF65-F5344CB8AC3E}">
        <p14:creationId xmlns:p14="http://schemas.microsoft.com/office/powerpoint/2010/main" val="209043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l="-3000" r="-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B604-4EC9-4C6B-A6D1-C84526BFC486}"/>
              </a:ext>
            </a:extLst>
          </p:cNvPr>
          <p:cNvSpPr>
            <a:spLocks noGrp="1"/>
          </p:cNvSpPr>
          <p:nvPr>
            <p:ph type="title"/>
          </p:nvPr>
        </p:nvSpPr>
        <p:spPr/>
        <p:txBody>
          <a:bodyPr/>
          <a:lstStyle/>
          <a:p>
            <a:r>
              <a:rPr lang="en-AU" dirty="0"/>
              <a:t>Example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294BBF-5970-4377-9536-1F02AA038BEA}"/>
                  </a:ext>
                </a:extLst>
              </p:cNvPr>
              <p:cNvSpPr>
                <a:spLocks noGrp="1"/>
              </p:cNvSpPr>
              <p:nvPr>
                <p:ph idx="1"/>
              </p:nvPr>
            </p:nvSpPr>
            <p:spPr/>
            <p:txBody>
              <a:bodyPr/>
              <a:lstStyle/>
              <a:p>
                <a:r>
                  <a:rPr lang="en-US" dirty="0"/>
                  <a:t>Consider the function f(x)=</a:t>
                </a:r>
                <a:r>
                  <a:rPr lang="en-US" dirty="0">
                    <a:solidFill>
                      <a:srgbClr val="836967"/>
                    </a:solidFill>
                  </a:rPr>
                  <a:t>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𝑥</m:t>
                        </m:r>
                      </m:e>
                      <m:sup>
                        <m:r>
                          <a:rPr lang="en-AU" b="0" i="0" dirty="0" smtClean="0">
                            <a:latin typeface="Cambria Math" panose="02040503050406030204" pitchFamily="18" charset="0"/>
                          </a:rPr>
                          <m:t>3</m:t>
                        </m:r>
                      </m:sup>
                    </m:sSup>
                  </m:oMath>
                </a14:m>
                <a:r>
                  <a:rPr lang="en-US" dirty="0"/>
                  <a:t>. By first finding the gradient of the secant through P(2,8) and Q(2+h,</a:t>
                </a:r>
                <a:r>
                  <a:rPr lang="en-US" dirty="0">
                    <a:solidFill>
                      <a:srgbClr val="836967"/>
                    </a:solidFill>
                  </a:rPr>
                  <a:t>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AU" b="0" i="1" dirty="0" smtClean="0">
                            <a:latin typeface="Cambria Math" panose="02040503050406030204" pitchFamily="18" charset="0"/>
                          </a:rPr>
                          <m:t>(2+</m:t>
                        </m:r>
                        <m:r>
                          <a:rPr lang="en-AU" b="0" i="1" dirty="0" smtClean="0">
                            <a:latin typeface="Cambria Math" panose="02040503050406030204" pitchFamily="18" charset="0"/>
                          </a:rPr>
                          <m:t>h</m:t>
                        </m:r>
                        <m:r>
                          <a:rPr lang="en-AU" b="0" i="1" dirty="0" smtClean="0">
                            <a:latin typeface="Cambria Math" panose="02040503050406030204" pitchFamily="18" charset="0"/>
                          </a:rPr>
                          <m:t>)</m:t>
                        </m:r>
                      </m:e>
                      <m:sup>
                        <m:r>
                          <a:rPr lang="en-AU" b="0" i="0" dirty="0" smtClean="0">
                            <a:latin typeface="Cambria Math" panose="02040503050406030204" pitchFamily="18" charset="0"/>
                          </a:rPr>
                          <m:t>3</m:t>
                        </m:r>
                      </m:sup>
                    </m:sSup>
                    <m:r>
                      <a:rPr lang="en-US" i="1" dirty="0" smtClean="0">
                        <a:latin typeface="Cambria Math" panose="02040503050406030204" pitchFamily="18" charset="0"/>
                      </a:rPr>
                      <m:t> </m:t>
                    </m:r>
                  </m:oMath>
                </a14:m>
                <a:r>
                  <a:rPr lang="en-US" dirty="0"/>
                  <a:t>), find the gradient of the tangent to the curve at the point (2,8).</a:t>
                </a:r>
              </a:p>
              <a:p>
                <a:r>
                  <a:rPr lang="en-US" dirty="0"/>
                  <a:t>Solution</a:t>
                </a:r>
              </a:p>
              <a:p>
                <a:r>
                  <a:rPr lang="en-US" dirty="0"/>
                  <a:t>Gradient of</a:t>
                </a:r>
              </a:p>
              <a:p>
                <a:r>
                  <a:rPr lang="en-US" dirty="0"/>
                  <a:t>PQ=</a:t>
                </a:r>
                <a:r>
                  <a:rPr lang="en-US" dirty="0">
                    <a:solidFill>
                      <a:schemeClr val="tx1"/>
                    </a:solidFill>
                  </a:rPr>
                  <a:t> </a:t>
                </a:r>
                <a14:m>
                  <m:oMath xmlns:m="http://schemas.openxmlformats.org/officeDocument/2006/math">
                    <m:f>
                      <m:fPr>
                        <m:ctrlPr>
                          <a:rPr lang="en-US" i="1" dirty="0" smtClean="0">
                            <a:solidFill>
                              <a:schemeClr val="tx1"/>
                            </a:solidFill>
                            <a:latin typeface="Cambria Math" panose="02040503050406030204" pitchFamily="18" charset="0"/>
                          </a:rPr>
                        </m:ctrlPr>
                      </m:fPr>
                      <m:num>
                        <m:sSup>
                          <m:sSupPr>
                            <m:ctrlPr>
                              <a:rPr lang="en-US" i="1" dirty="0" smtClean="0">
                                <a:solidFill>
                                  <a:schemeClr val="tx1"/>
                                </a:solidFill>
                                <a:latin typeface="Cambria Math" panose="02040503050406030204" pitchFamily="18" charset="0"/>
                              </a:rPr>
                            </m:ctrlPr>
                          </m:sSupPr>
                          <m:e>
                            <m:d>
                              <m:dPr>
                                <m:ctrlPr>
                                  <a:rPr lang="en-US" i="1" dirty="0" smtClean="0">
                                    <a:solidFill>
                                      <a:schemeClr val="tx1"/>
                                    </a:solidFill>
                                    <a:latin typeface="Cambria Math" panose="02040503050406030204" pitchFamily="18" charset="0"/>
                                  </a:rPr>
                                </m:ctrlPr>
                              </m:dPr>
                              <m:e>
                                <m:r>
                                  <a:rPr lang="en-AU" b="0" i="1" dirty="0" smtClean="0">
                                    <a:solidFill>
                                      <a:schemeClr val="tx1"/>
                                    </a:solidFill>
                                    <a:latin typeface="Cambria Math" panose="02040503050406030204" pitchFamily="18" charset="0"/>
                                  </a:rPr>
                                  <m:t>2</m:t>
                                </m:r>
                                <m:r>
                                  <a:rPr lang="en-US" i="0" dirty="0" smtClean="0">
                                    <a:solidFill>
                                      <a:schemeClr val="tx1"/>
                                    </a:solidFill>
                                    <a:latin typeface="Cambria Math" panose="02040503050406030204" pitchFamily="18" charset="0"/>
                                  </a:rPr>
                                  <m:t>+</m:t>
                                </m:r>
                                <m:r>
                                  <a:rPr lang="en-US" i="1" dirty="0" smtClean="0">
                                    <a:solidFill>
                                      <a:schemeClr val="tx1"/>
                                    </a:solidFill>
                                    <a:latin typeface="Cambria Math" panose="02040503050406030204" pitchFamily="18" charset="0"/>
                                  </a:rPr>
                                  <m:t>h</m:t>
                                </m:r>
                              </m:e>
                            </m:d>
                          </m:e>
                          <m:sup>
                            <m:r>
                              <a:rPr lang="en-AU" b="0" i="0" dirty="0" smtClean="0">
                                <a:solidFill>
                                  <a:schemeClr val="tx1"/>
                                </a:solidFill>
                                <a:latin typeface="Cambria Math" panose="02040503050406030204" pitchFamily="18" charset="0"/>
                              </a:rPr>
                              <m:t>3</m:t>
                            </m:r>
                          </m:sup>
                        </m:sSup>
                        <m:r>
                          <a:rPr lang="en-AU" b="0" i="0" dirty="0" smtClean="0">
                            <a:solidFill>
                              <a:schemeClr val="tx1"/>
                            </a:solidFill>
                            <a:latin typeface="Cambria Math" panose="02040503050406030204" pitchFamily="18" charset="0"/>
                          </a:rPr>
                          <m:t>−</m:t>
                        </m:r>
                        <m:r>
                          <a:rPr lang="en-AU" b="0" i="1" dirty="0" smtClean="0">
                            <a:solidFill>
                              <a:schemeClr val="tx1"/>
                            </a:solidFill>
                            <a:latin typeface="Cambria Math" panose="02040503050406030204" pitchFamily="18" charset="0"/>
                          </a:rPr>
                          <m:t>8</m:t>
                        </m:r>
                      </m:num>
                      <m:den>
                        <m:func>
                          <m:funcPr>
                            <m:ctrlPr>
                              <a:rPr lang="en-US" i="1" dirty="0" smtClean="0">
                                <a:solidFill>
                                  <a:schemeClr val="tx1"/>
                                </a:solidFill>
                                <a:latin typeface="Cambria Math" panose="02040503050406030204" pitchFamily="18" charset="0"/>
                              </a:rPr>
                            </m:ctrlPr>
                          </m:funcPr>
                          <m:fName>
                            <m:r>
                              <a:rPr lang="en-AU" b="0" i="1" dirty="0" smtClean="0">
                                <a:solidFill>
                                  <a:schemeClr val="tx1"/>
                                </a:solidFill>
                                <a:latin typeface="Cambria Math" panose="02040503050406030204" pitchFamily="18" charset="0"/>
                              </a:rPr>
                              <m:t>2</m:t>
                            </m:r>
                            <m:r>
                              <a:rPr lang="en-AU" b="0" i="0" dirty="0" smtClean="0">
                                <a:solidFill>
                                  <a:schemeClr val="tx1"/>
                                </a:solidFill>
                                <a:latin typeface="Cambria Math" panose="02040503050406030204" pitchFamily="18" charset="0"/>
                              </a:rPr>
                              <m:t>+</m:t>
                            </m:r>
                            <m:r>
                              <m:rPr>
                                <m:sty m:val="p"/>
                              </m:rPr>
                              <a:rPr lang="en-US" i="0" dirty="0" smtClean="0">
                                <a:solidFill>
                                  <a:schemeClr val="tx1"/>
                                </a:solidFill>
                                <a:latin typeface="Cambria Math" panose="02040503050406030204" pitchFamily="18" charset="0"/>
                              </a:rPr>
                              <m:t>h</m:t>
                            </m:r>
                          </m:fName>
                          <m:e>
                            <m:r>
                              <a:rPr lang="en-US" i="0" dirty="0" smtClean="0">
                                <a:solidFill>
                                  <a:schemeClr val="tx1"/>
                                </a:solidFill>
                                <a:latin typeface="Cambria Math" panose="02040503050406030204" pitchFamily="18" charset="0"/>
                              </a:rPr>
                              <m:t>−</m:t>
                            </m:r>
                            <m:r>
                              <a:rPr lang="en-AU" b="0" i="1" dirty="0" smtClean="0">
                                <a:solidFill>
                                  <a:schemeClr val="tx1"/>
                                </a:solidFill>
                                <a:latin typeface="Cambria Math" panose="02040503050406030204" pitchFamily="18" charset="0"/>
                              </a:rPr>
                              <m:t>2</m:t>
                            </m:r>
                          </m:e>
                        </m:func>
                      </m:den>
                    </m:f>
                  </m:oMath>
                </a14:m>
                <a:r>
                  <a:rPr lang="en-US" dirty="0"/>
                  <a:t>=</a:t>
                </a:r>
                <a:r>
                  <a:rPr lang="en-US" dirty="0">
                    <a:solidFill>
                      <a:schemeClr val="tx1"/>
                    </a:solidFill>
                  </a:rPr>
                  <a:t> </a:t>
                </a:r>
                <a14:m>
                  <m:oMath xmlns:m="http://schemas.openxmlformats.org/officeDocument/2006/math">
                    <m:f>
                      <m:fPr>
                        <m:ctrlPr>
                          <a:rPr lang="en-US" i="1" dirty="0" smtClean="0">
                            <a:solidFill>
                              <a:schemeClr val="tx1"/>
                            </a:solidFill>
                            <a:latin typeface="Cambria Math" panose="02040503050406030204" pitchFamily="18" charset="0"/>
                          </a:rPr>
                        </m:ctrlPr>
                      </m:fPr>
                      <m:num>
                        <m:r>
                          <a:rPr lang="en-AU" b="0" i="1" dirty="0" smtClean="0">
                            <a:solidFill>
                              <a:schemeClr val="tx1"/>
                            </a:solidFill>
                            <a:latin typeface="Cambria Math" panose="02040503050406030204" pitchFamily="18" charset="0"/>
                          </a:rPr>
                          <m:t>8+12</m:t>
                        </m:r>
                        <m:r>
                          <a:rPr lang="en-AU" b="0" i="1" dirty="0" smtClean="0">
                            <a:solidFill>
                              <a:schemeClr val="tx1"/>
                            </a:solidFill>
                            <a:latin typeface="Cambria Math" panose="02040503050406030204" pitchFamily="18" charset="0"/>
                          </a:rPr>
                          <m:t>h</m:t>
                        </m:r>
                        <m:r>
                          <a:rPr lang="en-AU" b="0" i="1" dirty="0" smtClean="0">
                            <a:solidFill>
                              <a:schemeClr val="tx1"/>
                            </a:solidFill>
                            <a:latin typeface="Cambria Math" panose="02040503050406030204" pitchFamily="18" charset="0"/>
                          </a:rPr>
                          <m:t>+6</m:t>
                        </m:r>
                        <m:sSup>
                          <m:sSupPr>
                            <m:ctrlPr>
                              <a:rPr lang="en-US" i="1" dirty="0" smtClean="0">
                                <a:solidFill>
                                  <a:srgbClr val="836967"/>
                                </a:solidFill>
                                <a:latin typeface="Cambria Math" panose="02040503050406030204" pitchFamily="18" charset="0"/>
                              </a:rPr>
                            </m:ctrlPr>
                          </m:sSupPr>
                          <m:e>
                            <m:r>
                              <a:rPr lang="en-AU" b="0" i="1" dirty="0" smtClean="0">
                                <a:latin typeface="Cambria Math" panose="02040503050406030204" pitchFamily="18" charset="0"/>
                              </a:rPr>
                              <m:t>h</m:t>
                            </m:r>
                          </m:e>
                          <m:sup>
                            <m:r>
                              <a:rPr lang="en-US" i="0" dirty="0" smtClean="0">
                                <a:latin typeface="Cambria Math" panose="02040503050406030204" pitchFamily="18" charset="0"/>
                              </a:rPr>
                              <m:t>2</m:t>
                            </m:r>
                          </m:sup>
                        </m:sSup>
                        <m:r>
                          <a:rPr lang="en-AU" b="0" i="1"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AU" b="0" i="1" dirty="0" smtClean="0">
                                <a:latin typeface="Cambria Math" panose="02040503050406030204" pitchFamily="18" charset="0"/>
                              </a:rPr>
                              <m:t>h</m:t>
                            </m:r>
                          </m:e>
                          <m:sup>
                            <m:r>
                              <a:rPr lang="en-AU" b="0" i="0" dirty="0" smtClean="0">
                                <a:latin typeface="Cambria Math" panose="02040503050406030204" pitchFamily="18" charset="0"/>
                              </a:rPr>
                              <m:t>3</m:t>
                            </m:r>
                          </m:sup>
                        </m:sSup>
                        <m:r>
                          <a:rPr lang="en-AU" b="0" i="1" dirty="0" smtClean="0">
                            <a:latin typeface="Cambria Math" panose="02040503050406030204" pitchFamily="18" charset="0"/>
                          </a:rPr>
                          <m:t>−</m:t>
                        </m:r>
                        <m:r>
                          <a:rPr lang="en-AU" b="0" i="1" dirty="0" smtClean="0">
                            <a:solidFill>
                              <a:schemeClr val="tx1"/>
                            </a:solidFill>
                            <a:latin typeface="Cambria Math" panose="02040503050406030204" pitchFamily="18" charset="0"/>
                          </a:rPr>
                          <m:t>8</m:t>
                        </m:r>
                      </m:num>
                      <m:den>
                        <m:r>
                          <a:rPr lang="en-AU" b="0" i="1" dirty="0" smtClean="0">
                            <a:solidFill>
                              <a:schemeClr val="tx1"/>
                            </a:solidFill>
                            <a:latin typeface="Cambria Math" panose="02040503050406030204" pitchFamily="18" charset="0"/>
                          </a:rPr>
                          <m:t>h</m:t>
                        </m:r>
                      </m:den>
                    </m:f>
                    <m:r>
                      <a:rPr lang="en-AU" b="0" i="1" dirty="0" smtClean="0">
                        <a:solidFill>
                          <a:schemeClr val="tx1"/>
                        </a:solidFill>
                        <a:latin typeface="Cambria Math" panose="02040503050406030204" pitchFamily="18" charset="0"/>
                      </a:rPr>
                      <m:t> </m:t>
                    </m:r>
                  </m:oMath>
                </a14:m>
                <a:r>
                  <a:rPr lang="en-US" dirty="0"/>
                  <a:t>=</a:t>
                </a:r>
                <a:r>
                  <a:rPr lang="en-US" dirty="0">
                    <a:solidFill>
                      <a:schemeClr val="tx1"/>
                    </a:solidFill>
                  </a:rPr>
                  <a:t> </a:t>
                </a:r>
                <a14:m>
                  <m:oMath xmlns:m="http://schemas.openxmlformats.org/officeDocument/2006/math">
                    <m:f>
                      <m:fPr>
                        <m:ctrlPr>
                          <a:rPr lang="en-US" i="1" dirty="0" smtClean="0">
                            <a:solidFill>
                              <a:schemeClr val="tx1"/>
                            </a:solidFill>
                            <a:latin typeface="Cambria Math" panose="02040503050406030204" pitchFamily="18" charset="0"/>
                          </a:rPr>
                        </m:ctrlPr>
                      </m:fPr>
                      <m:num>
                        <m:r>
                          <a:rPr lang="en-AU" b="0" i="1" dirty="0" smtClean="0">
                            <a:solidFill>
                              <a:schemeClr val="tx1"/>
                            </a:solidFill>
                            <a:latin typeface="Cambria Math" panose="02040503050406030204" pitchFamily="18" charset="0"/>
                          </a:rPr>
                          <m:t>12</m:t>
                        </m:r>
                        <m:r>
                          <a:rPr lang="en-AU" b="0" i="1" dirty="0" smtClean="0">
                            <a:solidFill>
                              <a:schemeClr val="tx1"/>
                            </a:solidFill>
                            <a:latin typeface="Cambria Math" panose="02040503050406030204" pitchFamily="18" charset="0"/>
                          </a:rPr>
                          <m:t>h</m:t>
                        </m:r>
                        <m:r>
                          <a:rPr lang="en-AU" b="0" i="1" dirty="0" smtClean="0">
                            <a:solidFill>
                              <a:schemeClr val="tx1"/>
                            </a:solidFill>
                            <a:latin typeface="Cambria Math" panose="02040503050406030204" pitchFamily="18" charset="0"/>
                          </a:rPr>
                          <m:t>+6</m:t>
                        </m:r>
                        <m:sSup>
                          <m:sSupPr>
                            <m:ctrlPr>
                              <a:rPr lang="en-US" i="1" dirty="0" smtClean="0">
                                <a:solidFill>
                                  <a:srgbClr val="836967"/>
                                </a:solidFill>
                                <a:latin typeface="Cambria Math" panose="02040503050406030204" pitchFamily="18" charset="0"/>
                              </a:rPr>
                            </m:ctrlPr>
                          </m:sSupPr>
                          <m:e>
                            <m:r>
                              <a:rPr lang="en-AU" b="0" i="1" dirty="0" smtClean="0">
                                <a:latin typeface="Cambria Math" panose="02040503050406030204" pitchFamily="18" charset="0"/>
                              </a:rPr>
                              <m:t>h</m:t>
                            </m:r>
                          </m:e>
                          <m:sup>
                            <m:r>
                              <a:rPr lang="en-US" i="0" dirty="0" smtClean="0">
                                <a:latin typeface="Cambria Math" panose="02040503050406030204" pitchFamily="18" charset="0"/>
                              </a:rPr>
                              <m:t>2</m:t>
                            </m:r>
                          </m:sup>
                        </m:sSup>
                        <m:r>
                          <a:rPr lang="en-AU" b="0" i="1"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AU" b="0" i="1" dirty="0" smtClean="0">
                                <a:latin typeface="Cambria Math" panose="02040503050406030204" pitchFamily="18" charset="0"/>
                              </a:rPr>
                              <m:t>h</m:t>
                            </m:r>
                          </m:e>
                          <m:sup>
                            <m:r>
                              <a:rPr lang="en-AU" b="0" i="0" dirty="0" smtClean="0">
                                <a:latin typeface="Cambria Math" panose="02040503050406030204" pitchFamily="18" charset="0"/>
                              </a:rPr>
                              <m:t>3</m:t>
                            </m:r>
                          </m:sup>
                        </m:sSup>
                      </m:num>
                      <m:den>
                        <m:r>
                          <a:rPr lang="en-AU" b="0" i="1" dirty="0" smtClean="0">
                            <a:solidFill>
                              <a:schemeClr val="tx1"/>
                            </a:solidFill>
                            <a:latin typeface="Cambria Math" panose="02040503050406030204" pitchFamily="18" charset="0"/>
                          </a:rPr>
                          <m:t>h</m:t>
                        </m:r>
                      </m:den>
                    </m:f>
                    <m:r>
                      <a:rPr lang="en-AU" b="0" i="1" dirty="0" smtClean="0">
                        <a:solidFill>
                          <a:schemeClr val="tx1"/>
                        </a:solidFill>
                        <a:latin typeface="Cambria Math" panose="02040503050406030204" pitchFamily="18" charset="0"/>
                      </a:rPr>
                      <m:t> </m:t>
                    </m:r>
                  </m:oMath>
                </a14:m>
                <a:r>
                  <a:rPr lang="en-US" dirty="0"/>
                  <a:t>=12+6h+</a:t>
                </a:r>
                <a:r>
                  <a:rPr lang="en-US" dirty="0">
                    <a:solidFill>
                      <a:srgbClr val="836967"/>
                    </a:solidFill>
                  </a:rPr>
                  <a:t>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AU" b="0" i="1" dirty="0" smtClean="0">
                            <a:latin typeface="Cambria Math" panose="02040503050406030204" pitchFamily="18" charset="0"/>
                          </a:rPr>
                          <m:t>h</m:t>
                        </m:r>
                      </m:e>
                      <m:sup>
                        <m:r>
                          <a:rPr lang="en-US" i="0" dirty="0" smtClean="0">
                            <a:latin typeface="Cambria Math" panose="02040503050406030204" pitchFamily="18" charset="0"/>
                          </a:rPr>
                          <m:t>2</m:t>
                        </m:r>
                      </m:sup>
                    </m:sSup>
                    <m:r>
                      <a:rPr lang="en-US" i="1" dirty="0" smtClean="0">
                        <a:latin typeface="Cambria Math" panose="02040503050406030204" pitchFamily="18" charset="0"/>
                      </a:rPr>
                      <m:t> </m:t>
                    </m:r>
                  </m:oMath>
                </a14:m>
                <a:endParaRPr lang="en-US" dirty="0"/>
              </a:p>
              <a:p>
                <a:r>
                  <a:rPr lang="en-US" dirty="0"/>
                  <a:t>The gradient of the tangent line at (2,8) is </a:t>
                </a:r>
                <a14:m>
                  <m:oMath xmlns:m="http://schemas.openxmlformats.org/officeDocument/2006/math">
                    <m:limLow>
                      <m:limLowPr>
                        <m:ctrlPr>
                          <a:rPr lang="en-US" b="1" i="1" dirty="0" smtClean="0">
                            <a:solidFill>
                              <a:srgbClr val="836967"/>
                            </a:solidFill>
                            <a:latin typeface="Cambria Math" panose="02040503050406030204" pitchFamily="18" charset="0"/>
                          </a:rPr>
                        </m:ctrlPr>
                      </m:limLowPr>
                      <m:e>
                        <m:r>
                          <a:rPr lang="en-US" b="1" i="1" dirty="0" smtClean="0">
                            <a:latin typeface="Cambria Math" panose="02040503050406030204" pitchFamily="18" charset="0"/>
                          </a:rPr>
                          <m:t>𝒍𝒊𝒎</m:t>
                        </m:r>
                      </m:e>
                      <m:lim>
                        <m:r>
                          <a:rPr lang="en-US" b="1" i="1" dirty="0" smtClean="0">
                            <a:latin typeface="Cambria Math" panose="02040503050406030204" pitchFamily="18" charset="0"/>
                          </a:rPr>
                          <m:t>𝒉</m:t>
                        </m:r>
                        <m:r>
                          <a:rPr lang="en-US" b="1" i="0" dirty="0" smtClean="0">
                            <a:latin typeface="Cambria Math" panose="02040503050406030204" pitchFamily="18" charset="0"/>
                          </a:rPr>
                          <m:t>→</m:t>
                        </m:r>
                        <m:r>
                          <a:rPr lang="en-US" b="1" i="0" dirty="0" smtClean="0">
                            <a:latin typeface="Cambria Math" panose="02040503050406030204" pitchFamily="18" charset="0"/>
                          </a:rPr>
                          <m:t>𝟎</m:t>
                        </m:r>
                      </m:lim>
                    </m:limLow>
                  </m:oMath>
                </a14:m>
                <a:r>
                  <a:rPr lang="en-US" b="1" dirty="0"/>
                  <a:t>(12+6h+</a:t>
                </a:r>
                <a:r>
                  <a:rPr lang="en-US" dirty="0">
                    <a:solidFill>
                      <a:srgbClr val="836967"/>
                    </a:solidFill>
                  </a:rPr>
                  <a:t> </a:t>
                </a:r>
                <a14:m>
                  <m:oMath xmlns:m="http://schemas.openxmlformats.org/officeDocument/2006/math">
                    <m:sSup>
                      <m:sSupPr>
                        <m:ctrlPr>
                          <a:rPr lang="en-US" b="1" i="1" dirty="0" smtClean="0">
                            <a:solidFill>
                              <a:srgbClr val="836967"/>
                            </a:solidFill>
                            <a:latin typeface="Cambria Math" panose="02040503050406030204" pitchFamily="18" charset="0"/>
                          </a:rPr>
                        </m:ctrlPr>
                      </m:sSupPr>
                      <m:e>
                        <m:r>
                          <a:rPr lang="en-AU" b="1" i="0" dirty="0" smtClean="0">
                            <a:latin typeface="Cambria Math" panose="02040503050406030204" pitchFamily="18" charset="0"/>
                          </a:rPr>
                          <m:t>𝐡</m:t>
                        </m:r>
                      </m:e>
                      <m:sup>
                        <m:r>
                          <a:rPr lang="en-US" b="1" i="0" dirty="0" smtClean="0">
                            <a:latin typeface="Cambria Math" panose="02040503050406030204" pitchFamily="18" charset="0"/>
                          </a:rPr>
                          <m:t>𝟐</m:t>
                        </m:r>
                      </m:sup>
                    </m:sSup>
                    <m:r>
                      <a:rPr lang="en-US" b="1" i="0" dirty="0" smtClean="0">
                        <a:latin typeface="Cambria Math" panose="02040503050406030204" pitchFamily="18" charset="0"/>
                      </a:rPr>
                      <m:t> </m:t>
                    </m:r>
                  </m:oMath>
                </a14:m>
                <a:r>
                  <a:rPr lang="en-US" b="1" dirty="0"/>
                  <a:t>)=12</a:t>
                </a:r>
                <a:r>
                  <a:rPr lang="en-US" dirty="0"/>
                  <a:t>.</a:t>
                </a:r>
                <a:endParaRPr lang="en-AU" dirty="0"/>
              </a:p>
            </p:txBody>
          </p:sp>
        </mc:Choice>
        <mc:Fallback xmlns="">
          <p:sp>
            <p:nvSpPr>
              <p:cNvPr id="3" name="Content Placeholder 2">
                <a:extLst>
                  <a:ext uri="{FF2B5EF4-FFF2-40B4-BE49-F238E27FC236}">
                    <a16:creationId xmlns:a16="http://schemas.microsoft.com/office/drawing/2014/main" id="{EF294BBF-5970-4377-9536-1F02AA038BEA}"/>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en-AU">
                    <a:noFill/>
                  </a:rPr>
                  <a:t> </a:t>
                </a:r>
              </a:p>
            </p:txBody>
          </p:sp>
        </mc:Fallback>
      </mc:AlternateContent>
    </p:spTree>
    <p:extLst>
      <p:ext uri="{BB962C8B-B14F-4D97-AF65-F5344CB8AC3E}">
        <p14:creationId xmlns:p14="http://schemas.microsoft.com/office/powerpoint/2010/main" val="321432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C8699CE-BE73-4689-83CB-B36B13AF53A7}"/>
              </a:ext>
            </a:extLst>
          </p:cNvPr>
          <p:cNvPicPr>
            <a:picLocks noGrp="1" noChangeAspect="1"/>
          </p:cNvPicPr>
          <p:nvPr>
            <p:ph idx="1"/>
          </p:nvPr>
        </p:nvPicPr>
        <p:blipFill>
          <a:blip r:embed="rId3"/>
          <a:stretch>
            <a:fillRect/>
          </a:stretch>
        </p:blipFill>
        <p:spPr>
          <a:xfrm>
            <a:off x="865585" y="0"/>
            <a:ext cx="10460830" cy="6616476"/>
          </a:xfrm>
        </p:spPr>
      </p:pic>
    </p:spTree>
    <p:extLst>
      <p:ext uri="{BB962C8B-B14F-4D97-AF65-F5344CB8AC3E}">
        <p14:creationId xmlns:p14="http://schemas.microsoft.com/office/powerpoint/2010/main" val="3136644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l="-3000" r="-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B604-4EC9-4C6B-A6D1-C84526BFC486}"/>
              </a:ext>
            </a:extLst>
          </p:cNvPr>
          <p:cNvSpPr>
            <a:spLocks noGrp="1"/>
          </p:cNvSpPr>
          <p:nvPr>
            <p:ph type="title"/>
          </p:nvPr>
        </p:nvSpPr>
        <p:spPr>
          <a:xfrm>
            <a:off x="838200" y="148149"/>
            <a:ext cx="10515600" cy="750753"/>
          </a:xfrm>
        </p:spPr>
        <p:txBody>
          <a:bodyPr/>
          <a:lstStyle/>
          <a:p>
            <a:r>
              <a:rPr lang="en-AU" dirty="0"/>
              <a:t>Example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294BBF-5970-4377-9536-1F02AA038BEA}"/>
                  </a:ext>
                </a:extLst>
              </p:cNvPr>
              <p:cNvSpPr>
                <a:spLocks noGrp="1"/>
              </p:cNvSpPr>
              <p:nvPr>
                <p:ph idx="1"/>
              </p:nvPr>
            </p:nvSpPr>
            <p:spPr>
              <a:xfrm>
                <a:off x="698716" y="1673817"/>
                <a:ext cx="5144146" cy="5501898"/>
              </a:xfrm>
            </p:spPr>
            <p:txBody>
              <a:bodyPr>
                <a:normAutofit/>
              </a:bodyPr>
              <a:lstStyle/>
              <a:p>
                <a:r>
                  <a:rPr lang="en-AU" dirty="0"/>
                  <a:t>Find:</a:t>
                </a:r>
              </a:p>
              <a:p>
                <a14:m>
                  <m:oMath xmlns:m="http://schemas.openxmlformats.org/officeDocument/2006/math">
                    <m:limLow>
                      <m:limLowPr>
                        <m:ctrlPr>
                          <a:rPr lang="en-US" i="1" dirty="0" smtClean="0">
                            <a:solidFill>
                              <a:srgbClr val="836967"/>
                            </a:solidFill>
                            <a:latin typeface="Cambria Math" panose="02040503050406030204" pitchFamily="18" charset="0"/>
                          </a:rPr>
                        </m:ctrlPr>
                      </m:limLowPr>
                      <m:e>
                        <m:r>
                          <a:rPr lang="en-US" b="0" i="1" dirty="0" smtClean="0">
                            <a:latin typeface="Cambria Math" panose="02040503050406030204" pitchFamily="18" charset="0"/>
                          </a:rPr>
                          <m:t>𝑙𝑖𝑚</m:t>
                        </m:r>
                      </m:e>
                      <m:lim>
                        <m:r>
                          <a:rPr lang="en-US" b="0" i="1" dirty="0" smtClean="0">
                            <a:latin typeface="Cambria Math" panose="02040503050406030204" pitchFamily="18" charset="0"/>
                          </a:rPr>
                          <m:t>h</m:t>
                        </m:r>
                        <m:r>
                          <a:rPr lang="en-US" b="0" i="0" dirty="0" smtClean="0">
                            <a:latin typeface="Cambria Math" panose="02040503050406030204" pitchFamily="18" charset="0"/>
                          </a:rPr>
                          <m:t>→0</m:t>
                        </m:r>
                      </m:lim>
                    </m:limLow>
                  </m:oMath>
                </a14:m>
                <a:r>
                  <a:rPr lang="en-AU" dirty="0"/>
                  <a:t>(22</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smtClean="0">
                            <a:latin typeface="Cambria Math" panose="02040503050406030204" pitchFamily="18" charset="0"/>
                          </a:rPr>
                          <m:t>𝑥</m:t>
                        </m:r>
                      </m:e>
                      <m:sup>
                        <m:r>
                          <a:rPr lang="en-US" i="0" dirty="0" smtClean="0">
                            <a:latin typeface="Cambria Math" panose="02040503050406030204" pitchFamily="18" charset="0"/>
                          </a:rPr>
                          <m:t>2</m:t>
                        </m:r>
                      </m:sup>
                    </m:sSup>
                  </m:oMath>
                </a14:m>
                <a:r>
                  <a:rPr lang="en-AU" dirty="0"/>
                  <a:t>+20xh+h)</a:t>
                </a:r>
              </a:p>
              <a:p>
                <a14:m>
                  <m:oMath xmlns:m="http://schemas.openxmlformats.org/officeDocument/2006/math">
                    <m:limLow>
                      <m:limLowPr>
                        <m:ctrlPr>
                          <a:rPr lang="en-US" i="1" dirty="0" smtClean="0">
                            <a:solidFill>
                              <a:srgbClr val="836967"/>
                            </a:solidFill>
                            <a:latin typeface="Cambria Math" panose="02040503050406030204" pitchFamily="18" charset="0"/>
                          </a:rPr>
                        </m:ctrlPr>
                      </m:limLowPr>
                      <m:e>
                        <m:r>
                          <a:rPr lang="en-US" b="0" i="1" dirty="0" smtClean="0">
                            <a:latin typeface="Cambria Math" panose="02040503050406030204" pitchFamily="18" charset="0"/>
                          </a:rPr>
                          <m:t>𝑙𝑖𝑚</m:t>
                        </m:r>
                      </m:e>
                      <m:lim>
                        <m:r>
                          <a:rPr lang="en-US" b="0" i="1" dirty="0" smtClean="0">
                            <a:latin typeface="Cambria Math" panose="02040503050406030204" pitchFamily="18" charset="0"/>
                          </a:rPr>
                          <m:t>h</m:t>
                        </m:r>
                        <m:r>
                          <a:rPr lang="en-US" b="0" i="0" dirty="0" smtClean="0">
                            <a:latin typeface="Cambria Math" panose="02040503050406030204" pitchFamily="18" charset="0"/>
                          </a:rPr>
                          <m:t>→0</m:t>
                        </m:r>
                      </m:lim>
                    </m:limLow>
                    <m:r>
                      <a:rPr lang="en-US" b="0" i="1" dirty="0" smtClean="0">
                        <a:latin typeface="Cambria Math" panose="02040503050406030204" pitchFamily="18" charset="0"/>
                      </a:rPr>
                      <m:t> </m:t>
                    </m:r>
                    <m:f>
                      <m:fPr>
                        <m:ctrlPr>
                          <a:rPr lang="en-US" i="1" dirty="0" smtClean="0">
                            <a:solidFill>
                              <a:schemeClr val="tx1"/>
                            </a:solidFill>
                            <a:latin typeface="Cambria Math" panose="02040503050406030204" pitchFamily="18" charset="0"/>
                          </a:rPr>
                        </m:ctrlPr>
                      </m:fPr>
                      <m:num>
                        <m:r>
                          <a:rPr lang="en-AU" b="0" i="1" dirty="0" smtClean="0">
                            <a:solidFill>
                              <a:schemeClr val="tx1"/>
                            </a:solidFill>
                            <a:latin typeface="Cambria Math" panose="02040503050406030204" pitchFamily="18" charset="0"/>
                          </a:rPr>
                          <m:t>3</m:t>
                        </m:r>
                        <m:sSup>
                          <m:sSupPr>
                            <m:ctrlPr>
                              <a:rPr lang="en-US" i="1" dirty="0" smtClean="0">
                                <a:solidFill>
                                  <a:srgbClr val="836967"/>
                                </a:solidFill>
                                <a:latin typeface="Cambria Math" panose="02040503050406030204" pitchFamily="18" charset="0"/>
                              </a:rPr>
                            </m:ctrlPr>
                          </m:sSupPr>
                          <m:e>
                            <m:r>
                              <a:rPr lang="en-AU" b="0" i="1" dirty="0" smtClean="0">
                                <a:latin typeface="Cambria Math" panose="02040503050406030204" pitchFamily="18" charset="0"/>
                              </a:rPr>
                              <m:t>𝑥</m:t>
                            </m:r>
                          </m:e>
                          <m:sup>
                            <m:r>
                              <a:rPr lang="en-US" i="0" dirty="0" smtClean="0">
                                <a:latin typeface="Cambria Math" panose="02040503050406030204" pitchFamily="18" charset="0"/>
                              </a:rPr>
                              <m:t>2</m:t>
                            </m:r>
                          </m:sup>
                        </m:sSup>
                        <m:r>
                          <a:rPr lang="en-AU" b="0" i="1" dirty="0" smtClean="0">
                            <a:latin typeface="Cambria Math" panose="02040503050406030204" pitchFamily="18" charset="0"/>
                          </a:rPr>
                          <m:t>h</m:t>
                        </m:r>
                        <m:r>
                          <a:rPr lang="en-AU" b="0" i="1" dirty="0" smtClean="0">
                            <a:latin typeface="Cambria Math" panose="02040503050406030204" pitchFamily="18" charset="0"/>
                          </a:rPr>
                          <m:t>+</m:t>
                        </m:r>
                        <m:sSup>
                          <m:sSupPr>
                            <m:ctrlPr>
                              <a:rPr lang="en-US" i="1" dirty="0" smtClean="0">
                                <a:solidFill>
                                  <a:srgbClr val="836967"/>
                                </a:solidFill>
                                <a:latin typeface="Cambria Math" panose="02040503050406030204" pitchFamily="18" charset="0"/>
                              </a:rPr>
                            </m:ctrlPr>
                          </m:sSupPr>
                          <m:e>
                            <m:r>
                              <a:rPr lang="en-AU" b="0" i="1" dirty="0" smtClean="0">
                                <a:solidFill>
                                  <a:schemeClr val="tx1"/>
                                </a:solidFill>
                                <a:latin typeface="Cambria Math" panose="02040503050406030204" pitchFamily="18" charset="0"/>
                              </a:rPr>
                              <m:t>2</m:t>
                            </m:r>
                            <m:r>
                              <a:rPr lang="en-AU" b="0" i="1" dirty="0" smtClean="0">
                                <a:latin typeface="Cambria Math" panose="02040503050406030204" pitchFamily="18" charset="0"/>
                              </a:rPr>
                              <m:t>h</m:t>
                            </m:r>
                          </m:e>
                          <m:sup>
                            <m:r>
                              <a:rPr lang="en-AU" b="0" i="0" dirty="0" smtClean="0">
                                <a:latin typeface="Cambria Math" panose="02040503050406030204" pitchFamily="18" charset="0"/>
                              </a:rPr>
                              <m:t>2</m:t>
                            </m:r>
                          </m:sup>
                        </m:sSup>
                      </m:num>
                      <m:den>
                        <m:r>
                          <a:rPr lang="en-AU" b="0" i="1" dirty="0" smtClean="0">
                            <a:solidFill>
                              <a:schemeClr val="tx1"/>
                            </a:solidFill>
                            <a:latin typeface="Cambria Math" panose="02040503050406030204" pitchFamily="18" charset="0"/>
                          </a:rPr>
                          <m:t>h</m:t>
                        </m:r>
                      </m:den>
                    </m:f>
                    <m:r>
                      <a:rPr lang="en-AU" b="0" i="1" dirty="0" smtClean="0">
                        <a:solidFill>
                          <a:schemeClr val="tx1"/>
                        </a:solidFill>
                        <a:latin typeface="Cambria Math" panose="02040503050406030204" pitchFamily="18" charset="0"/>
                      </a:rPr>
                      <m:t> </m:t>
                    </m:r>
                  </m:oMath>
                </a14:m>
                <a:endParaRPr lang="en-AU" dirty="0"/>
              </a:p>
              <a:p>
                <a14:m>
                  <m:oMath xmlns:m="http://schemas.openxmlformats.org/officeDocument/2006/math">
                    <m:limLow>
                      <m:limLowPr>
                        <m:ctrlPr>
                          <a:rPr lang="en-US" i="1" dirty="0" smtClean="0">
                            <a:solidFill>
                              <a:srgbClr val="836967"/>
                            </a:solidFill>
                            <a:latin typeface="Cambria Math" panose="02040503050406030204" pitchFamily="18" charset="0"/>
                          </a:rPr>
                        </m:ctrlPr>
                      </m:limLowPr>
                      <m:e>
                        <m:r>
                          <a:rPr lang="en-US" b="0" i="1" dirty="0" smtClean="0">
                            <a:latin typeface="Cambria Math" panose="02040503050406030204" pitchFamily="18" charset="0"/>
                          </a:rPr>
                          <m:t>𝑙𝑖𝑚</m:t>
                        </m:r>
                      </m:e>
                      <m:lim>
                        <m:r>
                          <a:rPr lang="en-US" b="0" i="1" dirty="0" smtClean="0">
                            <a:latin typeface="Cambria Math" panose="02040503050406030204" pitchFamily="18" charset="0"/>
                          </a:rPr>
                          <m:t>h</m:t>
                        </m:r>
                        <m:r>
                          <a:rPr lang="en-US" b="0" i="0" dirty="0" smtClean="0">
                            <a:latin typeface="Cambria Math" panose="02040503050406030204" pitchFamily="18" charset="0"/>
                          </a:rPr>
                          <m:t>→0</m:t>
                        </m:r>
                      </m:lim>
                    </m:limLow>
                    <m:r>
                      <a:rPr lang="en-US" b="0" i="1" dirty="0" smtClean="0">
                        <a:latin typeface="Cambria Math" panose="02040503050406030204" pitchFamily="18" charset="0"/>
                      </a:rPr>
                      <m:t> </m:t>
                    </m:r>
                  </m:oMath>
                </a14:m>
                <a:r>
                  <a:rPr lang="en-AU" dirty="0"/>
                  <a:t>3x</a:t>
                </a:r>
              </a:p>
              <a:p>
                <a14:m>
                  <m:oMath xmlns:m="http://schemas.openxmlformats.org/officeDocument/2006/math">
                    <m:limLow>
                      <m:limLowPr>
                        <m:ctrlPr>
                          <a:rPr lang="en-US" i="1" dirty="0" smtClean="0">
                            <a:solidFill>
                              <a:srgbClr val="836967"/>
                            </a:solidFill>
                            <a:latin typeface="Cambria Math" panose="02040503050406030204" pitchFamily="18" charset="0"/>
                          </a:rPr>
                        </m:ctrlPr>
                      </m:limLowPr>
                      <m:e>
                        <m:r>
                          <a:rPr lang="en-US" b="0" i="1" dirty="0" smtClean="0">
                            <a:latin typeface="Cambria Math" panose="02040503050406030204" pitchFamily="18" charset="0"/>
                          </a:rPr>
                          <m:t>𝑙𝑖𝑚</m:t>
                        </m:r>
                      </m:e>
                      <m:lim>
                        <m:r>
                          <a:rPr lang="en-US" b="0" i="1" dirty="0" smtClean="0">
                            <a:latin typeface="Cambria Math" panose="02040503050406030204" pitchFamily="18" charset="0"/>
                          </a:rPr>
                          <m:t>h</m:t>
                        </m:r>
                        <m:r>
                          <a:rPr lang="en-US" b="0" i="0" dirty="0" smtClean="0">
                            <a:latin typeface="Cambria Math" panose="02040503050406030204" pitchFamily="18" charset="0"/>
                          </a:rPr>
                          <m:t>→0</m:t>
                        </m:r>
                      </m:lim>
                    </m:limLow>
                    <m:r>
                      <a:rPr lang="en-US" b="0" i="1" dirty="0" smtClean="0">
                        <a:latin typeface="Cambria Math" panose="02040503050406030204" pitchFamily="18" charset="0"/>
                      </a:rPr>
                      <m:t> </m:t>
                    </m:r>
                  </m:oMath>
                </a14:m>
                <a:r>
                  <a:rPr lang="en-AU" dirty="0"/>
                  <a:t>4</a:t>
                </a:r>
              </a:p>
            </p:txBody>
          </p:sp>
        </mc:Choice>
        <mc:Fallback xmlns="">
          <p:sp>
            <p:nvSpPr>
              <p:cNvPr id="3" name="Content Placeholder 2">
                <a:extLst>
                  <a:ext uri="{FF2B5EF4-FFF2-40B4-BE49-F238E27FC236}">
                    <a16:creationId xmlns:a16="http://schemas.microsoft.com/office/drawing/2014/main" id="{EF294BBF-5970-4377-9536-1F02AA038BEA}"/>
                  </a:ext>
                </a:extLst>
              </p:cNvPr>
              <p:cNvSpPr>
                <a:spLocks noGrp="1" noRot="1" noChangeAspect="1" noMove="1" noResize="1" noEditPoints="1" noAdjustHandles="1" noChangeArrowheads="1" noChangeShapeType="1" noTextEdit="1"/>
              </p:cNvSpPr>
              <p:nvPr>
                <p:ph idx="1"/>
              </p:nvPr>
            </p:nvSpPr>
            <p:spPr>
              <a:xfrm>
                <a:off x="698716" y="1673817"/>
                <a:ext cx="5144146" cy="5501898"/>
              </a:xfrm>
              <a:blipFill>
                <a:blip r:embed="rId4"/>
                <a:stretch>
                  <a:fillRect l="-2135" t="-188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890153-86C5-4BDC-A4A5-51A801B7DD94}"/>
                  </a:ext>
                </a:extLst>
              </p:cNvPr>
              <p:cNvSpPr txBox="1"/>
              <p:nvPr/>
            </p:nvSpPr>
            <p:spPr>
              <a:xfrm>
                <a:off x="5048574" y="1673817"/>
                <a:ext cx="6098582" cy="2927533"/>
              </a:xfrm>
              <a:prstGeom prst="rect">
                <a:avLst/>
              </a:prstGeom>
              <a:noFill/>
            </p:spPr>
            <p:txBody>
              <a:bodyPr wrap="square">
                <a:spAutoFit/>
              </a:bodyPr>
              <a:lstStyle/>
              <a:p>
                <a:r>
                  <a:rPr lang="en-AU" sz="2800" dirty="0"/>
                  <a:t>Solution</a:t>
                </a:r>
              </a:p>
              <a:p>
                <a14:m>
                  <m:oMath xmlns:m="http://schemas.openxmlformats.org/officeDocument/2006/math">
                    <m:limLow>
                      <m:limLowPr>
                        <m:ctrlPr>
                          <a:rPr lang="en-US" sz="2800" i="1" dirty="0" smtClean="0">
                            <a:solidFill>
                              <a:srgbClr val="836967"/>
                            </a:solidFill>
                            <a:latin typeface="Cambria Math" panose="02040503050406030204" pitchFamily="18" charset="0"/>
                          </a:rPr>
                        </m:ctrlPr>
                      </m:limLowPr>
                      <m:e>
                        <m:r>
                          <a:rPr lang="en-US" sz="2800" b="0" i="1" dirty="0" smtClean="0">
                            <a:latin typeface="Cambria Math" panose="02040503050406030204" pitchFamily="18" charset="0"/>
                          </a:rPr>
                          <m:t>𝑙𝑖𝑚</m:t>
                        </m:r>
                      </m:e>
                      <m:lim>
                        <m:r>
                          <a:rPr lang="en-US" sz="2800" b="0" i="1" dirty="0" smtClean="0">
                            <a:latin typeface="Cambria Math" panose="02040503050406030204" pitchFamily="18" charset="0"/>
                          </a:rPr>
                          <m:t>h</m:t>
                        </m:r>
                        <m:r>
                          <a:rPr lang="en-US" sz="2800" b="0" i="0" dirty="0" smtClean="0">
                            <a:latin typeface="Cambria Math" panose="02040503050406030204" pitchFamily="18" charset="0"/>
                          </a:rPr>
                          <m:t>→0</m:t>
                        </m:r>
                      </m:lim>
                    </m:limLow>
                  </m:oMath>
                </a14:m>
                <a:r>
                  <a:rPr lang="en-AU" sz="2800" dirty="0"/>
                  <a:t>(22</a:t>
                </a:r>
                <a14:m>
                  <m:oMath xmlns:m="http://schemas.openxmlformats.org/officeDocument/2006/math">
                    <m:sSup>
                      <m:sSupPr>
                        <m:ctrlPr>
                          <a:rPr lang="en-US" sz="2800" i="1" dirty="0" smtClean="0">
                            <a:solidFill>
                              <a:srgbClr val="836967"/>
                            </a:solidFill>
                            <a:latin typeface="Cambria Math" panose="02040503050406030204" pitchFamily="18" charset="0"/>
                          </a:rPr>
                        </m:ctrlPr>
                      </m:sSupPr>
                      <m:e>
                        <m:r>
                          <a:rPr lang="en-US" sz="2800" i="1" dirty="0" smtClean="0">
                            <a:latin typeface="Cambria Math" panose="02040503050406030204" pitchFamily="18" charset="0"/>
                          </a:rPr>
                          <m:t>𝑥</m:t>
                        </m:r>
                      </m:e>
                      <m:sup>
                        <m:r>
                          <a:rPr lang="en-US" sz="2800" i="0" dirty="0" smtClean="0">
                            <a:latin typeface="Cambria Math" panose="02040503050406030204" pitchFamily="18" charset="0"/>
                          </a:rPr>
                          <m:t>2</m:t>
                        </m:r>
                      </m:sup>
                    </m:sSup>
                  </m:oMath>
                </a14:m>
                <a:r>
                  <a:rPr lang="en-AU" sz="2800" dirty="0"/>
                  <a:t>+20xh+h)=22</a:t>
                </a:r>
                <a14:m>
                  <m:oMath xmlns:m="http://schemas.openxmlformats.org/officeDocument/2006/math">
                    <m:sSup>
                      <m:sSupPr>
                        <m:ctrlPr>
                          <a:rPr lang="en-US" sz="2800" i="1" dirty="0" smtClean="0">
                            <a:solidFill>
                              <a:srgbClr val="836967"/>
                            </a:solidFill>
                            <a:latin typeface="Cambria Math" panose="02040503050406030204" pitchFamily="18" charset="0"/>
                          </a:rPr>
                        </m:ctrlPr>
                      </m:sSupPr>
                      <m:e>
                        <m:r>
                          <a:rPr lang="en-US" sz="2800" i="1" dirty="0" smtClean="0">
                            <a:latin typeface="Cambria Math" panose="02040503050406030204" pitchFamily="18" charset="0"/>
                          </a:rPr>
                          <m:t>𝑥</m:t>
                        </m:r>
                      </m:e>
                      <m:sup>
                        <m:r>
                          <a:rPr lang="en-US" sz="2800" i="0" dirty="0" smtClean="0">
                            <a:latin typeface="Cambria Math" panose="02040503050406030204" pitchFamily="18" charset="0"/>
                          </a:rPr>
                          <m:t>2</m:t>
                        </m:r>
                      </m:sup>
                    </m:sSup>
                    <m:r>
                      <a:rPr lang="en-US" sz="2800" i="1" dirty="0" smtClean="0">
                        <a:latin typeface="Cambria Math" panose="02040503050406030204" pitchFamily="18" charset="0"/>
                      </a:rPr>
                      <m:t> </m:t>
                    </m:r>
                  </m:oMath>
                </a14:m>
                <a:endParaRPr lang="en-AU" sz="2800" dirty="0"/>
              </a:p>
              <a:p>
                <a14:m>
                  <m:oMath xmlns:m="http://schemas.openxmlformats.org/officeDocument/2006/math">
                    <m:limLow>
                      <m:limLowPr>
                        <m:ctrlPr>
                          <a:rPr lang="en-US" sz="2800" i="1" dirty="0" smtClean="0">
                            <a:solidFill>
                              <a:srgbClr val="836967"/>
                            </a:solidFill>
                            <a:latin typeface="Cambria Math" panose="02040503050406030204" pitchFamily="18" charset="0"/>
                          </a:rPr>
                        </m:ctrlPr>
                      </m:limLowPr>
                      <m:e>
                        <m:r>
                          <a:rPr lang="en-US" sz="2800" b="0" i="1" dirty="0" smtClean="0">
                            <a:latin typeface="Cambria Math" panose="02040503050406030204" pitchFamily="18" charset="0"/>
                          </a:rPr>
                          <m:t>𝑙𝑖𝑚</m:t>
                        </m:r>
                      </m:e>
                      <m:lim>
                        <m:r>
                          <a:rPr lang="en-US" sz="2800" b="0" i="1" dirty="0" smtClean="0">
                            <a:latin typeface="Cambria Math" panose="02040503050406030204" pitchFamily="18" charset="0"/>
                          </a:rPr>
                          <m:t>h</m:t>
                        </m:r>
                        <m:r>
                          <a:rPr lang="en-US" sz="2800" b="0" i="0" dirty="0" smtClean="0">
                            <a:latin typeface="Cambria Math" panose="02040503050406030204" pitchFamily="18" charset="0"/>
                          </a:rPr>
                          <m:t>→0</m:t>
                        </m:r>
                      </m:lim>
                    </m:limLow>
                    <m:r>
                      <a:rPr lang="en-US" sz="2800" b="0" i="1" dirty="0" smtClean="0">
                        <a:latin typeface="Cambria Math" panose="02040503050406030204" pitchFamily="18" charset="0"/>
                      </a:rPr>
                      <m:t> </m:t>
                    </m:r>
                    <m:f>
                      <m:fPr>
                        <m:ctrlPr>
                          <a:rPr lang="en-US" sz="2800" i="1" dirty="0" smtClean="0">
                            <a:solidFill>
                              <a:schemeClr val="tx1"/>
                            </a:solidFill>
                            <a:latin typeface="Cambria Math" panose="02040503050406030204" pitchFamily="18" charset="0"/>
                          </a:rPr>
                        </m:ctrlPr>
                      </m:fPr>
                      <m:num>
                        <m:r>
                          <a:rPr lang="en-AU" sz="2800" b="0" i="1" dirty="0" smtClean="0">
                            <a:solidFill>
                              <a:schemeClr val="tx1"/>
                            </a:solidFill>
                            <a:latin typeface="Cambria Math" panose="02040503050406030204" pitchFamily="18" charset="0"/>
                          </a:rPr>
                          <m:t>3</m:t>
                        </m:r>
                        <m:sSup>
                          <m:sSupPr>
                            <m:ctrlPr>
                              <a:rPr lang="en-US" sz="2800" i="1" dirty="0" smtClean="0">
                                <a:solidFill>
                                  <a:srgbClr val="836967"/>
                                </a:solidFill>
                                <a:latin typeface="Cambria Math" panose="02040503050406030204" pitchFamily="18" charset="0"/>
                              </a:rPr>
                            </m:ctrlPr>
                          </m:sSupPr>
                          <m:e>
                            <m:r>
                              <a:rPr lang="en-AU" sz="2800" b="0" i="1" dirty="0" smtClean="0">
                                <a:latin typeface="Cambria Math" panose="02040503050406030204" pitchFamily="18" charset="0"/>
                              </a:rPr>
                              <m:t>𝑥</m:t>
                            </m:r>
                          </m:e>
                          <m:sup>
                            <m:r>
                              <a:rPr lang="en-US" sz="2800" i="0" dirty="0" smtClean="0">
                                <a:latin typeface="Cambria Math" panose="02040503050406030204" pitchFamily="18" charset="0"/>
                              </a:rPr>
                              <m:t>2</m:t>
                            </m:r>
                          </m:sup>
                        </m:sSup>
                        <m:r>
                          <a:rPr lang="en-AU" sz="2800" b="0" i="1" dirty="0" smtClean="0">
                            <a:latin typeface="Cambria Math" panose="02040503050406030204" pitchFamily="18" charset="0"/>
                          </a:rPr>
                          <m:t>h</m:t>
                        </m:r>
                        <m:r>
                          <a:rPr lang="en-AU" sz="2800" b="0" i="1" dirty="0" smtClean="0">
                            <a:latin typeface="Cambria Math" panose="02040503050406030204" pitchFamily="18" charset="0"/>
                          </a:rPr>
                          <m:t>+</m:t>
                        </m:r>
                        <m:sSup>
                          <m:sSupPr>
                            <m:ctrlPr>
                              <a:rPr lang="en-US" sz="2800" i="1" dirty="0" smtClean="0">
                                <a:solidFill>
                                  <a:srgbClr val="836967"/>
                                </a:solidFill>
                                <a:latin typeface="Cambria Math" panose="02040503050406030204" pitchFamily="18" charset="0"/>
                              </a:rPr>
                            </m:ctrlPr>
                          </m:sSupPr>
                          <m:e>
                            <m:r>
                              <a:rPr lang="en-AU" sz="2800" b="0" i="1" dirty="0" smtClean="0">
                                <a:solidFill>
                                  <a:schemeClr val="tx1"/>
                                </a:solidFill>
                                <a:latin typeface="Cambria Math" panose="02040503050406030204" pitchFamily="18" charset="0"/>
                              </a:rPr>
                              <m:t>2</m:t>
                            </m:r>
                            <m:r>
                              <a:rPr lang="en-AU" sz="2800" b="0" i="1" dirty="0" smtClean="0">
                                <a:latin typeface="Cambria Math" panose="02040503050406030204" pitchFamily="18" charset="0"/>
                              </a:rPr>
                              <m:t>h</m:t>
                            </m:r>
                          </m:e>
                          <m:sup>
                            <m:r>
                              <a:rPr lang="en-AU" sz="2800" b="0" i="0" dirty="0" smtClean="0">
                                <a:latin typeface="Cambria Math" panose="02040503050406030204" pitchFamily="18" charset="0"/>
                              </a:rPr>
                              <m:t>2</m:t>
                            </m:r>
                          </m:sup>
                        </m:sSup>
                      </m:num>
                      <m:den>
                        <m:r>
                          <a:rPr lang="en-AU" sz="2800" b="0" i="1" dirty="0" smtClean="0">
                            <a:solidFill>
                              <a:schemeClr val="tx1"/>
                            </a:solidFill>
                            <a:latin typeface="Cambria Math" panose="02040503050406030204" pitchFamily="18" charset="0"/>
                          </a:rPr>
                          <m:t>h</m:t>
                        </m:r>
                      </m:den>
                    </m:f>
                    <m:r>
                      <a:rPr lang="en-AU" sz="2800" b="0" i="1" dirty="0" smtClean="0">
                        <a:solidFill>
                          <a:schemeClr val="tx1"/>
                        </a:solidFill>
                        <a:latin typeface="Cambria Math" panose="02040503050406030204" pitchFamily="18" charset="0"/>
                      </a:rPr>
                      <m:t> </m:t>
                    </m:r>
                  </m:oMath>
                </a14:m>
                <a:r>
                  <a:rPr lang="en-AU" sz="2800" dirty="0"/>
                  <a:t>=</a:t>
                </a:r>
                <a:r>
                  <a:rPr lang="en-US" sz="2800" dirty="0">
                    <a:solidFill>
                      <a:srgbClr val="836967"/>
                    </a:solidFill>
                  </a:rPr>
                  <a:t> </a:t>
                </a:r>
                <a14:m>
                  <m:oMath xmlns:m="http://schemas.openxmlformats.org/officeDocument/2006/math">
                    <m:limLow>
                      <m:limLowPr>
                        <m:ctrlPr>
                          <a:rPr lang="en-US" sz="2800" i="1" dirty="0" smtClean="0">
                            <a:solidFill>
                              <a:srgbClr val="836967"/>
                            </a:solidFill>
                            <a:latin typeface="Cambria Math" panose="02040503050406030204" pitchFamily="18" charset="0"/>
                          </a:rPr>
                        </m:ctrlPr>
                      </m:limLowPr>
                      <m:e>
                        <m:r>
                          <a:rPr lang="en-US" sz="2800" b="0" i="1" dirty="0" smtClean="0">
                            <a:latin typeface="Cambria Math" panose="02040503050406030204" pitchFamily="18" charset="0"/>
                          </a:rPr>
                          <m:t>𝑙𝑖𝑚</m:t>
                        </m:r>
                      </m:e>
                      <m:lim>
                        <m:r>
                          <a:rPr lang="en-US" sz="2800" b="0" i="1" dirty="0" smtClean="0">
                            <a:latin typeface="Cambria Math" panose="02040503050406030204" pitchFamily="18" charset="0"/>
                          </a:rPr>
                          <m:t>h</m:t>
                        </m:r>
                        <m:r>
                          <a:rPr lang="en-US" sz="2800" b="0" i="0" dirty="0" smtClean="0">
                            <a:latin typeface="Cambria Math" panose="02040503050406030204" pitchFamily="18" charset="0"/>
                          </a:rPr>
                          <m:t>→0</m:t>
                        </m:r>
                      </m:lim>
                    </m:limLow>
                  </m:oMath>
                </a14:m>
                <a:r>
                  <a:rPr lang="en-AU" sz="2800" dirty="0"/>
                  <a:t>(3</a:t>
                </a:r>
                <a14:m>
                  <m:oMath xmlns:m="http://schemas.openxmlformats.org/officeDocument/2006/math">
                    <m:sSup>
                      <m:sSupPr>
                        <m:ctrlPr>
                          <a:rPr lang="en-US" sz="2800" i="1" dirty="0" smtClean="0">
                            <a:solidFill>
                              <a:srgbClr val="836967"/>
                            </a:solidFill>
                            <a:latin typeface="Cambria Math" panose="02040503050406030204" pitchFamily="18" charset="0"/>
                          </a:rPr>
                        </m:ctrlPr>
                      </m:sSupPr>
                      <m:e>
                        <m:r>
                          <a:rPr lang="en-US" sz="2800" i="1" dirty="0" smtClean="0">
                            <a:latin typeface="Cambria Math" panose="02040503050406030204" pitchFamily="18" charset="0"/>
                          </a:rPr>
                          <m:t>𝑥</m:t>
                        </m:r>
                      </m:e>
                      <m:sup>
                        <m:r>
                          <a:rPr lang="en-US" sz="2800" i="0" dirty="0" smtClean="0">
                            <a:latin typeface="Cambria Math" panose="02040503050406030204" pitchFamily="18" charset="0"/>
                          </a:rPr>
                          <m:t>2</m:t>
                        </m:r>
                      </m:sup>
                    </m:sSup>
                    <m:r>
                      <a:rPr lang="en-US" sz="2800" i="1" dirty="0" smtClean="0">
                        <a:latin typeface="Cambria Math" panose="02040503050406030204" pitchFamily="18" charset="0"/>
                      </a:rPr>
                      <m:t> </m:t>
                    </m:r>
                  </m:oMath>
                </a14:m>
                <a:r>
                  <a:rPr lang="en-AU" sz="2800" dirty="0"/>
                  <a:t>+2h)=3</a:t>
                </a:r>
                <a14:m>
                  <m:oMath xmlns:m="http://schemas.openxmlformats.org/officeDocument/2006/math">
                    <m:sSup>
                      <m:sSupPr>
                        <m:ctrlPr>
                          <a:rPr lang="en-US" sz="2800" i="1" dirty="0" smtClean="0">
                            <a:solidFill>
                              <a:srgbClr val="836967"/>
                            </a:solidFill>
                            <a:latin typeface="Cambria Math" panose="02040503050406030204" pitchFamily="18" charset="0"/>
                          </a:rPr>
                        </m:ctrlPr>
                      </m:sSupPr>
                      <m:e>
                        <m:r>
                          <a:rPr lang="en-US" sz="2800" i="1" dirty="0" smtClean="0">
                            <a:latin typeface="Cambria Math" panose="02040503050406030204" pitchFamily="18" charset="0"/>
                          </a:rPr>
                          <m:t>𝑥</m:t>
                        </m:r>
                      </m:e>
                      <m:sup>
                        <m:r>
                          <a:rPr lang="en-US" sz="2800" i="0" dirty="0" smtClean="0">
                            <a:latin typeface="Cambria Math" panose="02040503050406030204" pitchFamily="18" charset="0"/>
                          </a:rPr>
                          <m:t>2</m:t>
                        </m:r>
                      </m:sup>
                    </m:sSup>
                    <m:r>
                      <a:rPr lang="en-US" sz="2800" i="1" dirty="0" smtClean="0">
                        <a:latin typeface="Cambria Math" panose="02040503050406030204" pitchFamily="18" charset="0"/>
                      </a:rPr>
                      <m:t> </m:t>
                    </m:r>
                  </m:oMath>
                </a14:m>
                <a:endParaRPr lang="en-AU" sz="2800" dirty="0"/>
              </a:p>
              <a:p>
                <a14:m>
                  <m:oMath xmlns:m="http://schemas.openxmlformats.org/officeDocument/2006/math">
                    <m:limLow>
                      <m:limLowPr>
                        <m:ctrlPr>
                          <a:rPr lang="en-US" sz="2800" i="1" dirty="0" smtClean="0">
                            <a:solidFill>
                              <a:srgbClr val="836967"/>
                            </a:solidFill>
                            <a:latin typeface="Cambria Math" panose="02040503050406030204" pitchFamily="18" charset="0"/>
                          </a:rPr>
                        </m:ctrlPr>
                      </m:limLowPr>
                      <m:e>
                        <m:r>
                          <a:rPr lang="en-US" sz="2800" b="0" i="1" dirty="0" smtClean="0">
                            <a:latin typeface="Cambria Math" panose="02040503050406030204" pitchFamily="18" charset="0"/>
                          </a:rPr>
                          <m:t>𝑙𝑖𝑚</m:t>
                        </m:r>
                      </m:e>
                      <m:lim>
                        <m:r>
                          <a:rPr lang="en-US" sz="2800" b="0" i="1" dirty="0" smtClean="0">
                            <a:latin typeface="Cambria Math" panose="02040503050406030204" pitchFamily="18" charset="0"/>
                          </a:rPr>
                          <m:t>h</m:t>
                        </m:r>
                        <m:r>
                          <a:rPr lang="en-US" sz="2800" b="0" i="0" dirty="0" smtClean="0">
                            <a:latin typeface="Cambria Math" panose="02040503050406030204" pitchFamily="18" charset="0"/>
                          </a:rPr>
                          <m:t>→0</m:t>
                        </m:r>
                      </m:lim>
                    </m:limLow>
                    <m:r>
                      <a:rPr lang="en-US" sz="2800" b="0" i="1" dirty="0" smtClean="0">
                        <a:latin typeface="Cambria Math" panose="02040503050406030204" pitchFamily="18" charset="0"/>
                      </a:rPr>
                      <m:t> </m:t>
                    </m:r>
                  </m:oMath>
                </a14:m>
                <a:r>
                  <a:rPr lang="en-AU" sz="2800" dirty="0"/>
                  <a:t>3x=3x</a:t>
                </a:r>
              </a:p>
              <a:p>
                <a14:m>
                  <m:oMath xmlns:m="http://schemas.openxmlformats.org/officeDocument/2006/math">
                    <m:limLow>
                      <m:limLowPr>
                        <m:ctrlPr>
                          <a:rPr lang="en-US" sz="2800" i="1" dirty="0" smtClean="0">
                            <a:solidFill>
                              <a:srgbClr val="836967"/>
                            </a:solidFill>
                            <a:latin typeface="Cambria Math" panose="02040503050406030204" pitchFamily="18" charset="0"/>
                          </a:rPr>
                        </m:ctrlPr>
                      </m:limLowPr>
                      <m:e>
                        <m:r>
                          <a:rPr lang="en-US" sz="2800" b="0" i="1" dirty="0" smtClean="0">
                            <a:latin typeface="Cambria Math" panose="02040503050406030204" pitchFamily="18" charset="0"/>
                          </a:rPr>
                          <m:t>𝑙𝑖𝑚</m:t>
                        </m:r>
                      </m:e>
                      <m:lim>
                        <m:r>
                          <a:rPr lang="en-US" sz="2800" b="0" i="1" dirty="0" smtClean="0">
                            <a:latin typeface="Cambria Math" panose="02040503050406030204" pitchFamily="18" charset="0"/>
                          </a:rPr>
                          <m:t>h</m:t>
                        </m:r>
                        <m:r>
                          <a:rPr lang="en-US" sz="2800" b="0" i="0" dirty="0" smtClean="0">
                            <a:latin typeface="Cambria Math" panose="02040503050406030204" pitchFamily="18" charset="0"/>
                          </a:rPr>
                          <m:t>→0</m:t>
                        </m:r>
                      </m:lim>
                    </m:limLow>
                    <m:r>
                      <a:rPr lang="en-US" sz="2800" b="0" i="1" dirty="0" smtClean="0">
                        <a:latin typeface="Cambria Math" panose="02040503050406030204" pitchFamily="18" charset="0"/>
                      </a:rPr>
                      <m:t> </m:t>
                    </m:r>
                  </m:oMath>
                </a14:m>
                <a:r>
                  <a:rPr lang="en-AU" sz="2800" dirty="0"/>
                  <a:t>4=4</a:t>
                </a:r>
              </a:p>
            </p:txBody>
          </p:sp>
        </mc:Choice>
        <mc:Fallback xmlns="">
          <p:sp>
            <p:nvSpPr>
              <p:cNvPr id="5" name="TextBox 4">
                <a:extLst>
                  <a:ext uri="{FF2B5EF4-FFF2-40B4-BE49-F238E27FC236}">
                    <a16:creationId xmlns:a16="http://schemas.microsoft.com/office/drawing/2014/main" id="{20890153-86C5-4BDC-A4A5-51A801B7DD94}"/>
                  </a:ext>
                </a:extLst>
              </p:cNvPr>
              <p:cNvSpPr txBox="1">
                <a:spLocks noRot="1" noChangeAspect="1" noMove="1" noResize="1" noEditPoints="1" noAdjustHandles="1" noChangeArrowheads="1" noChangeShapeType="1" noTextEdit="1"/>
              </p:cNvSpPr>
              <p:nvPr/>
            </p:nvSpPr>
            <p:spPr>
              <a:xfrm>
                <a:off x="5048574" y="1673817"/>
                <a:ext cx="6098582" cy="2927533"/>
              </a:xfrm>
              <a:prstGeom prst="rect">
                <a:avLst/>
              </a:prstGeom>
              <a:blipFill>
                <a:blip r:embed="rId5"/>
                <a:stretch>
                  <a:fillRect l="-1998" t="-2083" b="-625"/>
                </a:stretch>
              </a:blipFill>
            </p:spPr>
            <p:txBody>
              <a:bodyPr/>
              <a:lstStyle/>
              <a:p>
                <a:r>
                  <a:rPr lang="en-AU">
                    <a:noFill/>
                  </a:rPr>
                  <a:t> </a:t>
                </a:r>
              </a:p>
            </p:txBody>
          </p:sp>
        </mc:Fallback>
      </mc:AlternateContent>
    </p:spTree>
    <p:extLst>
      <p:ext uri="{BB962C8B-B14F-4D97-AF65-F5344CB8AC3E}">
        <p14:creationId xmlns:p14="http://schemas.microsoft.com/office/powerpoint/2010/main" val="182690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additive="base">
                                        <p:cTn id="4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 calcmode="lin" valueType="num">
                                      <p:cBhvr additive="base">
                                        <p:cTn id="5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l="-3000" r="-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B604-4EC9-4C6B-A6D1-C84526BFC486}"/>
              </a:ext>
            </a:extLst>
          </p:cNvPr>
          <p:cNvSpPr>
            <a:spLocks noGrp="1"/>
          </p:cNvSpPr>
          <p:nvPr>
            <p:ph type="title"/>
          </p:nvPr>
        </p:nvSpPr>
        <p:spPr/>
        <p:txBody>
          <a:bodyPr/>
          <a:lstStyle/>
          <a:p>
            <a:r>
              <a:rPr lang="en-AU" dirty="0"/>
              <a:t>Definition of the derivative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294BBF-5970-4377-9536-1F02AA038BEA}"/>
                  </a:ext>
                </a:extLst>
              </p:cNvPr>
              <p:cNvSpPr>
                <a:spLocks noGrp="1"/>
              </p:cNvSpPr>
              <p:nvPr>
                <p:ph idx="1"/>
              </p:nvPr>
            </p:nvSpPr>
            <p:spPr>
              <a:xfrm>
                <a:off x="490470" y="1451076"/>
                <a:ext cx="6571245" cy="4351338"/>
              </a:xfrm>
            </p:spPr>
            <p:txBody>
              <a:bodyPr/>
              <a:lstStyle/>
              <a:p>
                <a:r>
                  <a:rPr lang="en-US" dirty="0"/>
                  <a:t>In general, consider the graph y=f(x) of a function f:R→R.</a:t>
                </a:r>
              </a:p>
              <a:p>
                <a:r>
                  <a:rPr lang="en-US" dirty="0"/>
                  <a:t>Gradient of secant</a:t>
                </a:r>
              </a:p>
              <a:p>
                <a:r>
                  <a:rPr lang="en-US" dirty="0"/>
                  <a:t>PQ=</a:t>
                </a:r>
                <a:r>
                  <a:rPr lang="en-US" dirty="0">
                    <a:solidFill>
                      <a:schemeClr val="tx1"/>
                    </a:solidFill>
                  </a:rPr>
                  <a:t> </a:t>
                </a:r>
                <a14:m>
                  <m:oMath xmlns:m="http://schemas.openxmlformats.org/officeDocument/2006/math">
                    <m:f>
                      <m:fPr>
                        <m:ctrlPr>
                          <a:rPr lang="en-US" i="1" dirty="0" smtClean="0">
                            <a:solidFill>
                              <a:schemeClr val="tx1"/>
                            </a:solidFill>
                            <a:latin typeface="Cambria Math" panose="02040503050406030204" pitchFamily="18" charset="0"/>
                          </a:rPr>
                        </m:ctrlPr>
                      </m:fPr>
                      <m:num>
                        <m:r>
                          <a:rPr lang="pt-BR" i="1" dirty="0">
                            <a:latin typeface="Cambria Math" panose="02040503050406030204" pitchFamily="18" charset="0"/>
                          </a:rPr>
                          <m:t>𝑓</m:t>
                        </m:r>
                        <m:r>
                          <a:rPr lang="pt-BR" i="1" dirty="0">
                            <a:latin typeface="Cambria Math" panose="02040503050406030204" pitchFamily="18" charset="0"/>
                          </a:rPr>
                          <m:t>(</m:t>
                        </m:r>
                        <m:r>
                          <a:rPr lang="pt-BR" i="1" dirty="0">
                            <a:latin typeface="Cambria Math" panose="02040503050406030204" pitchFamily="18" charset="0"/>
                          </a:rPr>
                          <m:t>𝑥</m:t>
                        </m:r>
                        <m:r>
                          <a:rPr lang="pt-BR" i="1" dirty="0">
                            <a:latin typeface="Cambria Math" panose="02040503050406030204" pitchFamily="18" charset="0"/>
                          </a:rPr>
                          <m:t>+</m:t>
                        </m:r>
                        <m:r>
                          <a:rPr lang="pt-BR" i="1" dirty="0">
                            <a:latin typeface="Cambria Math" panose="02040503050406030204" pitchFamily="18" charset="0"/>
                          </a:rPr>
                          <m:t>h</m:t>
                        </m:r>
                        <m:r>
                          <a:rPr lang="pt-BR" i="1" dirty="0">
                            <a:latin typeface="Cambria Math" panose="02040503050406030204" pitchFamily="18" charset="0"/>
                          </a:rPr>
                          <m:t>)−</m:t>
                        </m:r>
                        <m:r>
                          <a:rPr lang="pt-BR" i="1" dirty="0">
                            <a:latin typeface="Cambria Math" panose="02040503050406030204" pitchFamily="18" charset="0"/>
                          </a:rPr>
                          <m:t>𝑓</m:t>
                        </m:r>
                        <m:r>
                          <a:rPr lang="pt-BR" i="1" dirty="0">
                            <a:latin typeface="Cambria Math" panose="02040503050406030204" pitchFamily="18" charset="0"/>
                          </a:rPr>
                          <m:t>(</m:t>
                        </m:r>
                        <m:r>
                          <a:rPr lang="pt-BR" i="1" dirty="0">
                            <a:latin typeface="Cambria Math" panose="02040503050406030204" pitchFamily="18" charset="0"/>
                          </a:rPr>
                          <m:t>𝑥</m:t>
                        </m:r>
                        <m:r>
                          <a:rPr lang="pt-BR" i="1" dirty="0">
                            <a:latin typeface="Cambria Math" panose="02040503050406030204" pitchFamily="18" charset="0"/>
                          </a:rPr>
                          <m:t>)</m:t>
                        </m:r>
                      </m:num>
                      <m:den>
                        <m:r>
                          <a:rPr lang="en-AU" i="1" dirty="0">
                            <a:latin typeface="Cambria Math" panose="02040503050406030204" pitchFamily="18" charset="0"/>
                          </a:rPr>
                          <m:t>𝑥</m:t>
                        </m:r>
                        <m:r>
                          <a:rPr lang="en-AU" i="1" dirty="0">
                            <a:latin typeface="Cambria Math" panose="02040503050406030204" pitchFamily="18" charset="0"/>
                          </a:rPr>
                          <m:t>+</m:t>
                        </m:r>
                        <m:r>
                          <a:rPr lang="en-AU" i="1" dirty="0">
                            <a:latin typeface="Cambria Math" panose="02040503050406030204" pitchFamily="18" charset="0"/>
                          </a:rPr>
                          <m:t>h</m:t>
                        </m:r>
                        <m:r>
                          <a:rPr lang="en-AU" i="1" dirty="0">
                            <a:latin typeface="Cambria Math" panose="02040503050406030204" pitchFamily="18" charset="0"/>
                          </a:rPr>
                          <m:t>−</m:t>
                        </m:r>
                        <m:r>
                          <a:rPr lang="en-AU" i="1" dirty="0">
                            <a:latin typeface="Cambria Math" panose="02040503050406030204" pitchFamily="18" charset="0"/>
                          </a:rPr>
                          <m:t>𝑥</m:t>
                        </m:r>
                      </m:den>
                    </m:f>
                    <m:r>
                      <a:rPr lang="en-AU" b="0" i="1" dirty="0" smtClean="0">
                        <a:latin typeface="Cambria Math" panose="02040503050406030204" pitchFamily="18" charset="0"/>
                      </a:rPr>
                      <m:t> </m:t>
                    </m:r>
                  </m:oMath>
                </a14:m>
                <a:r>
                  <a:rPr lang="en-US" dirty="0"/>
                  <a:t>= </a:t>
                </a:r>
                <a14:m>
                  <m:oMath xmlns:m="http://schemas.openxmlformats.org/officeDocument/2006/math">
                    <m:f>
                      <m:fPr>
                        <m:ctrlPr>
                          <a:rPr lang="en-US" i="1" dirty="0">
                            <a:latin typeface="Cambria Math" panose="02040503050406030204" pitchFamily="18" charset="0"/>
                          </a:rPr>
                        </m:ctrlPr>
                      </m:fPr>
                      <m:num>
                        <m:r>
                          <a:rPr lang="pt-BR" i="1" dirty="0">
                            <a:latin typeface="Cambria Math" panose="02040503050406030204" pitchFamily="18" charset="0"/>
                          </a:rPr>
                          <m:t>𝑓</m:t>
                        </m:r>
                        <m:r>
                          <a:rPr lang="pt-BR" i="1" dirty="0">
                            <a:latin typeface="Cambria Math" panose="02040503050406030204" pitchFamily="18" charset="0"/>
                          </a:rPr>
                          <m:t>(</m:t>
                        </m:r>
                        <m:r>
                          <a:rPr lang="pt-BR" i="1" dirty="0">
                            <a:latin typeface="Cambria Math" panose="02040503050406030204" pitchFamily="18" charset="0"/>
                          </a:rPr>
                          <m:t>𝑥</m:t>
                        </m:r>
                        <m:r>
                          <a:rPr lang="pt-BR" i="1" dirty="0">
                            <a:latin typeface="Cambria Math" panose="02040503050406030204" pitchFamily="18" charset="0"/>
                          </a:rPr>
                          <m:t>+</m:t>
                        </m:r>
                        <m:r>
                          <a:rPr lang="pt-BR" i="1" dirty="0">
                            <a:latin typeface="Cambria Math" panose="02040503050406030204" pitchFamily="18" charset="0"/>
                          </a:rPr>
                          <m:t>h</m:t>
                        </m:r>
                        <m:r>
                          <a:rPr lang="pt-BR" i="1" dirty="0">
                            <a:latin typeface="Cambria Math" panose="02040503050406030204" pitchFamily="18" charset="0"/>
                          </a:rPr>
                          <m:t>)−</m:t>
                        </m:r>
                        <m:r>
                          <a:rPr lang="pt-BR" i="1" dirty="0">
                            <a:latin typeface="Cambria Math" panose="02040503050406030204" pitchFamily="18" charset="0"/>
                          </a:rPr>
                          <m:t>𝑓</m:t>
                        </m:r>
                        <m:r>
                          <a:rPr lang="pt-BR" i="1" dirty="0">
                            <a:latin typeface="Cambria Math" panose="02040503050406030204" pitchFamily="18" charset="0"/>
                          </a:rPr>
                          <m:t>(</m:t>
                        </m:r>
                        <m:r>
                          <a:rPr lang="pt-BR" i="1" dirty="0">
                            <a:latin typeface="Cambria Math" panose="02040503050406030204" pitchFamily="18" charset="0"/>
                          </a:rPr>
                          <m:t>𝑥</m:t>
                        </m:r>
                        <m:r>
                          <a:rPr lang="pt-BR" i="1" dirty="0">
                            <a:latin typeface="Cambria Math" panose="02040503050406030204" pitchFamily="18" charset="0"/>
                          </a:rPr>
                          <m:t>)</m:t>
                        </m:r>
                      </m:num>
                      <m:den>
                        <m:r>
                          <a:rPr lang="en-AU" i="1" dirty="0">
                            <a:latin typeface="Cambria Math" panose="02040503050406030204" pitchFamily="18" charset="0"/>
                          </a:rPr>
                          <m:t>h</m:t>
                        </m:r>
                      </m:den>
                    </m:f>
                    <m:r>
                      <a:rPr lang="en-AU" i="1" dirty="0">
                        <a:latin typeface="Cambria Math" panose="02040503050406030204" pitchFamily="18" charset="0"/>
                      </a:rPr>
                      <m:t> </m:t>
                    </m:r>
                  </m:oMath>
                </a14:m>
                <a:endParaRPr lang="en-US" dirty="0"/>
              </a:p>
              <a:p>
                <a:r>
                  <a:rPr lang="en-US" dirty="0"/>
                  <a:t>The gradient of the tangent to the graph of y=f(x) at the point P(</a:t>
                </a:r>
                <a:r>
                  <a:rPr lang="en-US" dirty="0" err="1"/>
                  <a:t>x,f</a:t>
                </a:r>
                <a:r>
                  <a:rPr lang="en-US" dirty="0"/>
                  <a:t>(x)) is the limit of this expression as h approaches 0.</a:t>
                </a:r>
                <a:endParaRPr lang="en-AU" dirty="0"/>
              </a:p>
            </p:txBody>
          </p:sp>
        </mc:Choice>
        <mc:Fallback xmlns="">
          <p:sp>
            <p:nvSpPr>
              <p:cNvPr id="3" name="Content Placeholder 2">
                <a:extLst>
                  <a:ext uri="{FF2B5EF4-FFF2-40B4-BE49-F238E27FC236}">
                    <a16:creationId xmlns:a16="http://schemas.microsoft.com/office/drawing/2014/main" id="{EF294BBF-5970-4377-9536-1F02AA038BEA}"/>
                  </a:ext>
                </a:extLst>
              </p:cNvPr>
              <p:cNvSpPr>
                <a:spLocks noGrp="1" noRot="1" noChangeAspect="1" noMove="1" noResize="1" noEditPoints="1" noAdjustHandles="1" noChangeArrowheads="1" noChangeShapeType="1" noTextEdit="1"/>
              </p:cNvSpPr>
              <p:nvPr>
                <p:ph idx="1"/>
              </p:nvPr>
            </p:nvSpPr>
            <p:spPr>
              <a:xfrm>
                <a:off x="490470" y="1451076"/>
                <a:ext cx="6571245" cy="4351338"/>
              </a:xfrm>
              <a:blipFill>
                <a:blip r:embed="rId4"/>
                <a:stretch>
                  <a:fillRect l="-1670" t="-2241" r="-2783"/>
                </a:stretch>
              </a:blipFill>
            </p:spPr>
            <p:txBody>
              <a:bodyPr/>
              <a:lstStyle/>
              <a:p>
                <a:r>
                  <a:rPr lang="en-AU">
                    <a:noFill/>
                  </a:rPr>
                  <a:t> </a:t>
                </a:r>
              </a:p>
            </p:txBody>
          </p:sp>
        </mc:Fallback>
      </mc:AlternateContent>
      <p:pic>
        <p:nvPicPr>
          <p:cNvPr id="1026" name="Picture 2" descr="image">
            <a:extLst>
              <a:ext uri="{FF2B5EF4-FFF2-40B4-BE49-F238E27FC236}">
                <a16:creationId xmlns:a16="http://schemas.microsoft.com/office/drawing/2014/main" id="{07903870-B50B-49D5-B015-D15ED1596E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9445" y="1690688"/>
            <a:ext cx="4396252" cy="3201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7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l="-3000" r="-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B604-4EC9-4C6B-A6D1-C84526BFC486}"/>
              </a:ext>
            </a:extLst>
          </p:cNvPr>
          <p:cNvSpPr>
            <a:spLocks noGrp="1"/>
          </p:cNvSpPr>
          <p:nvPr>
            <p:ph type="title"/>
          </p:nvPr>
        </p:nvSpPr>
        <p:spPr/>
        <p:txBody>
          <a:bodyPr/>
          <a:lstStyle/>
          <a:p>
            <a:r>
              <a:rPr lang="en-AU" dirty="0"/>
              <a:t>Derivative of a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294BBF-5970-4377-9536-1F02AA038BEA}"/>
                  </a:ext>
                </a:extLst>
              </p:cNvPr>
              <p:cNvSpPr>
                <a:spLocks noGrp="1"/>
              </p:cNvSpPr>
              <p:nvPr>
                <p:ph idx="1"/>
              </p:nvPr>
            </p:nvSpPr>
            <p:spPr/>
            <p:txBody>
              <a:bodyPr>
                <a:normAutofit/>
              </a:bodyPr>
              <a:lstStyle/>
              <a:p>
                <a:r>
                  <a:rPr lang="en-US" b="1" dirty="0"/>
                  <a:t>The </a:t>
                </a:r>
                <a:r>
                  <a:rPr lang="en-US" b="1" dirty="0">
                    <a:solidFill>
                      <a:srgbClr val="FF0000"/>
                    </a:solidFill>
                  </a:rPr>
                  <a:t>derivative</a:t>
                </a:r>
                <a:r>
                  <a:rPr lang="en-US" b="1" dirty="0"/>
                  <a:t> of the function f is denoted f′ and is defined by</a:t>
                </a:r>
              </a:p>
              <a:p>
                <a:r>
                  <a:rPr lang="en-US" b="1" dirty="0"/>
                  <a:t>f′(x)=</a:t>
                </a:r>
                <a:r>
                  <a:rPr lang="en-US" b="1" dirty="0">
                    <a:solidFill>
                      <a:srgbClr val="836967"/>
                    </a:solidFill>
                  </a:rPr>
                  <a:t> </a:t>
                </a:r>
                <a14:m>
                  <m:oMath xmlns:m="http://schemas.openxmlformats.org/officeDocument/2006/math">
                    <m:limLow>
                      <m:limLowPr>
                        <m:ctrlPr>
                          <a:rPr lang="en-US" b="1" i="1" dirty="0">
                            <a:solidFill>
                              <a:srgbClr val="836967"/>
                            </a:solidFill>
                            <a:latin typeface="Cambria Math" panose="02040503050406030204" pitchFamily="18" charset="0"/>
                          </a:rPr>
                        </m:ctrlPr>
                      </m:limLowPr>
                      <m:e>
                        <m:r>
                          <a:rPr lang="en-US" b="1" i="1" dirty="0" smtClean="0">
                            <a:latin typeface="Cambria Math" panose="02040503050406030204" pitchFamily="18" charset="0"/>
                          </a:rPr>
                          <m:t>𝒍𝒊𝒎</m:t>
                        </m:r>
                      </m:e>
                      <m:lim>
                        <m:r>
                          <a:rPr lang="en-US" b="1" i="1" dirty="0" smtClean="0">
                            <a:latin typeface="Cambria Math" panose="02040503050406030204" pitchFamily="18" charset="0"/>
                          </a:rPr>
                          <m:t>𝒉</m:t>
                        </m:r>
                        <m:r>
                          <a:rPr lang="en-US" b="1" dirty="0" smtClean="0">
                            <a:latin typeface="Cambria Math" panose="02040503050406030204" pitchFamily="18" charset="0"/>
                          </a:rPr>
                          <m:t>→</m:t>
                        </m:r>
                        <m:r>
                          <a:rPr lang="en-US" b="1" i="1" dirty="0">
                            <a:latin typeface="Cambria Math" panose="02040503050406030204" pitchFamily="18" charset="0"/>
                          </a:rPr>
                          <m:t>𝟎</m:t>
                        </m:r>
                      </m:lim>
                    </m:limLow>
                    <m:r>
                      <a:rPr lang="en-US" b="1" i="1" dirty="0" smtClean="0">
                        <a:latin typeface="Cambria Math" panose="02040503050406030204" pitchFamily="18" charset="0"/>
                      </a:rPr>
                      <m:t> </m:t>
                    </m:r>
                  </m:oMath>
                </a14:m>
                <a:r>
                  <a:rPr lang="en-US" b="1" dirty="0"/>
                  <a:t> </a:t>
                </a:r>
                <a14:m>
                  <m:oMath xmlns:m="http://schemas.openxmlformats.org/officeDocument/2006/math">
                    <m:f>
                      <m:fPr>
                        <m:ctrlPr>
                          <a:rPr lang="en-US" b="1" i="1" dirty="0">
                            <a:latin typeface="Cambria Math" panose="02040503050406030204" pitchFamily="18" charset="0"/>
                          </a:rPr>
                        </m:ctrlPr>
                      </m:fPr>
                      <m:num>
                        <m:r>
                          <a:rPr lang="pt-BR" b="1" i="1" dirty="0" smtClean="0">
                            <a:latin typeface="Cambria Math" panose="02040503050406030204" pitchFamily="18" charset="0"/>
                          </a:rPr>
                          <m:t>𝒇</m:t>
                        </m:r>
                        <m:r>
                          <a:rPr lang="pt-BR" b="1" i="1" dirty="0" smtClean="0">
                            <a:latin typeface="Cambria Math" panose="02040503050406030204" pitchFamily="18" charset="0"/>
                          </a:rPr>
                          <m:t>(</m:t>
                        </m:r>
                        <m:r>
                          <a:rPr lang="pt-BR" b="1" i="1" dirty="0" smtClean="0">
                            <a:latin typeface="Cambria Math" panose="02040503050406030204" pitchFamily="18" charset="0"/>
                          </a:rPr>
                          <m:t>𝒙</m:t>
                        </m:r>
                        <m:r>
                          <a:rPr lang="pt-BR" b="1" i="1" dirty="0" smtClean="0">
                            <a:latin typeface="Cambria Math" panose="02040503050406030204" pitchFamily="18" charset="0"/>
                          </a:rPr>
                          <m:t>+</m:t>
                        </m:r>
                        <m:r>
                          <a:rPr lang="pt-BR" b="1" i="1" dirty="0" smtClean="0">
                            <a:latin typeface="Cambria Math" panose="02040503050406030204" pitchFamily="18" charset="0"/>
                          </a:rPr>
                          <m:t>𝒉</m:t>
                        </m:r>
                        <m:r>
                          <a:rPr lang="pt-BR" b="1" i="1" dirty="0" smtClean="0">
                            <a:latin typeface="Cambria Math" panose="02040503050406030204" pitchFamily="18" charset="0"/>
                          </a:rPr>
                          <m:t>)−</m:t>
                        </m:r>
                        <m:r>
                          <a:rPr lang="pt-BR" b="1" i="1" dirty="0" smtClean="0">
                            <a:latin typeface="Cambria Math" panose="02040503050406030204" pitchFamily="18" charset="0"/>
                          </a:rPr>
                          <m:t>𝒇</m:t>
                        </m:r>
                        <m:r>
                          <a:rPr lang="pt-BR" b="1" i="1" dirty="0" smtClean="0">
                            <a:latin typeface="Cambria Math" panose="02040503050406030204" pitchFamily="18" charset="0"/>
                          </a:rPr>
                          <m:t>(</m:t>
                        </m:r>
                        <m:r>
                          <a:rPr lang="pt-BR" b="1" i="1" dirty="0" smtClean="0">
                            <a:latin typeface="Cambria Math" panose="02040503050406030204" pitchFamily="18" charset="0"/>
                          </a:rPr>
                          <m:t>𝒙</m:t>
                        </m:r>
                        <m:r>
                          <a:rPr lang="pt-BR" b="1" i="1" dirty="0" smtClean="0">
                            <a:latin typeface="Cambria Math" panose="02040503050406030204" pitchFamily="18" charset="0"/>
                          </a:rPr>
                          <m:t>)</m:t>
                        </m:r>
                      </m:num>
                      <m:den>
                        <m:r>
                          <a:rPr lang="en-AU" b="1" i="1" dirty="0" smtClean="0">
                            <a:latin typeface="Cambria Math" panose="02040503050406030204" pitchFamily="18" charset="0"/>
                          </a:rPr>
                          <m:t>𝒉</m:t>
                        </m:r>
                      </m:den>
                    </m:f>
                    <m:r>
                      <a:rPr lang="en-AU" b="1" i="1" dirty="0" smtClean="0">
                        <a:latin typeface="Cambria Math" panose="02040503050406030204" pitchFamily="18" charset="0"/>
                      </a:rPr>
                      <m:t> </m:t>
                    </m:r>
                  </m:oMath>
                </a14:m>
                <a:endParaRPr lang="en-US" b="1" dirty="0"/>
              </a:p>
              <a:p>
                <a:r>
                  <a:rPr lang="en-US" b="1" dirty="0"/>
                  <a:t>The </a:t>
                </a:r>
                <a:r>
                  <a:rPr lang="en-US" b="1" dirty="0">
                    <a:solidFill>
                      <a:srgbClr val="FF0000"/>
                    </a:solidFill>
                  </a:rPr>
                  <a:t>tangent line </a:t>
                </a:r>
                <a:r>
                  <a:rPr lang="en-US" b="1" dirty="0"/>
                  <a:t>to the graph of the function f at the point (</a:t>
                </a:r>
                <a:r>
                  <a:rPr lang="en-US" b="1" dirty="0" err="1"/>
                  <a:t>a,f</a:t>
                </a:r>
                <a:r>
                  <a:rPr lang="en-US" b="1" dirty="0"/>
                  <a:t>(a)) is defined to be the line through (</a:t>
                </a:r>
                <a:r>
                  <a:rPr lang="en-US" b="1" dirty="0" err="1"/>
                  <a:t>a,f</a:t>
                </a:r>
                <a:r>
                  <a:rPr lang="en-US" b="1" dirty="0"/>
                  <a:t>(a)) with gradient f′(a).</a:t>
                </a:r>
              </a:p>
              <a:p>
                <a:r>
                  <a:rPr lang="en-US" dirty="0"/>
                  <a:t>Warning: This definition of the derivative assumes that the limit exists. For polynomial functions, such limits always exist. But it is not true that for every function you can find the derivative at every point of its domain. </a:t>
                </a:r>
              </a:p>
              <a:p>
                <a:endParaRPr lang="en-AU" dirty="0"/>
              </a:p>
            </p:txBody>
          </p:sp>
        </mc:Choice>
        <mc:Fallback xmlns="">
          <p:sp>
            <p:nvSpPr>
              <p:cNvPr id="3" name="Content Placeholder 2">
                <a:extLst>
                  <a:ext uri="{FF2B5EF4-FFF2-40B4-BE49-F238E27FC236}">
                    <a16:creationId xmlns:a16="http://schemas.microsoft.com/office/drawing/2014/main" id="{EF294BBF-5970-4377-9536-1F02AA038BEA}"/>
                  </a:ext>
                </a:extLst>
              </p:cNvPr>
              <p:cNvSpPr>
                <a:spLocks noGrp="1" noRot="1" noChangeAspect="1" noMove="1" noResize="1" noEditPoints="1" noAdjustHandles="1" noChangeArrowheads="1" noChangeShapeType="1" noTextEdit="1"/>
              </p:cNvSpPr>
              <p:nvPr>
                <p:ph idx="1"/>
              </p:nvPr>
            </p:nvSpPr>
            <p:spPr>
              <a:blipFill>
                <a:blip r:embed="rId4"/>
                <a:stretch>
                  <a:fillRect l="-1043" t="-2241" r="-580"/>
                </a:stretch>
              </a:blipFill>
            </p:spPr>
            <p:txBody>
              <a:bodyPr/>
              <a:lstStyle/>
              <a:p>
                <a:r>
                  <a:rPr lang="en-AU">
                    <a:noFill/>
                  </a:rPr>
                  <a:t> </a:t>
                </a:r>
              </a:p>
            </p:txBody>
          </p:sp>
        </mc:Fallback>
      </mc:AlternateContent>
    </p:spTree>
    <p:extLst>
      <p:ext uri="{BB962C8B-B14F-4D97-AF65-F5344CB8AC3E}">
        <p14:creationId xmlns:p14="http://schemas.microsoft.com/office/powerpoint/2010/main" val="198047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l="-3000" r="-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B604-4EC9-4C6B-A6D1-C84526BFC486}"/>
              </a:ext>
            </a:extLst>
          </p:cNvPr>
          <p:cNvSpPr>
            <a:spLocks noGrp="1"/>
          </p:cNvSpPr>
          <p:nvPr>
            <p:ph type="title"/>
          </p:nvPr>
        </p:nvSpPr>
        <p:spPr/>
        <p:txBody>
          <a:bodyPr/>
          <a:lstStyle/>
          <a:p>
            <a:r>
              <a:rPr lang="en-AU" dirty="0"/>
              <a:t>Differentiation by first principles</a:t>
            </a:r>
          </a:p>
        </p:txBody>
      </p:sp>
      <p:sp>
        <p:nvSpPr>
          <p:cNvPr id="3" name="Content Placeholder 2">
            <a:extLst>
              <a:ext uri="{FF2B5EF4-FFF2-40B4-BE49-F238E27FC236}">
                <a16:creationId xmlns:a16="http://schemas.microsoft.com/office/drawing/2014/main" id="{EF294BBF-5970-4377-9536-1F02AA038BEA}"/>
              </a:ext>
            </a:extLst>
          </p:cNvPr>
          <p:cNvSpPr>
            <a:spLocks noGrp="1"/>
          </p:cNvSpPr>
          <p:nvPr>
            <p:ph idx="1"/>
          </p:nvPr>
        </p:nvSpPr>
        <p:spPr/>
        <p:txBody>
          <a:bodyPr>
            <a:normAutofit/>
          </a:bodyPr>
          <a:lstStyle/>
          <a:p>
            <a:r>
              <a:rPr lang="en-US" dirty="0"/>
              <a:t>Determining the derivative of a function by evaluating the limit is called </a:t>
            </a:r>
            <a:r>
              <a:rPr lang="en-US" b="1" dirty="0"/>
              <a:t>differentiation by first principles</a:t>
            </a:r>
            <a:r>
              <a:rPr lang="en-US" dirty="0"/>
              <a:t>.</a:t>
            </a:r>
            <a:endParaRPr lang="en-AU" dirty="0"/>
          </a:p>
        </p:txBody>
      </p:sp>
    </p:spTree>
    <p:extLst>
      <p:ext uri="{BB962C8B-B14F-4D97-AF65-F5344CB8AC3E}">
        <p14:creationId xmlns:p14="http://schemas.microsoft.com/office/powerpoint/2010/main" val="333599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l="-3000" r="-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B604-4EC9-4C6B-A6D1-C84526BFC486}"/>
              </a:ext>
            </a:extLst>
          </p:cNvPr>
          <p:cNvSpPr>
            <a:spLocks noGrp="1"/>
          </p:cNvSpPr>
          <p:nvPr>
            <p:ph type="title"/>
          </p:nvPr>
        </p:nvSpPr>
        <p:spPr/>
        <p:txBody>
          <a:bodyPr/>
          <a:lstStyle/>
          <a:p>
            <a:r>
              <a:rPr lang="en-AU"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294BBF-5970-4377-9536-1F02AA038BEA}"/>
                  </a:ext>
                </a:extLst>
              </p:cNvPr>
              <p:cNvSpPr>
                <a:spLocks noGrp="1"/>
              </p:cNvSpPr>
              <p:nvPr>
                <p:ph idx="1"/>
              </p:nvPr>
            </p:nvSpPr>
            <p:spPr/>
            <p:txBody>
              <a:bodyPr>
                <a:normAutofit/>
              </a:bodyPr>
              <a:lstStyle/>
              <a:p>
                <a:r>
                  <a:rPr lang="en-AU" dirty="0"/>
                  <a:t>For f(x)=</a:t>
                </a:r>
                <a:r>
                  <a:rPr lang="en-US" dirty="0">
                    <a:solidFill>
                      <a:srgbClr val="836967"/>
                    </a:solidFill>
                  </a:rPr>
                  <a:t> </a:t>
                </a:r>
                <a14:m>
                  <m:oMath xmlns:m="http://schemas.openxmlformats.org/officeDocument/2006/math">
                    <m:sSup>
                      <m:sSupPr>
                        <m:ctrlPr>
                          <a:rPr lang="en-US" i="1" dirty="0">
                            <a:solidFill>
                              <a:srgbClr val="836967"/>
                            </a:solidFill>
                            <a:latin typeface="Cambria Math" panose="02040503050406030204" pitchFamily="18" charset="0"/>
                          </a:rPr>
                        </m:ctrlPr>
                      </m:sSupPr>
                      <m:e>
                        <m:r>
                          <a:rPr lang="en-US" i="1" dirty="0">
                            <a:latin typeface="Cambria Math" panose="02040503050406030204" pitchFamily="18" charset="0"/>
                          </a:rPr>
                          <m:t>𝑥</m:t>
                        </m:r>
                      </m:e>
                      <m:sup>
                        <m:r>
                          <a:rPr lang="en-US" dirty="0">
                            <a:latin typeface="Cambria Math" panose="02040503050406030204" pitchFamily="18" charset="0"/>
                          </a:rPr>
                          <m:t>2</m:t>
                        </m:r>
                      </m:sup>
                    </m:sSup>
                    <m:r>
                      <a:rPr lang="en-US" i="1" dirty="0">
                        <a:latin typeface="Cambria Math" panose="02040503050406030204" pitchFamily="18" charset="0"/>
                      </a:rPr>
                      <m:t> </m:t>
                    </m:r>
                  </m:oMath>
                </a14:m>
                <a:r>
                  <a:rPr lang="en-AU" dirty="0"/>
                  <a:t>+2x, find f′(x) by first principles.</a:t>
                </a:r>
              </a:p>
              <a:p>
                <a:r>
                  <a:rPr lang="en-AU" dirty="0"/>
                  <a:t>Solution</a:t>
                </a:r>
              </a:p>
              <a:p>
                <a:r>
                  <a:rPr lang="en-AU" dirty="0"/>
                  <a:t>f′(x) =</a:t>
                </a:r>
                <a:r>
                  <a:rPr lang="en-US" dirty="0">
                    <a:solidFill>
                      <a:srgbClr val="836967"/>
                    </a:solidFill>
                  </a:rPr>
                  <a:t> </a:t>
                </a:r>
                <a14:m>
                  <m:oMath xmlns:m="http://schemas.openxmlformats.org/officeDocument/2006/math">
                    <m:limLow>
                      <m:limLowPr>
                        <m:ctrlPr>
                          <a:rPr lang="en-US" i="1" dirty="0">
                            <a:solidFill>
                              <a:srgbClr val="836967"/>
                            </a:solidFill>
                            <a:latin typeface="Cambria Math" panose="02040503050406030204" pitchFamily="18" charset="0"/>
                          </a:rPr>
                        </m:ctrlPr>
                      </m:limLowPr>
                      <m:e>
                        <m:r>
                          <a:rPr lang="en-US" i="1" dirty="0">
                            <a:latin typeface="Cambria Math" panose="02040503050406030204" pitchFamily="18" charset="0"/>
                          </a:rPr>
                          <m:t>𝑙𝑖𝑚</m:t>
                        </m:r>
                      </m:e>
                      <m:lim>
                        <m:r>
                          <a:rPr lang="en-US" i="1" dirty="0">
                            <a:latin typeface="Cambria Math" panose="02040503050406030204" pitchFamily="18" charset="0"/>
                          </a:rPr>
                          <m:t>h</m:t>
                        </m:r>
                        <m:r>
                          <a:rPr lang="en-US" dirty="0">
                            <a:latin typeface="Cambria Math" panose="02040503050406030204" pitchFamily="18" charset="0"/>
                          </a:rPr>
                          <m:t>→0</m:t>
                        </m:r>
                      </m:lim>
                    </m:limLow>
                    <m:r>
                      <a:rPr lang="en-US" i="1" dirty="0">
                        <a:latin typeface="Cambria Math" panose="02040503050406030204" pitchFamily="18" charset="0"/>
                      </a:rPr>
                      <m:t> </m:t>
                    </m:r>
                    <m:f>
                      <m:fPr>
                        <m:ctrlPr>
                          <a:rPr lang="en-US" i="1" dirty="0">
                            <a:latin typeface="Cambria Math" panose="02040503050406030204" pitchFamily="18" charset="0"/>
                          </a:rPr>
                        </m:ctrlPr>
                      </m:fPr>
                      <m:num>
                        <m:r>
                          <a:rPr lang="pt-BR" i="1" dirty="0">
                            <a:latin typeface="Cambria Math" panose="02040503050406030204" pitchFamily="18" charset="0"/>
                          </a:rPr>
                          <m:t>𝑓</m:t>
                        </m:r>
                        <m:r>
                          <a:rPr lang="pt-BR" i="1" dirty="0">
                            <a:latin typeface="Cambria Math" panose="02040503050406030204" pitchFamily="18" charset="0"/>
                          </a:rPr>
                          <m:t>(</m:t>
                        </m:r>
                        <m:r>
                          <a:rPr lang="pt-BR" i="1" dirty="0">
                            <a:latin typeface="Cambria Math" panose="02040503050406030204" pitchFamily="18" charset="0"/>
                          </a:rPr>
                          <m:t>𝑥</m:t>
                        </m:r>
                        <m:r>
                          <a:rPr lang="pt-BR" i="1" dirty="0">
                            <a:latin typeface="Cambria Math" panose="02040503050406030204" pitchFamily="18" charset="0"/>
                          </a:rPr>
                          <m:t>+</m:t>
                        </m:r>
                        <m:r>
                          <a:rPr lang="pt-BR" i="1" dirty="0">
                            <a:latin typeface="Cambria Math" panose="02040503050406030204" pitchFamily="18" charset="0"/>
                          </a:rPr>
                          <m:t>h</m:t>
                        </m:r>
                        <m:r>
                          <a:rPr lang="pt-BR" i="1" dirty="0">
                            <a:latin typeface="Cambria Math" panose="02040503050406030204" pitchFamily="18" charset="0"/>
                          </a:rPr>
                          <m:t>)−</m:t>
                        </m:r>
                        <m:r>
                          <a:rPr lang="pt-BR" i="1" dirty="0">
                            <a:latin typeface="Cambria Math" panose="02040503050406030204" pitchFamily="18" charset="0"/>
                          </a:rPr>
                          <m:t>𝑓</m:t>
                        </m:r>
                        <m:r>
                          <a:rPr lang="pt-BR" i="1" dirty="0">
                            <a:latin typeface="Cambria Math" panose="02040503050406030204" pitchFamily="18" charset="0"/>
                          </a:rPr>
                          <m:t>(</m:t>
                        </m:r>
                        <m:r>
                          <a:rPr lang="pt-BR" i="1" dirty="0">
                            <a:latin typeface="Cambria Math" panose="02040503050406030204" pitchFamily="18" charset="0"/>
                          </a:rPr>
                          <m:t>𝑥</m:t>
                        </m:r>
                        <m:r>
                          <a:rPr lang="pt-BR" i="1" dirty="0">
                            <a:latin typeface="Cambria Math" panose="02040503050406030204" pitchFamily="18" charset="0"/>
                          </a:rPr>
                          <m:t>)</m:t>
                        </m:r>
                      </m:num>
                      <m:den>
                        <m:r>
                          <a:rPr lang="en-AU" i="1" dirty="0">
                            <a:latin typeface="Cambria Math" panose="02040503050406030204" pitchFamily="18" charset="0"/>
                          </a:rPr>
                          <m:t>h</m:t>
                        </m:r>
                      </m:den>
                    </m:f>
                    <m:r>
                      <a:rPr lang="en-AU" i="1" dirty="0">
                        <a:latin typeface="Cambria Math" panose="02040503050406030204" pitchFamily="18" charset="0"/>
                      </a:rPr>
                      <m:t> </m:t>
                    </m:r>
                  </m:oMath>
                </a14:m>
                <a:r>
                  <a:rPr lang="en-AU" dirty="0"/>
                  <a:t>=</a:t>
                </a:r>
                <a:r>
                  <a:rPr lang="en-US" dirty="0">
                    <a:solidFill>
                      <a:srgbClr val="836967"/>
                    </a:solidFill>
                  </a:rPr>
                  <a:t> </a:t>
                </a:r>
                <a14:m>
                  <m:oMath xmlns:m="http://schemas.openxmlformats.org/officeDocument/2006/math">
                    <m:limLow>
                      <m:limLowPr>
                        <m:ctrlPr>
                          <a:rPr lang="en-US" i="1" dirty="0">
                            <a:solidFill>
                              <a:srgbClr val="836967"/>
                            </a:solidFill>
                            <a:latin typeface="Cambria Math" panose="02040503050406030204" pitchFamily="18" charset="0"/>
                          </a:rPr>
                        </m:ctrlPr>
                      </m:limLowPr>
                      <m:e>
                        <m:r>
                          <a:rPr lang="en-US" i="1" dirty="0">
                            <a:latin typeface="Cambria Math" panose="02040503050406030204" pitchFamily="18" charset="0"/>
                          </a:rPr>
                          <m:t>𝑙𝑖𝑚</m:t>
                        </m:r>
                      </m:e>
                      <m:lim>
                        <m:r>
                          <a:rPr lang="en-US" i="1" dirty="0">
                            <a:latin typeface="Cambria Math" panose="02040503050406030204" pitchFamily="18" charset="0"/>
                          </a:rPr>
                          <m:t>h</m:t>
                        </m:r>
                        <m:r>
                          <a:rPr lang="en-US" dirty="0">
                            <a:latin typeface="Cambria Math" panose="02040503050406030204" pitchFamily="18" charset="0"/>
                          </a:rPr>
                          <m:t>→0</m:t>
                        </m:r>
                      </m:lim>
                    </m:limLow>
                  </m:oMath>
                </a14:m>
                <a:r>
                  <a:rPr lang="en-US" dirty="0"/>
                  <a:t> </a:t>
                </a:r>
                <a14:m>
                  <m:oMath xmlns:m="http://schemas.openxmlformats.org/officeDocument/2006/math">
                    <m:f>
                      <m:fPr>
                        <m:ctrlPr>
                          <a:rPr lang="en-US" i="1" dirty="0" smtClean="0">
                            <a:solidFill>
                              <a:schemeClr val="tx1"/>
                            </a:solidFill>
                            <a:latin typeface="Cambria Math" panose="02040503050406030204" pitchFamily="18" charset="0"/>
                          </a:rPr>
                        </m:ctrlPr>
                      </m:fPr>
                      <m:num>
                        <m:r>
                          <a:rPr lang="en-US" b="0" i="1" dirty="0" smtClean="0">
                            <a:solidFill>
                              <a:schemeClr val="tx1"/>
                            </a:solidFill>
                            <a:latin typeface="Cambria Math" panose="02040503050406030204" pitchFamily="18" charset="0"/>
                          </a:rPr>
                          <m:t>(</m:t>
                        </m:r>
                        <m:sSup>
                          <m:sSupPr>
                            <m:ctrlPr>
                              <a:rPr lang="en-US" i="1" dirty="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𝑥</m:t>
                            </m:r>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h</m:t>
                            </m:r>
                            <m:r>
                              <a:rPr lang="en-US" b="0" i="1" dirty="0" smtClean="0">
                                <a:solidFill>
                                  <a:schemeClr val="tx1"/>
                                </a:solidFill>
                                <a:latin typeface="Cambria Math" panose="02040503050406030204" pitchFamily="18" charset="0"/>
                              </a:rPr>
                              <m:t>)</m:t>
                            </m:r>
                          </m:e>
                          <m:sup>
                            <m:r>
                              <a:rPr lang="en-US" dirty="0">
                                <a:solidFill>
                                  <a:schemeClr val="tx1"/>
                                </a:solidFill>
                                <a:latin typeface="Cambria Math" panose="02040503050406030204" pitchFamily="18" charset="0"/>
                              </a:rPr>
                              <m:t>2</m:t>
                            </m:r>
                          </m:sup>
                        </m:sSup>
                        <m:r>
                          <a:rPr lang="en-AU" i="1" dirty="0">
                            <a:solidFill>
                              <a:schemeClr val="tx1"/>
                            </a:solidFill>
                            <a:latin typeface="Cambria Math" panose="02040503050406030204" pitchFamily="18" charset="0"/>
                          </a:rPr>
                          <m:t>+</m:t>
                        </m:r>
                        <m:sSup>
                          <m:sSupPr>
                            <m:ctrlPr>
                              <a:rPr lang="en-US" i="1" dirty="0">
                                <a:solidFill>
                                  <a:schemeClr val="tx1"/>
                                </a:solidFill>
                                <a:latin typeface="Cambria Math" panose="02040503050406030204" pitchFamily="18" charset="0"/>
                              </a:rPr>
                            </m:ctrlPr>
                          </m:sSupPr>
                          <m:e>
                            <m:r>
                              <a:rPr lang="en-AU" i="1" dirty="0">
                                <a:solidFill>
                                  <a:schemeClr val="tx1"/>
                                </a:solidFill>
                                <a:latin typeface="Cambria Math" panose="02040503050406030204" pitchFamily="18" charset="0"/>
                              </a:rPr>
                              <m:t>2</m:t>
                            </m:r>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𝑥</m:t>
                                </m:r>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h</m:t>
                                </m:r>
                              </m:e>
                            </m:d>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𝑥</m:t>
                            </m:r>
                          </m:e>
                          <m:sup>
                            <m:r>
                              <a:rPr lang="en-AU" dirty="0">
                                <a:solidFill>
                                  <a:schemeClr val="tx1"/>
                                </a:solidFill>
                                <a:latin typeface="Cambria Math" panose="02040503050406030204" pitchFamily="18" charset="0"/>
                              </a:rPr>
                              <m:t>2</m:t>
                            </m:r>
                          </m:sup>
                        </m:sSup>
                        <m:r>
                          <a:rPr lang="en-US" b="0" i="1" dirty="0" smtClean="0">
                            <a:solidFill>
                              <a:schemeClr val="tx1"/>
                            </a:solidFill>
                            <a:latin typeface="Cambria Math" panose="02040503050406030204" pitchFamily="18" charset="0"/>
                          </a:rPr>
                          <m:t>+2</m:t>
                        </m:r>
                        <m:r>
                          <a:rPr lang="en-US" b="0" i="1" dirty="0" smtClean="0">
                            <a:solidFill>
                              <a:schemeClr val="tx1"/>
                            </a:solidFill>
                            <a:latin typeface="Cambria Math" panose="02040503050406030204" pitchFamily="18" charset="0"/>
                          </a:rPr>
                          <m:t>𝑥</m:t>
                        </m:r>
                        <m:r>
                          <a:rPr lang="en-US" b="0" i="1" dirty="0" smtClean="0">
                            <a:solidFill>
                              <a:schemeClr val="tx1"/>
                            </a:solidFill>
                            <a:latin typeface="Cambria Math" panose="02040503050406030204" pitchFamily="18" charset="0"/>
                          </a:rPr>
                          <m:t>)</m:t>
                        </m:r>
                      </m:num>
                      <m:den>
                        <m:r>
                          <a:rPr lang="en-AU" i="1" dirty="0">
                            <a:solidFill>
                              <a:schemeClr val="tx1"/>
                            </a:solidFill>
                            <a:latin typeface="Cambria Math" panose="02040503050406030204" pitchFamily="18" charset="0"/>
                          </a:rPr>
                          <m:t>h</m:t>
                        </m:r>
                      </m:den>
                    </m:f>
                    <m:r>
                      <a:rPr lang="en-AU" i="1" dirty="0">
                        <a:solidFill>
                          <a:schemeClr val="tx1"/>
                        </a:solidFill>
                        <a:latin typeface="Cambria Math" panose="02040503050406030204" pitchFamily="18" charset="0"/>
                      </a:rPr>
                      <m:t> </m:t>
                    </m:r>
                  </m:oMath>
                </a14:m>
                <a:endParaRPr lang="en-AU" dirty="0"/>
              </a:p>
              <a:p>
                <a:r>
                  <a:rPr lang="en-AU" dirty="0"/>
                  <a:t>=</a:t>
                </a:r>
                <a:r>
                  <a:rPr lang="en-US" dirty="0">
                    <a:solidFill>
                      <a:srgbClr val="836967"/>
                    </a:solidFill>
                  </a:rPr>
                  <a:t> </a:t>
                </a:r>
                <a14:m>
                  <m:oMath xmlns:m="http://schemas.openxmlformats.org/officeDocument/2006/math">
                    <m:limLow>
                      <m:limLowPr>
                        <m:ctrlPr>
                          <a:rPr lang="en-US" i="1" dirty="0">
                            <a:solidFill>
                              <a:srgbClr val="836967"/>
                            </a:solidFill>
                            <a:latin typeface="Cambria Math" panose="02040503050406030204" pitchFamily="18" charset="0"/>
                          </a:rPr>
                        </m:ctrlPr>
                      </m:limLowPr>
                      <m:e>
                        <m:r>
                          <a:rPr lang="en-US" i="1" dirty="0">
                            <a:latin typeface="Cambria Math" panose="02040503050406030204" pitchFamily="18" charset="0"/>
                          </a:rPr>
                          <m:t>𝑙𝑖𝑚</m:t>
                        </m:r>
                      </m:e>
                      <m:lim>
                        <m:r>
                          <a:rPr lang="en-US" i="1" dirty="0">
                            <a:latin typeface="Cambria Math" panose="02040503050406030204" pitchFamily="18" charset="0"/>
                          </a:rPr>
                          <m:t>h</m:t>
                        </m:r>
                        <m:r>
                          <a:rPr lang="en-US" dirty="0">
                            <a:latin typeface="Cambria Math" panose="02040503050406030204" pitchFamily="18" charset="0"/>
                          </a:rPr>
                          <m:t>→0</m:t>
                        </m:r>
                      </m:lim>
                    </m:limLow>
                    <m:f>
                      <m:fPr>
                        <m:ctrlPr>
                          <a:rPr lang="en-US" i="1" dirty="0">
                            <a:latin typeface="Cambria Math" panose="02040503050406030204" pitchFamily="18" charset="0"/>
                          </a:rPr>
                        </m:ctrlPr>
                      </m:fPr>
                      <m:num>
                        <m:sSup>
                          <m:sSupPr>
                            <m:ctrlPr>
                              <a:rPr lang="en-US" i="1" dirty="0">
                                <a:solidFill>
                                  <a:srgbClr val="836967"/>
                                </a:solidFill>
                                <a:latin typeface="Cambria Math" panose="02040503050406030204" pitchFamily="18" charset="0"/>
                              </a:rPr>
                            </m:ctrlPr>
                          </m:sSupPr>
                          <m:e>
                            <m:r>
                              <a:rPr lang="en-US" i="1" dirty="0">
                                <a:latin typeface="Cambria Math" panose="02040503050406030204" pitchFamily="18" charset="0"/>
                              </a:rPr>
                              <m:t>𝑥</m:t>
                            </m:r>
                          </m:e>
                          <m:sup>
                            <m:r>
                              <a:rPr lang="en-US" dirty="0">
                                <a:latin typeface="Cambria Math" panose="02040503050406030204" pitchFamily="18" charset="0"/>
                              </a:rPr>
                              <m:t>2</m:t>
                            </m:r>
                          </m:sup>
                        </m:sSup>
                        <m:r>
                          <a:rPr lang="en-US" b="0" i="1" dirty="0" smtClean="0">
                            <a:latin typeface="Cambria Math" panose="02040503050406030204" pitchFamily="18" charset="0"/>
                          </a:rPr>
                          <m:t>+2</m:t>
                        </m:r>
                        <m:r>
                          <a:rPr lang="en-US" b="0" i="1" dirty="0" smtClean="0">
                            <a:latin typeface="Cambria Math" panose="02040503050406030204" pitchFamily="18" charset="0"/>
                          </a:rPr>
                          <m:t>𝑥h</m:t>
                        </m:r>
                        <m:r>
                          <a:rPr lang="en-US" b="0" i="1" dirty="0" smtClean="0">
                            <a:latin typeface="Cambria Math" panose="02040503050406030204" pitchFamily="18" charset="0"/>
                          </a:rPr>
                          <m:t>+</m:t>
                        </m:r>
                        <m:sSup>
                          <m:sSupPr>
                            <m:ctrlPr>
                              <a:rPr lang="en-US" i="1" dirty="0">
                                <a:solidFill>
                                  <a:srgbClr val="836967"/>
                                </a:solidFill>
                                <a:latin typeface="Cambria Math" panose="02040503050406030204" pitchFamily="18" charset="0"/>
                              </a:rPr>
                            </m:ctrlPr>
                          </m:sSupPr>
                          <m:e>
                            <m:r>
                              <a:rPr lang="en-US" b="0" i="1" dirty="0" smtClean="0">
                                <a:latin typeface="Cambria Math" panose="02040503050406030204" pitchFamily="18" charset="0"/>
                              </a:rPr>
                              <m:t>h</m:t>
                            </m:r>
                          </m:e>
                          <m:sup>
                            <m:r>
                              <a:rPr lang="en-US" dirty="0">
                                <a:latin typeface="Cambria Math" panose="02040503050406030204" pitchFamily="18" charset="0"/>
                              </a:rPr>
                              <m:t>2</m:t>
                            </m:r>
                          </m:sup>
                        </m:sSup>
                        <m:r>
                          <a:rPr lang="en-AU" i="1" dirty="0">
                            <a:latin typeface="Cambria Math" panose="02040503050406030204" pitchFamily="18" charset="0"/>
                          </a:rPr>
                          <m:t>+</m:t>
                        </m:r>
                        <m:sSup>
                          <m:sSupPr>
                            <m:ctrlPr>
                              <a:rPr lang="en-US" i="1" dirty="0">
                                <a:latin typeface="Cambria Math" panose="02040503050406030204" pitchFamily="18" charset="0"/>
                              </a:rPr>
                            </m:ctrlPr>
                          </m:sSupPr>
                          <m:e>
                            <m:r>
                              <a:rPr lang="en-AU" i="1" dirty="0">
                                <a:latin typeface="Cambria Math" panose="02040503050406030204" pitchFamily="18" charset="0"/>
                              </a:rPr>
                              <m:t>2</m:t>
                            </m:r>
                            <m:r>
                              <a:rPr lang="en-US" b="0" i="1" dirty="0" smtClean="0">
                                <a:latin typeface="Cambria Math" panose="02040503050406030204" pitchFamily="18" charset="0"/>
                              </a:rPr>
                              <m:t>𝑥</m:t>
                            </m:r>
                            <m:r>
                              <a:rPr lang="en-US" b="0" i="1" dirty="0" smtClean="0">
                                <a:latin typeface="Cambria Math" panose="02040503050406030204" pitchFamily="18" charset="0"/>
                              </a:rPr>
                              <m:t>+2</m:t>
                            </m:r>
                            <m:r>
                              <a:rPr lang="en-US" b="0" i="1" dirty="0" smtClean="0">
                                <a:latin typeface="Cambria Math" panose="02040503050406030204" pitchFamily="18" charset="0"/>
                              </a:rPr>
                              <m:t>h</m:t>
                            </m:r>
                            <m:r>
                              <a:rPr lang="en-US" i="1" dirty="0">
                                <a:latin typeface="Cambria Math" panose="02040503050406030204" pitchFamily="18" charset="0"/>
                              </a:rPr>
                              <m:t>−</m:t>
                            </m:r>
                            <m:r>
                              <a:rPr lang="en-US" i="1" dirty="0">
                                <a:latin typeface="Cambria Math" panose="02040503050406030204" pitchFamily="18" charset="0"/>
                              </a:rPr>
                              <m:t>𝑥</m:t>
                            </m:r>
                          </m:e>
                          <m:sup>
                            <m:r>
                              <a:rPr lang="en-AU" dirty="0">
                                <a:latin typeface="Cambria Math" panose="02040503050406030204" pitchFamily="18" charset="0"/>
                              </a:rPr>
                              <m:t>2</m:t>
                            </m:r>
                          </m:sup>
                        </m:sSup>
                        <m:r>
                          <a:rPr lang="en-US" b="0" i="1" dirty="0" smtClean="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𝑥</m:t>
                        </m:r>
                        <m:r>
                          <a:rPr lang="en-US" i="1" dirty="0">
                            <a:latin typeface="Cambria Math" panose="02040503050406030204" pitchFamily="18" charset="0"/>
                          </a:rPr>
                          <m:t>)</m:t>
                        </m:r>
                      </m:num>
                      <m:den>
                        <m:r>
                          <a:rPr lang="en-AU" i="1" dirty="0">
                            <a:latin typeface="Cambria Math" panose="02040503050406030204" pitchFamily="18" charset="0"/>
                          </a:rPr>
                          <m:t>h</m:t>
                        </m:r>
                      </m:den>
                    </m:f>
                  </m:oMath>
                </a14:m>
                <a:r>
                  <a:rPr lang="en-AU" dirty="0"/>
                  <a:t>=</a:t>
                </a:r>
                <a:r>
                  <a:rPr lang="en-US" dirty="0">
                    <a:solidFill>
                      <a:srgbClr val="836967"/>
                    </a:solidFill>
                  </a:rPr>
                  <a:t> </a:t>
                </a:r>
                <a14:m>
                  <m:oMath xmlns:m="http://schemas.openxmlformats.org/officeDocument/2006/math">
                    <m:limLow>
                      <m:limLowPr>
                        <m:ctrlPr>
                          <a:rPr lang="en-US" i="1" dirty="0">
                            <a:solidFill>
                              <a:srgbClr val="836967"/>
                            </a:solidFill>
                            <a:latin typeface="Cambria Math" panose="02040503050406030204" pitchFamily="18" charset="0"/>
                          </a:rPr>
                        </m:ctrlPr>
                      </m:limLowPr>
                      <m:e>
                        <m:r>
                          <a:rPr lang="en-US" i="1" dirty="0">
                            <a:latin typeface="Cambria Math" panose="02040503050406030204" pitchFamily="18" charset="0"/>
                          </a:rPr>
                          <m:t>𝑙𝑖𝑚</m:t>
                        </m:r>
                      </m:e>
                      <m:lim>
                        <m:r>
                          <a:rPr lang="en-US" i="1" dirty="0">
                            <a:latin typeface="Cambria Math" panose="02040503050406030204" pitchFamily="18" charset="0"/>
                          </a:rPr>
                          <m:t>h</m:t>
                        </m:r>
                        <m:r>
                          <a:rPr lang="en-US" dirty="0">
                            <a:latin typeface="Cambria Math" panose="02040503050406030204" pitchFamily="18" charset="0"/>
                          </a:rPr>
                          <m:t>→0</m:t>
                        </m:r>
                      </m:lim>
                    </m:limLow>
                    <m:f>
                      <m:fPr>
                        <m:ctrlPr>
                          <a:rPr lang="en-US" i="1" dirty="0">
                            <a:latin typeface="Cambria Math" panose="02040503050406030204" pitchFamily="18" charset="0"/>
                          </a:rPr>
                        </m:ctrlPr>
                      </m:fPr>
                      <m:num>
                        <m:r>
                          <a:rPr lang="en-US" i="1" dirty="0">
                            <a:latin typeface="Cambria Math" panose="02040503050406030204" pitchFamily="18" charset="0"/>
                          </a:rPr>
                          <m:t>2</m:t>
                        </m:r>
                        <m:r>
                          <a:rPr lang="en-US" i="1" dirty="0">
                            <a:latin typeface="Cambria Math" panose="02040503050406030204" pitchFamily="18" charset="0"/>
                          </a:rPr>
                          <m:t>𝑥h</m:t>
                        </m:r>
                        <m:r>
                          <a:rPr lang="en-US" i="1" dirty="0">
                            <a:latin typeface="Cambria Math" panose="02040503050406030204" pitchFamily="18" charset="0"/>
                          </a:rPr>
                          <m:t>+</m:t>
                        </m:r>
                        <m:sSup>
                          <m:sSupPr>
                            <m:ctrlPr>
                              <a:rPr lang="en-US" i="1" dirty="0">
                                <a:solidFill>
                                  <a:srgbClr val="836967"/>
                                </a:solidFill>
                                <a:latin typeface="Cambria Math" panose="02040503050406030204" pitchFamily="18" charset="0"/>
                              </a:rPr>
                            </m:ctrlPr>
                          </m:sSupPr>
                          <m:e>
                            <m:r>
                              <a:rPr lang="en-US" i="1" dirty="0">
                                <a:latin typeface="Cambria Math" panose="02040503050406030204" pitchFamily="18" charset="0"/>
                              </a:rPr>
                              <m:t>h</m:t>
                            </m:r>
                          </m:e>
                          <m:sup>
                            <m:r>
                              <a:rPr lang="en-US" dirty="0">
                                <a:latin typeface="Cambria Math" panose="02040503050406030204" pitchFamily="18" charset="0"/>
                              </a:rPr>
                              <m:t>2</m:t>
                            </m:r>
                          </m:sup>
                        </m:sSup>
                        <m:r>
                          <a:rPr lang="en-AU" i="1" dirty="0">
                            <a:latin typeface="Cambria Math" panose="02040503050406030204" pitchFamily="18" charset="0"/>
                          </a:rPr>
                          <m:t>+</m:t>
                        </m:r>
                        <m:r>
                          <a:rPr lang="en-US" b="0" i="1" dirty="0" smtClean="0">
                            <a:latin typeface="Cambria Math" panose="02040503050406030204" pitchFamily="18" charset="0"/>
                          </a:rPr>
                          <m:t>2</m:t>
                        </m:r>
                        <m:r>
                          <a:rPr lang="en-US" b="0" i="1" dirty="0" smtClean="0">
                            <a:latin typeface="Cambria Math" panose="02040503050406030204" pitchFamily="18" charset="0"/>
                          </a:rPr>
                          <m:t>h</m:t>
                        </m:r>
                      </m:num>
                      <m:den>
                        <m:r>
                          <a:rPr lang="en-AU" i="1" dirty="0">
                            <a:latin typeface="Cambria Math" panose="02040503050406030204" pitchFamily="18" charset="0"/>
                          </a:rPr>
                          <m:t>h</m:t>
                        </m:r>
                      </m:den>
                    </m:f>
                    <m:r>
                      <a:rPr lang="en-AU" i="1" dirty="0">
                        <a:latin typeface="Cambria Math" panose="02040503050406030204" pitchFamily="18" charset="0"/>
                      </a:rPr>
                      <m:t> </m:t>
                    </m:r>
                  </m:oMath>
                </a14:m>
                <a:r>
                  <a:rPr lang="en-AU" dirty="0"/>
                  <a:t>=</a:t>
                </a:r>
                <a:r>
                  <a:rPr lang="en-US" dirty="0">
                    <a:solidFill>
                      <a:srgbClr val="836967"/>
                    </a:solidFill>
                  </a:rPr>
                  <a:t> </a:t>
                </a:r>
                <a14:m>
                  <m:oMath xmlns:m="http://schemas.openxmlformats.org/officeDocument/2006/math">
                    <m:limLow>
                      <m:limLowPr>
                        <m:ctrlPr>
                          <a:rPr lang="en-US" i="1" dirty="0">
                            <a:solidFill>
                              <a:srgbClr val="836967"/>
                            </a:solidFill>
                            <a:latin typeface="Cambria Math" panose="02040503050406030204" pitchFamily="18" charset="0"/>
                          </a:rPr>
                        </m:ctrlPr>
                      </m:limLowPr>
                      <m:e>
                        <m:r>
                          <a:rPr lang="en-US" i="1" dirty="0">
                            <a:latin typeface="Cambria Math" panose="02040503050406030204" pitchFamily="18" charset="0"/>
                          </a:rPr>
                          <m:t>𝑙𝑖𝑚</m:t>
                        </m:r>
                      </m:e>
                      <m:lim>
                        <m:r>
                          <a:rPr lang="en-US" i="1" dirty="0">
                            <a:latin typeface="Cambria Math" panose="02040503050406030204" pitchFamily="18" charset="0"/>
                          </a:rPr>
                          <m:t>h</m:t>
                        </m:r>
                        <m:r>
                          <a:rPr lang="en-US" dirty="0">
                            <a:latin typeface="Cambria Math" panose="02040503050406030204" pitchFamily="18" charset="0"/>
                          </a:rPr>
                          <m:t>→0</m:t>
                        </m:r>
                      </m:lim>
                    </m:limLow>
                  </m:oMath>
                </a14:m>
                <a:r>
                  <a:rPr lang="en-AU" dirty="0"/>
                  <a:t>(2x+h+2)=2x+2 </a:t>
                </a:r>
              </a:p>
              <a:p>
                <a:r>
                  <a:rPr lang="en-AU" dirty="0"/>
                  <a:t>∴    f′(x) =2x+2</a:t>
                </a:r>
              </a:p>
            </p:txBody>
          </p:sp>
        </mc:Choice>
        <mc:Fallback xmlns="">
          <p:sp>
            <p:nvSpPr>
              <p:cNvPr id="3" name="Content Placeholder 2">
                <a:extLst>
                  <a:ext uri="{FF2B5EF4-FFF2-40B4-BE49-F238E27FC236}">
                    <a16:creationId xmlns:a16="http://schemas.microsoft.com/office/drawing/2014/main" id="{EF294BBF-5970-4377-9536-1F02AA038BEA}"/>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en-AU">
                    <a:noFill/>
                  </a:rPr>
                  <a:t> </a:t>
                </a:r>
              </a:p>
            </p:txBody>
          </p:sp>
        </mc:Fallback>
      </mc:AlternateContent>
    </p:spTree>
    <p:extLst>
      <p:ext uri="{BB962C8B-B14F-4D97-AF65-F5344CB8AC3E}">
        <p14:creationId xmlns:p14="http://schemas.microsoft.com/office/powerpoint/2010/main" val="36479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l="-3000" r="-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B604-4EC9-4C6B-A6D1-C84526BFC486}"/>
              </a:ext>
            </a:extLst>
          </p:cNvPr>
          <p:cNvSpPr>
            <a:spLocks noGrp="1"/>
          </p:cNvSpPr>
          <p:nvPr>
            <p:ph type="title"/>
          </p:nvPr>
        </p:nvSpPr>
        <p:spPr/>
        <p:txBody>
          <a:bodyPr/>
          <a:lstStyle/>
          <a:p>
            <a:r>
              <a:rPr lang="en-AU"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294BBF-5970-4377-9536-1F02AA038BEA}"/>
                  </a:ext>
                </a:extLst>
              </p:cNvPr>
              <p:cNvSpPr>
                <a:spLocks noGrp="1"/>
              </p:cNvSpPr>
              <p:nvPr>
                <p:ph idx="1"/>
              </p:nvPr>
            </p:nvSpPr>
            <p:spPr/>
            <p:txBody>
              <a:bodyPr>
                <a:normAutofit/>
              </a:bodyPr>
              <a:lstStyle/>
              <a:p>
                <a:r>
                  <a:rPr lang="en-AU" dirty="0"/>
                  <a:t>For f(x)=2−</a:t>
                </a:r>
                <a:r>
                  <a:rPr lang="en-US" dirty="0">
                    <a:solidFill>
                      <a:srgbClr val="836967"/>
                    </a:solidFill>
                  </a:rPr>
                  <a:t> </a:t>
                </a:r>
                <a14:m>
                  <m:oMath xmlns:m="http://schemas.openxmlformats.org/officeDocument/2006/math">
                    <m:sSup>
                      <m:sSupPr>
                        <m:ctrlPr>
                          <a:rPr lang="en-US" i="1" dirty="0">
                            <a:solidFill>
                              <a:srgbClr val="836967"/>
                            </a:solidFill>
                            <a:latin typeface="Cambria Math" panose="02040503050406030204" pitchFamily="18" charset="0"/>
                          </a:rPr>
                        </m:ctrlPr>
                      </m:sSupPr>
                      <m:e>
                        <m:r>
                          <a:rPr lang="en-US" i="1" dirty="0">
                            <a:latin typeface="Cambria Math" panose="02040503050406030204" pitchFamily="18" charset="0"/>
                          </a:rPr>
                          <m:t>𝑥</m:t>
                        </m:r>
                      </m:e>
                      <m:sup>
                        <m:r>
                          <a:rPr lang="en-US" b="0" i="0" dirty="0" smtClean="0">
                            <a:latin typeface="Cambria Math" panose="02040503050406030204" pitchFamily="18" charset="0"/>
                          </a:rPr>
                          <m:t>3</m:t>
                        </m:r>
                      </m:sup>
                    </m:sSup>
                  </m:oMath>
                </a14:m>
                <a:r>
                  <a:rPr lang="en-AU" dirty="0"/>
                  <a:t>, find f′(x) by first principles.</a:t>
                </a:r>
              </a:p>
              <a:p>
                <a:r>
                  <a:rPr lang="en-AU" dirty="0"/>
                  <a:t>Solution</a:t>
                </a:r>
              </a:p>
              <a:p>
                <a:r>
                  <a:rPr lang="en-AU" dirty="0"/>
                  <a:t>f′(x)=</a:t>
                </a:r>
                <a:r>
                  <a:rPr lang="en-US" dirty="0">
                    <a:solidFill>
                      <a:srgbClr val="836967"/>
                    </a:solidFill>
                  </a:rPr>
                  <a:t> </a:t>
                </a:r>
                <a14:m>
                  <m:oMath xmlns:m="http://schemas.openxmlformats.org/officeDocument/2006/math">
                    <m:limLow>
                      <m:limLowPr>
                        <m:ctrlPr>
                          <a:rPr lang="en-US" i="1" dirty="0">
                            <a:solidFill>
                              <a:srgbClr val="836967"/>
                            </a:solidFill>
                            <a:latin typeface="Cambria Math" panose="02040503050406030204" pitchFamily="18" charset="0"/>
                          </a:rPr>
                        </m:ctrlPr>
                      </m:limLowPr>
                      <m:e>
                        <m:r>
                          <a:rPr lang="en-US" i="1" dirty="0">
                            <a:latin typeface="Cambria Math" panose="02040503050406030204" pitchFamily="18" charset="0"/>
                          </a:rPr>
                          <m:t>𝑙𝑖𝑚</m:t>
                        </m:r>
                      </m:e>
                      <m:lim>
                        <m:r>
                          <a:rPr lang="en-US" i="1" dirty="0">
                            <a:latin typeface="Cambria Math" panose="02040503050406030204" pitchFamily="18" charset="0"/>
                          </a:rPr>
                          <m:t>h</m:t>
                        </m:r>
                        <m:r>
                          <a:rPr lang="en-US" dirty="0">
                            <a:latin typeface="Cambria Math" panose="02040503050406030204" pitchFamily="18" charset="0"/>
                          </a:rPr>
                          <m:t>→0</m:t>
                        </m:r>
                      </m:lim>
                    </m:limLow>
                    <m:r>
                      <a:rPr lang="en-US" i="1" dirty="0">
                        <a:latin typeface="Cambria Math" panose="02040503050406030204" pitchFamily="18" charset="0"/>
                      </a:rPr>
                      <m:t> </m:t>
                    </m:r>
                    <m:f>
                      <m:fPr>
                        <m:ctrlPr>
                          <a:rPr lang="en-US" i="1" dirty="0">
                            <a:latin typeface="Cambria Math" panose="02040503050406030204" pitchFamily="18" charset="0"/>
                          </a:rPr>
                        </m:ctrlPr>
                      </m:fPr>
                      <m:num>
                        <m:r>
                          <a:rPr lang="pt-BR" i="1" dirty="0">
                            <a:latin typeface="Cambria Math" panose="02040503050406030204" pitchFamily="18" charset="0"/>
                          </a:rPr>
                          <m:t>𝑓</m:t>
                        </m:r>
                        <m:r>
                          <a:rPr lang="pt-BR" i="1" dirty="0">
                            <a:latin typeface="Cambria Math" panose="02040503050406030204" pitchFamily="18" charset="0"/>
                          </a:rPr>
                          <m:t>(</m:t>
                        </m:r>
                        <m:r>
                          <a:rPr lang="pt-BR" i="1" dirty="0">
                            <a:latin typeface="Cambria Math" panose="02040503050406030204" pitchFamily="18" charset="0"/>
                          </a:rPr>
                          <m:t>𝑥</m:t>
                        </m:r>
                        <m:r>
                          <a:rPr lang="pt-BR" i="1" dirty="0">
                            <a:latin typeface="Cambria Math" panose="02040503050406030204" pitchFamily="18" charset="0"/>
                          </a:rPr>
                          <m:t>+</m:t>
                        </m:r>
                        <m:r>
                          <a:rPr lang="pt-BR" i="1" dirty="0">
                            <a:latin typeface="Cambria Math" panose="02040503050406030204" pitchFamily="18" charset="0"/>
                          </a:rPr>
                          <m:t>h</m:t>
                        </m:r>
                        <m:r>
                          <a:rPr lang="pt-BR" i="1" dirty="0">
                            <a:latin typeface="Cambria Math" panose="02040503050406030204" pitchFamily="18" charset="0"/>
                          </a:rPr>
                          <m:t>)−</m:t>
                        </m:r>
                        <m:r>
                          <a:rPr lang="pt-BR" i="1" dirty="0">
                            <a:latin typeface="Cambria Math" panose="02040503050406030204" pitchFamily="18" charset="0"/>
                          </a:rPr>
                          <m:t>𝑓</m:t>
                        </m:r>
                        <m:r>
                          <a:rPr lang="pt-BR" i="1" dirty="0">
                            <a:latin typeface="Cambria Math" panose="02040503050406030204" pitchFamily="18" charset="0"/>
                          </a:rPr>
                          <m:t>(</m:t>
                        </m:r>
                        <m:r>
                          <a:rPr lang="pt-BR" i="1" dirty="0">
                            <a:latin typeface="Cambria Math" panose="02040503050406030204" pitchFamily="18" charset="0"/>
                          </a:rPr>
                          <m:t>𝑥</m:t>
                        </m:r>
                        <m:r>
                          <a:rPr lang="pt-BR" i="1" dirty="0">
                            <a:latin typeface="Cambria Math" panose="02040503050406030204" pitchFamily="18" charset="0"/>
                          </a:rPr>
                          <m:t>)</m:t>
                        </m:r>
                      </m:num>
                      <m:den>
                        <m:r>
                          <a:rPr lang="en-AU" i="1" dirty="0">
                            <a:latin typeface="Cambria Math" panose="02040503050406030204" pitchFamily="18" charset="0"/>
                          </a:rPr>
                          <m:t>h</m:t>
                        </m:r>
                      </m:den>
                    </m:f>
                    <m:r>
                      <a:rPr lang="en-AU" i="1" dirty="0">
                        <a:latin typeface="Cambria Math" panose="02040503050406030204" pitchFamily="18" charset="0"/>
                      </a:rPr>
                      <m:t> </m:t>
                    </m:r>
                  </m:oMath>
                </a14:m>
                <a:r>
                  <a:rPr lang="en-AU" dirty="0"/>
                  <a:t>=</a:t>
                </a:r>
                <a:r>
                  <a:rPr lang="en-US" dirty="0">
                    <a:solidFill>
                      <a:srgbClr val="836967"/>
                    </a:solidFill>
                  </a:rPr>
                  <a:t> </a:t>
                </a:r>
                <a14:m>
                  <m:oMath xmlns:m="http://schemas.openxmlformats.org/officeDocument/2006/math">
                    <m:limLow>
                      <m:limLowPr>
                        <m:ctrlPr>
                          <a:rPr lang="en-US" i="1" dirty="0">
                            <a:solidFill>
                              <a:srgbClr val="836967"/>
                            </a:solidFill>
                            <a:latin typeface="Cambria Math" panose="02040503050406030204" pitchFamily="18" charset="0"/>
                          </a:rPr>
                        </m:ctrlPr>
                      </m:limLowPr>
                      <m:e>
                        <m:r>
                          <a:rPr lang="en-US" i="1" dirty="0">
                            <a:latin typeface="Cambria Math" panose="02040503050406030204" pitchFamily="18" charset="0"/>
                          </a:rPr>
                          <m:t>𝑙𝑖𝑚</m:t>
                        </m:r>
                      </m:e>
                      <m:lim>
                        <m:r>
                          <a:rPr lang="en-US" i="1" dirty="0">
                            <a:latin typeface="Cambria Math" panose="02040503050406030204" pitchFamily="18" charset="0"/>
                          </a:rPr>
                          <m:t>h</m:t>
                        </m:r>
                        <m:r>
                          <a:rPr lang="en-US" dirty="0">
                            <a:latin typeface="Cambria Math" panose="02040503050406030204" pitchFamily="18" charset="0"/>
                          </a:rPr>
                          <m:t>→0</m:t>
                        </m:r>
                      </m:lim>
                    </m:limLow>
                  </m:oMath>
                </a14:m>
                <a:r>
                  <a:rPr lang="en-US" dirty="0"/>
                  <a:t> </a:t>
                </a:r>
                <a14:m>
                  <m:oMath xmlns:m="http://schemas.openxmlformats.org/officeDocument/2006/math">
                    <m:f>
                      <m:fPr>
                        <m:ctrlPr>
                          <a:rPr lang="en-US" i="1" dirty="0">
                            <a:latin typeface="Cambria Math" panose="02040503050406030204" pitchFamily="18" charset="0"/>
                          </a:rPr>
                        </m:ctrlPr>
                      </m:fPr>
                      <m:num>
                        <m:r>
                          <a:rPr lang="en-US" b="0" i="1" dirty="0" smtClean="0">
                            <a:latin typeface="Cambria Math" panose="02040503050406030204" pitchFamily="18" charset="0"/>
                          </a:rPr>
                          <m:t>2−</m:t>
                        </m:r>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h</m:t>
                            </m:r>
                            <m:r>
                              <a:rPr lang="en-US" i="1" dirty="0">
                                <a:latin typeface="Cambria Math" panose="02040503050406030204" pitchFamily="18" charset="0"/>
                              </a:rPr>
                              <m:t>)</m:t>
                            </m:r>
                          </m:e>
                          <m:sup>
                            <m:r>
                              <a:rPr lang="en-US" b="0" i="0" dirty="0" smtClean="0">
                                <a:latin typeface="Cambria Math" panose="02040503050406030204" pitchFamily="18" charset="0"/>
                              </a:rPr>
                              <m:t>3</m:t>
                            </m:r>
                          </m:sup>
                        </m:sSup>
                        <m:sSup>
                          <m:sSupPr>
                            <m:ctrlPr>
                              <a:rPr lang="en-US" i="1" dirty="0">
                                <a:latin typeface="Cambria Math" panose="02040503050406030204" pitchFamily="18" charset="0"/>
                              </a:rPr>
                            </m:ctrlPr>
                          </m:sSupPr>
                          <m:e>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𝑥</m:t>
                            </m:r>
                          </m:e>
                          <m:sup>
                            <m:r>
                              <a:rPr lang="en-US" b="0" i="0" dirty="0" smtClean="0">
                                <a:latin typeface="Cambria Math" panose="02040503050406030204" pitchFamily="18" charset="0"/>
                              </a:rPr>
                              <m:t>3</m:t>
                            </m:r>
                          </m:sup>
                        </m:sSup>
                        <m:r>
                          <a:rPr lang="en-US" i="1" dirty="0">
                            <a:latin typeface="Cambria Math" panose="02040503050406030204" pitchFamily="18" charset="0"/>
                          </a:rPr>
                          <m:t>)</m:t>
                        </m:r>
                      </m:num>
                      <m:den>
                        <m:r>
                          <a:rPr lang="en-AU" i="1" dirty="0">
                            <a:latin typeface="Cambria Math" panose="02040503050406030204" pitchFamily="18" charset="0"/>
                          </a:rPr>
                          <m:t>h</m:t>
                        </m:r>
                      </m:den>
                    </m:f>
                    <m:r>
                      <a:rPr lang="en-AU" i="1" dirty="0">
                        <a:latin typeface="Cambria Math" panose="02040503050406030204" pitchFamily="18" charset="0"/>
                      </a:rPr>
                      <m:t> </m:t>
                    </m:r>
                  </m:oMath>
                </a14:m>
                <a:endParaRPr lang="en-AU" dirty="0"/>
              </a:p>
              <a:p>
                <a:r>
                  <a:rPr lang="en-AU" dirty="0"/>
                  <a:t>=</a:t>
                </a:r>
                <a:r>
                  <a:rPr lang="en-US" dirty="0">
                    <a:solidFill>
                      <a:srgbClr val="836967"/>
                    </a:solidFill>
                  </a:rPr>
                  <a:t> </a:t>
                </a:r>
                <a14:m>
                  <m:oMath xmlns:m="http://schemas.openxmlformats.org/officeDocument/2006/math">
                    <m:limLow>
                      <m:limLowPr>
                        <m:ctrlPr>
                          <a:rPr lang="en-US" i="1" dirty="0">
                            <a:solidFill>
                              <a:srgbClr val="836967"/>
                            </a:solidFill>
                            <a:latin typeface="Cambria Math" panose="02040503050406030204" pitchFamily="18" charset="0"/>
                          </a:rPr>
                        </m:ctrlPr>
                      </m:limLowPr>
                      <m:e>
                        <m:r>
                          <a:rPr lang="en-US" i="1" dirty="0">
                            <a:latin typeface="Cambria Math" panose="02040503050406030204" pitchFamily="18" charset="0"/>
                          </a:rPr>
                          <m:t>𝑙𝑖𝑚</m:t>
                        </m:r>
                      </m:e>
                      <m:lim>
                        <m:r>
                          <a:rPr lang="en-US" i="1" dirty="0">
                            <a:latin typeface="Cambria Math" panose="02040503050406030204" pitchFamily="18" charset="0"/>
                          </a:rPr>
                          <m:t>h</m:t>
                        </m:r>
                        <m:r>
                          <a:rPr lang="en-US" dirty="0">
                            <a:latin typeface="Cambria Math" panose="02040503050406030204" pitchFamily="18" charset="0"/>
                          </a:rPr>
                          <m:t>→0</m:t>
                        </m:r>
                      </m:lim>
                    </m:limLow>
                    <m:f>
                      <m:fPr>
                        <m:ctrlPr>
                          <a:rPr lang="en-US" i="1" dirty="0" smtClean="0">
                            <a:solidFill>
                              <a:schemeClr val="tx1"/>
                            </a:solidFill>
                            <a:latin typeface="Cambria Math" panose="02040503050406030204" pitchFamily="18" charset="0"/>
                          </a:rPr>
                        </m:ctrlPr>
                      </m:fPr>
                      <m:num>
                        <m:sSup>
                          <m:sSupPr>
                            <m:ctrlPr>
                              <a:rPr lang="en-US" i="1" dirty="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2−(</m:t>
                            </m:r>
                            <m:r>
                              <a:rPr lang="en-US" i="1" dirty="0">
                                <a:solidFill>
                                  <a:schemeClr val="tx1"/>
                                </a:solidFill>
                                <a:latin typeface="Cambria Math" panose="02040503050406030204" pitchFamily="18" charset="0"/>
                              </a:rPr>
                              <m:t>𝑥</m:t>
                            </m:r>
                          </m:e>
                          <m:sup>
                            <m:r>
                              <a:rPr lang="en-US" b="0" i="0" dirty="0" smtClean="0">
                                <a:solidFill>
                                  <a:schemeClr val="tx1"/>
                                </a:solidFill>
                                <a:latin typeface="Cambria Math" panose="02040503050406030204" pitchFamily="18" charset="0"/>
                              </a:rPr>
                              <m:t>3</m:t>
                            </m:r>
                          </m:sup>
                        </m:sSup>
                        <m:r>
                          <a:rPr lang="en-US" i="1" dirty="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3</m:t>
                        </m:r>
                        <m:sSup>
                          <m:sSupPr>
                            <m:ctrlPr>
                              <a:rPr lang="en-US" i="1" dirty="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𝑥</m:t>
                            </m:r>
                          </m:e>
                          <m:sup>
                            <m:r>
                              <a:rPr lang="en-US" dirty="0">
                                <a:solidFill>
                                  <a:schemeClr val="tx1"/>
                                </a:solidFill>
                                <a:latin typeface="Cambria Math" panose="02040503050406030204" pitchFamily="18" charset="0"/>
                              </a:rPr>
                              <m:t>2</m:t>
                            </m:r>
                          </m:sup>
                        </m:sSup>
                        <m:r>
                          <a:rPr lang="en-US" b="0" i="1" dirty="0" smtClean="0">
                            <a:solidFill>
                              <a:schemeClr val="tx1"/>
                            </a:solidFill>
                            <a:latin typeface="Cambria Math" panose="02040503050406030204" pitchFamily="18" charset="0"/>
                          </a:rPr>
                          <m:t>h</m:t>
                        </m:r>
                        <m:r>
                          <a:rPr lang="en-US" b="0" i="1" dirty="0" smtClean="0">
                            <a:solidFill>
                              <a:schemeClr val="tx1"/>
                            </a:solidFill>
                            <a:latin typeface="Cambria Math" panose="02040503050406030204" pitchFamily="18" charset="0"/>
                          </a:rPr>
                          <m:t>+3</m:t>
                        </m:r>
                        <m:r>
                          <a:rPr lang="en-US" i="1" dirty="0">
                            <a:solidFill>
                              <a:schemeClr val="tx1"/>
                            </a:solidFill>
                            <a:latin typeface="Cambria Math" panose="02040503050406030204" pitchFamily="18" charset="0"/>
                          </a:rPr>
                          <m:t>𝑥</m:t>
                        </m:r>
                        <m:sSup>
                          <m:sSupPr>
                            <m:ctrlPr>
                              <a:rPr lang="en-US" i="1" dirty="0">
                                <a:solidFill>
                                  <a:schemeClr val="tx1"/>
                                </a:solidFill>
                                <a:latin typeface="Cambria Math" panose="02040503050406030204" pitchFamily="18" charset="0"/>
                              </a:rPr>
                            </m:ctrlPr>
                          </m:sSupPr>
                          <m:e>
                            <m:r>
                              <a:rPr lang="en-US" i="1" dirty="0">
                                <a:solidFill>
                                  <a:schemeClr val="tx1"/>
                                </a:solidFill>
                                <a:latin typeface="Cambria Math" panose="02040503050406030204" pitchFamily="18" charset="0"/>
                              </a:rPr>
                              <m:t>h</m:t>
                            </m:r>
                          </m:e>
                          <m:sup>
                            <m:r>
                              <a:rPr lang="en-US" dirty="0">
                                <a:solidFill>
                                  <a:schemeClr val="tx1"/>
                                </a:solidFill>
                                <a:latin typeface="Cambria Math" panose="02040503050406030204" pitchFamily="18" charset="0"/>
                              </a:rPr>
                              <m:t>2</m:t>
                            </m:r>
                          </m:sup>
                        </m:sSup>
                        <m:r>
                          <a:rPr lang="en-US" i="1" dirty="0">
                            <a:solidFill>
                              <a:schemeClr val="tx1"/>
                            </a:solidFill>
                            <a:latin typeface="Cambria Math" panose="02040503050406030204" pitchFamily="18" charset="0"/>
                          </a:rPr>
                          <m:t>+</m:t>
                        </m:r>
                        <m:sSup>
                          <m:sSupPr>
                            <m:ctrlPr>
                              <a:rPr lang="en-US" i="1" dirty="0">
                                <a:solidFill>
                                  <a:schemeClr val="tx1"/>
                                </a:solidFill>
                                <a:latin typeface="Cambria Math" panose="02040503050406030204" pitchFamily="18" charset="0"/>
                              </a:rPr>
                            </m:ctrlPr>
                          </m:sSupPr>
                          <m:e>
                            <m:r>
                              <a:rPr lang="en-US" i="1" dirty="0">
                                <a:solidFill>
                                  <a:schemeClr val="tx1"/>
                                </a:solidFill>
                                <a:latin typeface="Cambria Math" panose="02040503050406030204" pitchFamily="18" charset="0"/>
                              </a:rPr>
                              <m:t>h</m:t>
                            </m:r>
                          </m:e>
                          <m:sup>
                            <m:r>
                              <a:rPr lang="en-US" b="0" i="0" dirty="0" smtClean="0">
                                <a:solidFill>
                                  <a:schemeClr val="tx1"/>
                                </a:solidFill>
                                <a:latin typeface="Cambria Math" panose="02040503050406030204" pitchFamily="18" charset="0"/>
                              </a:rPr>
                              <m:t>3</m:t>
                            </m:r>
                          </m:sup>
                        </m:sSup>
                        <m:r>
                          <a:rPr lang="en-US" b="0" i="1" dirty="0" smtClean="0">
                            <a:solidFill>
                              <a:schemeClr val="tx1"/>
                            </a:solidFill>
                            <a:latin typeface="Cambria Math" panose="02040503050406030204" pitchFamily="18" charset="0"/>
                          </a:rPr>
                          <m:t>)</m:t>
                        </m:r>
                        <m:sSup>
                          <m:sSupPr>
                            <m:ctrlPr>
                              <a:rPr lang="en-US" i="1" dirty="0">
                                <a:solidFill>
                                  <a:schemeClr val="tx1"/>
                                </a:solidFill>
                                <a:latin typeface="Cambria Math" panose="02040503050406030204" pitchFamily="18" charset="0"/>
                              </a:rPr>
                            </m:ctrlPr>
                          </m:sSupPr>
                          <m:e>
                            <m:r>
                              <a:rPr lang="en-US" i="1" dirty="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(2−</m:t>
                            </m:r>
                            <m:r>
                              <a:rPr lang="en-US" i="1" dirty="0">
                                <a:solidFill>
                                  <a:schemeClr val="tx1"/>
                                </a:solidFill>
                                <a:latin typeface="Cambria Math" panose="02040503050406030204" pitchFamily="18" charset="0"/>
                              </a:rPr>
                              <m:t>𝑥</m:t>
                            </m:r>
                          </m:e>
                          <m:sup>
                            <m:r>
                              <a:rPr lang="en-US" b="0" i="0" dirty="0" smtClean="0">
                                <a:solidFill>
                                  <a:schemeClr val="tx1"/>
                                </a:solidFill>
                                <a:latin typeface="Cambria Math" panose="02040503050406030204" pitchFamily="18" charset="0"/>
                              </a:rPr>
                              <m:t>3</m:t>
                            </m:r>
                          </m:sup>
                        </m:sSup>
                        <m:r>
                          <a:rPr lang="en-US" b="0" i="1" dirty="0" smtClean="0">
                            <a:solidFill>
                              <a:schemeClr val="tx1"/>
                            </a:solidFill>
                            <a:latin typeface="Cambria Math" panose="02040503050406030204" pitchFamily="18" charset="0"/>
                          </a:rPr>
                          <m:t>)</m:t>
                        </m:r>
                      </m:num>
                      <m:den>
                        <m:r>
                          <a:rPr lang="en-AU" i="1" dirty="0">
                            <a:solidFill>
                              <a:schemeClr val="tx1"/>
                            </a:solidFill>
                            <a:latin typeface="Cambria Math" panose="02040503050406030204" pitchFamily="18" charset="0"/>
                          </a:rPr>
                          <m:t>h</m:t>
                        </m:r>
                      </m:den>
                    </m:f>
                  </m:oMath>
                </a14:m>
                <a:endParaRPr lang="en-AU" dirty="0"/>
              </a:p>
              <a:p>
                <a:r>
                  <a:rPr lang="en-AU" dirty="0"/>
                  <a:t>=</a:t>
                </a:r>
                <a:r>
                  <a:rPr lang="en-US" dirty="0">
                    <a:solidFill>
                      <a:srgbClr val="836967"/>
                    </a:solidFill>
                  </a:rPr>
                  <a:t> </a:t>
                </a:r>
                <a14:m>
                  <m:oMath xmlns:m="http://schemas.openxmlformats.org/officeDocument/2006/math">
                    <m:limLow>
                      <m:limLowPr>
                        <m:ctrlPr>
                          <a:rPr lang="en-US" i="1" dirty="0">
                            <a:solidFill>
                              <a:srgbClr val="836967"/>
                            </a:solidFill>
                            <a:latin typeface="Cambria Math" panose="02040503050406030204" pitchFamily="18" charset="0"/>
                          </a:rPr>
                        </m:ctrlPr>
                      </m:limLowPr>
                      <m:e>
                        <m:r>
                          <a:rPr lang="en-US" i="1" dirty="0">
                            <a:latin typeface="Cambria Math" panose="02040503050406030204" pitchFamily="18" charset="0"/>
                          </a:rPr>
                          <m:t>𝑙𝑖𝑚</m:t>
                        </m:r>
                      </m:e>
                      <m:lim>
                        <m:r>
                          <a:rPr lang="en-US" i="1" dirty="0">
                            <a:latin typeface="Cambria Math" panose="02040503050406030204" pitchFamily="18" charset="0"/>
                          </a:rPr>
                          <m:t>h</m:t>
                        </m:r>
                        <m:r>
                          <a:rPr lang="en-US" dirty="0">
                            <a:latin typeface="Cambria Math" panose="02040503050406030204" pitchFamily="18" charset="0"/>
                          </a:rPr>
                          <m:t>→0</m:t>
                        </m:r>
                      </m:lim>
                    </m:limLow>
                    <m:f>
                      <m:fPr>
                        <m:ctrlPr>
                          <a:rPr lang="en-US" i="1" dirty="0">
                            <a:latin typeface="Cambria Math" panose="02040503050406030204" pitchFamily="18" charset="0"/>
                          </a:rPr>
                        </m:ctrlPr>
                      </m:fPr>
                      <m:num>
                        <m:r>
                          <a:rPr lang="en-US" b="0" i="1" dirty="0" smtClean="0">
                            <a:latin typeface="Cambria Math" panose="02040503050406030204" pitchFamily="18" charset="0"/>
                          </a:rPr>
                          <m:t>−</m:t>
                        </m:r>
                        <m:r>
                          <a:rPr lang="en-US" i="1" dirty="0">
                            <a:latin typeface="Cambria Math" panose="02040503050406030204" pitchFamily="18" charset="0"/>
                          </a:rPr>
                          <m:t>3</m:t>
                        </m:r>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dirty="0">
                                <a:latin typeface="Cambria Math" panose="02040503050406030204" pitchFamily="18" charset="0"/>
                              </a:rPr>
                              <m:t>2</m:t>
                            </m:r>
                          </m:sup>
                        </m:sSup>
                        <m:r>
                          <a:rPr lang="en-US" i="1" dirty="0">
                            <a:latin typeface="Cambria Math" panose="02040503050406030204" pitchFamily="18" charset="0"/>
                          </a:rPr>
                          <m:t>h</m:t>
                        </m:r>
                        <m:r>
                          <a:rPr lang="en-US" b="0" i="1" dirty="0" smtClean="0">
                            <a:latin typeface="Cambria Math" panose="02040503050406030204" pitchFamily="18" charset="0"/>
                          </a:rPr>
                          <m:t>−</m:t>
                        </m:r>
                        <m:r>
                          <a:rPr lang="en-US" i="1" dirty="0">
                            <a:latin typeface="Cambria Math" panose="02040503050406030204" pitchFamily="18" charset="0"/>
                          </a:rPr>
                          <m:t>3</m:t>
                        </m:r>
                        <m:r>
                          <a:rPr lang="en-US" i="1" dirty="0">
                            <a:latin typeface="Cambria Math" panose="02040503050406030204" pitchFamily="18" charset="0"/>
                          </a:rPr>
                          <m:t>𝑥</m:t>
                        </m:r>
                        <m:sSup>
                          <m:sSupPr>
                            <m:ctrlPr>
                              <a:rPr lang="en-US" i="1" dirty="0">
                                <a:latin typeface="Cambria Math" panose="02040503050406030204" pitchFamily="18" charset="0"/>
                              </a:rPr>
                            </m:ctrlPr>
                          </m:sSupPr>
                          <m:e>
                            <m:r>
                              <a:rPr lang="en-US" i="1" dirty="0">
                                <a:latin typeface="Cambria Math" panose="02040503050406030204" pitchFamily="18" charset="0"/>
                              </a:rPr>
                              <m:t>h</m:t>
                            </m:r>
                          </m:e>
                          <m:sup>
                            <m:r>
                              <a:rPr lang="en-US" dirty="0">
                                <a:latin typeface="Cambria Math" panose="02040503050406030204" pitchFamily="18" charset="0"/>
                              </a:rPr>
                              <m:t>2</m:t>
                            </m:r>
                          </m:sup>
                        </m:sSup>
                        <m:r>
                          <a:rPr lang="en-US" b="0" i="1" dirty="0" smtClean="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h</m:t>
                            </m:r>
                          </m:e>
                          <m:sup>
                            <m:r>
                              <a:rPr lang="en-US" dirty="0">
                                <a:latin typeface="Cambria Math" panose="02040503050406030204" pitchFamily="18" charset="0"/>
                              </a:rPr>
                              <m:t>3</m:t>
                            </m:r>
                          </m:sup>
                        </m:sSup>
                      </m:num>
                      <m:den>
                        <m:r>
                          <a:rPr lang="en-AU" i="1" dirty="0">
                            <a:latin typeface="Cambria Math" panose="02040503050406030204" pitchFamily="18" charset="0"/>
                          </a:rPr>
                          <m:t>h</m:t>
                        </m:r>
                      </m:den>
                    </m:f>
                    <m:r>
                      <a:rPr lang="en-AU" i="1" dirty="0">
                        <a:latin typeface="Cambria Math" panose="02040503050406030204" pitchFamily="18" charset="0"/>
                      </a:rPr>
                      <m:t> </m:t>
                    </m:r>
                  </m:oMath>
                </a14:m>
                <a:endParaRPr lang="en-AU" dirty="0"/>
              </a:p>
              <a:p>
                <a:r>
                  <a:rPr lang="en-AU" dirty="0"/>
                  <a:t>=</a:t>
                </a:r>
                <a:r>
                  <a:rPr lang="en-US" dirty="0">
                    <a:solidFill>
                      <a:srgbClr val="836967"/>
                    </a:solidFill>
                  </a:rPr>
                  <a:t> </a:t>
                </a:r>
                <a14:m>
                  <m:oMath xmlns:m="http://schemas.openxmlformats.org/officeDocument/2006/math">
                    <m:limLow>
                      <m:limLowPr>
                        <m:ctrlPr>
                          <a:rPr lang="en-US" i="1" dirty="0">
                            <a:solidFill>
                              <a:srgbClr val="836967"/>
                            </a:solidFill>
                            <a:latin typeface="Cambria Math" panose="02040503050406030204" pitchFamily="18" charset="0"/>
                          </a:rPr>
                        </m:ctrlPr>
                      </m:limLowPr>
                      <m:e>
                        <m:r>
                          <a:rPr lang="en-US" i="1" dirty="0">
                            <a:latin typeface="Cambria Math" panose="02040503050406030204" pitchFamily="18" charset="0"/>
                          </a:rPr>
                          <m:t>𝑙𝑖𝑚</m:t>
                        </m:r>
                      </m:e>
                      <m:lim>
                        <m:r>
                          <a:rPr lang="en-US" i="1" dirty="0">
                            <a:latin typeface="Cambria Math" panose="02040503050406030204" pitchFamily="18" charset="0"/>
                          </a:rPr>
                          <m:t>h</m:t>
                        </m:r>
                        <m:r>
                          <a:rPr lang="en-US" dirty="0">
                            <a:latin typeface="Cambria Math" panose="02040503050406030204" pitchFamily="18" charset="0"/>
                          </a:rPr>
                          <m:t>→0</m:t>
                        </m:r>
                      </m:lim>
                    </m:limLow>
                  </m:oMath>
                </a14:m>
                <a:r>
                  <a:rPr lang="en-AU" dirty="0"/>
                  <a:t>(</a:t>
                </a:r>
                <a14:m>
                  <m:oMath xmlns:m="http://schemas.openxmlformats.org/officeDocument/2006/math">
                    <m:r>
                      <a:rPr lang="en-US" i="1" dirty="0">
                        <a:latin typeface="Cambria Math" panose="02040503050406030204" pitchFamily="18" charset="0"/>
                      </a:rPr>
                      <m:t>−3</m:t>
                    </m:r>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dirty="0">
                            <a:latin typeface="Cambria Math" panose="02040503050406030204" pitchFamily="18" charset="0"/>
                          </a:rPr>
                          <m:t>2</m:t>
                        </m:r>
                      </m:sup>
                    </m:sSup>
                    <m:r>
                      <a:rPr lang="en-US" i="1" dirty="0">
                        <a:latin typeface="Cambria Math" panose="02040503050406030204" pitchFamily="18" charset="0"/>
                      </a:rPr>
                      <m:t>−3</m:t>
                    </m:r>
                    <m:r>
                      <a:rPr lang="en-US" i="1" dirty="0">
                        <a:latin typeface="Cambria Math" panose="02040503050406030204" pitchFamily="18" charset="0"/>
                      </a:rPr>
                      <m:t>𝑥h</m:t>
                    </m:r>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h</m:t>
                        </m:r>
                      </m:e>
                      <m:sup>
                        <m:r>
                          <a:rPr lang="en-US" b="0" i="0" dirty="0" smtClean="0">
                            <a:latin typeface="Cambria Math" panose="02040503050406030204" pitchFamily="18" charset="0"/>
                          </a:rPr>
                          <m:t>2</m:t>
                        </m:r>
                      </m:sup>
                    </m:sSup>
                  </m:oMath>
                </a14:m>
                <a:r>
                  <a:rPr lang="en-AU" dirty="0"/>
                  <a:t>)=−3</a:t>
                </a:r>
                <a14:m>
                  <m:oMath xmlns:m="http://schemas.openxmlformats.org/officeDocument/2006/math">
                    <m:sSup>
                      <m:sSupPr>
                        <m:ctrlPr>
                          <a:rPr lang="en-US" i="1" dirty="0">
                            <a:solidFill>
                              <a:srgbClr val="836967"/>
                            </a:solidFill>
                            <a:latin typeface="Cambria Math" panose="02040503050406030204" pitchFamily="18" charset="0"/>
                          </a:rPr>
                        </m:ctrlPr>
                      </m:sSupPr>
                      <m:e>
                        <m:r>
                          <a:rPr lang="en-US" i="1" dirty="0">
                            <a:latin typeface="Cambria Math" panose="02040503050406030204" pitchFamily="18" charset="0"/>
                          </a:rPr>
                          <m:t>𝑥</m:t>
                        </m:r>
                      </m:e>
                      <m:sup>
                        <m:r>
                          <a:rPr lang="en-US" b="0" i="0" dirty="0" smtClean="0">
                            <a:latin typeface="Cambria Math" panose="02040503050406030204" pitchFamily="18" charset="0"/>
                          </a:rPr>
                          <m:t>2</m:t>
                        </m:r>
                      </m:sup>
                    </m:sSup>
                  </m:oMath>
                </a14:m>
                <a:endParaRPr lang="en-AU" dirty="0"/>
              </a:p>
            </p:txBody>
          </p:sp>
        </mc:Choice>
        <mc:Fallback xmlns="">
          <p:sp>
            <p:nvSpPr>
              <p:cNvPr id="3" name="Content Placeholder 2">
                <a:extLst>
                  <a:ext uri="{FF2B5EF4-FFF2-40B4-BE49-F238E27FC236}">
                    <a16:creationId xmlns:a16="http://schemas.microsoft.com/office/drawing/2014/main" id="{EF294BBF-5970-4377-9536-1F02AA038BEA}"/>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en-AU">
                    <a:noFill/>
                  </a:rPr>
                  <a:t> </a:t>
                </a:r>
              </a:p>
            </p:txBody>
          </p:sp>
        </mc:Fallback>
      </mc:AlternateContent>
    </p:spTree>
    <p:extLst>
      <p:ext uri="{BB962C8B-B14F-4D97-AF65-F5344CB8AC3E}">
        <p14:creationId xmlns:p14="http://schemas.microsoft.com/office/powerpoint/2010/main" val="396216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l="-3000" r="-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B604-4EC9-4C6B-A6D1-C84526BFC486}"/>
              </a:ext>
            </a:extLst>
          </p:cNvPr>
          <p:cNvSpPr>
            <a:spLocks noGrp="1"/>
          </p:cNvSpPr>
          <p:nvPr>
            <p:ph type="title"/>
          </p:nvPr>
        </p:nvSpPr>
        <p:spPr/>
        <p:txBody>
          <a:bodyPr/>
          <a:lstStyle/>
          <a:p>
            <a:r>
              <a:rPr lang="en-AU" dirty="0"/>
              <a:t>Section 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294BBF-5970-4377-9536-1F02AA038BEA}"/>
                  </a:ext>
                </a:extLst>
              </p:cNvPr>
              <p:cNvSpPr>
                <a:spLocks noGrp="1"/>
              </p:cNvSpPr>
              <p:nvPr>
                <p:ph idx="1"/>
              </p:nvPr>
            </p:nvSpPr>
            <p:spPr/>
            <p:txBody>
              <a:bodyPr>
                <a:normAutofit/>
              </a:bodyPr>
              <a:lstStyle/>
              <a:p>
                <a:r>
                  <a:rPr lang="en-US" dirty="0"/>
                  <a:t>The </a:t>
                </a:r>
                <a:r>
                  <a:rPr lang="en-US" dirty="0">
                    <a:solidFill>
                      <a:srgbClr val="C00000"/>
                    </a:solidFill>
                  </a:rPr>
                  <a:t>derivative of the function </a:t>
                </a:r>
                <a:r>
                  <a:rPr lang="en-US" dirty="0"/>
                  <a:t>f is denoted f′ and is defined by</a:t>
                </a:r>
              </a:p>
              <a:p>
                <a:r>
                  <a:rPr lang="en-US" dirty="0"/>
                  <a:t>f′(x)=</a:t>
                </a:r>
                <a:r>
                  <a:rPr lang="en-US" dirty="0">
                    <a:solidFill>
                      <a:srgbClr val="836967"/>
                    </a:solidFill>
                  </a:rPr>
                  <a:t> </a:t>
                </a:r>
                <a14:m>
                  <m:oMath xmlns:m="http://schemas.openxmlformats.org/officeDocument/2006/math">
                    <m:limLow>
                      <m:limLowPr>
                        <m:ctrlPr>
                          <a:rPr lang="en-US" i="1" dirty="0">
                            <a:solidFill>
                              <a:srgbClr val="836967"/>
                            </a:solidFill>
                            <a:latin typeface="Cambria Math" panose="02040503050406030204" pitchFamily="18" charset="0"/>
                          </a:rPr>
                        </m:ctrlPr>
                      </m:limLowPr>
                      <m:e>
                        <m:r>
                          <a:rPr lang="en-US" b="0" i="1" dirty="0">
                            <a:latin typeface="Cambria Math" panose="02040503050406030204" pitchFamily="18" charset="0"/>
                          </a:rPr>
                          <m:t>𝑙𝑖𝑚</m:t>
                        </m:r>
                      </m:e>
                      <m:lim>
                        <m:r>
                          <a:rPr lang="en-US" b="0" i="1" dirty="0">
                            <a:latin typeface="Cambria Math" panose="02040503050406030204" pitchFamily="18" charset="0"/>
                          </a:rPr>
                          <m:t>h</m:t>
                        </m:r>
                        <m:r>
                          <a:rPr lang="en-US" b="0" dirty="0">
                            <a:latin typeface="Cambria Math" panose="02040503050406030204" pitchFamily="18" charset="0"/>
                          </a:rPr>
                          <m:t>→</m:t>
                        </m:r>
                        <m:r>
                          <a:rPr lang="en-US" b="0" i="1" dirty="0">
                            <a:latin typeface="Cambria Math" panose="02040503050406030204" pitchFamily="18" charset="0"/>
                          </a:rPr>
                          <m:t>0</m:t>
                        </m:r>
                      </m:lim>
                    </m:limLow>
                    <m:r>
                      <a:rPr lang="en-US" b="0" i="1" dirty="0">
                        <a:latin typeface="Cambria Math" panose="02040503050406030204" pitchFamily="18" charset="0"/>
                      </a:rPr>
                      <m:t> </m:t>
                    </m:r>
                  </m:oMath>
                </a14:m>
                <a:r>
                  <a:rPr lang="en-US" dirty="0"/>
                  <a:t> </a:t>
                </a:r>
                <a14:m>
                  <m:oMath xmlns:m="http://schemas.openxmlformats.org/officeDocument/2006/math">
                    <m:f>
                      <m:fPr>
                        <m:ctrlPr>
                          <a:rPr lang="en-US" i="1" dirty="0">
                            <a:latin typeface="Cambria Math" panose="02040503050406030204" pitchFamily="18" charset="0"/>
                          </a:rPr>
                        </m:ctrlPr>
                      </m:fPr>
                      <m:num>
                        <m:r>
                          <a:rPr lang="pt-BR" b="0" i="1" dirty="0">
                            <a:latin typeface="Cambria Math" panose="02040503050406030204" pitchFamily="18" charset="0"/>
                          </a:rPr>
                          <m:t>𝑓</m:t>
                        </m:r>
                        <m:r>
                          <a:rPr lang="pt-BR" b="0" i="1" dirty="0">
                            <a:latin typeface="Cambria Math" panose="02040503050406030204" pitchFamily="18" charset="0"/>
                          </a:rPr>
                          <m:t>(</m:t>
                        </m:r>
                        <m:r>
                          <a:rPr lang="pt-BR" b="0" i="1" dirty="0">
                            <a:latin typeface="Cambria Math" panose="02040503050406030204" pitchFamily="18" charset="0"/>
                          </a:rPr>
                          <m:t>𝑥</m:t>
                        </m:r>
                        <m:r>
                          <a:rPr lang="pt-BR" b="0" i="1" dirty="0">
                            <a:latin typeface="Cambria Math" panose="02040503050406030204" pitchFamily="18" charset="0"/>
                          </a:rPr>
                          <m:t>+</m:t>
                        </m:r>
                        <m:r>
                          <a:rPr lang="pt-BR" b="0" i="1" dirty="0">
                            <a:latin typeface="Cambria Math" panose="02040503050406030204" pitchFamily="18" charset="0"/>
                          </a:rPr>
                          <m:t>h</m:t>
                        </m:r>
                        <m:r>
                          <a:rPr lang="pt-BR" b="0" i="1" dirty="0">
                            <a:latin typeface="Cambria Math" panose="02040503050406030204" pitchFamily="18" charset="0"/>
                          </a:rPr>
                          <m:t>)−</m:t>
                        </m:r>
                        <m:r>
                          <a:rPr lang="pt-BR" b="0" i="1" dirty="0">
                            <a:latin typeface="Cambria Math" panose="02040503050406030204" pitchFamily="18" charset="0"/>
                          </a:rPr>
                          <m:t>𝑓</m:t>
                        </m:r>
                        <m:r>
                          <a:rPr lang="pt-BR" b="0" i="1" dirty="0">
                            <a:latin typeface="Cambria Math" panose="02040503050406030204" pitchFamily="18" charset="0"/>
                          </a:rPr>
                          <m:t>(</m:t>
                        </m:r>
                        <m:r>
                          <a:rPr lang="pt-BR" b="0" i="1" dirty="0">
                            <a:latin typeface="Cambria Math" panose="02040503050406030204" pitchFamily="18" charset="0"/>
                          </a:rPr>
                          <m:t>𝑥</m:t>
                        </m:r>
                        <m:r>
                          <a:rPr lang="pt-BR" b="0" i="1" dirty="0">
                            <a:latin typeface="Cambria Math" panose="02040503050406030204" pitchFamily="18" charset="0"/>
                          </a:rPr>
                          <m:t>)</m:t>
                        </m:r>
                      </m:num>
                      <m:den>
                        <m:r>
                          <a:rPr lang="en-AU" b="0" i="1" dirty="0">
                            <a:latin typeface="Cambria Math" panose="02040503050406030204" pitchFamily="18" charset="0"/>
                          </a:rPr>
                          <m:t>h</m:t>
                        </m:r>
                      </m:den>
                    </m:f>
                    <m:r>
                      <a:rPr lang="en-AU" b="0" i="1" dirty="0">
                        <a:latin typeface="Cambria Math" panose="02040503050406030204" pitchFamily="18" charset="0"/>
                      </a:rPr>
                      <m:t> </m:t>
                    </m:r>
                  </m:oMath>
                </a14:m>
                <a:endParaRPr lang="en-US" dirty="0"/>
              </a:p>
              <a:p>
                <a:r>
                  <a:rPr lang="en-US" dirty="0"/>
                  <a:t>The </a:t>
                </a:r>
                <a:r>
                  <a:rPr lang="en-US" dirty="0">
                    <a:solidFill>
                      <a:srgbClr val="C00000"/>
                    </a:solidFill>
                  </a:rPr>
                  <a:t>tangent line </a:t>
                </a:r>
                <a:r>
                  <a:rPr lang="en-US" dirty="0"/>
                  <a:t>to the graph of the function f at the point (</a:t>
                </a:r>
                <a:r>
                  <a:rPr lang="en-US" dirty="0" err="1"/>
                  <a:t>a,f</a:t>
                </a:r>
                <a:r>
                  <a:rPr lang="en-US" dirty="0"/>
                  <a:t>(a)) is defined to be the line through (</a:t>
                </a:r>
                <a:r>
                  <a:rPr lang="en-US" dirty="0" err="1"/>
                  <a:t>a,f</a:t>
                </a:r>
                <a:r>
                  <a:rPr lang="en-US" dirty="0"/>
                  <a:t>(a)) with gradient f′(a).</a:t>
                </a:r>
                <a:endParaRPr lang="en-AU" dirty="0"/>
              </a:p>
            </p:txBody>
          </p:sp>
        </mc:Choice>
        <mc:Fallback xmlns="">
          <p:sp>
            <p:nvSpPr>
              <p:cNvPr id="3" name="Content Placeholder 2">
                <a:extLst>
                  <a:ext uri="{FF2B5EF4-FFF2-40B4-BE49-F238E27FC236}">
                    <a16:creationId xmlns:a16="http://schemas.microsoft.com/office/drawing/2014/main" id="{EF294BBF-5970-4377-9536-1F02AA038BEA}"/>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en-AU">
                    <a:noFill/>
                  </a:rPr>
                  <a:t> </a:t>
                </a:r>
              </a:p>
            </p:txBody>
          </p:sp>
        </mc:Fallback>
      </mc:AlternateContent>
    </p:spTree>
    <p:extLst>
      <p:ext uri="{BB962C8B-B14F-4D97-AF65-F5344CB8AC3E}">
        <p14:creationId xmlns:p14="http://schemas.microsoft.com/office/powerpoint/2010/main" val="156381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FF9E-77AE-E6FE-FA7C-BA88926270C5}"/>
              </a:ext>
            </a:extLst>
          </p:cNvPr>
          <p:cNvSpPr>
            <a:spLocks noGrp="1"/>
          </p:cNvSpPr>
          <p:nvPr>
            <p:ph type="title"/>
          </p:nvPr>
        </p:nvSpPr>
        <p:spPr/>
        <p:txBody>
          <a:bodyPr/>
          <a:lstStyle/>
          <a:p>
            <a:r>
              <a:rPr lang="en-AU" dirty="0"/>
              <a:t>Derivative</a:t>
            </a:r>
          </a:p>
        </p:txBody>
      </p:sp>
      <p:sp>
        <p:nvSpPr>
          <p:cNvPr id="3" name="Content Placeholder 2">
            <a:extLst>
              <a:ext uri="{FF2B5EF4-FFF2-40B4-BE49-F238E27FC236}">
                <a16:creationId xmlns:a16="http://schemas.microsoft.com/office/drawing/2014/main" id="{8E50C7A2-F78B-2D9A-3A09-1EAC55F1FC55}"/>
              </a:ext>
            </a:extLst>
          </p:cNvPr>
          <p:cNvSpPr>
            <a:spLocks noGrp="1"/>
          </p:cNvSpPr>
          <p:nvPr>
            <p:ph idx="1"/>
          </p:nvPr>
        </p:nvSpPr>
        <p:spPr/>
        <p:txBody>
          <a:bodyPr/>
          <a:lstStyle/>
          <a:p>
            <a:r>
              <a:rPr lang="en-AU" dirty="0">
                <a:hlinkClick r:id="rId2"/>
              </a:rPr>
              <a:t>https://en.wikipedia.org/wiki/Derivative#/media/File:Tangent_function_animation.gif</a:t>
            </a:r>
            <a:endParaRPr lang="en-AU" dirty="0"/>
          </a:p>
          <a:p>
            <a:endParaRPr lang="en-AU" dirty="0"/>
          </a:p>
        </p:txBody>
      </p:sp>
      <p:pic>
        <p:nvPicPr>
          <p:cNvPr id="5" name="Picture 4">
            <a:extLst>
              <a:ext uri="{FF2B5EF4-FFF2-40B4-BE49-F238E27FC236}">
                <a16:creationId xmlns:a16="http://schemas.microsoft.com/office/drawing/2014/main" id="{5D7217EA-F5AB-F4B7-D542-9B921B5EEE4B}"/>
              </a:ext>
            </a:extLst>
          </p:cNvPr>
          <p:cNvPicPr>
            <a:picLocks noChangeAspect="1"/>
          </p:cNvPicPr>
          <p:nvPr/>
        </p:nvPicPr>
        <p:blipFill>
          <a:blip r:embed="rId3"/>
          <a:stretch>
            <a:fillRect/>
          </a:stretch>
        </p:blipFill>
        <p:spPr>
          <a:xfrm>
            <a:off x="2155404" y="3170093"/>
            <a:ext cx="8288262" cy="1662402"/>
          </a:xfrm>
          <a:prstGeom prst="rect">
            <a:avLst/>
          </a:prstGeom>
        </p:spPr>
      </p:pic>
    </p:spTree>
    <p:extLst>
      <p:ext uri="{BB962C8B-B14F-4D97-AF65-F5344CB8AC3E}">
        <p14:creationId xmlns:p14="http://schemas.microsoft.com/office/powerpoint/2010/main" val="181306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BDD2-0B9A-D42B-79F7-D535D40B3FCE}"/>
              </a:ext>
            </a:extLst>
          </p:cNvPr>
          <p:cNvSpPr>
            <a:spLocks noGrp="1"/>
          </p:cNvSpPr>
          <p:nvPr>
            <p:ph type="title"/>
          </p:nvPr>
        </p:nvSpPr>
        <p:spPr/>
        <p:txBody>
          <a:bodyPr/>
          <a:lstStyle/>
          <a:p>
            <a:r>
              <a:rPr lang="en-AU" dirty="0"/>
              <a:t>Secant Chord Tangent</a:t>
            </a:r>
          </a:p>
        </p:txBody>
      </p:sp>
      <p:pic>
        <p:nvPicPr>
          <p:cNvPr id="1026" name="Picture 2" descr="Circles: Chords, Secants and Tangents">
            <a:extLst>
              <a:ext uri="{FF2B5EF4-FFF2-40B4-BE49-F238E27FC236}">
                <a16:creationId xmlns:a16="http://schemas.microsoft.com/office/drawing/2014/main" id="{93138919-B478-3629-7723-040B87B3D4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6209" y="1365224"/>
            <a:ext cx="4554726" cy="46573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E72DAEB-B5D9-2B29-1BAF-DB675D52AB47}"/>
              </a:ext>
            </a:extLst>
          </p:cNvPr>
          <p:cNvPicPr>
            <a:picLocks noChangeAspect="1"/>
          </p:cNvPicPr>
          <p:nvPr/>
        </p:nvPicPr>
        <p:blipFill>
          <a:blip r:embed="rId3"/>
          <a:stretch>
            <a:fillRect/>
          </a:stretch>
        </p:blipFill>
        <p:spPr>
          <a:xfrm>
            <a:off x="6152829" y="1833050"/>
            <a:ext cx="4601217" cy="4372585"/>
          </a:xfrm>
          <a:prstGeom prst="rect">
            <a:avLst/>
          </a:prstGeom>
        </p:spPr>
      </p:pic>
    </p:spTree>
    <p:extLst>
      <p:ext uri="{BB962C8B-B14F-4D97-AF65-F5344CB8AC3E}">
        <p14:creationId xmlns:p14="http://schemas.microsoft.com/office/powerpoint/2010/main" val="97130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0D56E05-7EFE-4963-BDF7-AEFBE9399873}"/>
              </a:ext>
            </a:extLst>
          </p:cNvPr>
          <p:cNvSpPr>
            <a:spLocks noGrp="1" noChangeArrowheads="1"/>
          </p:cNvSpPr>
          <p:nvPr>
            <p:ph type="title"/>
          </p:nvPr>
        </p:nvSpPr>
        <p:spPr/>
        <p:txBody>
          <a:bodyPr/>
          <a:lstStyle/>
          <a:p>
            <a:r>
              <a:rPr lang="en-US" altLang="en-US"/>
              <a:t>Slope</a:t>
            </a:r>
          </a:p>
        </p:txBody>
      </p:sp>
      <p:sp>
        <p:nvSpPr>
          <p:cNvPr id="44035" name="Rectangle 3">
            <a:extLst>
              <a:ext uri="{FF2B5EF4-FFF2-40B4-BE49-F238E27FC236}">
                <a16:creationId xmlns:a16="http://schemas.microsoft.com/office/drawing/2014/main" id="{D2743829-C967-6286-1EF2-1AC924267F93}"/>
              </a:ext>
            </a:extLst>
          </p:cNvPr>
          <p:cNvSpPr>
            <a:spLocks noGrp="1" noChangeArrowheads="1"/>
          </p:cNvSpPr>
          <p:nvPr>
            <p:ph type="body" idx="1"/>
          </p:nvPr>
        </p:nvSpPr>
        <p:spPr/>
        <p:txBody>
          <a:bodyPr/>
          <a:lstStyle/>
          <a:p>
            <a:r>
              <a:rPr lang="en-US" altLang="en-US" u="sng"/>
              <a:t>Slope</a:t>
            </a:r>
            <a:r>
              <a:rPr lang="en-US" altLang="en-US"/>
              <a:t>: the rate at which a line rises or falls</a:t>
            </a:r>
          </a:p>
          <a:p>
            <a:pPr>
              <a:buFont typeface="Wingdings" panose="05000000000000000000" pitchFamily="2" charset="2"/>
              <a:buNone/>
            </a:pPr>
            <a:endParaRPr lang="en-US" altLang="en-US"/>
          </a:p>
          <a:p>
            <a:r>
              <a:rPr lang="en-US" altLang="en-US"/>
              <a:t>For a line, the rate (or slope) is the same at every point on the line.</a:t>
            </a:r>
          </a:p>
          <a:p>
            <a:pPr>
              <a:buFont typeface="Wingdings" panose="05000000000000000000" pitchFamily="2" charset="2"/>
              <a:buNone/>
            </a:pPr>
            <a:endParaRPr lang="en-US" altLang="en-US"/>
          </a:p>
          <a:p>
            <a:r>
              <a:rPr lang="en-US" altLang="en-US"/>
              <a:t>For graphs other than lines, the rate at which the graph rises or falls changes from point to 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a:extLst>
              <a:ext uri="{FF2B5EF4-FFF2-40B4-BE49-F238E27FC236}">
                <a16:creationId xmlns:a16="http://schemas.microsoft.com/office/drawing/2014/main" id="{116CF748-F696-C885-6523-05B4F987B71A}"/>
              </a:ext>
            </a:extLst>
          </p:cNvPr>
          <p:cNvSpPr>
            <a:spLocks noGrp="1" noChangeArrowheads="1"/>
          </p:cNvSpPr>
          <p:nvPr>
            <p:ph type="title"/>
          </p:nvPr>
        </p:nvSpPr>
        <p:spPr/>
        <p:txBody>
          <a:bodyPr/>
          <a:lstStyle/>
          <a:p>
            <a:r>
              <a:rPr lang="en-US" altLang="en-US"/>
              <a:t>Slope</a:t>
            </a:r>
          </a:p>
        </p:txBody>
      </p:sp>
      <p:sp>
        <p:nvSpPr>
          <p:cNvPr id="45061" name="Rectangle 5">
            <a:extLst>
              <a:ext uri="{FF2B5EF4-FFF2-40B4-BE49-F238E27FC236}">
                <a16:creationId xmlns:a16="http://schemas.microsoft.com/office/drawing/2014/main" id="{6B902B27-EDED-BAC6-BD0B-6BB4847F6483}"/>
              </a:ext>
            </a:extLst>
          </p:cNvPr>
          <p:cNvSpPr>
            <a:spLocks noGrp="1" noChangeArrowheads="1"/>
          </p:cNvSpPr>
          <p:nvPr>
            <p:ph type="body" sz="half" idx="1"/>
          </p:nvPr>
        </p:nvSpPr>
        <p:spPr/>
        <p:txBody>
          <a:bodyPr/>
          <a:lstStyle/>
          <a:p>
            <a:r>
              <a:rPr lang="en-US" altLang="en-US"/>
              <a:t>This parabola is rising more quickly at point A than it is at point B.</a:t>
            </a:r>
          </a:p>
          <a:p>
            <a:pPr>
              <a:buFont typeface="Wingdings" panose="05000000000000000000" pitchFamily="2" charset="2"/>
              <a:buNone/>
            </a:pPr>
            <a:endParaRPr lang="en-US" altLang="en-US"/>
          </a:p>
          <a:p>
            <a:r>
              <a:rPr lang="en-US" altLang="en-US"/>
              <a:t>At the vertex, point C, the graph levels off.</a:t>
            </a:r>
          </a:p>
          <a:p>
            <a:pPr>
              <a:buFont typeface="Wingdings" panose="05000000000000000000" pitchFamily="2" charset="2"/>
              <a:buNone/>
            </a:pPr>
            <a:endParaRPr lang="en-US" altLang="en-US"/>
          </a:p>
          <a:p>
            <a:r>
              <a:rPr lang="en-US" altLang="en-US"/>
              <a:t>At point D the graph is falling.</a:t>
            </a:r>
          </a:p>
        </p:txBody>
      </p:sp>
      <p:pic>
        <p:nvPicPr>
          <p:cNvPr id="45063" name="Picture 7">
            <a:extLst>
              <a:ext uri="{FF2B5EF4-FFF2-40B4-BE49-F238E27FC236}">
                <a16:creationId xmlns:a16="http://schemas.microsoft.com/office/drawing/2014/main" id="{A916D3AE-BED6-439A-9329-0061E5FC522D}"/>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1714500"/>
            <a:ext cx="4343400"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5" name="Line 9">
            <a:extLst>
              <a:ext uri="{FF2B5EF4-FFF2-40B4-BE49-F238E27FC236}">
                <a16:creationId xmlns:a16="http://schemas.microsoft.com/office/drawing/2014/main" id="{5CE991A8-9F4C-4FD6-86C2-327096CA0F65}"/>
              </a:ext>
            </a:extLst>
          </p:cNvPr>
          <p:cNvSpPr>
            <a:spLocks noChangeShapeType="1"/>
          </p:cNvSpPr>
          <p:nvPr/>
        </p:nvSpPr>
        <p:spPr bwMode="auto">
          <a:xfrm flipH="1">
            <a:off x="7620000" y="2514600"/>
            <a:ext cx="457200" cy="1143000"/>
          </a:xfrm>
          <a:prstGeom prst="line">
            <a:avLst/>
          </a:prstGeom>
          <a:noFill/>
          <a:ln w="25400">
            <a:solidFill>
              <a:srgbClr val="00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5066" name="Line 10">
            <a:extLst>
              <a:ext uri="{FF2B5EF4-FFF2-40B4-BE49-F238E27FC236}">
                <a16:creationId xmlns:a16="http://schemas.microsoft.com/office/drawing/2014/main" id="{2DFD2DAC-06DB-754A-E3F7-E4A1B120C4ED}"/>
              </a:ext>
            </a:extLst>
          </p:cNvPr>
          <p:cNvSpPr>
            <a:spLocks noChangeShapeType="1"/>
          </p:cNvSpPr>
          <p:nvPr/>
        </p:nvSpPr>
        <p:spPr bwMode="auto">
          <a:xfrm flipH="1">
            <a:off x="7315200" y="3810000"/>
            <a:ext cx="304800" cy="1219200"/>
          </a:xfrm>
          <a:prstGeom prst="line">
            <a:avLst/>
          </a:prstGeom>
          <a:noFill/>
          <a:ln w="25400">
            <a:solidFill>
              <a:srgbClr val="00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5067" name="Line 11">
            <a:extLst>
              <a:ext uri="{FF2B5EF4-FFF2-40B4-BE49-F238E27FC236}">
                <a16:creationId xmlns:a16="http://schemas.microsoft.com/office/drawing/2014/main" id="{D07DD342-8B3E-01FD-0FAA-69BFD688A7DC}"/>
              </a:ext>
            </a:extLst>
          </p:cNvPr>
          <p:cNvSpPr>
            <a:spLocks noChangeShapeType="1"/>
          </p:cNvSpPr>
          <p:nvPr/>
        </p:nvSpPr>
        <p:spPr bwMode="auto">
          <a:xfrm>
            <a:off x="8763000" y="2743200"/>
            <a:ext cx="381000" cy="1143000"/>
          </a:xfrm>
          <a:prstGeom prst="line">
            <a:avLst/>
          </a:prstGeom>
          <a:noFill/>
          <a:ln w="25400">
            <a:solidFill>
              <a:srgbClr val="00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5074" name="Line 18">
            <a:extLst>
              <a:ext uri="{FF2B5EF4-FFF2-40B4-BE49-F238E27FC236}">
                <a16:creationId xmlns:a16="http://schemas.microsoft.com/office/drawing/2014/main" id="{2AC84D8A-F18E-AC2F-0C11-8FF95CE34D89}"/>
              </a:ext>
            </a:extLst>
          </p:cNvPr>
          <p:cNvSpPr>
            <a:spLocks noChangeShapeType="1"/>
          </p:cNvSpPr>
          <p:nvPr/>
        </p:nvSpPr>
        <p:spPr bwMode="auto">
          <a:xfrm>
            <a:off x="7772400" y="2438400"/>
            <a:ext cx="1219200" cy="0"/>
          </a:xfrm>
          <a:prstGeom prst="line">
            <a:avLst/>
          </a:prstGeom>
          <a:noFill/>
          <a:ln w="25400">
            <a:solidFill>
              <a:srgbClr val="00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6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a:extLst>
              <a:ext uri="{FF2B5EF4-FFF2-40B4-BE49-F238E27FC236}">
                <a16:creationId xmlns:a16="http://schemas.microsoft.com/office/drawing/2014/main" id="{CB878C53-BF6B-8393-1078-937DEF224FF9}"/>
              </a:ext>
            </a:extLst>
          </p:cNvPr>
          <p:cNvSpPr>
            <a:spLocks noGrp="1" noChangeArrowheads="1"/>
          </p:cNvSpPr>
          <p:nvPr>
            <p:ph type="ctrTitle"/>
          </p:nvPr>
        </p:nvSpPr>
        <p:spPr/>
        <p:txBody>
          <a:bodyPr/>
          <a:lstStyle/>
          <a:p>
            <a:r>
              <a:rPr lang="en-US" altLang="en-US"/>
              <a:t>Video Clip from</a:t>
            </a:r>
            <a:br>
              <a:rPr lang="en-US" altLang="en-US"/>
            </a:br>
            <a:r>
              <a:rPr lang="en-US" altLang="en-US"/>
              <a:t>Calculus-Help.com</a:t>
            </a:r>
          </a:p>
        </p:txBody>
      </p:sp>
      <p:sp>
        <p:nvSpPr>
          <p:cNvPr id="95237" name="Rectangle 5">
            <a:extLst>
              <a:ext uri="{FF2B5EF4-FFF2-40B4-BE49-F238E27FC236}">
                <a16:creationId xmlns:a16="http://schemas.microsoft.com/office/drawing/2014/main" id="{A6B391BB-13BD-962F-38FB-5687A639D2DF}"/>
              </a:ext>
            </a:extLst>
          </p:cNvPr>
          <p:cNvSpPr>
            <a:spLocks noGrp="1" noChangeArrowheads="1"/>
          </p:cNvSpPr>
          <p:nvPr>
            <p:ph type="subTitle" idx="1"/>
          </p:nvPr>
        </p:nvSpPr>
        <p:spPr/>
        <p:txBody>
          <a:bodyPr/>
          <a:lstStyle/>
          <a:p>
            <a:r>
              <a:rPr lang="en-US" altLang="en-US">
                <a:hlinkClick r:id="rId2"/>
              </a:rPr>
              <a:t>The Difference Quotient</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D3BA0061-13D6-A8A3-44C9-028901B766EA}"/>
              </a:ext>
            </a:extLst>
          </p:cNvPr>
          <p:cNvSpPr>
            <a:spLocks noGrp="1" noChangeArrowheads="1"/>
          </p:cNvSpPr>
          <p:nvPr>
            <p:ph type="title"/>
          </p:nvPr>
        </p:nvSpPr>
        <p:spPr/>
        <p:txBody>
          <a:bodyPr/>
          <a:lstStyle/>
          <a:p>
            <a:r>
              <a:rPr lang="en-US" altLang="en-US"/>
              <a:t>The Difference Quotient</a:t>
            </a:r>
          </a:p>
        </p:txBody>
      </p:sp>
      <p:sp>
        <p:nvSpPr>
          <p:cNvPr id="97283" name="Rectangle 3">
            <a:extLst>
              <a:ext uri="{FF2B5EF4-FFF2-40B4-BE49-F238E27FC236}">
                <a16:creationId xmlns:a16="http://schemas.microsoft.com/office/drawing/2014/main" id="{69313057-C05F-5414-381E-87387BD1763D}"/>
              </a:ext>
            </a:extLst>
          </p:cNvPr>
          <p:cNvSpPr>
            <a:spLocks noGrp="1" noChangeArrowheads="1"/>
          </p:cNvSpPr>
          <p:nvPr>
            <p:ph type="body" idx="1"/>
          </p:nvPr>
        </p:nvSpPr>
        <p:spPr/>
        <p:txBody>
          <a:bodyPr/>
          <a:lstStyle/>
          <a:p>
            <a:r>
              <a:rPr lang="en-US" altLang="en-US"/>
              <a:t>The </a:t>
            </a:r>
            <a:r>
              <a:rPr lang="en-US" altLang="en-US" u="sng"/>
              <a:t>derivative</a:t>
            </a:r>
            <a:r>
              <a:rPr lang="en-US" altLang="en-US"/>
              <a:t> is the slope of the </a:t>
            </a:r>
            <a:r>
              <a:rPr lang="en-US" altLang="en-US" u="sng"/>
              <a:t>tangent</a:t>
            </a:r>
            <a:r>
              <a:rPr lang="en-US" altLang="en-US"/>
              <a:t> line to a graph </a:t>
            </a:r>
            <a:r>
              <a:rPr lang="en-US" altLang="en-US" i="1">
                <a:latin typeface="Times New Roman" panose="02020603050405020304" pitchFamily="18" charset="0"/>
              </a:rPr>
              <a:t>f(x)</a:t>
            </a:r>
            <a:r>
              <a:rPr lang="en-US" altLang="en-US"/>
              <a:t>, and is usually denoted </a:t>
            </a:r>
            <a:r>
              <a:rPr lang="en-US" altLang="en-US" i="1">
                <a:latin typeface="Times New Roman" panose="02020603050405020304" pitchFamily="18" charset="0"/>
              </a:rPr>
              <a:t>f’(x)</a:t>
            </a:r>
            <a:r>
              <a:rPr lang="en-US" altLang="en-US"/>
              <a:t>.</a:t>
            </a:r>
          </a:p>
          <a:p>
            <a:endParaRPr lang="en-US" altLang="en-US"/>
          </a:p>
          <a:p>
            <a:r>
              <a:rPr lang="en-US" altLang="en-US"/>
              <a:t>To calculate the slope of the </a:t>
            </a:r>
            <a:r>
              <a:rPr lang="en-US" altLang="en-US" u="sng"/>
              <a:t>tangent</a:t>
            </a:r>
            <a:r>
              <a:rPr lang="en-US" altLang="en-US"/>
              <a:t> line we will use the </a:t>
            </a:r>
            <a:r>
              <a:rPr lang="en-US" altLang="en-US" u="sng"/>
              <a:t>difference</a:t>
            </a:r>
            <a:r>
              <a:rPr lang="en-US" altLang="en-US"/>
              <a:t> </a:t>
            </a:r>
            <a:r>
              <a:rPr lang="en-US" altLang="en-US" u="sng"/>
              <a:t>quotient</a:t>
            </a:r>
            <a:r>
              <a:rPr lang="en-US" altLang="en-US"/>
              <a:t>.</a:t>
            </a:r>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a:extLst>
              <a:ext uri="{FF2B5EF4-FFF2-40B4-BE49-F238E27FC236}">
                <a16:creationId xmlns:a16="http://schemas.microsoft.com/office/drawing/2014/main" id="{DC5CE89D-9A35-C861-0BD1-2F8D72725510}"/>
              </a:ext>
            </a:extLst>
          </p:cNvPr>
          <p:cNvSpPr>
            <a:spLocks noGrp="1" noChangeArrowheads="1"/>
          </p:cNvSpPr>
          <p:nvPr>
            <p:ph type="title" sz="quarter"/>
          </p:nvPr>
        </p:nvSpPr>
        <p:spPr/>
        <p:txBody>
          <a:bodyPr/>
          <a:lstStyle/>
          <a:p>
            <a:r>
              <a:rPr lang="en-US" altLang="en-US"/>
              <a:t>The Difference Quotient</a:t>
            </a:r>
          </a:p>
        </p:txBody>
      </p:sp>
      <p:pic>
        <p:nvPicPr>
          <p:cNvPr id="66576" name="Picture 16">
            <a:extLst>
              <a:ext uri="{FF2B5EF4-FFF2-40B4-BE49-F238E27FC236}">
                <a16:creationId xmlns:a16="http://schemas.microsoft.com/office/drawing/2014/main" id="{4ED37CA1-B8E3-9AAB-4158-828B57965094}"/>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761164" y="1600200"/>
            <a:ext cx="2860675" cy="2185988"/>
          </a:xfrm>
        </p:spPr>
      </p:pic>
      <p:pic>
        <p:nvPicPr>
          <p:cNvPr id="66579" name="Picture 19">
            <a:extLst>
              <a:ext uri="{FF2B5EF4-FFF2-40B4-BE49-F238E27FC236}">
                <a16:creationId xmlns:a16="http://schemas.microsoft.com/office/drawing/2014/main" id="{4A1D6C34-6078-DC76-715C-02DC1AE64667}"/>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463800" y="1600200"/>
            <a:ext cx="3073400" cy="2185988"/>
          </a:xfrm>
        </p:spPr>
      </p:pic>
      <p:pic>
        <p:nvPicPr>
          <p:cNvPr id="66581" name="Picture 21">
            <a:extLst>
              <a:ext uri="{FF2B5EF4-FFF2-40B4-BE49-F238E27FC236}">
                <a16:creationId xmlns:a16="http://schemas.microsoft.com/office/drawing/2014/main" id="{7450E4E7-A2F7-5B47-17EC-54772E0E602B}"/>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981200" y="4071939"/>
            <a:ext cx="4038600" cy="1919287"/>
          </a:xfrm>
        </p:spPr>
      </p:pic>
      <p:pic>
        <p:nvPicPr>
          <p:cNvPr id="66584" name="Picture 24">
            <a:extLst>
              <a:ext uri="{FF2B5EF4-FFF2-40B4-BE49-F238E27FC236}">
                <a16:creationId xmlns:a16="http://schemas.microsoft.com/office/drawing/2014/main" id="{D2EF266C-9909-29FD-6AB5-F4498CBA3AFB}"/>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534151" y="3940175"/>
            <a:ext cx="3313113" cy="218598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5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65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6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1316</Words>
  <Application>Microsoft Office PowerPoint</Application>
  <PresentationFormat>Widescreen</PresentationFormat>
  <Paragraphs>128</Paragraphs>
  <Slides>26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Calibri Light</vt:lpstr>
      <vt:lpstr>Cambria Math</vt:lpstr>
      <vt:lpstr>Times New Roman</vt:lpstr>
      <vt:lpstr>Wingdings</vt:lpstr>
      <vt:lpstr>Office Theme</vt:lpstr>
      <vt:lpstr>MathType 6.0 Equation</vt:lpstr>
      <vt:lpstr>The derivative</vt:lpstr>
      <vt:lpstr>PowerPoint Presentation</vt:lpstr>
      <vt:lpstr>Derivative</vt:lpstr>
      <vt:lpstr>Secant Chord Tangent</vt:lpstr>
      <vt:lpstr>Slope</vt:lpstr>
      <vt:lpstr>Slope</vt:lpstr>
      <vt:lpstr>Video Clip from Calculus-Help.com</vt:lpstr>
      <vt:lpstr>The Difference Quotient</vt:lpstr>
      <vt:lpstr>The Difference Quotient</vt:lpstr>
      <vt:lpstr>Limit Definition of the Derivative </vt:lpstr>
      <vt:lpstr>Derivatives</vt:lpstr>
      <vt:lpstr>Derivatives</vt:lpstr>
      <vt:lpstr>Limit Definition of the Derivative</vt:lpstr>
      <vt:lpstr>The  gradient of the tangent</vt:lpstr>
      <vt:lpstr>The tangent to a curve at a point</vt:lpstr>
      <vt:lpstr>Example </vt:lpstr>
      <vt:lpstr>Example </vt:lpstr>
      <vt:lpstr>Limit notation</vt:lpstr>
      <vt:lpstr>Example </vt:lpstr>
      <vt:lpstr>Example </vt:lpstr>
      <vt:lpstr>Definition of the derivative</vt:lpstr>
      <vt:lpstr>Derivative of a function</vt:lpstr>
      <vt:lpstr>Differentiation by first principles</vt:lpstr>
      <vt:lpstr>Example</vt:lpstr>
      <vt:lpstr>Example</vt:lpstr>
      <vt:lpstr>Section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derivative</dc:title>
  <dc:creator>Lyn ZHANG</dc:creator>
  <cp:lastModifiedBy>Lyn ZHANG</cp:lastModifiedBy>
  <cp:revision>29</cp:revision>
  <dcterms:created xsi:type="dcterms:W3CDTF">2021-09-13T23:59:16Z</dcterms:created>
  <dcterms:modified xsi:type="dcterms:W3CDTF">2023-08-20T22:23:00Z</dcterms:modified>
</cp:coreProperties>
</file>